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3" r:id="rId1"/>
  </p:sldMasterIdLst>
  <p:notesMasterIdLst>
    <p:notesMasterId r:id="rId47"/>
  </p:notesMasterIdLst>
  <p:handoutMasterIdLst>
    <p:handoutMasterId r:id="rId48"/>
  </p:handoutMasterIdLst>
  <p:sldIdLst>
    <p:sldId id="256" r:id="rId2"/>
    <p:sldId id="302" r:id="rId3"/>
    <p:sldId id="258" r:id="rId4"/>
    <p:sldId id="259" r:id="rId5"/>
    <p:sldId id="261" r:id="rId6"/>
    <p:sldId id="296" r:id="rId7"/>
    <p:sldId id="260" r:id="rId8"/>
    <p:sldId id="262" r:id="rId9"/>
    <p:sldId id="30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94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301" r:id="rId36"/>
    <p:sldId id="287" r:id="rId37"/>
    <p:sldId id="288" r:id="rId38"/>
    <p:sldId id="289" r:id="rId39"/>
    <p:sldId id="291" r:id="rId40"/>
    <p:sldId id="299" r:id="rId41"/>
    <p:sldId id="297" r:id="rId42"/>
    <p:sldId id="298" r:id="rId43"/>
    <p:sldId id="292" r:id="rId44"/>
    <p:sldId id="293" r:id="rId45"/>
    <p:sldId id="295" r:id="rId46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2"/>
    <p:restoredTop sz="93731"/>
  </p:normalViewPr>
  <p:slideViewPr>
    <p:cSldViewPr>
      <p:cViewPr varScale="1">
        <p:scale>
          <a:sx n="108" d="100"/>
          <a:sy n="108" d="100"/>
        </p:scale>
        <p:origin x="292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FA92E99-00AC-E54D-9176-CF4BF1AC47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72E7557-5A43-6C4B-853E-414EEF911D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8FE9DD7F-FBB3-5E4B-A6C6-44D82EFB47D6}" type="datetimeFigureOut">
              <a:rPr lang="zh-TW" altLang="en-US"/>
              <a:pPr>
                <a:defRPr/>
              </a:pPr>
              <a:t>2022/9/12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2A41D2B-19C9-974B-B6B6-BCAA351853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A3DEA92-29BC-2A44-BC00-CAA8DE6B16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14F938A-BE73-5E4E-A3EA-2D051C1D246F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C687BEB-00F1-E74F-810E-2459C2920C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7D7B320-F27B-104E-9E13-7EB7FEF8C4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A9ECE32-9DA0-C091-C0B5-3E079360C9C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8E256CF-5BE5-C247-9F08-6AD8981605C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F29A9AD9-0EB4-F447-9185-E37104B0F29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0A653E00-915B-0844-BE49-5765A13023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0C3D03B-00F5-8E4A-B43B-66FF391981C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>
            <a:extLst>
              <a:ext uri="{FF2B5EF4-FFF2-40B4-BE49-F238E27FC236}">
                <a16:creationId xmlns:a16="http://schemas.microsoft.com/office/drawing/2014/main" id="{384E574E-7D8B-B8DB-FA75-1749E4BA6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Oval 8">
            <a:extLst>
              <a:ext uri="{FF2B5EF4-FFF2-40B4-BE49-F238E27FC236}">
                <a16:creationId xmlns:a16="http://schemas.microsoft.com/office/drawing/2014/main" id="{9FB2AF57-C7FA-BE6A-9B4E-5B5926F4A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4" name="Oval 9">
            <a:extLst>
              <a:ext uri="{FF2B5EF4-FFF2-40B4-BE49-F238E27FC236}">
                <a16:creationId xmlns:a16="http://schemas.microsoft.com/office/drawing/2014/main" id="{6C122A1C-B456-32E3-0077-C28D902B7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5" name="Oval 10">
            <a:extLst>
              <a:ext uri="{FF2B5EF4-FFF2-40B4-BE49-F238E27FC236}">
                <a16:creationId xmlns:a16="http://schemas.microsoft.com/office/drawing/2014/main" id="{95BD7E52-2C71-5A21-76B0-12D4D9F88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207E83E4-5675-3B69-18E3-E5FC06AC02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65850"/>
            <a:ext cx="1371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69BC25-6918-1D3F-0A8F-0FAD33C442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專案管理(第4版)</a:t>
            </a: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A50066E-6A9B-A502-F1B0-793664E409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3B2332F-4C2B-9903-A951-828E0A0E91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fld id="{2DEFD037-C641-B141-AF00-5D41EB510E7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253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C019DF-DA51-016D-4874-9CBDE53065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專案管理(第4版)</a:t>
            </a: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817506-4539-9E08-5AA7-34A2D9BB95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2BB566-52D8-D45F-6ED4-A43E9F254C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AC667-743E-3645-AEF9-4BAE9A3642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654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094EE5-DAAE-849D-DD7D-2E1A374C4B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專案管理(第4版)</a:t>
            </a: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A4E095-58AB-6BCF-0530-DF489F80A1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78641B-DA71-8A37-C26B-E2FDE4C1D9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47F58-7BE5-E343-9B93-6A0CF584838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000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E944BA-C18D-403E-5599-D46171EA7F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專案管理(第4版)</a:t>
            </a: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FDB371-793A-9A7C-B73E-CC24ADEF02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5C8280-0682-5FFB-21B6-A5FF964DF4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37CE8-20EB-634E-8F70-D3577E6EA2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903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E3C099-F5C4-896B-E226-4BED96EEF1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專案管理(第4版)</a:t>
            </a: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4125E2-3357-256A-1FB6-30E2A123D5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46A02D-7F8C-92E3-4B63-24D4268BF0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CD345-C1D9-0D42-8A30-C8D253E5C7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217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0C1F5-BE49-1051-4C1F-C91140D5CE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專案管理(第4版)</a:t>
            </a: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BD9F8F-5E86-A40C-F147-D063B3D745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564FDA-75DA-A2B9-70BF-165E1C3F95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49F15D-FACF-7B46-ACDA-09788EF6C79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442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798F74-8003-B413-7DB0-ED2D3ABE2C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專案管理(第4版)</a:t>
            </a: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1EB1CD8-5A32-5FB6-C483-E1F75563A9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97AC2DC-099E-4DF5-D53A-15432574FD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1E744B-CE3C-864B-9033-4F4E0477B3A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104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E200DF6-F4C4-FE60-28CE-6B4F7F6CAC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專案管理(第4版)</a:t>
            </a: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5DE9234-5F23-5702-98B2-047AE2D6CA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92E6D04-2FD1-B22D-F1AA-5A36FB08A5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1221FA-7FC4-924B-BA1E-41DEEB7709E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245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97E2A6C-30E7-B768-ABC9-73E6C7FBC9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專案管理(第4版)</a:t>
            </a: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0B10AD7-391E-024E-9910-4376D25AE7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29C692F-F40D-05F5-8680-738F33256D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43D32-3409-7345-B6BD-986AB98512D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942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C772FE-C59C-0E15-8D81-104F3E8669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專案管理(第4版)</a:t>
            </a: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A14B7-D119-3A90-2C87-E066BB7905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32DBD6-B47B-5B28-A41B-3BBA76F01A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167FB0-24D7-4C47-A62F-27009C27E0D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998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5F03B3-D617-1697-964C-7EAEA6A22D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專案管理(第4版)</a:t>
            </a: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EC3452-D2E2-3DA2-C33B-619DED1912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407DF4-8DCB-3B41-A818-38DD6F4FEB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C08B00-C0ED-A640-9745-98E985E422F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708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8CA7491-1747-22B4-B11B-49FE56022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BD820D-1B73-0515-0CBC-91C0BFAE0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70B68C53-9EE6-BB4B-ABB5-EC7DB1E2499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/>
            </a:lvl1pPr>
          </a:lstStyle>
          <a:p>
            <a:pPr>
              <a:defRPr/>
            </a:pPr>
            <a:r>
              <a:rPr lang="zh-TW" altLang="en-US"/>
              <a:t>專案管理(第4版)</a:t>
            </a:r>
            <a:endParaRPr lang="en-US" altLang="zh-TW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966F3394-987C-A74F-868A-8546769E386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959D6582-CB67-E54F-8DC0-C5C036B0DE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fld id="{6839D785-D223-6946-8030-7957006BE013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A41DD25B-A942-0113-7776-587CCB8622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2" name="Oval 8">
            <a:extLst>
              <a:ext uri="{FF2B5EF4-FFF2-40B4-BE49-F238E27FC236}">
                <a16:creationId xmlns:a16="http://schemas.microsoft.com/office/drawing/2014/main" id="{74218307-2A07-344C-BE23-2F40C16DA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33" name="Oval 9">
            <a:extLst>
              <a:ext uri="{FF2B5EF4-FFF2-40B4-BE49-F238E27FC236}">
                <a16:creationId xmlns:a16="http://schemas.microsoft.com/office/drawing/2014/main" id="{92177408-78A3-DA49-8DD4-A67EC8AF1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34" name="Oval 10">
            <a:extLst>
              <a:ext uri="{FF2B5EF4-FFF2-40B4-BE49-F238E27FC236}">
                <a16:creationId xmlns:a16="http://schemas.microsoft.com/office/drawing/2014/main" id="{EFAA0B49-FACA-9D41-9A4C-8E5A4C39B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746C8CB4-52E2-9CD3-DE05-9DDA833ADB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65850"/>
            <a:ext cx="1371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kumimoji="1"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kumimoji="1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bk1XcpNMg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3541E7FB-92ED-DC80-9BAF-57AB6C51705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專案管理導論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52389356-CFF3-34BE-B621-76904CED421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TW" altLang="en-US" dirty="0"/>
              <a:t>授課教師：賴佳瑜老師</a:t>
            </a:r>
            <a:endParaRPr lang="en-US" altLang="zh-TW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/>
              <a:t>2022/9/13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日期版面配置區 3">
            <a:extLst>
              <a:ext uri="{FF2B5EF4-FFF2-40B4-BE49-F238E27FC236}">
                <a16:creationId xmlns:a16="http://schemas.microsoft.com/office/drawing/2014/main" id="{14F12E58-9AC6-C6AB-4F20-4B19BD9B68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ECF8F66E-F53B-5647-007D-B139D4B98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管理的意義 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893236F-3D87-DFA6-673F-EF183F5E2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「</a:t>
            </a:r>
            <a:r>
              <a:rPr lang="zh-TW" altLang="en-US">
                <a:solidFill>
                  <a:srgbClr val="FF00FF"/>
                </a:solidFill>
              </a:rPr>
              <a:t>管理</a:t>
            </a:r>
            <a:r>
              <a:rPr lang="zh-TW" altLang="en-US"/>
              <a:t>」可定義為「</a:t>
            </a:r>
            <a:r>
              <a:rPr lang="zh-TW" altLang="en-US">
                <a:solidFill>
                  <a:srgbClr val="0000FF"/>
                </a:solidFill>
              </a:rPr>
              <a:t>協調他人之業務，有效率及有效能地完成工作的程序</a:t>
            </a:r>
            <a:r>
              <a:rPr lang="zh-TW" altLang="en-US"/>
              <a:t>」</a:t>
            </a:r>
          </a:p>
          <a:p>
            <a:pPr eaLnBrk="1" hangingPunct="1"/>
            <a:r>
              <a:rPr lang="zh-TW" altLang="en-US"/>
              <a:t>「</a:t>
            </a:r>
            <a:r>
              <a:rPr lang="zh-TW" altLang="en-US">
                <a:solidFill>
                  <a:srgbClr val="FF00FF"/>
                </a:solidFill>
              </a:rPr>
              <a:t>程序</a:t>
            </a:r>
            <a:r>
              <a:rPr lang="zh-TW" altLang="en-US"/>
              <a:t>」是管理者所執行的功能或活動</a:t>
            </a:r>
          </a:p>
          <a:p>
            <a:pPr eaLnBrk="1" hangingPunct="1"/>
            <a:r>
              <a:rPr lang="zh-TW" altLang="en-US"/>
              <a:t>「</a:t>
            </a:r>
            <a:r>
              <a:rPr lang="zh-TW" altLang="en-US">
                <a:solidFill>
                  <a:srgbClr val="FF00FF"/>
                </a:solidFill>
              </a:rPr>
              <a:t>協調他人</a:t>
            </a:r>
            <a:r>
              <a:rPr lang="zh-TW" altLang="en-US"/>
              <a:t>」是管理者與非管理者最大的區別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日期版面配置區 3">
            <a:extLst>
              <a:ext uri="{FF2B5EF4-FFF2-40B4-BE49-F238E27FC236}">
                <a16:creationId xmlns:a16="http://schemas.microsoft.com/office/drawing/2014/main" id="{9D51946B-F838-CF66-C330-F6B4E523782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027FC4B9-A32A-20D6-4A96-64D96B6F5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管理職能</a:t>
            </a:r>
            <a:br>
              <a:rPr lang="zh-TW" altLang="en-US"/>
            </a:br>
            <a:r>
              <a:rPr lang="en-US" altLang="zh-TW"/>
              <a:t>(Management Functions) 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7C1FE29-ED7F-8056-2A71-8A54910EA5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FF00FF"/>
                </a:solidFill>
              </a:rPr>
              <a:t>規劃</a:t>
            </a:r>
            <a:r>
              <a:rPr lang="en-US" altLang="zh-TW"/>
              <a:t>(Planning) </a:t>
            </a:r>
          </a:p>
          <a:p>
            <a:pPr eaLnBrk="1" hangingPunct="1"/>
            <a:r>
              <a:rPr lang="zh-TW" altLang="en-US">
                <a:solidFill>
                  <a:srgbClr val="FF00FF"/>
                </a:solidFill>
              </a:rPr>
              <a:t>組織</a:t>
            </a:r>
            <a:r>
              <a:rPr lang="en-US" altLang="zh-TW"/>
              <a:t>(Organizing) </a:t>
            </a:r>
          </a:p>
          <a:p>
            <a:pPr eaLnBrk="1" hangingPunct="1"/>
            <a:r>
              <a:rPr lang="zh-TW" altLang="en-US">
                <a:solidFill>
                  <a:srgbClr val="FF00FF"/>
                </a:solidFill>
              </a:rPr>
              <a:t>用人</a:t>
            </a:r>
            <a:r>
              <a:rPr lang="en-US" altLang="zh-TW"/>
              <a:t>(Staffing) </a:t>
            </a:r>
          </a:p>
          <a:p>
            <a:pPr eaLnBrk="1" hangingPunct="1"/>
            <a:r>
              <a:rPr lang="zh-TW" altLang="en-US">
                <a:solidFill>
                  <a:srgbClr val="FF00FF"/>
                </a:solidFill>
              </a:rPr>
              <a:t>領導</a:t>
            </a:r>
            <a:r>
              <a:rPr lang="en-US" altLang="zh-TW"/>
              <a:t>(Leading)</a:t>
            </a:r>
          </a:p>
          <a:p>
            <a:pPr eaLnBrk="1" hangingPunct="1"/>
            <a:r>
              <a:rPr lang="zh-TW" altLang="en-US">
                <a:solidFill>
                  <a:srgbClr val="FF00FF"/>
                </a:solidFill>
              </a:rPr>
              <a:t>控制</a:t>
            </a:r>
            <a:r>
              <a:rPr lang="en-US" altLang="zh-TW"/>
              <a:t>(Controlling)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日期版面配置區 3">
            <a:extLst>
              <a:ext uri="{FF2B5EF4-FFF2-40B4-BE49-F238E27FC236}">
                <a16:creationId xmlns:a16="http://schemas.microsoft.com/office/drawing/2014/main" id="{5711833B-195F-BB5A-1DBE-000A6DFABCC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C16A005-0A13-7EBA-F960-1DFAAF8D3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管理還包括</a:t>
            </a:r>
            <a:r>
              <a:rPr lang="zh-TW" altLang="en-US">
                <a:solidFill>
                  <a:srgbClr val="FF00FF"/>
                </a:solidFill>
              </a:rPr>
              <a:t>有效率</a:t>
            </a:r>
            <a:r>
              <a:rPr lang="zh-TW" altLang="en-US"/>
              <a:t>與</a:t>
            </a:r>
            <a:r>
              <a:rPr lang="zh-TW" altLang="en-US">
                <a:solidFill>
                  <a:srgbClr val="FF00FF"/>
                </a:solidFill>
              </a:rPr>
              <a:t>有效能</a:t>
            </a:r>
            <a:r>
              <a:rPr lang="zh-TW" altLang="en-US"/>
              <a:t>地完成組織工作 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92AD633-6BE8-29CD-4BC2-E0C8D489B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FF00FF"/>
                </a:solidFill>
              </a:rPr>
              <a:t>效率</a:t>
            </a:r>
            <a:r>
              <a:rPr lang="en-US" altLang="zh-TW"/>
              <a:t>(Efficiency)</a:t>
            </a:r>
            <a:r>
              <a:rPr lang="zh-TW" altLang="en-US"/>
              <a:t>是指以最小的投入，得到最大的產出，也就是「把事情做好」</a:t>
            </a:r>
            <a:r>
              <a:rPr lang="en-US" altLang="zh-TW"/>
              <a:t>(</a:t>
            </a:r>
            <a:r>
              <a:rPr lang="en-US" altLang="zh-TW">
                <a:solidFill>
                  <a:srgbClr val="0000FF"/>
                </a:solidFill>
              </a:rPr>
              <a:t>do the things right</a:t>
            </a:r>
            <a:r>
              <a:rPr lang="en-US" altLang="zh-TW"/>
              <a:t>)</a:t>
            </a:r>
          </a:p>
          <a:p>
            <a:pPr eaLnBrk="1" hangingPunct="1"/>
            <a:r>
              <a:rPr lang="zh-TW" altLang="en-US">
                <a:solidFill>
                  <a:srgbClr val="FF00FF"/>
                </a:solidFill>
              </a:rPr>
              <a:t>效能</a:t>
            </a:r>
            <a:r>
              <a:rPr lang="en-US" altLang="zh-TW"/>
              <a:t>(Effectiveness)</a:t>
            </a:r>
            <a:r>
              <a:rPr lang="zh-TW" altLang="en-US"/>
              <a:t>是指是否達成想要的目標，也就是「做對的事情」</a:t>
            </a:r>
            <a:r>
              <a:rPr lang="en-US" altLang="zh-TW"/>
              <a:t>(</a:t>
            </a:r>
            <a:r>
              <a:rPr lang="en-US" altLang="zh-TW">
                <a:solidFill>
                  <a:srgbClr val="0000FF"/>
                </a:solidFill>
              </a:rPr>
              <a:t>do the right things</a:t>
            </a:r>
            <a:r>
              <a:rPr lang="en-US" altLang="zh-TW"/>
              <a:t>)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日期版面配置區 3">
            <a:extLst>
              <a:ext uri="{FF2B5EF4-FFF2-40B4-BE49-F238E27FC236}">
                <a16:creationId xmlns:a16="http://schemas.microsoft.com/office/drawing/2014/main" id="{A7C326A0-4712-7B0F-D99E-7BACA9F824E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1FEB33B5-E3F0-1127-2D80-6D7C22DD38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專案管理的意義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3418058-42BC-C79B-851C-CBF763434D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專案管理是應用知識、技能、工作與技術來規劃活動，以達成專案的需求</a:t>
            </a:r>
          </a:p>
          <a:p>
            <a:pPr eaLnBrk="1" hangingPunct="1"/>
            <a:r>
              <a:rPr lang="zh-TW" altLang="en-US"/>
              <a:t>專案管理是專案經理</a:t>
            </a:r>
            <a:r>
              <a:rPr lang="zh-TW" altLang="en-US" sz="2400"/>
              <a:t>（</a:t>
            </a:r>
            <a:r>
              <a:rPr lang="en-US" altLang="zh-TW" sz="2400"/>
              <a:t>Project Manager</a:t>
            </a:r>
            <a:r>
              <a:rPr lang="zh-TW" altLang="en-US" sz="2400"/>
              <a:t>）</a:t>
            </a:r>
            <a:r>
              <a:rPr lang="zh-TW" altLang="en-US"/>
              <a:t>經由專案</a:t>
            </a:r>
            <a:r>
              <a:rPr lang="zh-TW" altLang="en-US">
                <a:solidFill>
                  <a:srgbClr val="FF00FF"/>
                </a:solidFill>
              </a:rPr>
              <a:t>起始</a:t>
            </a:r>
            <a:r>
              <a:rPr lang="zh-TW" altLang="en-US"/>
              <a:t>、</a:t>
            </a:r>
            <a:r>
              <a:rPr lang="zh-TW" altLang="en-US">
                <a:solidFill>
                  <a:srgbClr val="FF00FF"/>
                </a:solidFill>
              </a:rPr>
              <a:t>規劃</a:t>
            </a:r>
            <a:r>
              <a:rPr lang="zh-TW" altLang="en-US"/>
              <a:t>、</a:t>
            </a:r>
            <a:r>
              <a:rPr lang="zh-TW" altLang="en-US">
                <a:solidFill>
                  <a:srgbClr val="FF00FF"/>
                </a:solidFill>
              </a:rPr>
              <a:t>執行</a:t>
            </a:r>
            <a:r>
              <a:rPr lang="zh-TW" altLang="en-US"/>
              <a:t>、</a:t>
            </a:r>
            <a:r>
              <a:rPr lang="zh-TW" altLang="en-US">
                <a:solidFill>
                  <a:srgbClr val="FF00FF"/>
                </a:solidFill>
              </a:rPr>
              <a:t>監控</a:t>
            </a:r>
            <a:r>
              <a:rPr lang="zh-TW" altLang="en-US"/>
              <a:t>及</a:t>
            </a:r>
            <a:r>
              <a:rPr lang="zh-TW" altLang="en-US">
                <a:solidFill>
                  <a:srgbClr val="FF00FF"/>
                </a:solidFill>
              </a:rPr>
              <a:t>結案</a:t>
            </a:r>
            <a:r>
              <a:rPr lang="zh-TW" altLang="en-US"/>
              <a:t>等五大程序的運作，才得以完成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日期版面配置區 1">
            <a:extLst>
              <a:ext uri="{FF2B5EF4-FFF2-40B4-BE49-F238E27FC236}">
                <a16:creationId xmlns:a16="http://schemas.microsoft.com/office/drawing/2014/main" id="{05C61BDC-6F1C-EBD9-8EE8-A35A66631C8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28674" name="Rectangle 4">
            <a:extLst>
              <a:ext uri="{FF2B5EF4-FFF2-40B4-BE49-F238E27FC236}">
                <a16:creationId xmlns:a16="http://schemas.microsoft.com/office/drawing/2014/main" id="{6CB436EF-2A3E-66D2-8806-86FDF7C3A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908050"/>
            <a:ext cx="5899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000">
                <a:solidFill>
                  <a:schemeClr val="tx1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專案與作業的異同點比較 </a:t>
            </a:r>
          </a:p>
        </p:txBody>
      </p:sp>
      <p:graphicFrame>
        <p:nvGraphicFramePr>
          <p:cNvPr id="24643" name="Group 67">
            <a:extLst>
              <a:ext uri="{FF2B5EF4-FFF2-40B4-BE49-F238E27FC236}">
                <a16:creationId xmlns:a16="http://schemas.microsoft.com/office/drawing/2014/main" id="{DF75B2A0-9F5A-8A40-A3DF-FA889C2EAAA6}"/>
              </a:ext>
            </a:extLst>
          </p:cNvPr>
          <p:cNvGraphicFramePr>
            <a:graphicFrameLocks noGrp="1"/>
          </p:cNvGraphicFramePr>
          <p:nvPr/>
        </p:nvGraphicFramePr>
        <p:xfrm>
          <a:off x="179388" y="1916113"/>
          <a:ext cx="8748712" cy="2835275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1" lang="x-none" altLang="x-none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標楷體" charset="-120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charset="-120"/>
                          <a:cs typeface="Arial" charset="0"/>
                        </a:rPr>
                        <a:t>專案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charset="-120"/>
                          <a:cs typeface="Arial" charset="0"/>
                        </a:rPr>
                        <a:t>作業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0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charset="-120"/>
                          <a:cs typeface="Arial" charset="0"/>
                        </a:rPr>
                        <a:t>相異性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charset="2"/>
                        <a:buChar char=""/>
                        <a:tabLst>
                          <a:tab pos="180975" algn="l"/>
                        </a:tabLst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標楷體" charset="-120"/>
                          <a:cs typeface="Times New Roman" charset="0"/>
                        </a:rPr>
                        <a:t>暫時性、</a:t>
                      </a: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charset="0"/>
                          <a:ea typeface="標楷體" charset="-120"/>
                          <a:cs typeface="Times New Roman" charset="0"/>
                        </a:rPr>
                        <a:t>一次性</a:t>
                      </a: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標楷體" charset="-120"/>
                          <a:cs typeface="Times New Roman" charset="0"/>
                        </a:rPr>
                        <a:t>工作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charset="2"/>
                        <a:buChar char=""/>
                        <a:tabLst>
                          <a:tab pos="180975" algn="l"/>
                        </a:tabLst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標楷體" charset="-120"/>
                          <a:cs typeface="Times New Roman" charset="0"/>
                        </a:rPr>
                        <a:t>執行</a:t>
                      </a: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charset="0"/>
                          <a:ea typeface="標楷體" charset="-120"/>
                          <a:cs typeface="Times New Roman" charset="0"/>
                        </a:rPr>
                        <a:t>獨特性</a:t>
                      </a: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標楷體" charset="-120"/>
                          <a:cs typeface="Times New Roman" charset="0"/>
                        </a:rPr>
                        <a:t>任務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charset="-120"/>
                        <a:cs typeface="Times New Roman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charset="2"/>
                        <a:buChar char=""/>
                        <a:tabLst>
                          <a:tab pos="180975" algn="l"/>
                        </a:tabLst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標楷體" charset="-120"/>
                          <a:cs typeface="Times New Roman" charset="0"/>
                        </a:rPr>
                        <a:t>持續性、</a:t>
                      </a: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charset="0"/>
                          <a:ea typeface="標楷體" charset="-120"/>
                          <a:cs typeface="Times New Roman" charset="0"/>
                        </a:rPr>
                        <a:t>重複性</a:t>
                      </a: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標楷體" charset="-120"/>
                          <a:cs typeface="Times New Roman" charset="0"/>
                        </a:rPr>
                        <a:t>工作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charset="2"/>
                        <a:buChar char=""/>
                        <a:tabLst>
                          <a:tab pos="180975" algn="l"/>
                        </a:tabLst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標楷體" charset="-120"/>
                          <a:cs typeface="Times New Roman" charset="0"/>
                        </a:rPr>
                        <a:t>執行</a:t>
                      </a: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charset="0"/>
                          <a:ea typeface="標楷體" charset="-120"/>
                          <a:cs typeface="Times New Roman" charset="0"/>
                        </a:rPr>
                        <a:t>例行性</a:t>
                      </a: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標楷體" charset="-120"/>
                          <a:cs typeface="Times New Roman" charset="0"/>
                        </a:rPr>
                        <a:t>任務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charset="-120"/>
                        <a:cs typeface="Times New Roman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9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charset="-120"/>
                          <a:cs typeface="Arial" charset="0"/>
                        </a:rPr>
                        <a:t>共同性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charset="2"/>
                        <a:buChar char=""/>
                        <a:tabLst>
                          <a:tab pos="180975" algn="l"/>
                        </a:tabLst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標楷體" charset="-120"/>
                          <a:cs typeface="Times New Roman" charset="0"/>
                        </a:rPr>
                        <a:t>都是由人主導完成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charset="2"/>
                        <a:buChar char=""/>
                        <a:tabLst>
                          <a:tab pos="180975" algn="l"/>
                        </a:tabLst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標楷體" charset="-120"/>
                          <a:cs typeface="Times New Roman" charset="0"/>
                        </a:rPr>
                        <a:t>都受制於有限資源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charset="2"/>
                        <a:buChar char=""/>
                        <a:tabLst>
                          <a:tab pos="180975" algn="l"/>
                        </a:tabLst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標楷體" charset="-120"/>
                          <a:cs typeface="Times New Roman" charset="0"/>
                        </a:rPr>
                        <a:t>通常都必須經過規劃、執行、控制的過程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charset="-120"/>
                        <a:cs typeface="Times New Roman" charset="0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日期版面配置區 1">
            <a:extLst>
              <a:ext uri="{FF2B5EF4-FFF2-40B4-BE49-F238E27FC236}">
                <a16:creationId xmlns:a16="http://schemas.microsoft.com/office/drawing/2014/main" id="{53706840-C26F-1552-9983-661670031BF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29698" name="Rectangle 4">
            <a:extLst>
              <a:ext uri="{FF2B5EF4-FFF2-40B4-BE49-F238E27FC236}">
                <a16:creationId xmlns:a16="http://schemas.microsoft.com/office/drawing/2014/main" id="{F43B185F-3E46-7E99-3A93-749D69D17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836613"/>
            <a:ext cx="704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000" b="1">
                <a:solidFill>
                  <a:schemeClr val="tx1"/>
                </a:solidFill>
                <a:latin typeface="標楷體" panose="02010601000101010101" pitchFamily="2" charset="-120"/>
                <a:ea typeface="標楷體" panose="02010601000101010101" pitchFamily="2" charset="-120"/>
              </a:rPr>
              <a:t>專案管理與功能別管理的差異 </a:t>
            </a:r>
          </a:p>
        </p:txBody>
      </p:sp>
      <p:pic>
        <p:nvPicPr>
          <p:cNvPr id="29699" name="Picture 5">
            <a:extLst>
              <a:ext uri="{FF2B5EF4-FFF2-40B4-BE49-F238E27FC236}">
                <a16:creationId xmlns:a16="http://schemas.microsoft.com/office/drawing/2014/main" id="{5E4ED926-798B-4F73-03B4-2532D4CCC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671638"/>
            <a:ext cx="8713787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日期版面配置區 1">
            <a:extLst>
              <a:ext uri="{FF2B5EF4-FFF2-40B4-BE49-F238E27FC236}">
                <a16:creationId xmlns:a16="http://schemas.microsoft.com/office/drawing/2014/main" id="{CB9EF379-AD95-BDBD-6401-4288C6737FB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30722" name="Rectangle 5">
            <a:extLst>
              <a:ext uri="{FF2B5EF4-FFF2-40B4-BE49-F238E27FC236}">
                <a16:creationId xmlns:a16="http://schemas.microsoft.com/office/drawing/2014/main" id="{57AA2E05-F330-FF65-22E6-E9D2D0021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836613"/>
            <a:ext cx="704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000" b="1">
                <a:solidFill>
                  <a:schemeClr val="tx1"/>
                </a:solidFill>
                <a:latin typeface="標楷體" panose="02010601000101010101" pitchFamily="2" charset="-120"/>
                <a:ea typeface="標楷體" panose="02010601000101010101" pitchFamily="2" charset="-120"/>
              </a:rPr>
              <a:t>專案管理與功能別管理的差異 </a:t>
            </a:r>
          </a:p>
        </p:txBody>
      </p:sp>
      <p:graphicFrame>
        <p:nvGraphicFramePr>
          <p:cNvPr id="26733" name="Group 109">
            <a:extLst>
              <a:ext uri="{FF2B5EF4-FFF2-40B4-BE49-F238E27FC236}">
                <a16:creationId xmlns:a16="http://schemas.microsoft.com/office/drawing/2014/main" id="{2F96F56D-048B-3147-B7D0-9796AD3627C3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1658938"/>
          <a:ext cx="8642350" cy="4479925"/>
        </p:xfrm>
        <a:graphic>
          <a:graphicData uri="http://schemas.openxmlformats.org/drawingml/2006/table">
            <a:tbl>
              <a:tblPr/>
              <a:tblGrid>
                <a:gridCol w="159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zh-TW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華康儷中黑" charset="0"/>
                          <a:cs typeface="Arial" charset="0"/>
                        </a:rPr>
                        <a:t>項目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zh-TW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華康儷中黑" charset="0"/>
                          <a:cs typeface="Arial" charset="0"/>
                        </a:rPr>
                        <a:t>專案管理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zh-TW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華康儷中黑" charset="0"/>
                          <a:cs typeface="Arial" charset="0"/>
                        </a:rPr>
                        <a:t>功能別管理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1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zh-TW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華康細黑體" charset="0"/>
                          <a:cs typeface="Times New Roman" charset="0"/>
                        </a:rPr>
                        <a:t>組織目標</a:t>
                      </a:r>
                      <a:endParaRPr kumimoji="1" lang="zh-TW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華康細黑體" charset="0"/>
                        <a:cs typeface="Times New Roman" charset="0"/>
                      </a:endParaRPr>
                    </a:p>
                  </a:txBody>
                  <a:tcPr marT="45684" marB="4568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zh-TW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華康細黑體" charset="0"/>
                          <a:cs typeface="Times New Roman" charset="0"/>
                        </a:rPr>
                        <a:t>管理專案為相關單位共同責任，其目的為多元化。</a:t>
                      </a:r>
                      <a:endParaRPr kumimoji="1" lang="zh-TW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華康細黑體" charset="0"/>
                        <a:cs typeface="Times New Roman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zh-TW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華康細黑體" charset="0"/>
                          <a:cs typeface="Times New Roman" charset="0"/>
                        </a:rPr>
                        <a:t>機構決定組織目標，其目的為一元化。</a:t>
                      </a:r>
                      <a:endParaRPr kumimoji="1" lang="zh-TW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華康細黑體" charset="0"/>
                        <a:cs typeface="Times New Roman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8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zh-TW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華康細黑體" charset="0"/>
                          <a:cs typeface="Times New Roman" charset="0"/>
                        </a:rPr>
                        <a:t>統一指揮</a:t>
                      </a:r>
                      <a:endParaRPr kumimoji="1" lang="zh-TW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華康細黑體" charset="0"/>
                        <a:cs typeface="Times New Roman" charset="0"/>
                      </a:endParaRPr>
                    </a:p>
                  </a:txBody>
                  <a:tcPr marT="45684" marB="4568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zh-TW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華康細黑體" charset="0"/>
                          <a:cs typeface="Times New Roman" charset="0"/>
                        </a:rPr>
                        <a:t>專案經理領導並整合各部門達成組織目標。</a:t>
                      </a:r>
                      <a:endParaRPr kumimoji="1" lang="zh-TW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華康細黑體" charset="0"/>
                        <a:cs typeface="Times New Roman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zh-TW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華康細黑體" charset="0"/>
                          <a:cs typeface="Times New Roman" charset="0"/>
                        </a:rPr>
                        <a:t>功能經理領導部屬完成部門目標。</a:t>
                      </a:r>
                      <a:endParaRPr kumimoji="1" lang="zh-TW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華康細黑體" charset="0"/>
                        <a:cs typeface="Times New Roman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23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zh-TW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華康細黑體" charset="0"/>
                          <a:cs typeface="Times New Roman" charset="0"/>
                        </a:rPr>
                        <a:t>權力與義務關係</a:t>
                      </a:r>
                      <a:endParaRPr kumimoji="1" lang="zh-TW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華康細黑體" charset="0"/>
                        <a:cs typeface="Times New Roman" charset="0"/>
                      </a:endParaRPr>
                    </a:p>
                  </a:txBody>
                  <a:tcPr marT="45684" marB="4568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zh-TW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華康細黑體" charset="0"/>
                          <a:cs typeface="Times New Roman" charset="0"/>
                        </a:rPr>
                        <a:t>因支援人員之薪資、升遷及績效評估為功能經理職權，專案經理之義務超過權力。</a:t>
                      </a:r>
                      <a:endParaRPr kumimoji="1" lang="zh-TW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華康細黑體" charset="0"/>
                        <a:cs typeface="Times New Roman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zh-TW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華康細黑體" charset="0"/>
                          <a:cs typeface="Times New Roman" charset="0"/>
                        </a:rPr>
                        <a:t>主管部屬及幕僚之權力義務關係明確存在於功能組織中。</a:t>
                      </a:r>
                      <a:endParaRPr kumimoji="1" lang="zh-TW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華康細黑體" charset="0"/>
                        <a:cs typeface="Times New Roman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18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zh-TW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華康細黑體" charset="0"/>
                          <a:cs typeface="Times New Roman" charset="0"/>
                        </a:rPr>
                        <a:t>期限</a:t>
                      </a:r>
                      <a:endParaRPr kumimoji="1" lang="zh-TW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華康細黑體" charset="0"/>
                        <a:cs typeface="Times New Roman" charset="0"/>
                      </a:endParaRPr>
                    </a:p>
                  </a:txBody>
                  <a:tcPr marT="45684" marB="4568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zh-TW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華康細黑體" charset="0"/>
                          <a:cs typeface="Times New Roman" charset="0"/>
                        </a:rPr>
                        <a:t>專案於一定期限內結束。</a:t>
                      </a:r>
                      <a:endParaRPr kumimoji="1" lang="zh-TW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華康細黑體" charset="0"/>
                        <a:cs typeface="Times New Roman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zh-TW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華康細黑體" charset="0"/>
                          <a:cs typeface="Times New Roman" charset="0"/>
                        </a:rPr>
                        <a:t>無特定結束期限，長期提供能力、技術及設備支援。</a:t>
                      </a:r>
                      <a:endParaRPr kumimoji="1" lang="zh-TW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華康細黑體" charset="0"/>
                        <a:cs typeface="Times New Roman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49" name="矩形 5">
            <a:extLst>
              <a:ext uri="{FF2B5EF4-FFF2-40B4-BE49-F238E27FC236}">
                <a16:creationId xmlns:a16="http://schemas.microsoft.com/office/drawing/2014/main" id="{BDA2B58F-B47F-4BB5-390D-8C22D42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6248400"/>
            <a:ext cx="5545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solidFill>
                  <a:schemeClr val="tx1"/>
                </a:solidFill>
              </a:rPr>
              <a:t>https://www.youtube.com/watch?v=B66JuOMi2Ug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日期版面配置區 3">
            <a:extLst>
              <a:ext uri="{FF2B5EF4-FFF2-40B4-BE49-F238E27FC236}">
                <a16:creationId xmlns:a16="http://schemas.microsoft.com/office/drawing/2014/main" id="{955DC3A6-E7F9-0D8B-9DE5-C58DFDE43DF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04086E80-A6DD-C2B2-F6E7-DB4A7A415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專案計畫</a:t>
            </a:r>
            <a:r>
              <a:rPr lang="en-US" altLang="zh-TW"/>
              <a:t>(Project Program) 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ED511D7-2015-A328-700F-8464BD9D61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>
                <a:solidFill>
                  <a:srgbClr val="FF00FF"/>
                </a:solidFill>
              </a:rPr>
              <a:t>專案計畫</a:t>
            </a:r>
            <a:r>
              <a:rPr lang="en-US" altLang="zh-TW"/>
              <a:t>(Project Program)</a:t>
            </a:r>
            <a:r>
              <a:rPr lang="zh-TW" altLang="en-US"/>
              <a:t>是指進行中的工作，它經過了協調統一管理，以便獲取單獨管理時無法取得的效益與控制之一組相互聯繫的專案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>
                <a:solidFill>
                  <a:srgbClr val="FF00FF"/>
                </a:solidFill>
              </a:rPr>
              <a:t>計畫</a:t>
            </a:r>
            <a:r>
              <a:rPr lang="en-US" altLang="zh-TW"/>
              <a:t>(Program)</a:t>
            </a:r>
            <a:r>
              <a:rPr lang="zh-TW" altLang="en-US"/>
              <a:t>通常是由一群相關的專案所構成，以達特定目的 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計畫</a:t>
            </a:r>
            <a:r>
              <a:rPr lang="en-US" altLang="zh-TW"/>
              <a:t>(</a:t>
            </a:r>
            <a:r>
              <a:rPr lang="en-US" altLang="zh-TW">
                <a:solidFill>
                  <a:srgbClr val="0000FF"/>
                </a:solidFill>
              </a:rPr>
              <a:t>Program</a:t>
            </a:r>
            <a:r>
              <a:rPr lang="en-US" altLang="zh-TW"/>
              <a:t>)</a:t>
            </a:r>
            <a:r>
              <a:rPr lang="zh-TW" altLang="en-US"/>
              <a:t>與專案</a:t>
            </a:r>
            <a:r>
              <a:rPr lang="en-US" altLang="zh-TW"/>
              <a:t>(</a:t>
            </a:r>
            <a:r>
              <a:rPr lang="en-US" altLang="zh-TW">
                <a:solidFill>
                  <a:srgbClr val="0000FF"/>
                </a:solidFill>
              </a:rPr>
              <a:t>Project</a:t>
            </a:r>
            <a:r>
              <a:rPr lang="en-US" altLang="zh-TW"/>
              <a:t>)</a:t>
            </a:r>
            <a:r>
              <a:rPr lang="zh-TW" altLang="en-US"/>
              <a:t>之間的關係在於，若管理多個相關的專案就稱為「計畫」</a:t>
            </a:r>
            <a:r>
              <a:rPr lang="en-US" altLang="zh-TW"/>
              <a:t>(Program)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日期版面配置區 3">
            <a:extLst>
              <a:ext uri="{FF2B5EF4-FFF2-40B4-BE49-F238E27FC236}">
                <a16:creationId xmlns:a16="http://schemas.microsoft.com/office/drawing/2014/main" id="{6AFE4E83-9E37-919B-7B57-D09AAE15408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B5934433-6F26-BDC9-549A-58CB24C62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800"/>
              <a:t>專案組合管理</a:t>
            </a:r>
            <a:br>
              <a:rPr lang="zh-TW" altLang="en-US" sz="3800"/>
            </a:br>
            <a:r>
              <a:rPr lang="en-US" altLang="zh-TW" sz="3800"/>
              <a:t>(Project Portfolio Management) 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271D41A-CFCF-9E50-AB05-B2122637D8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/>
              <a:t>它涉及到綜合行動中所有</a:t>
            </a:r>
            <a:r>
              <a:rPr lang="zh-TW" altLang="en-US" sz="2400">
                <a:solidFill>
                  <a:srgbClr val="0000FF"/>
                </a:solidFill>
              </a:rPr>
              <a:t>計畫</a:t>
            </a:r>
            <a:r>
              <a:rPr lang="en-US" altLang="zh-TW" sz="2400"/>
              <a:t>(Program)</a:t>
            </a:r>
            <a:r>
              <a:rPr lang="zh-TW" altLang="en-US" sz="2400"/>
              <a:t>與</a:t>
            </a:r>
            <a:r>
              <a:rPr lang="zh-TW" altLang="en-US" sz="2400">
                <a:solidFill>
                  <a:srgbClr val="0000FF"/>
                </a:solidFill>
              </a:rPr>
              <a:t>專案</a:t>
            </a:r>
            <a:r>
              <a:rPr lang="en-US" altLang="zh-TW" sz="2400"/>
              <a:t>(Project)</a:t>
            </a:r>
            <a:r>
              <a:rPr lang="zh-TW" altLang="en-US" sz="2400"/>
              <a:t>的管理，從每一項專案與潛在專案的價值跟綜合行動策略目標之權重大小，慎選專案或計畫出來，以追求綜合行動價值最大化。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400"/>
              <a:t>「</a:t>
            </a:r>
            <a:r>
              <a:rPr lang="zh-TW" altLang="en-US" sz="2400">
                <a:solidFill>
                  <a:srgbClr val="FF00FF"/>
                </a:solidFill>
              </a:rPr>
              <a:t>專案組合管理</a:t>
            </a:r>
            <a:r>
              <a:rPr lang="zh-TW" altLang="en-US" sz="2400"/>
              <a:t>」是為了便於有效管理以實現策略性企業經營目標，而將專案或計劃與其他工作組合。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400"/>
              <a:t>專案組合管理中的專案或計畫之間不一定有直接關係或相互依存性。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400"/>
              <a:t>此外，專案經常可劃分為多個較容易管理的工作細目或子專案處理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日期版面配置區 3">
            <a:extLst>
              <a:ext uri="{FF2B5EF4-FFF2-40B4-BE49-F238E27FC236}">
                <a16:creationId xmlns:a16="http://schemas.microsoft.com/office/drawing/2014/main" id="{97E90649-582F-5AF7-D6BC-EFEEAEF78C0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C3BD64D0-FC45-EA30-9E99-5F50AC7A3D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專案生命週期</a:t>
            </a:r>
            <a:r>
              <a:rPr lang="en-US" altLang="zh-TW"/>
              <a:t>(Life Cycle)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6362F39-207C-DD44-ECC0-B33884F420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專案就像生命體一樣，也有其生命週期</a:t>
            </a:r>
          </a:p>
          <a:p>
            <a:pPr eaLnBrk="1" hangingPunct="1"/>
            <a:r>
              <a:rPr lang="zh-TW" altLang="en-US"/>
              <a:t>專案有其「暫時性」，因此具有明確的</a:t>
            </a:r>
            <a:r>
              <a:rPr lang="zh-TW" altLang="en-US">
                <a:solidFill>
                  <a:srgbClr val="FF00FF"/>
                </a:solidFill>
              </a:rPr>
              <a:t>開始時間</a:t>
            </a:r>
            <a:r>
              <a:rPr lang="zh-TW" altLang="en-US"/>
              <a:t>與</a:t>
            </a:r>
            <a:r>
              <a:rPr lang="zh-TW" altLang="en-US">
                <a:solidFill>
                  <a:srgbClr val="FF00FF"/>
                </a:solidFill>
              </a:rPr>
              <a:t>結束時間</a:t>
            </a:r>
            <a:r>
              <a:rPr lang="zh-TW" altLang="en-US"/>
              <a:t>，這便是「專案生命週期」</a:t>
            </a:r>
          </a:p>
          <a:p>
            <a:pPr eaLnBrk="1" hangingPunct="1"/>
            <a:r>
              <a:rPr lang="zh-TW" altLang="en-US"/>
              <a:t>大多數的專案從</a:t>
            </a:r>
            <a:r>
              <a:rPr lang="zh-TW" altLang="en-US">
                <a:solidFill>
                  <a:srgbClr val="0000FF"/>
                </a:solidFill>
              </a:rPr>
              <a:t>起始</a:t>
            </a:r>
            <a:r>
              <a:rPr lang="zh-TW" altLang="en-US"/>
              <a:t>到</a:t>
            </a:r>
            <a:r>
              <a:rPr lang="zh-TW" altLang="en-US">
                <a:solidFill>
                  <a:srgbClr val="0000FF"/>
                </a:solidFill>
              </a:rPr>
              <a:t>結束</a:t>
            </a:r>
            <a:r>
              <a:rPr lang="zh-TW" altLang="en-US"/>
              <a:t>都會經過類似的數個階段</a:t>
            </a:r>
          </a:p>
          <a:p>
            <a:pPr eaLnBrk="1" hangingPunct="1"/>
            <a:r>
              <a:rPr lang="zh-TW" altLang="en-US"/>
              <a:t>從早期的緩慢成長而漸成規模，而後達到高峰，然後漸漸衰退，最後終結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標題 1">
            <a:extLst>
              <a:ext uri="{FF2B5EF4-FFF2-40B4-BE49-F238E27FC236}">
                <a16:creationId xmlns:a16="http://schemas.microsoft.com/office/drawing/2014/main" id="{2C5A35A2-7C03-D292-3083-D4D826C3B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本課程學習目標</a:t>
            </a:r>
          </a:p>
        </p:txBody>
      </p:sp>
      <p:sp>
        <p:nvSpPr>
          <p:cNvPr id="16386" name="內容版面配置區 2">
            <a:extLst>
              <a:ext uri="{FF2B5EF4-FFF2-40B4-BE49-F238E27FC236}">
                <a16:creationId xmlns:a16="http://schemas.microsoft.com/office/drawing/2014/main" id="{AF3807A1-04BA-5FEE-14BB-6D5A102784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PMBOK</a:t>
            </a:r>
            <a:r>
              <a:rPr lang="zh-TW" altLang="en-US"/>
              <a:t>專案管理概論</a:t>
            </a:r>
            <a:endParaRPr lang="en-US" altLang="zh-TW"/>
          </a:p>
          <a:p>
            <a:pPr eaLnBrk="1" hangingPunct="1"/>
            <a:r>
              <a:rPr lang="zh-TW" altLang="en-US"/>
              <a:t>軟體開發專案管理應用</a:t>
            </a:r>
            <a:endParaRPr lang="en-US" altLang="zh-TW"/>
          </a:p>
          <a:p>
            <a:pPr eaLnBrk="1" hangingPunct="1"/>
            <a:r>
              <a:rPr lang="zh-TW" altLang="en-US"/>
              <a:t>實際專案軟體應用</a:t>
            </a:r>
            <a:r>
              <a:rPr lang="en-US" altLang="zh-TW"/>
              <a:t>Case study</a:t>
            </a:r>
            <a:endParaRPr lang="zh-TW" altLang="en-US"/>
          </a:p>
        </p:txBody>
      </p:sp>
      <p:sp>
        <p:nvSpPr>
          <p:cNvPr id="16387" name="日期版面配置區 3">
            <a:extLst>
              <a:ext uri="{FF2B5EF4-FFF2-40B4-BE49-F238E27FC236}">
                <a16:creationId xmlns:a16="http://schemas.microsoft.com/office/drawing/2014/main" id="{D96AB6C2-A9CB-8E71-CDAB-466B8F1CC52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日期版面配置區 3">
            <a:extLst>
              <a:ext uri="{FF2B5EF4-FFF2-40B4-BE49-F238E27FC236}">
                <a16:creationId xmlns:a16="http://schemas.microsoft.com/office/drawing/2014/main" id="{1FB47DAD-FFF4-9586-41B9-800183C2F1A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9B351C1F-683D-70D4-0F55-0BEBED449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成功的專案 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E85253A-BCE1-AB7C-5620-51BB14955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要能在規劃的時間內</a:t>
            </a:r>
            <a:r>
              <a:rPr lang="en-US" altLang="zh-TW"/>
              <a:t>(</a:t>
            </a:r>
            <a:r>
              <a:rPr lang="zh-TW" altLang="en-US">
                <a:solidFill>
                  <a:srgbClr val="FF00FF"/>
                </a:solidFill>
              </a:rPr>
              <a:t>如期</a:t>
            </a:r>
            <a:r>
              <a:rPr lang="en-US" altLang="zh-TW"/>
              <a:t>)</a:t>
            </a:r>
            <a:r>
              <a:rPr lang="zh-TW" altLang="en-US"/>
              <a:t>，符合規劃的品質</a:t>
            </a:r>
            <a:r>
              <a:rPr lang="en-US" altLang="zh-TW"/>
              <a:t>(</a:t>
            </a:r>
            <a:r>
              <a:rPr lang="zh-TW" altLang="en-US">
                <a:solidFill>
                  <a:srgbClr val="FF00FF"/>
                </a:solidFill>
              </a:rPr>
              <a:t>如質</a:t>
            </a:r>
            <a:r>
              <a:rPr lang="en-US" altLang="zh-TW"/>
              <a:t>)</a:t>
            </a:r>
            <a:r>
              <a:rPr lang="zh-TW" altLang="en-US"/>
              <a:t>，在規劃的預算內</a:t>
            </a:r>
            <a:r>
              <a:rPr lang="en-US" altLang="zh-TW"/>
              <a:t>(</a:t>
            </a:r>
            <a:r>
              <a:rPr lang="zh-TW" altLang="en-US">
                <a:solidFill>
                  <a:srgbClr val="FF00FF"/>
                </a:solidFill>
              </a:rPr>
              <a:t>如成本</a:t>
            </a:r>
            <a:r>
              <a:rPr lang="en-US" altLang="zh-TW"/>
              <a:t>)</a:t>
            </a:r>
            <a:r>
              <a:rPr lang="zh-TW" altLang="en-US"/>
              <a:t>，完成專案目標，而且專案的利害關係人能接受專案的成果。</a:t>
            </a:r>
          </a:p>
          <a:p>
            <a:pPr eaLnBrk="1" hangingPunct="1"/>
            <a:r>
              <a:rPr lang="zh-TW" altLang="en-US"/>
              <a:t>成功的專案是指符合或超出利害關係人預期的專案。</a:t>
            </a:r>
          </a:p>
          <a:p>
            <a:pPr eaLnBrk="1" hangingPunct="1"/>
            <a:r>
              <a:rPr lang="zh-TW" altLang="en-US"/>
              <a:t>要成功地完成專案，通常受限於四項因素：</a:t>
            </a:r>
            <a:r>
              <a:rPr lang="zh-TW" altLang="en-US">
                <a:solidFill>
                  <a:srgbClr val="FF00FF"/>
                </a:solidFill>
              </a:rPr>
              <a:t>範圍</a:t>
            </a:r>
            <a:r>
              <a:rPr lang="zh-TW" altLang="en-US"/>
              <a:t>、</a:t>
            </a:r>
            <a:r>
              <a:rPr lang="zh-TW" altLang="en-US">
                <a:solidFill>
                  <a:srgbClr val="FF00FF"/>
                </a:solidFill>
              </a:rPr>
              <a:t>成本</a:t>
            </a:r>
            <a:r>
              <a:rPr lang="zh-TW" altLang="en-US"/>
              <a:t>、</a:t>
            </a:r>
            <a:r>
              <a:rPr lang="zh-TW" altLang="en-US">
                <a:solidFill>
                  <a:srgbClr val="FF00FF"/>
                </a:solidFill>
              </a:rPr>
              <a:t>時程</a:t>
            </a:r>
            <a:r>
              <a:rPr lang="zh-TW" altLang="en-US"/>
              <a:t>、</a:t>
            </a:r>
            <a:r>
              <a:rPr lang="zh-TW" altLang="en-US">
                <a:solidFill>
                  <a:srgbClr val="FF00FF"/>
                </a:solidFill>
              </a:rPr>
              <a:t>顧客滿意</a:t>
            </a:r>
            <a:r>
              <a:rPr lang="zh-TW" altLang="en-US"/>
              <a:t>。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日期版面配置區 3">
            <a:extLst>
              <a:ext uri="{FF2B5EF4-FFF2-40B4-BE49-F238E27FC236}">
                <a16:creationId xmlns:a16="http://schemas.microsoft.com/office/drawing/2014/main" id="{1E67D744-F4C3-1C07-D905-C9F73207FDA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pic>
        <p:nvPicPr>
          <p:cNvPr id="35842" name="Picture 4">
            <a:extLst>
              <a:ext uri="{FF2B5EF4-FFF2-40B4-BE49-F238E27FC236}">
                <a16:creationId xmlns:a16="http://schemas.microsoft.com/office/drawing/2014/main" id="{4817501A-789D-6450-B28F-69C6ABD3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38" y="0"/>
            <a:ext cx="2727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6">
            <a:extLst>
              <a:ext uri="{FF2B5EF4-FFF2-40B4-BE49-F238E27FC236}">
                <a16:creationId xmlns:a16="http://schemas.microsoft.com/office/drawing/2014/main" id="{F1FC45F5-54F3-46A8-E31E-F599E5094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916113"/>
            <a:ext cx="2771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800">
                <a:solidFill>
                  <a:schemeClr val="tx1"/>
                </a:solidFill>
              </a:rPr>
              <a:t>管理專案的步驟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日期版面配置區 3">
            <a:extLst>
              <a:ext uri="{FF2B5EF4-FFF2-40B4-BE49-F238E27FC236}">
                <a16:creationId xmlns:a16="http://schemas.microsoft.com/office/drawing/2014/main" id="{588F1CC9-4B56-7FD6-D3DC-21CF21939AF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EDE3DC38-98D8-1653-19DE-8650A34FE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一個務實嚴謹的專案對策產生，應包括下列四個步驟 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80785A4-EDA1-9B03-86A0-1063562C0A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zh-TW" altLang="en-US"/>
              <a:t>完全瞭解問題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zh-TW" altLang="en-US"/>
              <a:t>找出最適合的解決方案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zh-TW" altLang="en-US"/>
              <a:t>發展出完整的解決方案與前置計畫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zh-TW" altLang="en-US"/>
              <a:t>正式啟動專案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日期版面配置區 3">
            <a:extLst>
              <a:ext uri="{FF2B5EF4-FFF2-40B4-BE49-F238E27FC236}">
                <a16:creationId xmlns:a16="http://schemas.microsoft.com/office/drawing/2014/main" id="{F4F913B5-331E-FC3A-DAEB-4D118A455F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87D269C2-C524-0CB7-1330-249A8CD72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專案管理的目標 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78EDE88-6E2F-5979-B5D5-662A98EA6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/>
              <a:t>專案是指在一次性的工作中，必須同時完成績效</a:t>
            </a:r>
            <a:r>
              <a:rPr lang="en-US" altLang="zh-TW"/>
              <a:t>(Performance)</a:t>
            </a:r>
            <a:r>
              <a:rPr lang="zh-TW" altLang="en-US"/>
              <a:t>、成本</a:t>
            </a:r>
            <a:r>
              <a:rPr lang="en-US" altLang="zh-TW"/>
              <a:t>(Cost)</a:t>
            </a:r>
            <a:r>
              <a:rPr lang="zh-TW" altLang="en-US"/>
              <a:t>、時間</a:t>
            </a:r>
            <a:r>
              <a:rPr lang="en-US" altLang="zh-TW"/>
              <a:t>(Time)</a:t>
            </a:r>
            <a:r>
              <a:rPr lang="zh-TW" altLang="en-US"/>
              <a:t>、範疇</a:t>
            </a:r>
            <a:r>
              <a:rPr lang="en-US" altLang="zh-TW"/>
              <a:t>(Scope)</a:t>
            </a:r>
            <a:r>
              <a:rPr lang="zh-TW" altLang="en-US"/>
              <a:t>等多重任務要求的工作，如果說這項工作可以不斷重覆的話，就不算是專案了。專案管理的終極目標是要確保專案能符合所有既定的目標，這個終極目標包括績效、成本、時間、範疇，這四項簡稱為「</a:t>
            </a:r>
            <a:r>
              <a:rPr lang="en-US" altLang="zh-TW"/>
              <a:t>PCTS</a:t>
            </a:r>
            <a:r>
              <a:rPr lang="zh-TW" altLang="en-US"/>
              <a:t>」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日期版面配置區 1">
            <a:extLst>
              <a:ext uri="{FF2B5EF4-FFF2-40B4-BE49-F238E27FC236}">
                <a16:creationId xmlns:a16="http://schemas.microsoft.com/office/drawing/2014/main" id="{85685AF9-FDFF-8563-F891-EFB5E551489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38914" name="Rectangle 4">
            <a:extLst>
              <a:ext uri="{FF2B5EF4-FFF2-40B4-BE49-F238E27FC236}">
                <a16:creationId xmlns:a16="http://schemas.microsoft.com/office/drawing/2014/main" id="{625421E9-2600-1299-B992-6CFC22250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692150"/>
            <a:ext cx="200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</a:rPr>
              <a:t>PCTS</a:t>
            </a:r>
            <a:r>
              <a:rPr lang="zh-TW" altLang="en-US" sz="1800">
                <a:solidFill>
                  <a:schemeClr val="tx1"/>
                </a:solidFill>
              </a:rPr>
              <a:t>的三角關係 </a:t>
            </a:r>
          </a:p>
        </p:txBody>
      </p:sp>
      <p:pic>
        <p:nvPicPr>
          <p:cNvPr id="38915" name="Picture 5">
            <a:extLst>
              <a:ext uri="{FF2B5EF4-FFF2-40B4-BE49-F238E27FC236}">
                <a16:creationId xmlns:a16="http://schemas.microsoft.com/office/drawing/2014/main" id="{C7F95654-1D35-FA0E-173B-F6823A604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28775"/>
            <a:ext cx="73723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6">
            <a:extLst>
              <a:ext uri="{FF2B5EF4-FFF2-40B4-BE49-F238E27FC236}">
                <a16:creationId xmlns:a16="http://schemas.microsoft.com/office/drawing/2014/main" id="{DD1D2783-20B2-07C9-FB3D-56489CF38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508500"/>
            <a:ext cx="8413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solidFill>
                  <a:schemeClr val="tx1"/>
                </a:solidFill>
              </a:rPr>
              <a:t>「</a:t>
            </a:r>
            <a:r>
              <a:rPr lang="zh-TW" altLang="en-US" sz="2400">
                <a:solidFill>
                  <a:srgbClr val="FF00FF"/>
                </a:solidFill>
              </a:rPr>
              <a:t>成本</a:t>
            </a:r>
            <a:r>
              <a:rPr lang="zh-TW" altLang="en-US" sz="2400">
                <a:solidFill>
                  <a:schemeClr val="tx1"/>
                </a:solidFill>
              </a:rPr>
              <a:t>」、「</a:t>
            </a:r>
            <a:r>
              <a:rPr lang="zh-TW" altLang="en-US" sz="2400">
                <a:solidFill>
                  <a:srgbClr val="FF00FF"/>
                </a:solidFill>
              </a:rPr>
              <a:t>時間</a:t>
            </a:r>
            <a:r>
              <a:rPr lang="zh-TW" altLang="en-US" sz="2400">
                <a:solidFill>
                  <a:schemeClr val="tx1"/>
                </a:solidFill>
              </a:rPr>
              <a:t>」、「</a:t>
            </a:r>
            <a:r>
              <a:rPr lang="zh-TW" altLang="en-US" sz="2400">
                <a:solidFill>
                  <a:srgbClr val="FF00FF"/>
                </a:solidFill>
              </a:rPr>
              <a:t>範疇</a:t>
            </a:r>
            <a:r>
              <a:rPr lang="zh-TW" altLang="en-US" sz="2400">
                <a:solidFill>
                  <a:schemeClr val="tx1"/>
                </a:solidFill>
              </a:rPr>
              <a:t>」是專案管理中最基本的觀念，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solidFill>
                  <a:schemeClr val="tx1"/>
                </a:solidFill>
              </a:rPr>
              <a:t>被稱為「專案的三角限制」，又稱為「專案金三角」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日期版面配置區 3">
            <a:extLst>
              <a:ext uri="{FF2B5EF4-FFF2-40B4-BE49-F238E27FC236}">
                <a16:creationId xmlns:a16="http://schemas.microsoft.com/office/drawing/2014/main" id="{D878B514-2E30-DCD3-D5C6-11E917BC3DE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DB719FE8-EA6D-C0F3-7462-1CA35C8A9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專案目標的訂定必須符合下列五點</a:t>
            </a:r>
            <a:r>
              <a:rPr lang="en-US" altLang="zh-TW"/>
              <a:t>(SMART) 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B55253E-D1AF-D608-3068-9165EC448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S-</a:t>
            </a:r>
            <a:r>
              <a:rPr lang="zh-TW" altLang="en-US"/>
              <a:t>明確</a:t>
            </a:r>
            <a:r>
              <a:rPr lang="en-US" altLang="zh-TW"/>
              <a:t>(Specific)</a:t>
            </a:r>
          </a:p>
          <a:p>
            <a:pPr eaLnBrk="1" hangingPunct="1"/>
            <a:r>
              <a:rPr lang="en-US" altLang="zh-TW"/>
              <a:t>M-</a:t>
            </a:r>
            <a:r>
              <a:rPr lang="zh-TW" altLang="en-US"/>
              <a:t>可衡量</a:t>
            </a:r>
            <a:r>
              <a:rPr lang="en-US" altLang="zh-TW"/>
              <a:t>(Measurable)</a:t>
            </a:r>
          </a:p>
          <a:p>
            <a:pPr eaLnBrk="1" hangingPunct="1"/>
            <a:r>
              <a:rPr lang="en-US" altLang="zh-TW"/>
              <a:t>A-</a:t>
            </a:r>
            <a:r>
              <a:rPr lang="zh-TW" altLang="en-US"/>
              <a:t>可達成</a:t>
            </a:r>
            <a:r>
              <a:rPr lang="en-US" altLang="zh-TW"/>
              <a:t>(Achievable)</a:t>
            </a:r>
          </a:p>
          <a:p>
            <a:pPr eaLnBrk="1" hangingPunct="1"/>
            <a:r>
              <a:rPr lang="en-US" altLang="zh-TW"/>
              <a:t>R-</a:t>
            </a:r>
            <a:r>
              <a:rPr lang="zh-TW" altLang="en-US"/>
              <a:t>實際</a:t>
            </a:r>
            <a:r>
              <a:rPr lang="en-US" altLang="zh-TW"/>
              <a:t>(Realistic)</a:t>
            </a:r>
          </a:p>
          <a:p>
            <a:pPr eaLnBrk="1" hangingPunct="1"/>
            <a:r>
              <a:rPr lang="en-US" altLang="zh-TW"/>
              <a:t>T-</a:t>
            </a:r>
            <a:r>
              <a:rPr lang="zh-TW" altLang="en-US"/>
              <a:t>有期限</a:t>
            </a:r>
            <a:r>
              <a:rPr lang="en-US" altLang="zh-TW"/>
              <a:t>(Time-bound)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日期版面配置區 3">
            <a:extLst>
              <a:ext uri="{FF2B5EF4-FFF2-40B4-BE49-F238E27FC236}">
                <a16:creationId xmlns:a16="http://schemas.microsoft.com/office/drawing/2014/main" id="{D0837814-6EBB-02E0-57A5-854DF115BE2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7CD6FA4E-C13E-B0A4-F8B0-373DD9064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專案管理的基本元素 </a:t>
            </a:r>
          </a:p>
        </p:txBody>
      </p:sp>
      <p:pic>
        <p:nvPicPr>
          <p:cNvPr id="40963" name="Picture 4">
            <a:extLst>
              <a:ext uri="{FF2B5EF4-FFF2-40B4-BE49-F238E27FC236}">
                <a16:creationId xmlns:a16="http://schemas.microsoft.com/office/drawing/2014/main" id="{0A60DCB7-C8B7-9514-9461-6115116C3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773238"/>
            <a:ext cx="4548188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日期版面配置區 3">
            <a:extLst>
              <a:ext uri="{FF2B5EF4-FFF2-40B4-BE49-F238E27FC236}">
                <a16:creationId xmlns:a16="http://schemas.microsoft.com/office/drawing/2014/main" id="{8B417C02-549D-1245-65EB-708E789B6CF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E64FB408-E17C-DE54-6F5A-F1C1C8B48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800"/>
              <a:t>好的專案管理涉及到「人」、「系統」與「工具」 </a:t>
            </a:r>
          </a:p>
        </p:txBody>
      </p:sp>
      <p:pic>
        <p:nvPicPr>
          <p:cNvPr id="41987" name="Picture 4">
            <a:extLst>
              <a:ext uri="{FF2B5EF4-FFF2-40B4-BE49-F238E27FC236}">
                <a16:creationId xmlns:a16="http://schemas.microsoft.com/office/drawing/2014/main" id="{DAA4B986-65C8-E210-2AD0-730673802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1928813"/>
            <a:ext cx="3835400" cy="394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日期版面配置區 3">
            <a:extLst>
              <a:ext uri="{FF2B5EF4-FFF2-40B4-BE49-F238E27FC236}">
                <a16:creationId xmlns:a16="http://schemas.microsoft.com/office/drawing/2014/main" id="{6C4C48EF-8589-6947-A7AB-C97E83BAE0B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059358E9-1B67-0C57-1AC0-60EBD635A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但「工具」無法協助專案管理處理 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90B4048-A90E-7D2F-D72E-8F35B37CE2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600"/>
              <a:t>1. </a:t>
            </a:r>
            <a:r>
              <a:rPr lang="zh-TW" altLang="en-US" sz="2600"/>
              <a:t>人的問題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/>
              <a:t>(1) </a:t>
            </a:r>
            <a:r>
              <a:rPr lang="zh-TW" altLang="en-US" sz="2400"/>
              <a:t>人與人之間的激勵、談判、溝通方式等。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/>
              <a:t>(2) </a:t>
            </a:r>
            <a:r>
              <a:rPr lang="zh-TW" altLang="en-US" sz="2400"/>
              <a:t>組織運作中可以給予的控管權力與責任。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600"/>
              <a:t>2. </a:t>
            </a:r>
            <a:r>
              <a:rPr lang="zh-TW" altLang="en-US" sz="2600"/>
              <a:t>流程的問題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/>
              <a:t>(1) </a:t>
            </a:r>
            <a:r>
              <a:rPr lang="zh-TW" altLang="en-US" sz="2400"/>
              <a:t>工作的製程。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/>
              <a:t>(2) </a:t>
            </a:r>
            <a:r>
              <a:rPr lang="zh-TW" altLang="en-US" sz="2400"/>
              <a:t>工作如何有效的分解。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600"/>
              <a:t>3. </a:t>
            </a:r>
            <a:r>
              <a:rPr lang="zh-TW" altLang="en-US" sz="2600"/>
              <a:t>策略的問題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/>
              <a:t>(1) </a:t>
            </a:r>
            <a:r>
              <a:rPr lang="zh-TW" altLang="en-US" sz="2400"/>
              <a:t>如何清楚的定義專案範疇。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/>
              <a:t>(2) </a:t>
            </a:r>
            <a:r>
              <a:rPr lang="zh-TW" altLang="en-US" sz="2400"/>
              <a:t>正確的選定專案策略。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日期版面配置區 1">
            <a:extLst>
              <a:ext uri="{FF2B5EF4-FFF2-40B4-BE49-F238E27FC236}">
                <a16:creationId xmlns:a16="http://schemas.microsoft.com/office/drawing/2014/main" id="{311B1158-B94D-8488-95D8-9C796EEA34F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44034" name="Rectangle 4">
            <a:extLst>
              <a:ext uri="{FF2B5EF4-FFF2-40B4-BE49-F238E27FC236}">
                <a16:creationId xmlns:a16="http://schemas.microsoft.com/office/drawing/2014/main" id="{12D29742-8D57-FAA9-D7C1-87C89EFA4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908050"/>
            <a:ext cx="161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solidFill>
                  <a:schemeClr val="tx1"/>
                </a:solidFill>
              </a:rPr>
              <a:t>專案管理循環 </a:t>
            </a:r>
          </a:p>
        </p:txBody>
      </p:sp>
      <p:pic>
        <p:nvPicPr>
          <p:cNvPr id="44035" name="Picture 5">
            <a:extLst>
              <a:ext uri="{FF2B5EF4-FFF2-40B4-BE49-F238E27FC236}">
                <a16:creationId xmlns:a16="http://schemas.microsoft.com/office/drawing/2014/main" id="{4CA2BC04-B95F-7E86-D0C3-3E5F5B452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885950"/>
            <a:ext cx="58864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版面配置區 3">
            <a:extLst>
              <a:ext uri="{FF2B5EF4-FFF2-40B4-BE49-F238E27FC236}">
                <a16:creationId xmlns:a16="http://schemas.microsoft.com/office/drawing/2014/main" id="{2CE7D39F-2D10-166C-186B-B839428DCE6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2A464923-F14B-C194-95D5-8331F1198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b="1"/>
              <a:t>本章學習重點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6AC1BA9-0AF6-14A7-7B10-6B2DE8812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專案與專案管理</a:t>
            </a:r>
          </a:p>
          <a:p>
            <a:pPr eaLnBrk="1" hangingPunct="1"/>
            <a:r>
              <a:rPr lang="zh-TW" altLang="en-US"/>
              <a:t>專案管理知識體系</a:t>
            </a:r>
            <a:r>
              <a:rPr lang="en-US" altLang="zh-TW"/>
              <a:t>(PMBOK)</a:t>
            </a:r>
            <a:r>
              <a:rPr lang="zh-TW" altLang="en-US"/>
              <a:t>指南</a:t>
            </a:r>
          </a:p>
          <a:p>
            <a:pPr eaLnBrk="1" hangingPunct="1"/>
            <a:r>
              <a:rPr lang="zh-TW" altLang="en-US"/>
              <a:t>專案管理的內容</a:t>
            </a:r>
            <a:r>
              <a:rPr lang="en-US" altLang="zh-TW"/>
              <a:t>—</a:t>
            </a:r>
          </a:p>
          <a:p>
            <a:pPr lvl="1" eaLnBrk="1" hangingPunct="1"/>
            <a:r>
              <a:rPr lang="zh-TW" altLang="en-US"/>
              <a:t>五大流程</a:t>
            </a:r>
          </a:p>
          <a:p>
            <a:pPr lvl="1" eaLnBrk="1" hangingPunct="1"/>
            <a:r>
              <a:rPr lang="zh-TW" altLang="en-US"/>
              <a:t>十大知識領域</a:t>
            </a:r>
          </a:p>
          <a:p>
            <a:pPr eaLnBrk="1" hangingPunct="1"/>
            <a:r>
              <a:rPr lang="zh-TW" altLang="en-US"/>
              <a:t>專案管理的重要專有名詞</a:t>
            </a:r>
          </a:p>
          <a:p>
            <a:pPr eaLnBrk="1" hangingPunct="1"/>
            <a:r>
              <a:rPr lang="zh-TW" altLang="en-US"/>
              <a:t>專案管理的重要議題</a:t>
            </a:r>
            <a:endParaRPr lang="en-US" altLang="zh-TW"/>
          </a:p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Case Study for group discussion</a:t>
            </a:r>
          </a:p>
        </p:txBody>
      </p:sp>
      <p:sp>
        <p:nvSpPr>
          <p:cNvPr id="17412" name="Rectangle 1">
            <a:extLst>
              <a:ext uri="{FF2B5EF4-FFF2-40B4-BE49-F238E27FC236}">
                <a16:creationId xmlns:a16="http://schemas.microsoft.com/office/drawing/2014/main" id="{7D4C37E8-D2CE-7F90-B46E-7808FBD8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6248400"/>
            <a:ext cx="5400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hlinkClick r:id="rId2"/>
              </a:rPr>
              <a:t>https://www.youtube.com/watch?v=3bk1XcpNMgs</a:t>
            </a:r>
            <a:endParaRPr lang="zh-TW" altLang="zh-TW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日期版面配置區 3">
            <a:extLst>
              <a:ext uri="{FF2B5EF4-FFF2-40B4-BE49-F238E27FC236}">
                <a16:creationId xmlns:a16="http://schemas.microsoft.com/office/drawing/2014/main" id="{99FE796B-673D-CB47-10D0-DCA8A4D84D8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CAAA0ED-864E-2176-6667-F759C12F4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專案管理的知識結構 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6CE1678-F992-2525-15E1-04CD01CBB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FF00FF"/>
                </a:solidFill>
              </a:rPr>
              <a:t>硬技術</a:t>
            </a:r>
            <a:r>
              <a:rPr lang="en-US" altLang="zh-TW"/>
              <a:t>(Hard Skill)</a:t>
            </a:r>
            <a:r>
              <a:rPr lang="zh-TW" altLang="en-US"/>
              <a:t>：包括成本分析、品質確保、時程規劃、風險控管、流程設計、報表作業等方面的管理技術與工程技術。</a:t>
            </a:r>
          </a:p>
          <a:p>
            <a:pPr eaLnBrk="1" hangingPunct="1"/>
            <a:r>
              <a:rPr lang="zh-TW" altLang="en-US">
                <a:solidFill>
                  <a:srgbClr val="FF00FF"/>
                </a:solidFill>
              </a:rPr>
              <a:t>軟技術</a:t>
            </a:r>
            <a:r>
              <a:rPr lang="en-US" altLang="zh-TW"/>
              <a:t>(Soft Skill)</a:t>
            </a:r>
            <a:r>
              <a:rPr lang="zh-TW" altLang="en-US"/>
              <a:t>：包括處理形形色色人的問題、互動、溝通、衝突化解、利害關係人應對、領導藝術等。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日期版面配置區 3">
            <a:extLst>
              <a:ext uri="{FF2B5EF4-FFF2-40B4-BE49-F238E27FC236}">
                <a16:creationId xmlns:a16="http://schemas.microsoft.com/office/drawing/2014/main" id="{E3BA246B-1D90-B650-AB97-D8351C614CE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7B2A72AE-C9D4-EC86-9B1F-7098531DC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專案管理的演進可分為四大歷程 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9FB28CC-78D0-19FE-DD25-F7688C127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萌芽期</a:t>
            </a:r>
            <a:r>
              <a:rPr lang="en-US" altLang="zh-TW"/>
              <a:t>(1950~1960)</a:t>
            </a:r>
            <a:r>
              <a:rPr lang="zh-TW" altLang="en-US"/>
              <a:t>：系統工程與管理</a:t>
            </a:r>
            <a:r>
              <a:rPr lang="en-US" altLang="zh-TW"/>
              <a:t>(Systems Engineering and Management) </a:t>
            </a:r>
          </a:p>
          <a:p>
            <a:pPr eaLnBrk="1" hangingPunct="1"/>
            <a:r>
              <a:rPr lang="zh-TW" altLang="en-US"/>
              <a:t>成長期</a:t>
            </a:r>
            <a:r>
              <a:rPr lang="en-US" altLang="zh-TW"/>
              <a:t>(1960~1987) </a:t>
            </a:r>
          </a:p>
          <a:p>
            <a:pPr eaLnBrk="1" hangingPunct="1"/>
            <a:r>
              <a:rPr lang="zh-TW" altLang="en-US"/>
              <a:t>成熟期</a:t>
            </a:r>
            <a:r>
              <a:rPr lang="en-US" altLang="zh-TW"/>
              <a:t>(1987~2000) </a:t>
            </a:r>
          </a:p>
          <a:p>
            <a:pPr eaLnBrk="1" hangingPunct="1"/>
            <a:r>
              <a:rPr lang="zh-TW" altLang="en-US"/>
              <a:t>全球風潮期</a:t>
            </a:r>
            <a:r>
              <a:rPr lang="en-US" altLang="zh-TW"/>
              <a:t>(2001~</a:t>
            </a:r>
            <a:r>
              <a:rPr lang="zh-TW" altLang="en-US"/>
              <a:t>迄今</a:t>
            </a:r>
            <a:r>
              <a:rPr lang="en-US" altLang="zh-TW"/>
              <a:t>)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日期版面配置區 1">
            <a:extLst>
              <a:ext uri="{FF2B5EF4-FFF2-40B4-BE49-F238E27FC236}">
                <a16:creationId xmlns:a16="http://schemas.microsoft.com/office/drawing/2014/main" id="{1215DAC2-8602-3539-A199-6C2C615EC6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47106" name="Rectangle 4">
            <a:extLst>
              <a:ext uri="{FF2B5EF4-FFF2-40B4-BE49-F238E27FC236}">
                <a16:creationId xmlns:a16="http://schemas.microsoft.com/office/drawing/2014/main" id="{62206189-CBEA-3B0C-8CC3-8DD79095A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188913"/>
            <a:ext cx="2762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solidFill>
                  <a:schemeClr val="tx1"/>
                </a:solidFill>
              </a:rPr>
              <a:t>專案管理知識體系的發展 </a:t>
            </a:r>
          </a:p>
        </p:txBody>
      </p:sp>
      <p:pic>
        <p:nvPicPr>
          <p:cNvPr id="47107" name="Picture 5">
            <a:extLst>
              <a:ext uri="{FF2B5EF4-FFF2-40B4-BE49-F238E27FC236}">
                <a16:creationId xmlns:a16="http://schemas.microsoft.com/office/drawing/2014/main" id="{BF526BF6-C642-8DD2-D9C6-B7D2706B7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620713"/>
            <a:ext cx="5341937" cy="602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日期版面配置區 3">
            <a:extLst>
              <a:ext uri="{FF2B5EF4-FFF2-40B4-BE49-F238E27FC236}">
                <a16:creationId xmlns:a16="http://schemas.microsoft.com/office/drawing/2014/main" id="{62817F7C-A8CA-0B7B-18F5-986C2947118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3EC221E6-7B00-11C6-EFC1-A59972CB0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專案管理的成功因素 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DCF304E-12B5-84E8-93C9-40449EA38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優秀的專案經理人</a:t>
            </a:r>
          </a:p>
          <a:p>
            <a:pPr eaLnBrk="1" hangingPunct="1"/>
            <a:r>
              <a:rPr lang="zh-TW" altLang="en-US"/>
              <a:t>足夠規劃時間</a:t>
            </a:r>
          </a:p>
          <a:p>
            <a:pPr eaLnBrk="1" hangingPunct="1"/>
            <a:r>
              <a:rPr lang="zh-TW" altLang="en-US"/>
              <a:t>良好的溝通</a:t>
            </a:r>
          </a:p>
          <a:p>
            <a:pPr eaLnBrk="1" hangingPunct="1"/>
            <a:r>
              <a:rPr lang="zh-TW" altLang="en-US"/>
              <a:t>行動的決心（由上而下的承諾）</a:t>
            </a:r>
          </a:p>
          <a:p>
            <a:pPr eaLnBrk="1" hangingPunct="1"/>
            <a:r>
              <a:rPr lang="zh-TW" altLang="en-US"/>
              <a:t>妥善的財務規劃（專案追蹤與管制）</a:t>
            </a:r>
          </a:p>
        </p:txBody>
      </p:sp>
      <p:sp>
        <p:nvSpPr>
          <p:cNvPr id="48132" name="矩形 1">
            <a:extLst>
              <a:ext uri="{FF2B5EF4-FFF2-40B4-BE49-F238E27FC236}">
                <a16:creationId xmlns:a16="http://schemas.microsoft.com/office/drawing/2014/main" id="{BC608AF8-0F44-806A-EAD8-BEC9D63F0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5487988"/>
            <a:ext cx="5761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solidFill>
                  <a:schemeClr val="tx1"/>
                </a:solidFill>
              </a:rPr>
              <a:t>https://www.youtube.com/watch?v=I0F-GCeo9Ic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日期版面配置區 3">
            <a:extLst>
              <a:ext uri="{FF2B5EF4-FFF2-40B4-BE49-F238E27FC236}">
                <a16:creationId xmlns:a16="http://schemas.microsoft.com/office/drawing/2014/main" id="{8768D420-086E-28DA-617A-2019C050CFF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2A1F3FC4-DB78-6D6E-C645-B0BD69547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專案管理的失敗因素 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40A6F46-5B46-DE78-D49E-38B4A2395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沒有事先將待解決的問題定義清楚</a:t>
            </a:r>
          </a:p>
          <a:p>
            <a:pPr eaLnBrk="1" hangingPunct="1"/>
            <a:r>
              <a:rPr lang="zh-TW" altLang="en-US"/>
              <a:t>專案經費管理不良，耗費過多成本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日期版面配置區 3">
            <a:extLst>
              <a:ext uri="{FF2B5EF4-FFF2-40B4-BE49-F238E27FC236}">
                <a16:creationId xmlns:a16="http://schemas.microsoft.com/office/drawing/2014/main" id="{2A4E7B0C-60BD-D0EF-B369-5F00EDC148B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A5D57157-C7A0-FBB1-3F58-67FF0B831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國際專案管理學會</a:t>
            </a:r>
            <a:br>
              <a:rPr lang="zh-TW" altLang="en-US"/>
            </a:br>
            <a:r>
              <a:rPr lang="en-US" altLang="zh-TW" sz="2800"/>
              <a:t>(Project Management Institute</a:t>
            </a:r>
            <a:r>
              <a:rPr lang="zh-TW" altLang="en-US" sz="2800"/>
              <a:t>；簡稱</a:t>
            </a:r>
            <a:r>
              <a:rPr lang="en-US" altLang="zh-TW" sz="2800">
                <a:solidFill>
                  <a:srgbClr val="FF00FF"/>
                </a:solidFill>
              </a:rPr>
              <a:t>PMI</a:t>
            </a:r>
            <a:r>
              <a:rPr lang="en-US" altLang="zh-TW" sz="2800"/>
              <a:t>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2CA9BAE-5252-524C-6446-0A9252749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600"/>
              <a:t>主要在推動專案管理的知識體系，並且針對不同的產業特性，發展出不同的專案管理方法。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/>
              <a:t>PMI</a:t>
            </a:r>
            <a:r>
              <a:rPr lang="zh-TW" altLang="en-US" sz="2600"/>
              <a:t>召集專家學者提出一套標準化的專案管理作業內容與流程，稱為「專案管理知識體系指南」，簡稱「</a:t>
            </a:r>
            <a:r>
              <a:rPr lang="en-US" altLang="zh-TW" sz="2600"/>
              <a:t>PMBOK Guide</a:t>
            </a:r>
            <a:r>
              <a:rPr lang="zh-TW" altLang="en-US" sz="2600"/>
              <a:t>」。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600"/>
              <a:t>「</a:t>
            </a:r>
            <a:r>
              <a:rPr lang="en-US" altLang="zh-TW" sz="2600">
                <a:solidFill>
                  <a:srgbClr val="FF00FF"/>
                </a:solidFill>
              </a:rPr>
              <a:t>PMBOK Guide</a:t>
            </a:r>
            <a:r>
              <a:rPr lang="zh-TW" altLang="en-US" sz="2600"/>
              <a:t>」被國際間公認為是專案管理領域最具權威的經典，第五版包含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400"/>
              <a:t>十大知識領域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400"/>
              <a:t>４７個專案管理流程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日期版面配置區 3">
            <a:extLst>
              <a:ext uri="{FF2B5EF4-FFF2-40B4-BE49-F238E27FC236}">
                <a16:creationId xmlns:a16="http://schemas.microsoft.com/office/drawing/2014/main" id="{F002C856-5DBB-1ACA-DA89-7DB5F2F625E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DECC01C2-9FF4-3924-E9D0-AE87B4E5F8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專案管理之「五大流程」 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0EDFBB1A-F306-0C7B-663E-49342A612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IPECC</a:t>
            </a:r>
            <a:r>
              <a:rPr lang="zh-TW" altLang="en-US"/>
              <a:t>：</a:t>
            </a:r>
          </a:p>
          <a:p>
            <a:pPr lvl="1" eaLnBrk="1" hangingPunct="1"/>
            <a:r>
              <a:rPr lang="en-US" altLang="zh-TW"/>
              <a:t>I</a:t>
            </a:r>
            <a:r>
              <a:rPr lang="zh-TW" altLang="en-US"/>
              <a:t>為「</a:t>
            </a:r>
            <a:r>
              <a:rPr lang="zh-TW" altLang="en-US">
                <a:solidFill>
                  <a:srgbClr val="FF00FF"/>
                </a:solidFill>
              </a:rPr>
              <a:t>啟始</a:t>
            </a:r>
            <a:r>
              <a:rPr lang="zh-TW" altLang="en-US"/>
              <a:t>」</a:t>
            </a:r>
            <a:r>
              <a:rPr lang="en-US" altLang="zh-TW"/>
              <a:t>(Initial Process)</a:t>
            </a:r>
          </a:p>
          <a:p>
            <a:pPr lvl="1" eaLnBrk="1" hangingPunct="1"/>
            <a:r>
              <a:rPr lang="en-US" altLang="zh-TW"/>
              <a:t>P</a:t>
            </a:r>
            <a:r>
              <a:rPr lang="zh-TW" altLang="en-US"/>
              <a:t>為「</a:t>
            </a:r>
            <a:r>
              <a:rPr lang="zh-TW" altLang="en-US">
                <a:solidFill>
                  <a:srgbClr val="FF00FF"/>
                </a:solidFill>
              </a:rPr>
              <a:t>規劃</a:t>
            </a:r>
            <a:r>
              <a:rPr lang="zh-TW" altLang="en-US"/>
              <a:t>」</a:t>
            </a:r>
            <a:r>
              <a:rPr lang="en-US" altLang="zh-TW"/>
              <a:t>(Planning Process)</a:t>
            </a:r>
          </a:p>
          <a:p>
            <a:pPr lvl="1" eaLnBrk="1" hangingPunct="1"/>
            <a:r>
              <a:rPr lang="en-US" altLang="zh-TW"/>
              <a:t>E</a:t>
            </a:r>
            <a:r>
              <a:rPr lang="zh-TW" altLang="en-US"/>
              <a:t>為「</a:t>
            </a:r>
            <a:r>
              <a:rPr lang="zh-TW" altLang="en-US">
                <a:solidFill>
                  <a:srgbClr val="FF00FF"/>
                </a:solidFill>
              </a:rPr>
              <a:t>執行</a:t>
            </a:r>
            <a:r>
              <a:rPr lang="zh-TW" altLang="en-US"/>
              <a:t>」</a:t>
            </a:r>
            <a:r>
              <a:rPr lang="en-US" altLang="zh-TW"/>
              <a:t>(Executing Process)</a:t>
            </a:r>
          </a:p>
          <a:p>
            <a:pPr lvl="1" eaLnBrk="1" hangingPunct="1"/>
            <a:r>
              <a:rPr lang="en-US" altLang="zh-TW"/>
              <a:t>C</a:t>
            </a:r>
            <a:r>
              <a:rPr lang="zh-TW" altLang="en-US"/>
              <a:t>為「</a:t>
            </a:r>
            <a:r>
              <a:rPr lang="zh-TW" altLang="en-US">
                <a:solidFill>
                  <a:srgbClr val="FF00FF"/>
                </a:solidFill>
              </a:rPr>
              <a:t>監視與控制</a:t>
            </a:r>
            <a:r>
              <a:rPr lang="zh-TW" altLang="en-US"/>
              <a:t>」</a:t>
            </a:r>
            <a:r>
              <a:rPr lang="en-US" altLang="zh-TW"/>
              <a:t>(Monitor and Control Process)</a:t>
            </a:r>
          </a:p>
          <a:p>
            <a:pPr lvl="1" eaLnBrk="1" hangingPunct="1"/>
            <a:r>
              <a:rPr lang="en-US" altLang="zh-TW"/>
              <a:t>C</a:t>
            </a:r>
            <a:r>
              <a:rPr lang="zh-TW" altLang="en-US"/>
              <a:t>為「</a:t>
            </a:r>
            <a:r>
              <a:rPr lang="zh-TW" altLang="en-US">
                <a:solidFill>
                  <a:srgbClr val="FF00FF"/>
                </a:solidFill>
              </a:rPr>
              <a:t>結案</a:t>
            </a:r>
            <a:r>
              <a:rPr lang="zh-TW" altLang="en-US"/>
              <a:t>」</a:t>
            </a:r>
            <a:r>
              <a:rPr lang="en-US" altLang="zh-TW"/>
              <a:t>(Closing Process)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日期版面配置區 2">
            <a:extLst>
              <a:ext uri="{FF2B5EF4-FFF2-40B4-BE49-F238E27FC236}">
                <a16:creationId xmlns:a16="http://schemas.microsoft.com/office/drawing/2014/main" id="{4EDC61B0-C1DA-339C-91B7-A91E56DD562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pic>
        <p:nvPicPr>
          <p:cNvPr id="52226" name="Picture 4">
            <a:extLst>
              <a:ext uri="{FF2B5EF4-FFF2-40B4-BE49-F238E27FC236}">
                <a16:creationId xmlns:a16="http://schemas.microsoft.com/office/drawing/2014/main" id="{E6430F22-3EC2-6B3C-EC85-3AF72F129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89138"/>
            <a:ext cx="6626225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Rectangle 6">
            <a:extLst>
              <a:ext uri="{FF2B5EF4-FFF2-40B4-BE49-F238E27FC236}">
                <a16:creationId xmlns:a16="http://schemas.microsoft.com/office/drawing/2014/main" id="{A7EB1252-41E5-1F32-FDFD-A2B597F3C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tx1"/>
                </a:solidFill>
              </a:rPr>
              <a:t>PDCA</a:t>
            </a:r>
            <a:r>
              <a:rPr lang="zh-TW" altLang="en-US">
                <a:solidFill>
                  <a:schemeClr val="tx1"/>
                </a:solidFill>
              </a:rPr>
              <a:t>循環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日期版面配置區 3">
            <a:extLst>
              <a:ext uri="{FF2B5EF4-FFF2-40B4-BE49-F238E27FC236}">
                <a16:creationId xmlns:a16="http://schemas.microsoft.com/office/drawing/2014/main" id="{E8822C6A-A08F-1F34-39AB-AF8D47EE6FF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B661A172-67CA-EDFC-66B6-5692FD3A98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專案管理的十大知識領域 </a:t>
            </a:r>
          </a:p>
        </p:txBody>
      </p:sp>
      <p:pic>
        <p:nvPicPr>
          <p:cNvPr id="53251" name="Picture 5">
            <a:extLst>
              <a:ext uri="{FF2B5EF4-FFF2-40B4-BE49-F238E27FC236}">
                <a16:creationId xmlns:a16="http://schemas.microsoft.com/office/drawing/2014/main" id="{8FC77279-0984-0FD1-7E8F-12542340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84313"/>
            <a:ext cx="7129463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日期版面配置區 2">
            <a:extLst>
              <a:ext uri="{FF2B5EF4-FFF2-40B4-BE49-F238E27FC236}">
                <a16:creationId xmlns:a16="http://schemas.microsoft.com/office/drawing/2014/main" id="{45A05189-8274-D9CD-8095-A728C0E0630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54274" name="Rectangle 5">
            <a:extLst>
              <a:ext uri="{FF2B5EF4-FFF2-40B4-BE49-F238E27FC236}">
                <a16:creationId xmlns:a16="http://schemas.microsoft.com/office/drawing/2014/main" id="{B192E5FC-93E8-A513-66BE-77D6AEB08B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專案管理地圖（</a:t>
            </a:r>
            <a:r>
              <a:rPr lang="en-US" altLang="zh-TW"/>
              <a:t>PM Map</a:t>
            </a:r>
            <a:r>
              <a:rPr lang="zh-TW" altLang="en-US"/>
              <a:t>） </a:t>
            </a:r>
          </a:p>
        </p:txBody>
      </p:sp>
      <p:pic>
        <p:nvPicPr>
          <p:cNvPr id="54275" name="Picture 6">
            <a:extLst>
              <a:ext uri="{FF2B5EF4-FFF2-40B4-BE49-F238E27FC236}">
                <a16:creationId xmlns:a16="http://schemas.microsoft.com/office/drawing/2014/main" id="{31A11624-A7DA-1643-3720-1ED6CAB7A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84313"/>
            <a:ext cx="852487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日期版面配置區 3">
            <a:extLst>
              <a:ext uri="{FF2B5EF4-FFF2-40B4-BE49-F238E27FC236}">
                <a16:creationId xmlns:a16="http://schemas.microsoft.com/office/drawing/2014/main" id="{A80D9CBB-7915-B7C4-B6DC-3122883C1F9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EAF83A30-1269-F7A2-7000-03A692F70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</a:t>
            </a:r>
            <a:r>
              <a:rPr lang="en-US" altLang="zh-TW"/>
              <a:t>(Project)</a:t>
            </a:r>
            <a:r>
              <a:rPr lang="zh-TW" altLang="en-US"/>
              <a:t>的定義 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214170F-0372-F932-D760-FE1158231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600"/>
              <a:t>Newman (1972)</a:t>
            </a:r>
            <a:r>
              <a:rPr lang="zh-TW" altLang="en-US" sz="2600"/>
              <a:t>認為，「</a:t>
            </a:r>
            <a:r>
              <a:rPr lang="zh-TW" altLang="en-US" sz="2600">
                <a:solidFill>
                  <a:srgbClr val="FF00FF"/>
                </a:solidFill>
              </a:rPr>
              <a:t>專案</a:t>
            </a:r>
            <a:r>
              <a:rPr lang="zh-TW" altLang="en-US" sz="2600"/>
              <a:t>」</a:t>
            </a:r>
            <a:r>
              <a:rPr lang="zh-TW" altLang="en-US" sz="2600" b="1">
                <a:solidFill>
                  <a:srgbClr val="FF0000"/>
                </a:solidFill>
              </a:rPr>
              <a:t>是指一組完整而特定目標之活動</a:t>
            </a:r>
            <a:r>
              <a:rPr lang="zh-TW" altLang="en-US" sz="2600"/>
              <a:t>，具有明確的起迄時點與成本限制，內容牽涉到各項技術，具有相當的複雜性，而又不重覆。</a:t>
            </a:r>
          </a:p>
          <a:p>
            <a:pPr eaLnBrk="1" hangingPunct="1"/>
            <a:r>
              <a:rPr lang="en-US" altLang="zh-TW" sz="2600"/>
              <a:t>Cleland (1983)</a:t>
            </a:r>
            <a:r>
              <a:rPr lang="zh-TW" altLang="en-US" sz="2600"/>
              <a:t>認為，「</a:t>
            </a:r>
            <a:r>
              <a:rPr lang="zh-TW" altLang="en-US" sz="2600">
                <a:solidFill>
                  <a:srgbClr val="FF00FF"/>
                </a:solidFill>
              </a:rPr>
              <a:t>專案</a:t>
            </a:r>
            <a:r>
              <a:rPr lang="zh-TW" altLang="en-US" sz="2600"/>
              <a:t>」是在特定的時間預算下，為了達成特定的目標所從事的活動，這些活動通常是跨越原來組織中的階層關係，且與原來組織中例行性的活動有所不同。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日期版面配置區 3">
            <a:extLst>
              <a:ext uri="{FF2B5EF4-FFF2-40B4-BE49-F238E27FC236}">
                <a16:creationId xmlns:a16="http://schemas.microsoft.com/office/drawing/2014/main" id="{A47A2BBB-3175-58F6-62C0-482750E0895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A45DA919-EE09-D684-1D1D-BAB49F635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專案管理五大流程群組與</a:t>
            </a:r>
            <a:br>
              <a:rPr lang="zh-TW" altLang="en-US"/>
            </a:br>
            <a:r>
              <a:rPr lang="zh-TW" altLang="en-US"/>
              <a:t>十大知識領域配適表</a:t>
            </a:r>
          </a:p>
        </p:txBody>
      </p:sp>
      <p:pic>
        <p:nvPicPr>
          <p:cNvPr id="55299" name="Picture 190">
            <a:extLst>
              <a:ext uri="{FF2B5EF4-FFF2-40B4-BE49-F238E27FC236}">
                <a16:creationId xmlns:a16="http://schemas.microsoft.com/office/drawing/2014/main" id="{7A1C28FC-3C23-0190-4526-DE7873C1A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57338"/>
            <a:ext cx="82804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日期版面配置區 3">
            <a:extLst>
              <a:ext uri="{FF2B5EF4-FFF2-40B4-BE49-F238E27FC236}">
                <a16:creationId xmlns:a16="http://schemas.microsoft.com/office/drawing/2014/main" id="{DB09304F-99D4-57DD-EE78-8B53E884047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CC616DA4-E164-F7A2-3705-5E30C9B22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專案管理五大流程群組與</a:t>
            </a:r>
            <a:br>
              <a:rPr lang="zh-TW" altLang="en-US"/>
            </a:br>
            <a:r>
              <a:rPr lang="zh-TW" altLang="en-US"/>
              <a:t>十大知識領域配適表 </a:t>
            </a:r>
          </a:p>
        </p:txBody>
      </p:sp>
      <p:pic>
        <p:nvPicPr>
          <p:cNvPr id="56323" name="Picture 5">
            <a:extLst>
              <a:ext uri="{FF2B5EF4-FFF2-40B4-BE49-F238E27FC236}">
                <a16:creationId xmlns:a16="http://schemas.microsoft.com/office/drawing/2014/main" id="{5F28F493-06F9-7096-FD1B-6B327085B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628775"/>
            <a:ext cx="83566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日期版面配置區 3">
            <a:extLst>
              <a:ext uri="{FF2B5EF4-FFF2-40B4-BE49-F238E27FC236}">
                <a16:creationId xmlns:a16="http://schemas.microsoft.com/office/drawing/2014/main" id="{04B56D3C-9C7D-BBA8-6E75-EC2BD23798E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C47714ED-E9C4-15E0-1C2F-497F03A63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專案管理五大流程群組與</a:t>
            </a:r>
            <a:br>
              <a:rPr lang="zh-TW" altLang="en-US"/>
            </a:br>
            <a:r>
              <a:rPr lang="zh-TW" altLang="en-US"/>
              <a:t>十大知識領域配適表 </a:t>
            </a:r>
          </a:p>
        </p:txBody>
      </p:sp>
      <p:pic>
        <p:nvPicPr>
          <p:cNvPr id="57347" name="Picture 5">
            <a:extLst>
              <a:ext uri="{FF2B5EF4-FFF2-40B4-BE49-F238E27FC236}">
                <a16:creationId xmlns:a16="http://schemas.microsoft.com/office/drawing/2014/main" id="{16F33AF7-52A2-2529-1487-C857031E2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73238"/>
            <a:ext cx="8785225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日期版面配置區 2">
            <a:extLst>
              <a:ext uri="{FF2B5EF4-FFF2-40B4-BE49-F238E27FC236}">
                <a16:creationId xmlns:a16="http://schemas.microsoft.com/office/drawing/2014/main" id="{3EBD32A8-5A1A-EAB3-C80F-69998DE1194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6295EB30-2A55-D523-DEBF-EBEC3FCF86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400"/>
              <a:t>專案生命週期與五大流程生命週期</a:t>
            </a:r>
            <a:r>
              <a:rPr lang="zh-TW" altLang="en-US"/>
              <a:t> </a:t>
            </a:r>
          </a:p>
        </p:txBody>
      </p:sp>
      <p:pic>
        <p:nvPicPr>
          <p:cNvPr id="58371" name="Picture 4">
            <a:extLst>
              <a:ext uri="{FF2B5EF4-FFF2-40B4-BE49-F238E27FC236}">
                <a16:creationId xmlns:a16="http://schemas.microsoft.com/office/drawing/2014/main" id="{59A92730-08AD-A655-DE27-56CE10CB7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616075"/>
            <a:ext cx="748982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日期版面配置區 3">
            <a:extLst>
              <a:ext uri="{FF2B5EF4-FFF2-40B4-BE49-F238E27FC236}">
                <a16:creationId xmlns:a16="http://schemas.microsoft.com/office/drawing/2014/main" id="{9DDB6047-4D63-A7B6-6F8B-1366BCA3383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5210FEC1-30B2-07B7-D793-674EBBF23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專案管理的重要議題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BBC3CE4-2EC4-45E8-FA88-D1FFA1A0F3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釐清對專案管理的誤解</a:t>
            </a:r>
          </a:p>
          <a:p>
            <a:pPr lvl="1" eaLnBrk="1" hangingPunct="1"/>
            <a:r>
              <a:rPr lang="zh-TW" altLang="en-US"/>
              <a:t>專案管理絕不只是排進度 </a:t>
            </a:r>
          </a:p>
          <a:p>
            <a:pPr lvl="1" eaLnBrk="1" hangingPunct="1"/>
            <a:r>
              <a:rPr lang="zh-TW" altLang="en-US"/>
              <a:t>專案管理並非一人專案 </a:t>
            </a:r>
          </a:p>
          <a:p>
            <a:pPr eaLnBrk="1" hangingPunct="1"/>
            <a:r>
              <a:rPr lang="zh-TW" altLang="en-US"/>
              <a:t>要形成共識 </a:t>
            </a:r>
          </a:p>
          <a:p>
            <a:pPr eaLnBrk="1" hangingPunct="1"/>
            <a:r>
              <a:rPr lang="zh-TW" altLang="en-US"/>
              <a:t>經營成效才是重點，而非技術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日期版面配置區 3">
            <a:extLst>
              <a:ext uri="{FF2B5EF4-FFF2-40B4-BE49-F238E27FC236}">
                <a16:creationId xmlns:a16="http://schemas.microsoft.com/office/drawing/2014/main" id="{D6904220-A8F4-F854-42B7-DD5E52A7D22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AB47A8B7-FD3E-F0DF-D38C-B806BE9CE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專案管理的代表性活動 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F7893AB-9757-E46C-0DE9-121DDEC426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辨識</a:t>
            </a:r>
            <a:r>
              <a:rPr lang="zh-TW" altLang="en-US">
                <a:solidFill>
                  <a:srgbClr val="FF00FF"/>
                </a:solidFill>
              </a:rPr>
              <a:t>利害關係人</a:t>
            </a:r>
            <a:r>
              <a:rPr lang="zh-TW" altLang="en-US"/>
              <a:t>的需求。</a:t>
            </a:r>
          </a:p>
          <a:p>
            <a:pPr eaLnBrk="1" hangingPunct="1"/>
            <a:r>
              <a:rPr lang="zh-TW" altLang="en-US"/>
              <a:t>在專案規劃與執行時，平衡與滿足不同利害關係人的需求、關切與期望。</a:t>
            </a:r>
          </a:p>
          <a:p>
            <a:pPr eaLnBrk="1" hangingPunct="1"/>
            <a:r>
              <a:rPr lang="zh-TW" altLang="en-US"/>
              <a:t>平衡相斥競爭的專案限制條件，如範疇、品質、資源、預算</a:t>
            </a:r>
            <a:r>
              <a:rPr lang="en-US" altLang="zh-TW"/>
              <a:t>(</a:t>
            </a:r>
            <a:r>
              <a:rPr lang="zh-TW" altLang="en-US"/>
              <a:t>成本</a:t>
            </a:r>
            <a:r>
              <a:rPr lang="en-US" altLang="zh-TW"/>
              <a:t>)</a:t>
            </a:r>
            <a:r>
              <a:rPr lang="zh-TW" altLang="en-US"/>
              <a:t>、時程、風險等。 </a:t>
            </a:r>
          </a:p>
        </p:txBody>
      </p:sp>
      <p:sp>
        <p:nvSpPr>
          <p:cNvPr id="60420" name="矩形 1">
            <a:extLst>
              <a:ext uri="{FF2B5EF4-FFF2-40B4-BE49-F238E27FC236}">
                <a16:creationId xmlns:a16="http://schemas.microsoft.com/office/drawing/2014/main" id="{C02DA133-96D2-7ED2-8E1B-1DABE9D02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487988"/>
            <a:ext cx="7345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solidFill>
                  <a:schemeClr val="tx1"/>
                </a:solidFill>
              </a:rPr>
              <a:t>https://www.youtube.com/watch?v=XuenXDUmEW8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版面配置區 3">
            <a:extLst>
              <a:ext uri="{FF2B5EF4-FFF2-40B4-BE49-F238E27FC236}">
                <a16:creationId xmlns:a16="http://schemas.microsoft.com/office/drawing/2014/main" id="{436959B0-5EB9-57B5-D2B9-366950AB438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D1512E20-2705-9805-B04F-F0928CCC4E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</a:t>
            </a:r>
            <a:r>
              <a:rPr lang="en-US" altLang="zh-TW"/>
              <a:t>(Project)</a:t>
            </a:r>
            <a:r>
              <a:rPr lang="zh-TW" altLang="en-US"/>
              <a:t>的定義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B085D8A-E1BC-B150-29F7-7C9899394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「</a:t>
            </a:r>
            <a:r>
              <a:rPr lang="zh-TW" altLang="en-US">
                <a:solidFill>
                  <a:srgbClr val="FF00FF"/>
                </a:solidFill>
              </a:rPr>
              <a:t>專案</a:t>
            </a:r>
            <a:r>
              <a:rPr lang="zh-TW" altLang="en-US"/>
              <a:t>」是指在一次性的工作中，必須同時完成「</a:t>
            </a:r>
            <a:r>
              <a:rPr lang="zh-TW" altLang="en-US" b="1">
                <a:solidFill>
                  <a:srgbClr val="FF0000"/>
                </a:solidFill>
              </a:rPr>
              <a:t>時間」、「成本」、「範疇</a:t>
            </a:r>
            <a:r>
              <a:rPr lang="zh-TW" altLang="en-US"/>
              <a:t>」與「績效」等多重任務要求的工作</a:t>
            </a:r>
          </a:p>
          <a:p>
            <a:pPr eaLnBrk="1" hangingPunct="1"/>
            <a:r>
              <a:rPr lang="zh-TW" altLang="en-US"/>
              <a:t>「</a:t>
            </a:r>
            <a:r>
              <a:rPr lang="zh-TW" altLang="en-US">
                <a:solidFill>
                  <a:srgbClr val="FF00FF"/>
                </a:solidFill>
              </a:rPr>
              <a:t>專案</a:t>
            </a:r>
            <a:r>
              <a:rPr lang="zh-TW" altLang="en-US"/>
              <a:t>」是指為了創造某一項產品、服務、或成果所做的暫時性努力 </a:t>
            </a:r>
          </a:p>
          <a:p>
            <a:pPr eaLnBrk="1" hangingPunct="1"/>
            <a:r>
              <a:rPr lang="zh-TW" altLang="en-US"/>
              <a:t>「</a:t>
            </a:r>
            <a:r>
              <a:rPr lang="zh-TW" altLang="en-US">
                <a:solidFill>
                  <a:srgbClr val="FF00FF"/>
                </a:solidFill>
              </a:rPr>
              <a:t>專案</a:t>
            </a:r>
            <a:r>
              <a:rPr lang="zh-TW" altLang="en-US"/>
              <a:t>」是為了解決問題</a:t>
            </a:r>
            <a:r>
              <a:rPr lang="en-US" altLang="zh-TW"/>
              <a:t>(problem solving)</a:t>
            </a:r>
            <a:r>
              <a:rPr lang="zh-TW" altLang="en-US"/>
              <a:t>所排定的進度表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日期版面配置區 3">
            <a:extLst>
              <a:ext uri="{FF2B5EF4-FFF2-40B4-BE49-F238E27FC236}">
                <a16:creationId xmlns:a16="http://schemas.microsoft.com/office/drawing/2014/main" id="{1B0F9B1D-CECA-3BCC-0B05-FBE902BAA39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8A03522D-750E-66C0-3F18-C94BD2C48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</a:t>
            </a:r>
            <a:r>
              <a:rPr lang="en-US" altLang="zh-TW"/>
              <a:t>(Project)</a:t>
            </a:r>
            <a:r>
              <a:rPr lang="zh-TW" altLang="en-US"/>
              <a:t>的定義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BEC7823-EC1B-EEB5-F29B-B7B46D39D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「</a:t>
            </a:r>
            <a:r>
              <a:rPr lang="zh-TW" altLang="en-US">
                <a:solidFill>
                  <a:srgbClr val="FF00FF"/>
                </a:solidFill>
              </a:rPr>
              <a:t>專案</a:t>
            </a:r>
            <a:r>
              <a:rPr lang="zh-TW" altLang="en-US"/>
              <a:t>」是指一個特殊而有一定限度的任務，或由一群具有相互關係的工作所共同組合而成的任務，而該任務是以獲取特殊成果或圓滿達成某種成效為目標。</a:t>
            </a:r>
          </a:p>
          <a:p>
            <a:pPr eaLnBrk="1" hangingPunct="1"/>
            <a:r>
              <a:rPr lang="zh-TW" altLang="en-US"/>
              <a:t>「</a:t>
            </a:r>
            <a:r>
              <a:rPr lang="zh-TW" altLang="en-US">
                <a:solidFill>
                  <a:srgbClr val="FF00FF"/>
                </a:solidFill>
              </a:rPr>
              <a:t>專案</a:t>
            </a:r>
            <a:r>
              <a:rPr lang="zh-TW" altLang="en-US"/>
              <a:t>」是一個暫時性組織，為了完成特定的目標，在一定的時間內，在有限資源下，特別進行的一次性活動。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日期版面配置區 3">
            <a:extLst>
              <a:ext uri="{FF2B5EF4-FFF2-40B4-BE49-F238E27FC236}">
                <a16:creationId xmlns:a16="http://schemas.microsoft.com/office/drawing/2014/main" id="{F61EF0C9-858B-B0D9-3FAE-F3CB4703FD9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80D68CB5-C064-894D-4146-C8636F07D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專案的定義 </a:t>
            </a:r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59B83FB6-3280-D754-75C8-6A4E99994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1268413"/>
            <a:ext cx="4910138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日期版面配置區 3">
            <a:extLst>
              <a:ext uri="{FF2B5EF4-FFF2-40B4-BE49-F238E27FC236}">
                <a16:creationId xmlns:a16="http://schemas.microsoft.com/office/drawing/2014/main" id="{FF359ABF-946F-FB6D-B7EB-4D605F21F03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FDF308E6-3EF0-9E13-26B7-919728B02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專案的基本特性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6955188-9CBB-3BDD-ECA6-05437E513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600"/>
              <a:t>專案是獨一無二的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600"/>
              <a:t>專案具有特定的目標</a:t>
            </a:r>
            <a:r>
              <a:rPr lang="en-US" altLang="zh-TW" sz="2600"/>
              <a:t>(Goal) 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600"/>
              <a:t>專案具有一定的時程</a:t>
            </a:r>
            <a:r>
              <a:rPr lang="en-US" altLang="zh-TW" sz="2600"/>
              <a:t>(Schedule)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600"/>
              <a:t>有限的成本預算</a:t>
            </a:r>
            <a:r>
              <a:rPr lang="en-US" altLang="zh-TW" sz="2600"/>
              <a:t>(Cost) 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600"/>
              <a:t>複雜性</a:t>
            </a:r>
            <a:r>
              <a:rPr lang="en-US" altLang="zh-TW" sz="2600"/>
              <a:t>(Complexity) 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600"/>
              <a:t>非常設</a:t>
            </a:r>
            <a:r>
              <a:rPr lang="en-US" altLang="zh-TW" sz="2600"/>
              <a:t>(Impermanence) 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600"/>
              <a:t>無經驗</a:t>
            </a:r>
            <a:r>
              <a:rPr lang="en-US" altLang="zh-TW" sz="2600"/>
              <a:t>(Unfamiliarity)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600"/>
              <a:t>面對不確定性</a:t>
            </a:r>
            <a:r>
              <a:rPr lang="en-US" altLang="zh-TW" sz="2600"/>
              <a:t>(Uncertainty) 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600"/>
              <a:t>具有顧客</a:t>
            </a:r>
            <a:r>
              <a:rPr lang="en-US" altLang="zh-TW" sz="2600"/>
              <a:t>(customer)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日期版面配置區 3">
            <a:extLst>
              <a:ext uri="{FF2B5EF4-FFF2-40B4-BE49-F238E27FC236}">
                <a16:creationId xmlns:a16="http://schemas.microsoft.com/office/drawing/2014/main" id="{2AD3E39D-8F49-E1A1-5907-6B03D2B2AAC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B8DC1147-960B-3575-CA91-E8B1BE0A41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6DDAF18-5E8B-6DE7-5B7F-5BEB8BD1B7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專案具有兩個特性：</a:t>
            </a:r>
          </a:p>
          <a:p>
            <a:pPr lvl="1" eaLnBrk="1" hangingPunct="1"/>
            <a:r>
              <a:rPr lang="zh-TW" altLang="en-US"/>
              <a:t>暫時性</a:t>
            </a:r>
          </a:p>
          <a:p>
            <a:pPr lvl="1" eaLnBrk="1" hangingPunct="1"/>
            <a:r>
              <a:rPr lang="zh-TW" altLang="en-US"/>
              <a:t>獨特性</a:t>
            </a:r>
          </a:p>
          <a:p>
            <a:pPr eaLnBrk="1" hangingPunct="1"/>
            <a:r>
              <a:rPr lang="zh-TW" altLang="en-US"/>
              <a:t>專案具有三個概念：</a:t>
            </a:r>
          </a:p>
          <a:p>
            <a:pPr lvl="1" eaLnBrk="1" hangingPunct="1"/>
            <a:r>
              <a:rPr lang="zh-TW" altLang="en-US"/>
              <a:t>明確的特定目標</a:t>
            </a:r>
          </a:p>
          <a:p>
            <a:pPr lvl="1" eaLnBrk="1" hangingPunct="1"/>
            <a:r>
              <a:rPr lang="zh-TW" altLang="en-US"/>
              <a:t>明確的完工期限</a:t>
            </a:r>
          </a:p>
          <a:p>
            <a:pPr lvl="1" eaLnBrk="1" hangingPunct="1"/>
            <a:r>
              <a:rPr lang="zh-TW" altLang="en-US"/>
              <a:t>有限的資源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10261</TotalTime>
  <Words>2365</Words>
  <Application>Microsoft Macintosh PowerPoint</Application>
  <PresentationFormat>如螢幕大小 (4:3)</PresentationFormat>
  <Paragraphs>233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3" baseType="lpstr">
      <vt:lpstr>Arial</vt:lpstr>
      <vt:lpstr>新細明體</vt:lpstr>
      <vt:lpstr>Wingdings</vt:lpstr>
      <vt:lpstr>Times New Roman</vt:lpstr>
      <vt:lpstr>標楷體</vt:lpstr>
      <vt:lpstr>華康儷中黑</vt:lpstr>
      <vt:lpstr>華康細黑體</vt:lpstr>
      <vt:lpstr>Echo</vt:lpstr>
      <vt:lpstr>專案管理導論</vt:lpstr>
      <vt:lpstr>本課程學習目標</vt:lpstr>
      <vt:lpstr>本章學習重點</vt:lpstr>
      <vt:lpstr>專案(Project)的定義 </vt:lpstr>
      <vt:lpstr>專案(Project)的定義</vt:lpstr>
      <vt:lpstr>專案(Project)的定義</vt:lpstr>
      <vt:lpstr>專案的定義 </vt:lpstr>
      <vt:lpstr>專案的基本特性 </vt:lpstr>
      <vt:lpstr>PowerPoint 簡報</vt:lpstr>
      <vt:lpstr>管理的意義 </vt:lpstr>
      <vt:lpstr>管理職能 (Management Functions) </vt:lpstr>
      <vt:lpstr>管理還包括有效率與有效能地完成組織工作 </vt:lpstr>
      <vt:lpstr>專案管理的意義 </vt:lpstr>
      <vt:lpstr>PowerPoint 簡報</vt:lpstr>
      <vt:lpstr>PowerPoint 簡報</vt:lpstr>
      <vt:lpstr>PowerPoint 簡報</vt:lpstr>
      <vt:lpstr>專案計畫(Project Program) </vt:lpstr>
      <vt:lpstr>專案組合管理 (Project Portfolio Management) </vt:lpstr>
      <vt:lpstr>專案生命週期(Life Cycle) </vt:lpstr>
      <vt:lpstr>成功的專案 </vt:lpstr>
      <vt:lpstr>PowerPoint 簡報</vt:lpstr>
      <vt:lpstr>一個務實嚴謹的專案對策產生，應包括下列四個步驟 </vt:lpstr>
      <vt:lpstr>專案管理的目標 </vt:lpstr>
      <vt:lpstr>PowerPoint 簡報</vt:lpstr>
      <vt:lpstr>專案目標的訂定必須符合下列五點(SMART) </vt:lpstr>
      <vt:lpstr>專案管理的基本元素 </vt:lpstr>
      <vt:lpstr>好的專案管理涉及到「人」、「系統」與「工具」 </vt:lpstr>
      <vt:lpstr>但「工具」無法協助專案管理處理 </vt:lpstr>
      <vt:lpstr>PowerPoint 簡報</vt:lpstr>
      <vt:lpstr>專案管理的知識結構 </vt:lpstr>
      <vt:lpstr>專案管理的演進可分為四大歷程 </vt:lpstr>
      <vt:lpstr>PowerPoint 簡報</vt:lpstr>
      <vt:lpstr>專案管理的成功因素 </vt:lpstr>
      <vt:lpstr>專案管理的失敗因素 </vt:lpstr>
      <vt:lpstr>國際專案管理學會 (Project Management Institute；簡稱PMI)</vt:lpstr>
      <vt:lpstr>專案管理之「五大流程」 </vt:lpstr>
      <vt:lpstr>PDCA循環</vt:lpstr>
      <vt:lpstr>專案管理的十大知識領域 </vt:lpstr>
      <vt:lpstr>專案管理地圖（PM Map） </vt:lpstr>
      <vt:lpstr>專案管理五大流程群組與 十大知識領域配適表</vt:lpstr>
      <vt:lpstr>專案管理五大流程群組與 十大知識領域配適表 </vt:lpstr>
      <vt:lpstr>專案管理五大流程群組與 十大知識領域配適表 </vt:lpstr>
      <vt:lpstr>專案生命週期與五大流程生命週期 </vt:lpstr>
      <vt:lpstr>專案管理的重要議題</vt:lpstr>
      <vt:lpstr>專案管理的代表性活動 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專案管理</dc:title>
  <dc:creator>Eric</dc:creator>
  <cp:lastModifiedBy>賴佳瑜</cp:lastModifiedBy>
  <cp:revision>93</cp:revision>
  <dcterms:created xsi:type="dcterms:W3CDTF">2009-08-27T11:48:37Z</dcterms:created>
  <dcterms:modified xsi:type="dcterms:W3CDTF">2022-09-12T14:37:15Z</dcterms:modified>
</cp:coreProperties>
</file>