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ahoma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ahoma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ahoma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ahoma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ahoma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ahoma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ahoma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ahoma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ahom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99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"/>
          <p:cNvGrpSpPr/>
          <p:nvPr/>
        </p:nvGrpSpPr>
        <p:grpSpPr>
          <a:xfrm>
            <a:off x="-7938" y="-7938"/>
            <a:ext cx="9169401" cy="6873876"/>
            <a:chOff x="0" y="0"/>
            <a:chExt cx="9169400" cy="6873874"/>
          </a:xfrm>
        </p:grpSpPr>
        <p:sp>
          <p:nvSpPr>
            <p:cNvPr id="29" name="線條"/>
            <p:cNvSpPr/>
            <p:nvPr/>
          </p:nvSpPr>
          <p:spPr>
            <a:xfrm flipV="1">
              <a:off x="5139069" y="4183427"/>
              <a:ext cx="4022299" cy="2681984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線條"/>
            <p:cNvSpPr/>
            <p:nvPr/>
          </p:nvSpPr>
          <p:spPr>
            <a:xfrm>
              <a:off x="7050862" y="8466"/>
              <a:ext cx="1219147" cy="6856944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形狀"/>
            <p:cNvSpPr/>
            <p:nvPr/>
          </p:nvSpPr>
          <p:spPr>
            <a:xfrm>
              <a:off x="6900057" y="8467"/>
              <a:ext cx="2269344" cy="686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19239" y="0"/>
                  </a:moveTo>
                  <a:lnTo>
                    <a:pt x="0" y="21573"/>
                  </a:lnTo>
                  <a:lnTo>
                    <a:pt x="21573" y="21600"/>
                  </a:lnTo>
                  <a:cubicBezTo>
                    <a:pt x="21600" y="14409"/>
                    <a:pt x="21466" y="7218"/>
                    <a:pt x="21493" y="27"/>
                  </a:cubicBezTo>
                  <a:lnTo>
                    <a:pt x="19239" y="0"/>
                  </a:lnTo>
                  <a:close/>
                </a:path>
              </a:pathLst>
            </a:custGeom>
            <a:solidFill>
              <a:schemeClr val="accent1">
                <a:alpha val="301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2" name="形狀"/>
            <p:cNvSpPr/>
            <p:nvPr/>
          </p:nvSpPr>
          <p:spPr>
            <a:xfrm>
              <a:off x="7213306" y="1"/>
              <a:ext cx="1948063" cy="686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extrusionOk="0">
                  <a:moveTo>
                    <a:pt x="0" y="0"/>
                  </a:moveTo>
                  <a:lnTo>
                    <a:pt x="13316" y="21600"/>
                  </a:lnTo>
                  <a:lnTo>
                    <a:pt x="21569" y="21600"/>
                  </a:lnTo>
                  <a:cubicBezTo>
                    <a:pt x="21537" y="14400"/>
                    <a:pt x="21600" y="7200"/>
                    <a:pt x="215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3" name="形狀"/>
            <p:cNvSpPr/>
            <p:nvPr/>
          </p:nvSpPr>
          <p:spPr>
            <a:xfrm>
              <a:off x="6646069" y="3927928"/>
              <a:ext cx="2513455" cy="2937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44" y="0"/>
                  </a:lnTo>
                  <a:cubicBezTo>
                    <a:pt x="21563" y="7200"/>
                    <a:pt x="21581" y="144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7215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4" name="形狀"/>
            <p:cNvSpPr/>
            <p:nvPr/>
          </p:nvSpPr>
          <p:spPr>
            <a:xfrm>
              <a:off x="7018585" y="1"/>
              <a:ext cx="2142783" cy="686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16" y="21600"/>
                  </a:lnTo>
                  <a:lnTo>
                    <a:pt x="21600" y="2157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5" name="形狀"/>
            <p:cNvSpPr/>
            <p:nvPr/>
          </p:nvSpPr>
          <p:spPr>
            <a:xfrm>
              <a:off x="8303876" y="1"/>
              <a:ext cx="857493" cy="686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5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553" y="14400"/>
                    <a:pt x="21505" y="7200"/>
                    <a:pt x="21458" y="0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C0E474">
                <a:alpha val="7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6" name="形狀"/>
            <p:cNvSpPr/>
            <p:nvPr/>
          </p:nvSpPr>
          <p:spPr>
            <a:xfrm>
              <a:off x="8085340" y="0"/>
              <a:ext cx="1066725" cy="686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0" y="0"/>
                  </a:moveTo>
                  <a:lnTo>
                    <a:pt x="18966" y="21600"/>
                  </a:lnTo>
                  <a:lnTo>
                    <a:pt x="21552" y="21600"/>
                  </a:lnTo>
                  <a:cubicBezTo>
                    <a:pt x="21600" y="14391"/>
                    <a:pt x="21217" y="7209"/>
                    <a:pt x="212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9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7" name="形狀"/>
            <p:cNvSpPr/>
            <p:nvPr/>
          </p:nvSpPr>
          <p:spPr>
            <a:xfrm>
              <a:off x="8068407" y="4901445"/>
              <a:ext cx="1094039" cy="1963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00" y="0"/>
                  </a:lnTo>
                  <a:cubicBezTo>
                    <a:pt x="21533" y="7181"/>
                    <a:pt x="21567" y="14363"/>
                    <a:pt x="21600" y="2154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8" name="形狀"/>
            <p:cNvSpPr/>
            <p:nvPr/>
          </p:nvSpPr>
          <p:spPr>
            <a:xfrm>
              <a:off x="0" y="0"/>
              <a:ext cx="863562" cy="56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8509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733991" y="6115367"/>
            <a:ext cx="224022" cy="218441"/>
          </a:xfrm>
          <a:prstGeom prst="rect">
            <a:avLst/>
          </a:prstGeom>
        </p:spPr>
        <p:txBody>
          <a:bodyPr/>
          <a:lstStyle>
            <a:lvl1pPr algn="r" defTabSz="457200"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“"/>
          <p:cNvSpPr txBox="1"/>
          <p:nvPr/>
        </p:nvSpPr>
        <p:spPr>
          <a:xfrm>
            <a:off x="528319" y="469374"/>
            <a:ext cx="365762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48" name="”"/>
          <p:cNvSpPr txBox="1"/>
          <p:nvPr/>
        </p:nvSpPr>
        <p:spPr>
          <a:xfrm>
            <a:off x="6794182" y="2565667"/>
            <a:ext cx="365761" cy="1226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49" name="大標題文字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2160587"/>
            <a:ext cx="6348413" cy="3881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“"/>
          <p:cNvSpPr txBox="1"/>
          <p:nvPr/>
        </p:nvSpPr>
        <p:spPr>
          <a:xfrm>
            <a:off x="528319" y="469374"/>
            <a:ext cx="365762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59" name="”"/>
          <p:cNvSpPr txBox="1"/>
          <p:nvPr/>
        </p:nvSpPr>
        <p:spPr>
          <a:xfrm>
            <a:off x="6794182" y="2565667"/>
            <a:ext cx="365761" cy="1226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60" name="大標題文字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09600" y="2160587"/>
            <a:ext cx="6348413" cy="3881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"/>
          <p:cNvGrpSpPr/>
          <p:nvPr/>
        </p:nvGrpSpPr>
        <p:grpSpPr>
          <a:xfrm>
            <a:off x="-7938" y="-7938"/>
            <a:ext cx="9169401" cy="6873876"/>
            <a:chOff x="0" y="0"/>
            <a:chExt cx="9169400" cy="6873874"/>
          </a:xfrm>
        </p:grpSpPr>
        <p:sp>
          <p:nvSpPr>
            <p:cNvPr id="2" name="形狀"/>
            <p:cNvSpPr/>
            <p:nvPr/>
          </p:nvSpPr>
          <p:spPr>
            <a:xfrm>
              <a:off x="-1" y="4021047"/>
              <a:ext cx="457181" cy="285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536"/>
                  </a:lnTo>
                  <a:cubicBezTo>
                    <a:pt x="133" y="14421"/>
                    <a:pt x="267" y="7307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9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" name="線條"/>
            <p:cNvSpPr/>
            <p:nvPr/>
          </p:nvSpPr>
          <p:spPr>
            <a:xfrm flipV="1">
              <a:off x="5139069" y="4183427"/>
              <a:ext cx="4022299" cy="2681984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線條"/>
            <p:cNvSpPr/>
            <p:nvPr/>
          </p:nvSpPr>
          <p:spPr>
            <a:xfrm>
              <a:off x="7050862" y="8466"/>
              <a:ext cx="1219147" cy="6856944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形狀"/>
            <p:cNvSpPr/>
            <p:nvPr/>
          </p:nvSpPr>
          <p:spPr>
            <a:xfrm>
              <a:off x="6900058" y="8467"/>
              <a:ext cx="2269343" cy="686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19239" y="0"/>
                  </a:moveTo>
                  <a:lnTo>
                    <a:pt x="0" y="21573"/>
                  </a:lnTo>
                  <a:lnTo>
                    <a:pt x="21573" y="21600"/>
                  </a:lnTo>
                  <a:cubicBezTo>
                    <a:pt x="21600" y="14409"/>
                    <a:pt x="21466" y="7218"/>
                    <a:pt x="21493" y="27"/>
                  </a:cubicBezTo>
                  <a:lnTo>
                    <a:pt x="19239" y="0"/>
                  </a:lnTo>
                  <a:close/>
                </a:path>
              </a:pathLst>
            </a:custGeom>
            <a:solidFill>
              <a:schemeClr val="accent1">
                <a:alpha val="301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6" name="形狀"/>
            <p:cNvSpPr/>
            <p:nvPr/>
          </p:nvSpPr>
          <p:spPr>
            <a:xfrm>
              <a:off x="7213306" y="1"/>
              <a:ext cx="1948063" cy="686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extrusionOk="0">
                  <a:moveTo>
                    <a:pt x="0" y="0"/>
                  </a:moveTo>
                  <a:lnTo>
                    <a:pt x="13316" y="21600"/>
                  </a:lnTo>
                  <a:lnTo>
                    <a:pt x="21569" y="21600"/>
                  </a:lnTo>
                  <a:cubicBezTo>
                    <a:pt x="21537" y="14400"/>
                    <a:pt x="21600" y="7200"/>
                    <a:pt x="215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" name="形狀"/>
            <p:cNvSpPr/>
            <p:nvPr/>
          </p:nvSpPr>
          <p:spPr>
            <a:xfrm>
              <a:off x="6646069" y="3927928"/>
              <a:ext cx="2513455" cy="2937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44" y="0"/>
                  </a:lnTo>
                  <a:cubicBezTo>
                    <a:pt x="21563" y="7200"/>
                    <a:pt x="21581" y="144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7215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8" name="形狀"/>
            <p:cNvSpPr/>
            <p:nvPr/>
          </p:nvSpPr>
          <p:spPr>
            <a:xfrm>
              <a:off x="7018586" y="1"/>
              <a:ext cx="2142782" cy="686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16" y="21600"/>
                  </a:lnTo>
                  <a:lnTo>
                    <a:pt x="21600" y="2157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9" name="形狀"/>
            <p:cNvSpPr/>
            <p:nvPr/>
          </p:nvSpPr>
          <p:spPr>
            <a:xfrm>
              <a:off x="8303876" y="1"/>
              <a:ext cx="857493" cy="686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5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553" y="14400"/>
                    <a:pt x="21505" y="7200"/>
                    <a:pt x="21458" y="0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C0E474">
                <a:alpha val="7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10" name="形狀"/>
            <p:cNvSpPr/>
            <p:nvPr/>
          </p:nvSpPr>
          <p:spPr>
            <a:xfrm>
              <a:off x="8085340" y="0"/>
              <a:ext cx="1066725" cy="686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0" y="0"/>
                  </a:moveTo>
                  <a:lnTo>
                    <a:pt x="18966" y="21600"/>
                  </a:lnTo>
                  <a:lnTo>
                    <a:pt x="21552" y="21600"/>
                  </a:lnTo>
                  <a:cubicBezTo>
                    <a:pt x="21600" y="14391"/>
                    <a:pt x="21217" y="7209"/>
                    <a:pt x="212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9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11" name="形狀"/>
            <p:cNvSpPr/>
            <p:nvPr/>
          </p:nvSpPr>
          <p:spPr>
            <a:xfrm>
              <a:off x="8068407" y="4901445"/>
              <a:ext cx="1094039" cy="1963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00" y="0"/>
                  </a:lnTo>
                  <a:cubicBezTo>
                    <a:pt x="21533" y="7181"/>
                    <a:pt x="21567" y="14363"/>
                    <a:pt x="21600" y="2154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45250" y="6039167"/>
            <a:ext cx="394802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大標題文字</a:t>
            </a:r>
          </a:p>
        </p:txBody>
      </p:sp>
      <p:sp>
        <p:nvSpPr>
          <p:cNvPr id="15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057400" marR="0" indent="-2286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514600" marR="0" indent="-2286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971800" marR="0" indent="-2286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429000" marR="0" indent="-2286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886200" marR="0" indent="-2286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"/>
        <a:tabLst/>
        <a:defRPr sz="18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hyperlink" Target="?slideindex=18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ERT/CPM"/>
          <p:cNvSpPr txBox="1">
            <a:spLocks noGrp="1"/>
          </p:cNvSpPr>
          <p:nvPr>
            <p:ph type="title" idx="4294967295"/>
          </p:nvPr>
        </p:nvSpPr>
        <p:spPr>
          <a:xfrm>
            <a:off x="1130300" y="2405062"/>
            <a:ext cx="5827713" cy="16462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t>PERT/CPM</a:t>
            </a:r>
          </a:p>
        </p:txBody>
      </p:sp>
      <p:sp>
        <p:nvSpPr>
          <p:cNvPr id="86" name="專案管理 時間…"/>
          <p:cNvSpPr txBox="1">
            <a:spLocks noGrp="1"/>
          </p:cNvSpPr>
          <p:nvPr>
            <p:ph type="body" sz="quarter" idx="4294967295"/>
          </p:nvPr>
        </p:nvSpPr>
        <p:spPr>
          <a:xfrm>
            <a:off x="1130300" y="4051300"/>
            <a:ext cx="5827713" cy="1096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 defTabSz="397763">
              <a:lnSpc>
                <a:spcPct val="80000"/>
              </a:lnSpc>
              <a:spcBef>
                <a:spcPts val="800"/>
              </a:spcBef>
              <a:buSzTx/>
              <a:buFont typeface="Wingdings 3"/>
              <a:buNone/>
              <a:defRPr sz="3132" b="1">
                <a:solidFill>
                  <a:srgbClr val="7F7F7F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專案管理 時間</a:t>
            </a:r>
          </a:p>
          <a:p>
            <a:pPr marL="0" indent="0" algn="r" defTabSz="397763">
              <a:lnSpc>
                <a:spcPct val="80000"/>
              </a:lnSpc>
              <a:spcBef>
                <a:spcPts val="700"/>
              </a:spcBef>
              <a:buSzTx/>
              <a:buFont typeface="Wingdings 3"/>
              <a:buNone/>
              <a:defRPr sz="3132">
                <a:solidFill>
                  <a:srgbClr val="7F7F7F"/>
                </a:solidFill>
              </a:defRPr>
            </a:pPr>
            <a:r>
              <a:t>Project Management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ON網路圖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5">
              <a:defRPr sz="3348"/>
            </a:pPr>
            <a:r>
              <a:t>AON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網路圖</a:t>
            </a:r>
          </a:p>
        </p:txBody>
      </p:sp>
      <p:sp>
        <p:nvSpPr>
          <p:cNvPr id="176" name="典型範例(ES, EF)及[LS, LF]的計算"/>
          <p:cNvSpPr txBox="1">
            <a:spLocks noGrp="1"/>
          </p:cNvSpPr>
          <p:nvPr>
            <p:ph type="body" idx="4294967295"/>
          </p:nvPr>
        </p:nvSpPr>
        <p:spPr>
          <a:xfrm>
            <a:off x="539750" y="1341437"/>
            <a:ext cx="8064500" cy="47513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6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典型範例</a:t>
            </a:r>
            <a:r>
              <a:rPr>
                <a:solidFill>
                  <a:srgbClr val="0033CC"/>
                </a:solidFill>
              </a:rPr>
              <a:t>(ES, EF)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及</a:t>
            </a:r>
            <a:r>
              <a:rPr>
                <a:solidFill>
                  <a:srgbClr val="0033CC"/>
                </a:solidFill>
              </a:rPr>
              <a:t>[LS, LF]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的計算 </a:t>
            </a:r>
          </a:p>
        </p:txBody>
      </p:sp>
      <p:pic>
        <p:nvPicPr>
          <p:cNvPr id="177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166937"/>
            <a:ext cx="7740651" cy="399891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95506" y="6058217"/>
            <a:ext cx="362507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ON網路圖"/>
          <p:cNvSpPr txBox="1">
            <a:spLocks noGrp="1"/>
          </p:cNvSpPr>
          <p:nvPr>
            <p:ph type="title" idx="4294967295"/>
          </p:nvPr>
        </p:nvSpPr>
        <p:spPr>
          <a:xfrm>
            <a:off x="609599" y="609600"/>
            <a:ext cx="6348414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AON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網路圖</a:t>
            </a:r>
          </a:p>
        </p:txBody>
      </p:sp>
      <p:sp>
        <p:nvSpPr>
          <p:cNvPr id="181" name="寬鬆時間ST（slack time）…"/>
          <p:cNvSpPr txBox="1">
            <a:spLocks noGrp="1"/>
          </p:cNvSpPr>
          <p:nvPr>
            <p:ph type="body" sz="half" idx="4294967295"/>
          </p:nvPr>
        </p:nvSpPr>
        <p:spPr>
          <a:xfrm>
            <a:off x="609599" y="2160587"/>
            <a:ext cx="6348414" cy="3881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寬鬆時間</a:t>
            </a:r>
            <a:r>
              <a:rPr b="0"/>
              <a:t>ST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（</a:t>
            </a:r>
            <a:r>
              <a:rPr b="0"/>
              <a:t>slack time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該作業從</a:t>
            </a:r>
            <a:r>
              <a:t>ES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起，在不影響整個專案完成的情況下，所容許的延誤時間</a:t>
            </a:r>
          </a:p>
          <a:p>
            <a:pPr>
              <a:defRPr b="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關鍵作業</a:t>
            </a:r>
            <a:r>
              <a:rPr b="0"/>
              <a:t>CA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（</a:t>
            </a:r>
            <a:r>
              <a:rPr b="0"/>
              <a:t>critical activity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寬鬆時間為</a:t>
            </a:r>
            <a:r>
              <a:t>0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的作業</a:t>
            </a:r>
          </a:p>
          <a:p>
            <a:pPr>
              <a:defRPr b="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要徑</a:t>
            </a:r>
            <a:r>
              <a:rPr b="0"/>
              <a:t>CP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（</a:t>
            </a:r>
            <a:r>
              <a:rPr b="0"/>
              <a:t>critical path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由關鍵作業所構成的路徑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例如：</a:t>
            </a:r>
            <a:r>
              <a:t>Start → A → C → E → F → I → Finish</a:t>
            </a:r>
          </a:p>
        </p:txBody>
      </p:sp>
      <p:sp>
        <p:nvSpPr>
          <p:cNvPr id="18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95506" y="6058217"/>
            <a:ext cx="362507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OA網路圖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5">
              <a:defRPr sz="3348"/>
            </a:pPr>
            <a:r>
              <a:t>AOA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網路圖</a:t>
            </a:r>
          </a:p>
        </p:txBody>
      </p:sp>
      <p:sp>
        <p:nvSpPr>
          <p:cNvPr id="185" name="各類時間的計算…"/>
          <p:cNvSpPr txBox="1">
            <a:spLocks noGrp="1"/>
          </p:cNvSpPr>
          <p:nvPr>
            <p:ph type="body" idx="4294967295"/>
          </p:nvPr>
        </p:nvSpPr>
        <p:spPr>
          <a:xfrm>
            <a:off x="539750" y="1268412"/>
            <a:ext cx="7993063" cy="47513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各類時間的計算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ET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：最早時間（</a:t>
            </a:r>
            <a:r>
              <a:t>earliest time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400"/>
            </a:pP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marL="742950" lvl="1" indent="-285750">
              <a:spcBef>
                <a:spcPts val="0"/>
              </a:spcBef>
              <a:defRPr sz="2400"/>
            </a:pP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marL="742950" lvl="1" indent="-285750">
              <a:spcBef>
                <a:spcPts val="0"/>
              </a:spcBef>
              <a:defRPr sz="2400"/>
            </a:pPr>
            <a:r>
              <a:t>LT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：最晚時間（</a:t>
            </a:r>
            <a:r>
              <a:t>latest time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400"/>
            </a:pP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marL="742950" lvl="1" indent="-285750">
              <a:spcBef>
                <a:spcPts val="0"/>
              </a:spcBef>
              <a:defRPr sz="2400"/>
            </a:pP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marL="742950" lvl="1" indent="-285750">
              <a:spcBef>
                <a:spcPts val="0"/>
              </a:spcBef>
              <a:defRPr sz="2400"/>
            </a:pPr>
            <a:r>
              <a:t>ST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：寬鬆時間 （</a:t>
            </a:r>
            <a:r>
              <a:t>slack time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</p:txBody>
      </p:sp>
      <p:sp>
        <p:nvSpPr>
          <p:cNvPr id="18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95506" y="6058217"/>
            <a:ext cx="362507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87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27572"/>
            <a:ext cx="2735263" cy="620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3133724"/>
            <a:ext cx="2592388" cy="590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.pdf" descr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75" y="4209714"/>
            <a:ext cx="2592388" cy="492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OA網路圖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5">
              <a:defRPr sz="3348"/>
            </a:pPr>
            <a:r>
              <a:t>AOA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網路圖</a:t>
            </a:r>
          </a:p>
        </p:txBody>
      </p:sp>
      <p:sp>
        <p:nvSpPr>
          <p:cNvPr id="192" name="典型範例ET及LT的計算"/>
          <p:cNvSpPr txBox="1">
            <a:spLocks noGrp="1"/>
          </p:cNvSpPr>
          <p:nvPr>
            <p:ph type="body" idx="4294967295"/>
          </p:nvPr>
        </p:nvSpPr>
        <p:spPr>
          <a:xfrm>
            <a:off x="539750" y="1268412"/>
            <a:ext cx="7993063" cy="4751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典型範例</a:t>
            </a:r>
            <a:r>
              <a:t>ET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及</a:t>
            </a:r>
            <a:r>
              <a:t>LT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的計算 </a:t>
            </a:r>
          </a:p>
        </p:txBody>
      </p:sp>
      <p:pic>
        <p:nvPicPr>
          <p:cNvPr id="193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101850"/>
            <a:ext cx="7056438" cy="348773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95506" y="6058217"/>
            <a:ext cx="362507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建立甘特圖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rmAutofit/>
          </a:bodyPr>
          <a:lstStyle>
            <a:lvl1pPr defTabSz="425195">
              <a:defRPr sz="3348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建立甘特圖</a:t>
            </a:r>
          </a:p>
        </p:txBody>
      </p:sp>
      <p:sp>
        <p:nvSpPr>
          <p:cNvPr id="197" name="甘特圖（Gantt chart）是將工作的負荷及排程以橫條圖表達的一種工具（Henry Gantt所提出）…"/>
          <p:cNvSpPr txBox="1">
            <a:spLocks noGrp="1"/>
          </p:cNvSpPr>
          <p:nvPr>
            <p:ph type="body" sz="half" idx="4294967295"/>
          </p:nvPr>
        </p:nvSpPr>
        <p:spPr>
          <a:xfrm>
            <a:off x="539750" y="1630362"/>
            <a:ext cx="2879725" cy="47513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甘特圖（</a:t>
            </a:r>
            <a:r>
              <a:t>Gantt chart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）是將工作的負荷及排程以橫條圖表達的一種工具（</a:t>
            </a:r>
            <a:r>
              <a:t>Henry Gantt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所提出）</a:t>
            </a:r>
          </a:p>
          <a:p>
            <a:pPr>
              <a:spcBef>
                <a:spcPts val="300"/>
              </a:spcBef>
              <a:defRPr sz="2400"/>
            </a:pP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spcBef>
                <a:spcPts val="50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將各項作業的</a:t>
            </a:r>
            <a:r>
              <a:t>ES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及</a:t>
            </a:r>
            <a:r>
              <a:t>LF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以甘特圖表達出來</a:t>
            </a:r>
          </a:p>
        </p:txBody>
      </p:sp>
      <p:pic>
        <p:nvPicPr>
          <p:cNvPr id="19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1773237"/>
            <a:ext cx="5040313" cy="381793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95506" y="6058217"/>
            <a:ext cx="362507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208" name="群組">
            <a:hlinkClick r:id="rId3" action="ppaction://hlinksldjump"/>
          </p:cNvPr>
          <p:cNvGrpSpPr/>
          <p:nvPr/>
        </p:nvGrpSpPr>
        <p:grpSpPr>
          <a:xfrm>
            <a:off x="8286749" y="5714999"/>
            <a:ext cx="285752" cy="357189"/>
            <a:chOff x="0" y="0"/>
            <a:chExt cx="285750" cy="357187"/>
          </a:xfrm>
        </p:grpSpPr>
        <p:sp>
          <p:nvSpPr>
            <p:cNvPr id="200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三角形"/>
            <p:cNvSpPr/>
            <p:nvPr/>
          </p:nvSpPr>
          <p:spPr>
            <a:xfrm>
              <a:off x="98226" y="89296"/>
              <a:ext cx="133946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矩形"/>
            <p:cNvSpPr/>
            <p:nvPr/>
          </p:nvSpPr>
          <p:spPr>
            <a:xfrm>
              <a:off x="53578" y="89296"/>
              <a:ext cx="22331" cy="178595"/>
            </a:xfrm>
            <a:prstGeom prst="rect">
              <a:avLst/>
            </a:pr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17550" y="5400"/>
                  </a:moveTo>
                  <a:lnTo>
                    <a:pt x="7425" y="10800"/>
                  </a:lnTo>
                  <a:lnTo>
                    <a:pt x="17550" y="16200"/>
                  </a:lnTo>
                  <a:close/>
                  <a:moveTo>
                    <a:pt x="4050" y="5400"/>
                  </a:moveTo>
                  <a:lnTo>
                    <a:pt x="5738" y="5400"/>
                  </a:lnTo>
                  <a:lnTo>
                    <a:pt x="5738" y="162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6" name="群組">
            <a:hlinkClick r:id="" action="ppaction://hlinkshowjump?jump=nextslide"/>
          </p:cNvPr>
          <p:cNvGrpSpPr/>
          <p:nvPr/>
        </p:nvGrpSpPr>
        <p:grpSpPr>
          <a:xfrm>
            <a:off x="8643937" y="5714999"/>
            <a:ext cx="285751" cy="357189"/>
            <a:chOff x="0" y="0"/>
            <a:chExt cx="285750" cy="357187"/>
          </a:xfrm>
        </p:grpSpPr>
        <p:sp>
          <p:nvSpPr>
            <p:cNvPr id="209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1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2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3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4" name="三角形"/>
            <p:cNvSpPr/>
            <p:nvPr/>
          </p:nvSpPr>
          <p:spPr>
            <a:xfrm>
              <a:off x="53578" y="89296"/>
              <a:ext cx="178594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4050" y="5400"/>
                  </a:moveTo>
                  <a:lnTo>
                    <a:pt x="17550" y="108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9.5  PERT的三數預估法"/>
          <p:cNvSpPr txBox="1">
            <a:spLocks noGrp="1"/>
          </p:cNvSpPr>
          <p:nvPr>
            <p:ph type="title" idx="4294967295"/>
          </p:nvPr>
        </p:nvSpPr>
        <p:spPr>
          <a:xfrm>
            <a:off x="609599" y="609600"/>
            <a:ext cx="6348414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9.5  PERT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的三數預估法</a:t>
            </a:r>
          </a:p>
        </p:txBody>
      </p:sp>
      <p:sp>
        <p:nvSpPr>
          <p:cNvPr id="219" name="PERT發展之初是針對作業時間不確定的情況，因此使用三個預估值：…"/>
          <p:cNvSpPr txBox="1">
            <a:spLocks noGrp="1"/>
          </p:cNvSpPr>
          <p:nvPr>
            <p:ph type="body" sz="half" idx="4294967295"/>
          </p:nvPr>
        </p:nvSpPr>
        <p:spPr>
          <a:xfrm>
            <a:off x="609599" y="2160587"/>
            <a:ext cx="6348414" cy="3881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600"/>
            </a:pPr>
            <a:r>
              <a:t>PERT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發展之初是針對作業時間不確定的情況，因此使用三個預估值：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最可能時間</a:t>
            </a:r>
            <a:r>
              <a:rPr i="1"/>
              <a:t>m</a:t>
            </a:r>
            <a:r>
              <a:t> 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樂觀時間</a:t>
            </a:r>
            <a:r>
              <a:rPr i="1"/>
              <a:t>o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悲觀時間</a:t>
            </a:r>
            <a:r>
              <a:rPr i="1"/>
              <a:t>p</a:t>
            </a:r>
          </a:p>
          <a:p>
            <a:pPr>
              <a:defRPr sz="2600"/>
            </a:pPr>
            <a:r>
              <a:t>PERT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假設作業時間是呈</a:t>
            </a:r>
            <a:r>
              <a:t>Beta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分配：</a:t>
            </a:r>
          </a:p>
        </p:txBody>
      </p:sp>
      <p:sp>
        <p:nvSpPr>
          <p:cNvPr id="22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95506" y="6058217"/>
            <a:ext cx="362507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21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5172075"/>
            <a:ext cx="1728788" cy="1592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9.5  PERT的三數預估法"/>
          <p:cNvSpPr txBox="1">
            <a:spLocks noGrp="1"/>
          </p:cNvSpPr>
          <p:nvPr>
            <p:ph type="title" idx="4294967295"/>
          </p:nvPr>
        </p:nvSpPr>
        <p:spPr>
          <a:xfrm>
            <a:off x="609599" y="609600"/>
            <a:ext cx="6348414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9.5  PERT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的三數預估法</a:t>
            </a:r>
          </a:p>
        </p:txBody>
      </p:sp>
      <p:sp>
        <p:nvSpPr>
          <p:cNvPr id="224" name="要徑時間：…"/>
          <p:cNvSpPr txBox="1">
            <a:spLocks noGrp="1"/>
          </p:cNvSpPr>
          <p:nvPr>
            <p:ph type="body" sz="half" idx="4294967295"/>
          </p:nvPr>
        </p:nvSpPr>
        <p:spPr>
          <a:xfrm>
            <a:off x="609599" y="2160587"/>
            <a:ext cx="6348414" cy="3881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defRPr sz="26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要徑時間：</a:t>
            </a:r>
          </a:p>
          <a:p>
            <a:pPr marL="533400" indent="-533400">
              <a:lnSpc>
                <a:spcPct val="90000"/>
              </a:lnSpc>
              <a:defRPr sz="2600"/>
            </a:pP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marL="533400" indent="-533400">
              <a:lnSpc>
                <a:spcPct val="90000"/>
              </a:lnSpc>
              <a:defRPr sz="26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兩項假設：</a:t>
            </a:r>
          </a:p>
          <a:p>
            <a:pPr marL="966787" lvl="1" indent="-495300">
              <a:lnSpc>
                <a:spcPct val="90000"/>
              </a:lnSpc>
              <a:spcBef>
                <a:spcPts val="0"/>
              </a:spcBef>
              <a:buAutoNum type="arabicPeriod"/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該要徑始終是最長的路徑</a:t>
            </a:r>
          </a:p>
          <a:p>
            <a:pPr marL="966787" lvl="1" indent="-495300">
              <a:lnSpc>
                <a:spcPct val="90000"/>
              </a:lnSpc>
              <a:spcBef>
                <a:spcPts val="0"/>
              </a:spcBef>
              <a:buAutoNum type="arabicPeriod"/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該要徑上的作業彼此獨立</a:t>
            </a:r>
          </a:p>
          <a:p>
            <a:pPr marL="533400" indent="-533400">
              <a:lnSpc>
                <a:spcPct val="90000"/>
              </a:lnSpc>
              <a:defRPr sz="26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尚須以下假設，才能計算專案在</a:t>
            </a:r>
            <a:r>
              <a:rPr i="1"/>
              <a:t>T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內完成的機率：</a:t>
            </a:r>
          </a:p>
          <a:p>
            <a:pPr marL="966787" lvl="1" indent="-495300">
              <a:lnSpc>
                <a:spcPct val="90000"/>
              </a:lnSpc>
              <a:spcBef>
                <a:spcPts val="0"/>
              </a:spcBef>
              <a:buAutoNum type="arabicPeriod" startAt="3"/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要徑的時間呈常態分配</a:t>
            </a:r>
          </a:p>
        </p:txBody>
      </p:sp>
      <p:sp>
        <p:nvSpPr>
          <p:cNvPr id="225" name="作業研究 二版  Ch.9 專案管理"/>
          <p:cNvSpPr txBox="1"/>
          <p:nvPr/>
        </p:nvSpPr>
        <p:spPr>
          <a:xfrm>
            <a:off x="545782" y="6493986"/>
            <a:ext cx="31946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600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作業研究 二版  </a:t>
            </a:r>
            <a:r>
              <a:t>Ch.9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專案管理</a:t>
            </a:r>
          </a:p>
        </p:txBody>
      </p:sp>
      <p:sp>
        <p:nvSpPr>
          <p:cNvPr id="22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95506" y="6058217"/>
            <a:ext cx="362507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27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1817687"/>
            <a:ext cx="4103688" cy="674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按兩下來編輯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5">
              <a:defRPr sz="3348"/>
            </a:pPr>
            <a:endParaRPr/>
          </a:p>
        </p:txBody>
      </p:sp>
      <p:sp>
        <p:nvSpPr>
          <p:cNvPr id="230" name="查表可得該專案在25天內完成的機率為0.8133"/>
          <p:cNvSpPr txBox="1">
            <a:spLocks noGrp="1"/>
          </p:cNvSpPr>
          <p:nvPr>
            <p:ph type="body" idx="4294967295"/>
          </p:nvPr>
        </p:nvSpPr>
        <p:spPr>
          <a:xfrm>
            <a:off x="539750" y="1268412"/>
            <a:ext cx="7993063" cy="54006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 marL="742950" lvl="1" indent="-285750">
              <a:spcBef>
                <a:spcPts val="0"/>
              </a:spcBef>
              <a:defRPr sz="2200"/>
            </a:pPr>
            <a:endParaRPr dirty="0"/>
          </a:p>
          <a:p>
            <a:pPr marL="742950" lvl="1" indent="-285750">
              <a:spcBef>
                <a:spcPts val="0"/>
              </a:spcBef>
              <a:defRPr sz="2000"/>
            </a:pPr>
            <a:endParaRPr dirty="0"/>
          </a:p>
          <a:p>
            <a:pPr marL="742950" lvl="1" indent="-285750">
              <a:spcBef>
                <a:spcPts val="0"/>
              </a:spcBef>
              <a:defRPr sz="2000"/>
            </a:pPr>
            <a:endParaRPr dirty="0"/>
          </a:p>
          <a:p>
            <a:pPr marL="742950" lvl="1" indent="-285750">
              <a:spcBef>
                <a:spcPts val="0"/>
              </a:spcBef>
              <a:defRPr sz="2000"/>
            </a:pPr>
            <a:endParaRPr dirty="0"/>
          </a:p>
          <a:p>
            <a:pPr marL="742950" lvl="1" indent="-285750">
              <a:spcBef>
                <a:spcPts val="0"/>
              </a:spcBef>
              <a:defRPr sz="2200"/>
            </a:pPr>
            <a:r>
              <a:rPr dirty="0">
                <a:latin typeface="微軟正黑體"/>
                <a:ea typeface="微軟正黑體"/>
                <a:cs typeface="微軟正黑體"/>
                <a:sym typeface="微軟正黑體"/>
              </a:rPr>
              <a:t>查表可得該專案在</a:t>
            </a:r>
            <a:r>
              <a:rPr dirty="0"/>
              <a:t>25</a:t>
            </a:r>
            <a:r>
              <a:rPr dirty="0">
                <a:latin typeface="微軟正黑體"/>
                <a:ea typeface="微軟正黑體"/>
                <a:cs typeface="微軟正黑體"/>
                <a:sym typeface="微軟正黑體"/>
              </a:rPr>
              <a:t>天內完成的機率為</a:t>
            </a:r>
            <a:r>
              <a:rPr dirty="0"/>
              <a:t>0.8133</a:t>
            </a:r>
            <a:r>
              <a:rPr sz="2400" dirty="0"/>
              <a:t> </a:t>
            </a:r>
          </a:p>
        </p:txBody>
      </p:sp>
      <p:pic>
        <p:nvPicPr>
          <p:cNvPr id="231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271587"/>
            <a:ext cx="7559676" cy="374173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95506" y="6058217"/>
            <a:ext cx="362507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3" name="作業研究 二版  Ch.9 專案管理"/>
          <p:cNvSpPr txBox="1"/>
          <p:nvPr/>
        </p:nvSpPr>
        <p:spPr>
          <a:xfrm>
            <a:off x="45719" y="6493986"/>
            <a:ext cx="31232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600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作業研究 二版  </a:t>
            </a:r>
            <a:r>
              <a:t>Ch.9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專案管理</a:t>
            </a:r>
          </a:p>
        </p:txBody>
      </p:sp>
      <p:pic>
        <p:nvPicPr>
          <p:cNvPr id="234" name="image.pdf" descr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37" y="5714998"/>
            <a:ext cx="3397250" cy="12271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3" name="群組">
            <a:hlinkClick r:id="rId5" action="ppaction://hlinksldjump"/>
          </p:cNvPr>
          <p:cNvGrpSpPr/>
          <p:nvPr/>
        </p:nvGrpSpPr>
        <p:grpSpPr>
          <a:xfrm>
            <a:off x="8286749" y="5714999"/>
            <a:ext cx="285752" cy="357189"/>
            <a:chOff x="0" y="0"/>
            <a:chExt cx="285750" cy="357187"/>
          </a:xfrm>
        </p:grpSpPr>
        <p:sp>
          <p:nvSpPr>
            <p:cNvPr id="235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7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0" name="三角形"/>
            <p:cNvSpPr/>
            <p:nvPr/>
          </p:nvSpPr>
          <p:spPr>
            <a:xfrm>
              <a:off x="98226" y="89296"/>
              <a:ext cx="133946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矩形"/>
            <p:cNvSpPr/>
            <p:nvPr/>
          </p:nvSpPr>
          <p:spPr>
            <a:xfrm>
              <a:off x="53578" y="89296"/>
              <a:ext cx="22331" cy="178595"/>
            </a:xfrm>
            <a:prstGeom prst="rect">
              <a:avLst/>
            </a:pr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17550" y="5400"/>
                  </a:moveTo>
                  <a:lnTo>
                    <a:pt x="7425" y="10800"/>
                  </a:lnTo>
                  <a:lnTo>
                    <a:pt x="17550" y="16200"/>
                  </a:lnTo>
                  <a:close/>
                  <a:moveTo>
                    <a:pt x="4050" y="5400"/>
                  </a:moveTo>
                  <a:lnTo>
                    <a:pt x="5738" y="5400"/>
                  </a:lnTo>
                  <a:lnTo>
                    <a:pt x="5738" y="162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51" name="群組">
            <a:hlinkClick r:id="" action="ppaction://hlinkshowjump?jump=nextslide"/>
          </p:cNvPr>
          <p:cNvGrpSpPr/>
          <p:nvPr/>
        </p:nvGrpSpPr>
        <p:grpSpPr>
          <a:xfrm>
            <a:off x="8643937" y="5714999"/>
            <a:ext cx="285751" cy="357189"/>
            <a:chOff x="0" y="0"/>
            <a:chExt cx="285750" cy="357187"/>
          </a:xfrm>
        </p:grpSpPr>
        <p:sp>
          <p:nvSpPr>
            <p:cNvPr id="244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三角形"/>
            <p:cNvSpPr/>
            <p:nvPr/>
          </p:nvSpPr>
          <p:spPr>
            <a:xfrm>
              <a:off x="53578" y="89296"/>
              <a:ext cx="178594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4050" y="5400"/>
                  </a:moveTo>
                  <a:lnTo>
                    <a:pt x="17550" y="108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章節大綱"/>
          <p:cNvSpPr txBox="1">
            <a:spLocks noGrp="1"/>
          </p:cNvSpPr>
          <p:nvPr>
            <p:ph type="title" idx="4294967295"/>
          </p:nvPr>
        </p:nvSpPr>
        <p:spPr>
          <a:xfrm>
            <a:off x="609599" y="609600"/>
            <a:ext cx="6348414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章節大綱</a:t>
            </a:r>
          </a:p>
        </p:txBody>
      </p:sp>
      <p:sp>
        <p:nvSpPr>
          <p:cNvPr id="89" name="前言…"/>
          <p:cNvSpPr txBox="1">
            <a:spLocks noGrp="1"/>
          </p:cNvSpPr>
          <p:nvPr>
            <p:ph type="body" sz="half" idx="4294967295"/>
          </p:nvPr>
        </p:nvSpPr>
        <p:spPr>
          <a:xfrm>
            <a:off x="609599" y="2160587"/>
            <a:ext cx="6348414" cy="3881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indent="-609600">
              <a:spcBef>
                <a:spcPts val="400"/>
              </a:spcBef>
              <a:buAutoNum type="arabicPeriod"/>
            </a:pP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latin typeface="微軟正黑體"/>
                <a:ea typeface="微軟正黑體"/>
                <a:cs typeface="微軟正黑體"/>
                <a:sym typeface="微軟正黑體"/>
                <a:hlinkClick r:id="rId2" action="ppaction://hlinksldjump"/>
              </a:rPr>
              <a:t>前言</a:t>
            </a:r>
          </a:p>
          <a:p>
            <a:pPr marL="609600" indent="-609600">
              <a:spcBef>
                <a:spcPts val="400"/>
              </a:spcBef>
              <a:buAutoNum type="arabicPeriod"/>
            </a:pP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latin typeface="微軟正黑體"/>
                <a:ea typeface="微軟正黑體"/>
                <a:cs typeface="微軟正黑體"/>
                <a:sym typeface="微軟正黑體"/>
                <a:hlinkClick r:id="rId3" action="ppaction://hlinksldjump"/>
              </a:rPr>
              <a:t>典型範例</a:t>
            </a:r>
          </a:p>
          <a:p>
            <a:pPr marL="609600" indent="-609600">
              <a:spcBef>
                <a:spcPts val="400"/>
              </a:spcBef>
              <a:buAutoNum type="arabicPeriod"/>
            </a:pP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latin typeface="微軟正黑體"/>
                <a:ea typeface="微軟正黑體"/>
                <a:cs typeface="微軟正黑體"/>
                <a:sym typeface="微軟正黑體"/>
                <a:hlinkClick r:id="rId4" action="ppaction://hlinksldjump"/>
              </a:rPr>
              <a:t>專案的網路表達方式</a:t>
            </a:r>
          </a:p>
          <a:p>
            <a:pPr marL="609600" indent="-609600">
              <a:spcBef>
                <a:spcPts val="400"/>
              </a:spcBef>
              <a:buAutoNum type="arabicPeriod"/>
            </a:pP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latin typeface="微軟正黑體"/>
                <a:ea typeface="微軟正黑體"/>
                <a:cs typeface="微軟正黑體"/>
                <a:sym typeface="微軟正黑體"/>
                <a:hlinkClick r:id="rId5" action="ppaction://hlinksldjump"/>
              </a:rPr>
              <a:t>尋找要徑</a:t>
            </a:r>
          </a:p>
          <a:p>
            <a:pPr marL="609600" indent="-609600">
              <a:spcBef>
                <a:spcPts val="400"/>
              </a:spcBef>
              <a:buAutoNum type="arabicPeriod"/>
            </a:pP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6" action="ppaction://hlinksldjump"/>
              </a:rPr>
              <a:t>PERT</a:t>
            </a: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latin typeface="微軟正黑體"/>
                <a:ea typeface="微軟正黑體"/>
                <a:cs typeface="微軟正黑體"/>
                <a:sym typeface="微軟正黑體"/>
                <a:hlinkClick r:id="rId6" action="ppaction://hlinksldjump"/>
              </a:rPr>
              <a:t>的三數預估法</a:t>
            </a:r>
          </a:p>
          <a:p>
            <a:pPr marL="609600" indent="-609600">
              <a:spcBef>
                <a:spcPts val="400"/>
              </a:spcBef>
              <a:buAutoNum type="arabicPeriod"/>
            </a:pP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7"/>
              </a:rPr>
              <a:t>CPM</a:t>
            </a: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latin typeface="微軟正黑體"/>
                <a:ea typeface="微軟正黑體"/>
                <a:cs typeface="微軟正黑體"/>
                <a:sym typeface="微軟正黑體"/>
                <a:hlinkClick r:id="rId7"/>
              </a:rPr>
              <a:t>時間與成本的取捨</a:t>
            </a:r>
          </a:p>
        </p:txBody>
      </p:sp>
      <p:sp>
        <p:nvSpPr>
          <p:cNvPr id="9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724689" y="6058217"/>
            <a:ext cx="23332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9.1 前言"/>
          <p:cNvSpPr txBox="1">
            <a:spLocks noGrp="1"/>
          </p:cNvSpPr>
          <p:nvPr>
            <p:ph type="title" idx="4294967295"/>
          </p:nvPr>
        </p:nvSpPr>
        <p:spPr>
          <a:xfrm>
            <a:off x="609599" y="609600"/>
            <a:ext cx="6348414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9.1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前言</a:t>
            </a:r>
          </a:p>
        </p:txBody>
      </p:sp>
      <p:sp>
        <p:nvSpPr>
          <p:cNvPr id="93" name="專案（project）…"/>
          <p:cNvSpPr txBox="1">
            <a:spLocks noGrp="1"/>
          </p:cNvSpPr>
          <p:nvPr>
            <p:ph type="body" sz="half" idx="4294967295"/>
          </p:nvPr>
        </p:nvSpPr>
        <p:spPr>
          <a:xfrm>
            <a:off x="609599" y="2160587"/>
            <a:ext cx="6348414" cy="3881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專案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（</a:t>
            </a:r>
            <a:r>
              <a:rPr b="0"/>
              <a:t>project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16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為了完成某一項任務，所需要執行的一系列相關作業</a:t>
            </a:r>
          </a:p>
          <a:p>
            <a:pPr>
              <a:defRPr b="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專案管理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（</a:t>
            </a:r>
            <a:r>
              <a:rPr b="0"/>
              <a:t>project management</a:t>
            </a:r>
            <a:r>
              <a:rPr b="0"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16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規劃、指揮、控制相關的人力、金錢、設備等資源，以符合該專案在技術、成本及時間等方面的要求，進而順利完成專案。</a:t>
            </a:r>
          </a:p>
        </p:txBody>
      </p:sp>
      <p:sp>
        <p:nvSpPr>
          <p:cNvPr id="9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724689" y="6058217"/>
            <a:ext cx="23332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兩個專案管理技術"/>
          <p:cNvSpPr txBox="1">
            <a:spLocks noGrp="1"/>
          </p:cNvSpPr>
          <p:nvPr>
            <p:ph type="title" idx="4294967295"/>
          </p:nvPr>
        </p:nvSpPr>
        <p:spPr>
          <a:xfrm>
            <a:off x="609599" y="609600"/>
            <a:ext cx="6348414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兩個專案管理技術</a:t>
            </a:r>
          </a:p>
        </p:txBody>
      </p:sp>
      <p:sp>
        <p:nvSpPr>
          <p:cNvPr id="97" name="PERT：計畫評核術（program evaluation and review technique）…"/>
          <p:cNvSpPr txBox="1">
            <a:spLocks noGrp="1"/>
          </p:cNvSpPr>
          <p:nvPr>
            <p:ph type="body" idx="4294967295"/>
          </p:nvPr>
        </p:nvSpPr>
        <p:spPr>
          <a:xfrm>
            <a:off x="539750" y="1412875"/>
            <a:ext cx="8001000" cy="5111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 b="1">
                <a:solidFill>
                  <a:srgbClr val="0033CC"/>
                </a:solidFill>
              </a:defRPr>
            </a:pPr>
            <a:r>
              <a:t>PERT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：計畫評核術</a:t>
            </a:r>
            <a:r>
              <a:rPr b="0">
                <a:solidFill>
                  <a:srgbClr val="40404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</a:t>
            </a:r>
            <a:r>
              <a:rPr b="0">
                <a:solidFill>
                  <a:srgbClr val="404040"/>
                </a:solidFill>
              </a:rPr>
              <a:t>program evaluation and review technique</a:t>
            </a:r>
            <a:r>
              <a:rPr b="0">
                <a:solidFill>
                  <a:srgbClr val="40404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美國海軍為了北極星飛彈計畫而發展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該計畫的作業幾乎都是從來沒有執行過的作業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主要是處理由非確定時間之作業所構成的專案</a:t>
            </a:r>
          </a:p>
          <a:p>
            <a:pPr>
              <a:defRPr sz="2400" b="1">
                <a:solidFill>
                  <a:srgbClr val="0033CC"/>
                </a:solidFill>
              </a:defRPr>
            </a:pPr>
            <a:r>
              <a:t>CPM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：要徑法</a:t>
            </a:r>
            <a:r>
              <a:rPr b="0">
                <a:solidFill>
                  <a:srgbClr val="40404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</a:t>
            </a:r>
            <a:r>
              <a:rPr b="0">
                <a:solidFill>
                  <a:srgbClr val="404040"/>
                </a:solidFill>
              </a:rPr>
              <a:t>critical path method</a:t>
            </a:r>
            <a:r>
              <a:rPr b="0">
                <a:solidFill>
                  <a:srgbClr val="40404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杜邦公司為了安排維修停機等生產作業所發展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這些作業由於經常執行所以時間是可以正確預估的</a:t>
            </a:r>
          </a:p>
          <a:p>
            <a:pPr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目前兩者有許多共通的方法，因此可用</a:t>
            </a:r>
            <a:r>
              <a:t>PERT/CPM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代表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724689" y="6058217"/>
            <a:ext cx="23332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07" name="群組">
            <a:hlinkClick r:id="rId2" action="ppaction://hlinksldjump"/>
          </p:cNvPr>
          <p:cNvGrpSpPr/>
          <p:nvPr/>
        </p:nvGrpSpPr>
        <p:grpSpPr>
          <a:xfrm>
            <a:off x="8286749" y="5714999"/>
            <a:ext cx="285752" cy="357189"/>
            <a:chOff x="0" y="0"/>
            <a:chExt cx="285750" cy="357187"/>
          </a:xfrm>
        </p:grpSpPr>
        <p:sp>
          <p:nvSpPr>
            <p:cNvPr id="99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三角形"/>
            <p:cNvSpPr/>
            <p:nvPr/>
          </p:nvSpPr>
          <p:spPr>
            <a:xfrm>
              <a:off x="98226" y="89296"/>
              <a:ext cx="133946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矩形"/>
            <p:cNvSpPr/>
            <p:nvPr/>
          </p:nvSpPr>
          <p:spPr>
            <a:xfrm>
              <a:off x="53578" y="89296"/>
              <a:ext cx="22331" cy="178595"/>
            </a:xfrm>
            <a:prstGeom prst="rect">
              <a:avLst/>
            </a:pr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17550" y="5400"/>
                  </a:moveTo>
                  <a:lnTo>
                    <a:pt x="7425" y="10800"/>
                  </a:lnTo>
                  <a:lnTo>
                    <a:pt x="17550" y="16200"/>
                  </a:lnTo>
                  <a:close/>
                  <a:moveTo>
                    <a:pt x="4050" y="5400"/>
                  </a:moveTo>
                  <a:lnTo>
                    <a:pt x="5738" y="5400"/>
                  </a:lnTo>
                  <a:lnTo>
                    <a:pt x="5738" y="162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5" name="群組">
            <a:hlinkClick r:id="" action="ppaction://hlinkshowjump?jump=nextslide"/>
          </p:cNvPr>
          <p:cNvGrpSpPr/>
          <p:nvPr/>
        </p:nvGrpSpPr>
        <p:grpSpPr>
          <a:xfrm>
            <a:off x="8643937" y="5714999"/>
            <a:ext cx="285751" cy="357189"/>
            <a:chOff x="0" y="0"/>
            <a:chExt cx="285750" cy="357187"/>
          </a:xfrm>
        </p:grpSpPr>
        <p:sp>
          <p:nvSpPr>
            <p:cNvPr id="108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三角形"/>
            <p:cNvSpPr/>
            <p:nvPr/>
          </p:nvSpPr>
          <p:spPr>
            <a:xfrm>
              <a:off x="53578" y="89296"/>
              <a:ext cx="178594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4050" y="5400"/>
                  </a:moveTo>
                  <a:lnTo>
                    <a:pt x="17550" y="108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9.2  典型範例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5">
              <a:defRPr sz="3348"/>
            </a:pPr>
            <a:r>
              <a:t>9.2 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典型範例</a:t>
            </a:r>
          </a:p>
        </p:txBody>
      </p:sp>
      <p:sp>
        <p:nvSpPr>
          <p:cNvPr id="118" name="某教育訓練機構擬開設網路行銷訓練課程"/>
          <p:cNvSpPr txBox="1">
            <a:spLocks noGrp="1"/>
          </p:cNvSpPr>
          <p:nvPr>
            <p:ph type="body" idx="4294967295"/>
          </p:nvPr>
        </p:nvSpPr>
        <p:spPr>
          <a:xfrm>
            <a:off x="539750" y="1268412"/>
            <a:ext cx="7993063" cy="4751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某教育訓練機構擬開設網路行銷訓練課程</a:t>
            </a:r>
          </a:p>
        </p:txBody>
      </p:sp>
      <p:pic>
        <p:nvPicPr>
          <p:cNvPr id="119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1989137"/>
            <a:ext cx="7545388" cy="463232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724689" y="6058217"/>
            <a:ext cx="23332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29" name="群組">
            <a:hlinkClick r:id="rId3" action="ppaction://hlinksldjump"/>
          </p:cNvPr>
          <p:cNvGrpSpPr/>
          <p:nvPr/>
        </p:nvGrpSpPr>
        <p:grpSpPr>
          <a:xfrm>
            <a:off x="8286749" y="5714999"/>
            <a:ext cx="285752" cy="357189"/>
            <a:chOff x="0" y="0"/>
            <a:chExt cx="285750" cy="357187"/>
          </a:xfrm>
        </p:grpSpPr>
        <p:sp>
          <p:nvSpPr>
            <p:cNvPr id="121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三角形"/>
            <p:cNvSpPr/>
            <p:nvPr/>
          </p:nvSpPr>
          <p:spPr>
            <a:xfrm>
              <a:off x="98226" y="89296"/>
              <a:ext cx="133946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矩形"/>
            <p:cNvSpPr/>
            <p:nvPr/>
          </p:nvSpPr>
          <p:spPr>
            <a:xfrm>
              <a:off x="53578" y="89296"/>
              <a:ext cx="22331" cy="178595"/>
            </a:xfrm>
            <a:prstGeom prst="rect">
              <a:avLst/>
            </a:pr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17550" y="5400"/>
                  </a:moveTo>
                  <a:lnTo>
                    <a:pt x="7425" y="10800"/>
                  </a:lnTo>
                  <a:lnTo>
                    <a:pt x="17550" y="16200"/>
                  </a:lnTo>
                  <a:close/>
                  <a:moveTo>
                    <a:pt x="4050" y="5400"/>
                  </a:moveTo>
                  <a:lnTo>
                    <a:pt x="5738" y="5400"/>
                  </a:lnTo>
                  <a:lnTo>
                    <a:pt x="5738" y="162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7" name="群組">
            <a:hlinkClick r:id="" action="ppaction://hlinkshowjump?jump=nextslide"/>
          </p:cNvPr>
          <p:cNvGrpSpPr/>
          <p:nvPr/>
        </p:nvGrpSpPr>
        <p:grpSpPr>
          <a:xfrm>
            <a:off x="8643937" y="5714999"/>
            <a:ext cx="285751" cy="357189"/>
            <a:chOff x="0" y="0"/>
            <a:chExt cx="285750" cy="357187"/>
          </a:xfrm>
        </p:grpSpPr>
        <p:sp>
          <p:nvSpPr>
            <p:cNvPr id="130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三角形"/>
            <p:cNvSpPr/>
            <p:nvPr/>
          </p:nvSpPr>
          <p:spPr>
            <a:xfrm>
              <a:off x="53578" y="89296"/>
              <a:ext cx="178594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4050" y="5400"/>
                  </a:moveTo>
                  <a:lnTo>
                    <a:pt x="17550" y="108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9.3  專案的網路表達方式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5">
              <a:defRPr sz="3348"/>
            </a:pPr>
            <a:r>
              <a:t>9.3 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專案的網路表達方式</a:t>
            </a:r>
          </a:p>
        </p:txBody>
      </p:sp>
      <p:sp>
        <p:nvSpPr>
          <p:cNvPr id="140" name="AON（activity on node）…"/>
          <p:cNvSpPr txBox="1">
            <a:spLocks noGrp="1"/>
          </p:cNvSpPr>
          <p:nvPr>
            <p:ph type="body" idx="4294967295"/>
          </p:nvPr>
        </p:nvSpPr>
        <p:spPr>
          <a:xfrm>
            <a:off x="539750" y="1268412"/>
            <a:ext cx="7993063" cy="4751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AON</a:t>
            </a:r>
            <a:r>
              <a:rPr sz="2400">
                <a:latin typeface="微軟正黑體"/>
                <a:ea typeface="微軟正黑體"/>
                <a:cs typeface="微軟正黑體"/>
                <a:sym typeface="微軟正黑體"/>
              </a:rPr>
              <a:t>（</a:t>
            </a:r>
            <a:r>
              <a:rPr sz="2400"/>
              <a:t>activity on node</a:t>
            </a:r>
            <a:r>
              <a:rPr sz="2400"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  <a:endParaRPr sz="2400"/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較普及且容易，本章將以此為主 </a:t>
            </a:r>
          </a:p>
        </p:txBody>
      </p:sp>
      <p:pic>
        <p:nvPicPr>
          <p:cNvPr id="141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397125"/>
            <a:ext cx="7561263" cy="34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724689" y="6058217"/>
            <a:ext cx="23332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9.3  專案的網路表達方式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5">
              <a:defRPr sz="3348"/>
            </a:pPr>
            <a:r>
              <a:t>9.3 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專案的網路表達方式</a:t>
            </a:r>
          </a:p>
        </p:txBody>
      </p:sp>
      <p:sp>
        <p:nvSpPr>
          <p:cNvPr id="145" name="AOA（activity on arc）"/>
          <p:cNvSpPr txBox="1">
            <a:spLocks noGrp="1"/>
          </p:cNvSpPr>
          <p:nvPr>
            <p:ph type="body" sz="quarter" idx="4294967295"/>
          </p:nvPr>
        </p:nvSpPr>
        <p:spPr>
          <a:xfrm>
            <a:off x="539750" y="1268412"/>
            <a:ext cx="7993063" cy="6477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AOA</a:t>
            </a:r>
            <a:r>
              <a:rPr sz="2400">
                <a:latin typeface="微軟正黑體"/>
                <a:ea typeface="微軟正黑體"/>
                <a:cs typeface="微軟正黑體"/>
                <a:sym typeface="微軟正黑體"/>
              </a:rPr>
              <a:t>（</a:t>
            </a:r>
            <a:r>
              <a:rPr sz="2400"/>
              <a:t>activity on arc</a:t>
            </a:r>
            <a:r>
              <a:rPr sz="2400">
                <a:latin typeface="微軟正黑體"/>
                <a:ea typeface="微軟正黑體"/>
                <a:cs typeface="微軟正黑體"/>
                <a:sym typeface="微軟正黑體"/>
              </a:rPr>
              <a:t>）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136775"/>
            <a:ext cx="7200900" cy="316388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724689" y="6058217"/>
            <a:ext cx="23332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156" name="群組">
            <a:hlinkClick r:id="rId3" action="ppaction://hlinksldjump"/>
          </p:cNvPr>
          <p:cNvGrpSpPr/>
          <p:nvPr/>
        </p:nvGrpSpPr>
        <p:grpSpPr>
          <a:xfrm>
            <a:off x="8286749" y="5714999"/>
            <a:ext cx="285752" cy="357189"/>
            <a:chOff x="0" y="0"/>
            <a:chExt cx="285750" cy="357187"/>
          </a:xfrm>
        </p:grpSpPr>
        <p:sp>
          <p:nvSpPr>
            <p:cNvPr id="148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三角形"/>
            <p:cNvSpPr/>
            <p:nvPr/>
          </p:nvSpPr>
          <p:spPr>
            <a:xfrm>
              <a:off x="98226" y="89296"/>
              <a:ext cx="133946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矩形"/>
            <p:cNvSpPr/>
            <p:nvPr/>
          </p:nvSpPr>
          <p:spPr>
            <a:xfrm>
              <a:off x="53578" y="89296"/>
              <a:ext cx="22331" cy="178595"/>
            </a:xfrm>
            <a:prstGeom prst="rect">
              <a:avLst/>
            </a:pr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17550" y="5400"/>
                  </a:moveTo>
                  <a:lnTo>
                    <a:pt x="7425" y="10800"/>
                  </a:lnTo>
                  <a:lnTo>
                    <a:pt x="17550" y="16200"/>
                  </a:lnTo>
                  <a:close/>
                  <a:moveTo>
                    <a:pt x="4050" y="5400"/>
                  </a:moveTo>
                  <a:lnTo>
                    <a:pt x="5738" y="5400"/>
                  </a:lnTo>
                  <a:lnTo>
                    <a:pt x="5738" y="162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4" name="群組">
            <a:hlinkClick r:id="" action="ppaction://hlinkshowjump?jump=nextslide"/>
          </p:cNvPr>
          <p:cNvGrpSpPr/>
          <p:nvPr/>
        </p:nvGrpSpPr>
        <p:grpSpPr>
          <a:xfrm>
            <a:off x="8643937" y="5714999"/>
            <a:ext cx="285751" cy="357189"/>
            <a:chOff x="0" y="0"/>
            <a:chExt cx="285750" cy="357187"/>
          </a:xfrm>
        </p:grpSpPr>
        <p:sp>
          <p:nvSpPr>
            <p:cNvPr id="157" name="矩形"/>
            <p:cNvSpPr/>
            <p:nvPr/>
          </p:nvSpPr>
          <p:spPr>
            <a:xfrm>
              <a:off x="-1" y="-1"/>
              <a:ext cx="285752" cy="357189"/>
            </a:xfrm>
            <a:prstGeom prst="rect">
              <a:avLst/>
            </a:prstGeom>
            <a:solidFill>
              <a:schemeClr val="accent1"/>
            </a:solidFill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形狀"/>
            <p:cNvSpPr/>
            <p:nvPr/>
          </p:nvSpPr>
          <p:spPr>
            <a:xfrm>
              <a:off x="-1" y="-1"/>
              <a:ext cx="285752" cy="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50" y="21600"/>
                  </a:lnTo>
                  <a:lnTo>
                    <a:pt x="20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CE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形狀"/>
            <p:cNvSpPr/>
            <p:nvPr/>
          </p:nvSpPr>
          <p:spPr>
            <a:xfrm>
              <a:off x="-1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"/>
                  </a:lnTo>
                  <a:lnTo>
                    <a:pt x="21600" y="2052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CD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" name="形狀"/>
            <p:cNvSpPr/>
            <p:nvPr/>
          </p:nvSpPr>
          <p:spPr>
            <a:xfrm>
              <a:off x="267890" y="-1"/>
              <a:ext cx="17861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"/>
                  </a:lnTo>
                  <a:lnTo>
                    <a:pt x="0" y="2052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形狀"/>
            <p:cNvSpPr/>
            <p:nvPr/>
          </p:nvSpPr>
          <p:spPr>
            <a:xfrm>
              <a:off x="-1" y="339328"/>
              <a:ext cx="285752" cy="1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50" y="0"/>
                  </a:lnTo>
                  <a:lnTo>
                    <a:pt x="135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lumOff val="-909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三角形"/>
            <p:cNvSpPr/>
            <p:nvPr/>
          </p:nvSpPr>
          <p:spPr>
            <a:xfrm>
              <a:off x="53578" y="89296"/>
              <a:ext cx="178594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674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形狀"/>
            <p:cNvSpPr/>
            <p:nvPr/>
          </p:nvSpPr>
          <p:spPr>
            <a:xfrm>
              <a:off x="-1" y="-1"/>
              <a:ext cx="285752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080"/>
                  </a:moveTo>
                  <a:lnTo>
                    <a:pt x="1350" y="20520"/>
                  </a:lnTo>
                  <a:lnTo>
                    <a:pt x="20250" y="20520"/>
                  </a:lnTo>
                  <a:lnTo>
                    <a:pt x="20250" y="1080"/>
                  </a:lnTo>
                  <a:close/>
                  <a:moveTo>
                    <a:pt x="0" y="0"/>
                  </a:moveTo>
                  <a:lnTo>
                    <a:pt x="1350" y="1080"/>
                  </a:lnTo>
                  <a:moveTo>
                    <a:pt x="0" y="21600"/>
                  </a:moveTo>
                  <a:lnTo>
                    <a:pt x="1350" y="20520"/>
                  </a:lnTo>
                  <a:moveTo>
                    <a:pt x="21600" y="21600"/>
                  </a:moveTo>
                  <a:lnTo>
                    <a:pt x="20250" y="20520"/>
                  </a:lnTo>
                  <a:moveTo>
                    <a:pt x="21600" y="0"/>
                  </a:moveTo>
                  <a:lnTo>
                    <a:pt x="20250" y="1080"/>
                  </a:lnTo>
                  <a:moveTo>
                    <a:pt x="4050" y="5400"/>
                  </a:moveTo>
                  <a:lnTo>
                    <a:pt x="17550" y="10800"/>
                  </a:lnTo>
                  <a:lnTo>
                    <a:pt x="4050" y="16200"/>
                  </a:lnTo>
                  <a:close/>
                </a:path>
              </a:pathLst>
            </a:custGeom>
            <a:noFill/>
            <a:ln w="19050" cap="rnd">
              <a:solidFill>
                <a:srgbClr val="688E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9.4  尋找要徑"/>
          <p:cNvSpPr txBox="1">
            <a:spLocks noGrp="1"/>
          </p:cNvSpPr>
          <p:nvPr>
            <p:ph type="title" idx="4294967295"/>
          </p:nvPr>
        </p:nvSpPr>
        <p:spPr>
          <a:xfrm>
            <a:off x="609599" y="609600"/>
            <a:ext cx="6348414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9.4 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尋找要徑</a:t>
            </a:r>
          </a:p>
        </p:txBody>
      </p:sp>
      <p:sp>
        <p:nvSpPr>
          <p:cNvPr id="167" name="要徑（critical path）…"/>
          <p:cNvSpPr txBox="1">
            <a:spLocks noGrp="1"/>
          </p:cNvSpPr>
          <p:nvPr>
            <p:ph type="body" idx="4294967295"/>
          </p:nvPr>
        </p:nvSpPr>
        <p:spPr>
          <a:xfrm>
            <a:off x="539750" y="1341437"/>
            <a:ext cx="8001000" cy="5256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要徑（</a:t>
            </a:r>
            <a:r>
              <a:t>critical path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關鍵的路徑，在此路徑上的各項作業均不得有所延誤，否則就會拖延專案完成時間</a:t>
            </a:r>
          </a:p>
          <a:p>
            <a:r>
              <a:t>AON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網路圖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以</a:t>
            </a:r>
            <a:r>
              <a:t>forward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方式，計算各項作業的最早開始時間（</a:t>
            </a:r>
            <a:r>
              <a:t>ES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）及最早完成時間（</a:t>
            </a:r>
            <a:r>
              <a:t>EF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）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ES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：該作業最早可以開始進行的時間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EF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：該作業最早可以完成的時間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EF = ES +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作業時間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例如：</a:t>
            </a:r>
          </a:p>
          <a:p>
            <a:pPr marL="1143000" lvl="2" indent="-228600">
              <a:spcBef>
                <a:spcPts val="0"/>
              </a:spcBef>
              <a:defRPr sz="2200"/>
            </a:pPr>
            <a:r>
              <a:t>G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</a:t>
            </a:r>
            <a:r>
              <a:t>ES = max{B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</a:t>
            </a:r>
            <a:r>
              <a:t>EF, D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</a:t>
            </a:r>
            <a:r>
              <a:t>EF} = max{7,8} =8</a:t>
            </a:r>
          </a:p>
        </p:txBody>
      </p:sp>
      <p:sp>
        <p:nvSpPr>
          <p:cNvPr id="1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724689" y="6058217"/>
            <a:ext cx="23332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9.4  尋找要徑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5">
              <a:defRPr sz="3348"/>
            </a:pPr>
            <a:r>
              <a:t>9.4 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尋找要徑</a:t>
            </a:r>
          </a:p>
        </p:txBody>
      </p:sp>
      <p:sp>
        <p:nvSpPr>
          <p:cNvPr id="171" name="AON網路圖(續)…"/>
          <p:cNvSpPr txBox="1">
            <a:spLocks noGrp="1"/>
          </p:cNvSpPr>
          <p:nvPr>
            <p:ph type="body" idx="4294967295"/>
          </p:nvPr>
        </p:nvSpPr>
        <p:spPr>
          <a:xfrm>
            <a:off x="539750" y="1268412"/>
            <a:ext cx="7920038" cy="4751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AON</a:t>
            </a:r>
            <a:r>
              <a:rPr b="1">
                <a:latin typeface="微軟正黑體"/>
                <a:ea typeface="微軟正黑體"/>
                <a:cs typeface="微軟正黑體"/>
                <a:sym typeface="微軟正黑體"/>
              </a:rPr>
              <a:t>網路圖</a:t>
            </a:r>
            <a:r>
              <a:rPr b="1"/>
              <a:t>(</a:t>
            </a:r>
            <a:r>
              <a:rPr b="1">
                <a:latin typeface="微軟正黑體"/>
                <a:ea typeface="微軟正黑體"/>
                <a:cs typeface="微軟正黑體"/>
                <a:sym typeface="微軟正黑體"/>
              </a:rPr>
              <a:t>續</a:t>
            </a:r>
            <a:r>
              <a:rPr b="1"/>
              <a:t>)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以</a:t>
            </a:r>
            <a:r>
              <a:t>backward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方式，計算各項作業的最晚完成時間</a:t>
            </a:r>
            <a:r>
              <a:t>LF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以及最晚開始時間</a:t>
            </a:r>
            <a:r>
              <a:t>LS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LS = LF -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作業時間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LF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：若超過此時間完成，將會延誤專案完成時間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LS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：若超過此時間開始，將會延誤專案完成時間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例如：</a:t>
            </a:r>
          </a:p>
          <a:p>
            <a:pPr marL="1143000" lvl="2" indent="-228600">
              <a:spcBef>
                <a:spcPts val="0"/>
              </a:spcBef>
              <a:defRPr sz="2200"/>
            </a:pPr>
            <a:r>
              <a:t>F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</a:t>
            </a:r>
            <a:r>
              <a:t>LF = min{I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</a:t>
            </a:r>
            <a:r>
              <a:t>LS, J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的</a:t>
            </a:r>
            <a:r>
              <a:t>LS} = min{18, 20} = 18</a:t>
            </a:r>
          </a:p>
          <a:p>
            <a:pPr>
              <a:defRPr sz="2600" b="1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彙整</a:t>
            </a:r>
          </a:p>
        </p:txBody>
      </p:sp>
      <p:pic>
        <p:nvPicPr>
          <p:cNvPr id="172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5157787"/>
            <a:ext cx="7720013" cy="184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724689" y="6058217"/>
            <a:ext cx="23332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600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平面">
  <a:themeElements>
    <a:clrScheme name="平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平面">
      <a:majorFont>
        <a:latin typeface="Tahoma"/>
        <a:ea typeface="Tahoma"/>
        <a:cs typeface="Tahoma"/>
      </a:majorFont>
      <a:minorFont>
        <a:latin typeface="Helvetica"/>
        <a:ea typeface="Helvetica"/>
        <a:cs typeface="Helvetica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平面">
      <a:majorFont>
        <a:latin typeface="Tahoma"/>
        <a:ea typeface="Tahoma"/>
        <a:cs typeface="Tahoma"/>
      </a:majorFont>
      <a:minorFont>
        <a:latin typeface="Helvetica"/>
        <a:ea typeface="Helvetica"/>
        <a:cs typeface="Helvetica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Macintosh PowerPoint</Application>
  <PresentationFormat>如螢幕大小 (4:3)</PresentationFormat>
  <Paragraphs>118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Arial</vt:lpstr>
      <vt:lpstr>Tahoma</vt:lpstr>
      <vt:lpstr>Trebuchet MS</vt:lpstr>
      <vt:lpstr>Verdana</vt:lpstr>
      <vt:lpstr>Wingdings 3</vt:lpstr>
      <vt:lpstr>平面</vt:lpstr>
      <vt:lpstr>PERT/CPM</vt:lpstr>
      <vt:lpstr>章節大綱</vt:lpstr>
      <vt:lpstr>9.1 前言</vt:lpstr>
      <vt:lpstr>兩個專案管理技術</vt:lpstr>
      <vt:lpstr>9.2  典型範例</vt:lpstr>
      <vt:lpstr>9.3  專案的網路表達方式</vt:lpstr>
      <vt:lpstr>9.3  專案的網路表達方式</vt:lpstr>
      <vt:lpstr>9.4  尋找要徑</vt:lpstr>
      <vt:lpstr>9.4  尋找要徑</vt:lpstr>
      <vt:lpstr>AON網路圖</vt:lpstr>
      <vt:lpstr>AON網路圖</vt:lpstr>
      <vt:lpstr>AOA網路圖</vt:lpstr>
      <vt:lpstr>AOA網路圖</vt:lpstr>
      <vt:lpstr>建立甘特圖</vt:lpstr>
      <vt:lpstr>9.5  PERT的三數預估法</vt:lpstr>
      <vt:lpstr>9.5  PERT的三數預估法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PERT/CPM</dc:title>
  <cp:lastModifiedBy>賴佳瑜</cp:lastModifiedBy>
  <cp:revision>1</cp:revision>
  <dcterms:modified xsi:type="dcterms:W3CDTF">2022-11-01T05:27:43Z</dcterms:modified>
</cp:coreProperties>
</file>