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aveSubsetFonts="1" autoCompressPictures="0">
  <p:sldMasterIdLst>
    <p:sldMasterId id="2147483653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8" r:id="rId3"/>
    <p:sldId id="283" r:id="rId4"/>
    <p:sldId id="284" r:id="rId5"/>
    <p:sldId id="285" r:id="rId6"/>
    <p:sldId id="286" r:id="rId7"/>
    <p:sldId id="276" r:id="rId8"/>
    <p:sldId id="310" r:id="rId9"/>
    <p:sldId id="277" r:id="rId10"/>
    <p:sldId id="311" r:id="rId11"/>
    <p:sldId id="278" r:id="rId12"/>
    <p:sldId id="287" r:id="rId13"/>
    <p:sldId id="288" r:id="rId14"/>
    <p:sldId id="315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279" r:id="rId35"/>
    <p:sldId id="308" r:id="rId36"/>
    <p:sldId id="280" r:id="rId37"/>
    <p:sldId id="281" r:id="rId38"/>
    <p:sldId id="309" r:id="rId39"/>
    <p:sldId id="282" r:id="rId40"/>
    <p:sldId id="312" r:id="rId41"/>
    <p:sldId id="313" r:id="rId42"/>
    <p:sldId id="314" r:id="rId43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93667"/>
  </p:normalViewPr>
  <p:slideViewPr>
    <p:cSldViewPr>
      <p:cViewPr varScale="1">
        <p:scale>
          <a:sx n="110" d="100"/>
          <a:sy n="110" d="100"/>
        </p:scale>
        <p:origin x="26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93352680-D4DC-7E74-5560-ACBED85505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B85509-47D6-348C-B713-75BC2189F4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1A077CDA-5253-B947-B8ED-8D32D3ADC56C}" type="datetimeFigureOut">
              <a:rPr lang="zh-TW" altLang="en-US"/>
              <a:pPr>
                <a:defRPr/>
              </a:pPr>
              <a:t>2022/12/27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3600CD-74FC-ED85-4D71-091EAAC0B9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D692900-DB7B-13B2-7A93-38D61A5024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B344150-D450-0840-89A2-09E60E2800A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8CF7E6A-11BB-B21D-4C31-EDC8EA1778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93B6C60-310B-ACB8-AA41-2096A75FE49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EE0AEB3F-CB3F-3AE8-8A8F-671A12FD8F2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6E362B59-E972-C2D3-0B01-4897288A2C3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949A282-2A82-A847-85ED-B78178B43BA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09AA475C-A498-6762-7CD7-D16D824C5C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23FBF4C-BCF2-E64F-BB16-026A1D3002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投影片影像版面配置區 1">
            <a:extLst>
              <a:ext uri="{FF2B5EF4-FFF2-40B4-BE49-F238E27FC236}">
                <a16:creationId xmlns:a16="http://schemas.microsoft.com/office/drawing/2014/main" id="{D8E540C3-F11C-EE0A-C0B2-87E59CF7D2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備忘稿版面配置區 2">
            <a:extLst>
              <a:ext uri="{FF2B5EF4-FFF2-40B4-BE49-F238E27FC236}">
                <a16:creationId xmlns:a16="http://schemas.microsoft.com/office/drawing/2014/main" id="{3868A288-8CFD-D1AF-2452-F69D2C09B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>
                <a:latin typeface="Arial" panose="020B0604020202020204" pitchFamily="34" charset="0"/>
                <a:ea typeface="新細明體" panose="02020500000000000000" pitchFamily="18" charset="-120"/>
              </a:rPr>
              <a:t>https://meethub.bnext.com.tw/%E4%B8%89%E6%8B%9B%E8%AE%93%E4%BD%A0%E6%90%9E%E5%AE%9A%E5%88%A9%E5%AE%B3%E9%97%9C%E4%BF%82%E4%BA%BA%EF%BC%9A%E3%80%8C%E4%BA%BA%E3%80%8D%E6%89%8D%E6%98%AF%E5%B0%88%E6%A1%88%E8%A3%A1%E6%9C%80%E8%A4%87/</a:t>
            </a:r>
          </a:p>
          <a:p>
            <a:endParaRPr lang="zh-TW" altLang="en-US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8371" name="投影片編號版面配置區 3">
            <a:extLst>
              <a:ext uri="{FF2B5EF4-FFF2-40B4-BE49-F238E27FC236}">
                <a16:creationId xmlns:a16="http://schemas.microsoft.com/office/drawing/2014/main" id="{8A54CA89-AEB2-704A-4F2F-D944DF16C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F9F686A-6038-1649-97B5-04D86A623E09}" type="slidenum">
              <a:rPr lang="en-US" altLang="zh-TW" smtClean="0"/>
              <a:pPr/>
              <a:t>41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投影片影像版面配置區 1">
            <a:extLst>
              <a:ext uri="{FF2B5EF4-FFF2-40B4-BE49-F238E27FC236}">
                <a16:creationId xmlns:a16="http://schemas.microsoft.com/office/drawing/2014/main" id="{611C69E1-096F-E6A0-266C-CFD6474F23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備忘稿版面配置區 2">
            <a:extLst>
              <a:ext uri="{FF2B5EF4-FFF2-40B4-BE49-F238E27FC236}">
                <a16:creationId xmlns:a16="http://schemas.microsoft.com/office/drawing/2014/main" id="{AEBD0BDD-C461-A052-D60A-9011DE5575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>
                <a:latin typeface="Arial" panose="020B0604020202020204" pitchFamily="34" charset="0"/>
                <a:ea typeface="新細明體" panose="02020500000000000000" pitchFamily="18" charset="-120"/>
              </a:rPr>
              <a:t>https://courses.openedu.tw/assets/courseware/v1/5e0142e3897499357d3e45f34dbedd18/c4x/FCUx/mooc0002/asset/%E5%96%AE%E5%85%8320%E5%B0%88%E6%A1%88%E6%BA%9D%E9%80%9A%E8%88%87%E5%88%A9%E5%AE%B3%E9%97%9C%E4%BF%82%E4%BA%BA%E7%AE%A1%E7%90%86.pdf</a:t>
            </a:r>
          </a:p>
          <a:p>
            <a:endParaRPr lang="zh-TW" altLang="en-US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0419" name="投影片編號版面配置區 3">
            <a:extLst>
              <a:ext uri="{FF2B5EF4-FFF2-40B4-BE49-F238E27FC236}">
                <a16:creationId xmlns:a16="http://schemas.microsoft.com/office/drawing/2014/main" id="{84D799A4-34A4-72D1-C799-31A92DBBEA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0245FCC-90A6-384B-AF78-A1591F88C10F}" type="slidenum">
              <a:rPr lang="en-US" altLang="zh-TW" smtClean="0"/>
              <a:pPr/>
              <a:t>42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>
            <a:extLst>
              <a:ext uri="{FF2B5EF4-FFF2-40B4-BE49-F238E27FC236}">
                <a16:creationId xmlns:a16="http://schemas.microsoft.com/office/drawing/2014/main" id="{82E8B586-319C-F892-4B6F-8B1C58046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Oval 8">
            <a:extLst>
              <a:ext uri="{FF2B5EF4-FFF2-40B4-BE49-F238E27FC236}">
                <a16:creationId xmlns:a16="http://schemas.microsoft.com/office/drawing/2014/main" id="{CD9B631C-5AD3-D238-262D-F0AB86790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4" name="Oval 9">
            <a:extLst>
              <a:ext uri="{FF2B5EF4-FFF2-40B4-BE49-F238E27FC236}">
                <a16:creationId xmlns:a16="http://schemas.microsoft.com/office/drawing/2014/main" id="{E38A4B6E-A085-6961-0D3C-BC019A412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5" name="Oval 10">
            <a:extLst>
              <a:ext uri="{FF2B5EF4-FFF2-40B4-BE49-F238E27FC236}">
                <a16:creationId xmlns:a16="http://schemas.microsoft.com/office/drawing/2014/main" id="{F9ACB68D-D4EE-30E1-7DED-6E1330125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D9307E1C-9588-F52D-CBF1-13DFC9A2B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65850"/>
            <a:ext cx="1371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D1A6D0-14BC-8D2B-7CDC-F0D45E9CEF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專案管理(第4版)</a:t>
            </a: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9F8B779-643E-3995-B68D-810F9F14FD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6659F29-7E1E-1E9B-3830-885B33015A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8FEB3-049E-B64F-815A-92CB0CE5AE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392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C69CEE-E8FC-369C-42A1-C285450C5D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專案管理(第4版)</a:t>
            </a: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C2ED83-9E4D-D5F4-83B1-692B5518D9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605D0E-0651-1C22-D6DC-47B1490B6A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F0815-4A45-CC43-8C12-1F1900B623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352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86E276-88CC-FA3A-B55B-7D3C4C2158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專案管理(第4版)</a:t>
            </a: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873B7B-4DF5-5DED-7B0D-BFDCAF5568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6EB27D-1446-3FAF-A710-D284354EF0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9C4A8-1987-814C-8D84-9D0A32D779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503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524000" y="1905000"/>
            <a:ext cx="7010400" cy="411480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546A11-FB85-8C72-2568-B08875233C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專案管理(第4版)</a:t>
            </a: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AC3354-338D-84DB-867D-4DFB4E3A4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597FFD-8149-9BE1-CB53-B315278F0E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05C52-7C01-4D45-AC45-876C646F19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492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49C5608-CC3B-C4EA-A627-F7D1A6F19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專案管理(第4版)</a:t>
            </a: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70ACFD-5A7A-124A-36CA-2410066CF3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363B603-D51C-2730-CD8B-6E0EC5EA11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F9C23-6761-C546-9546-0BAD654472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038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1F380B-3818-E1F9-4F56-AC9A07B1A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專案管理(第4版)</a:t>
            </a: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45EF63-9DE4-4B14-E759-5561BB8EBC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B41408-B63F-3B13-49EF-4902C98669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04122-E2A8-2941-B93A-8715C9B064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401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C9C202-ACC8-D5E9-35B6-CA9A3A7955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專案管理(第4版)</a:t>
            </a: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7C0325-D71F-FB98-3F3D-2EFADF10FF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9ECEFC-BD55-D61D-F23E-88A024D09D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11CDC-E60B-0541-94AF-265520F099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758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99B170B-454C-9938-C575-76AB224474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專案管理(第4版)</a:t>
            </a: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FAD8CD6-7D95-B208-0C9A-D4CB1C6ADE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DEE6213-C91B-1FCE-C781-81BB52A426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CBC66-3DFD-AC4D-A106-7727EC9604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621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F85656F-4CBF-8F50-8D80-3F6A1E96B1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專案管理(第4版)</a:t>
            </a: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48EEF8D-1CD4-4125-9009-2DF424C90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5B3D483-4AB5-CD4E-061E-FA12EEC914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4D820-5ED3-D944-B2DE-C340753340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375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6C6DD75-52BF-D5B5-F180-DAAE50D796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專案管理(第4版)</a:t>
            </a: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ACE88E6-F9E8-33EF-CE4F-48AC31D192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0F1C1CD-A6FD-FC70-4F8D-D11E90B730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459B4-DEEA-B049-8D8D-264F3423A2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292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EAF568-5E8C-AAED-0485-C3BECB3F01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專案管理(第4版)</a:t>
            </a: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D4AC2-8EA5-329D-CA43-73DF9C5B93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8DD93-E9AB-AF05-48D1-48DD03CD98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6763B-BE23-5E43-88ED-DEB0F2C0CA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032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B4DB58-B9B1-792D-B8F3-D73B09B67F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專案管理(第4版)</a:t>
            </a: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2CDC3B-8811-DA15-375C-64E1215CE6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3688BF-DFF0-631C-335A-4FA5646C55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99F4D-96F4-A349-916C-45342873EB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752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438560F-3655-5BED-E6B3-3EC0BF03A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6A0EFD4-3192-90B2-E1A3-E5CFD6565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62F6306D-79C6-687E-84F6-B5E07A97D33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/>
            </a:lvl1pPr>
          </a:lstStyle>
          <a:p>
            <a:pPr>
              <a:defRPr/>
            </a:pPr>
            <a:r>
              <a:rPr lang="zh-TW" altLang="en-US"/>
              <a:t>專案管理(第4版)</a:t>
            </a:r>
            <a:endParaRPr lang="en-US" altLang="zh-TW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FA3308CA-98C3-91FE-D674-C02F9AD6EC6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CF8ECB7C-29D5-F35F-C228-C169CFC7CE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fld id="{C3E437BB-544F-F346-88B7-37EADF31F7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01152EE3-4F0F-9EFB-94E6-200B64B72B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2" name="Oval 8">
            <a:extLst>
              <a:ext uri="{FF2B5EF4-FFF2-40B4-BE49-F238E27FC236}">
                <a16:creationId xmlns:a16="http://schemas.microsoft.com/office/drawing/2014/main" id="{B29123CD-B272-F20B-7224-026FE7287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33" name="Oval 9">
            <a:extLst>
              <a:ext uri="{FF2B5EF4-FFF2-40B4-BE49-F238E27FC236}">
                <a16:creationId xmlns:a16="http://schemas.microsoft.com/office/drawing/2014/main" id="{FBCFC2DE-EDAF-0404-CF9E-D020EB017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34" name="Oval 10">
            <a:extLst>
              <a:ext uri="{FF2B5EF4-FFF2-40B4-BE49-F238E27FC236}">
                <a16:creationId xmlns:a16="http://schemas.microsoft.com/office/drawing/2014/main" id="{FA711D31-D2E9-D72B-70D1-7A5FF271D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0F9804D0-4B8B-E9B3-0D54-60DA98B1C0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65850"/>
            <a:ext cx="1371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kumimoji="1"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kumimoji="1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1AD4E653-282A-6490-42B3-2DB4DCB6DD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利害關係人管理</a:t>
            </a:r>
            <a:br>
              <a:rPr lang="zh-TW" altLang="en-US"/>
            </a:br>
            <a:r>
              <a:rPr lang="en-US" altLang="zh-TW"/>
              <a:t>(Stakeholder) 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6F1DA2A-DF44-BE38-D22A-897E7EEE9A1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TW" altLang="en-US"/>
              <a:t>授課教師：賴佳瑜老師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日期版面配置區 1">
            <a:extLst>
              <a:ext uri="{FF2B5EF4-FFF2-40B4-BE49-F238E27FC236}">
                <a16:creationId xmlns:a16="http://schemas.microsoft.com/office/drawing/2014/main" id="{4DFF5884-A840-C05F-560E-197B7BE7C90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25602" name="Rectangle 5">
            <a:extLst>
              <a:ext uri="{FF2B5EF4-FFF2-40B4-BE49-F238E27FC236}">
                <a16:creationId xmlns:a16="http://schemas.microsoft.com/office/drawing/2014/main" id="{43B83A4B-97B3-612A-0696-073E0FFAD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5603" name="Object 4">
            <a:extLst>
              <a:ext uri="{FF2B5EF4-FFF2-40B4-BE49-F238E27FC236}">
                <a16:creationId xmlns:a16="http://schemas.microsoft.com/office/drawing/2014/main" id="{F0DB4D58-FE35-7FCE-2D05-315287373C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773238"/>
          <a:ext cx="9144000" cy="263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圖片" r:id="rId2" imgW="5715000" imgH="1651000" progId="Word.Picture.8">
                  <p:embed/>
                </p:oleObj>
              </mc:Choice>
              <mc:Fallback>
                <p:oleObj name="圖片" r:id="rId2" imgW="5715000" imgH="16510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73238"/>
                        <a:ext cx="9144000" cy="263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日期版面配置區 3">
            <a:extLst>
              <a:ext uri="{FF2B5EF4-FFF2-40B4-BE49-F238E27FC236}">
                <a16:creationId xmlns:a16="http://schemas.microsoft.com/office/drawing/2014/main" id="{0365B19E-1059-7498-D89B-84D9AD77120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3E72FC5F-B013-BC43-3209-31D45CB46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500"/>
              <a:t>基本上，只要任何具有下列其中一個特點，就足以稱為利害關係人</a:t>
            </a:r>
            <a:r>
              <a:rPr lang="zh-TW" altLang="en-US" sz="3800"/>
              <a:t> 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A57CDB1-DE8A-B854-A7E6-685B338CB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提供該專案資金或資源</a:t>
            </a:r>
          </a:p>
          <a:p>
            <a:pPr eaLnBrk="1" hangingPunct="1"/>
            <a:r>
              <a:rPr lang="zh-TW" altLang="en-US"/>
              <a:t>參與專案</a:t>
            </a:r>
          </a:p>
          <a:p>
            <a:pPr eaLnBrk="1" hangingPunct="1"/>
            <a:r>
              <a:rPr lang="zh-TW" altLang="en-US"/>
              <a:t>位於專案「責任鏈」中的一環</a:t>
            </a:r>
          </a:p>
          <a:p>
            <a:pPr eaLnBrk="1" hangingPunct="1"/>
            <a:r>
              <a:rPr lang="zh-TW" altLang="en-US"/>
              <a:t>專案的成敗會影響其利益或得失</a:t>
            </a:r>
          </a:p>
          <a:p>
            <a:pPr eaLnBrk="1" hangingPunct="1"/>
            <a:r>
              <a:rPr lang="zh-TW" altLang="en-US"/>
              <a:t>會受專案產品的影響</a:t>
            </a:r>
          </a:p>
          <a:p>
            <a:pPr eaLnBrk="1" hangingPunct="1"/>
            <a:r>
              <a:rPr lang="zh-TW" altLang="en-US"/>
              <a:t>會受專案結果的影響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日期版面配置區 3">
            <a:extLst>
              <a:ext uri="{FF2B5EF4-FFF2-40B4-BE49-F238E27FC236}">
                <a16:creationId xmlns:a16="http://schemas.microsoft.com/office/drawing/2014/main" id="{E050B628-69C7-34BE-5C9E-8009E4A0DCB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98994FA8-6650-AA54-8273-51F343C4E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辨識利害關係人</a:t>
            </a:r>
            <a:br>
              <a:rPr lang="zh-TW" altLang="en-US"/>
            </a:br>
            <a:r>
              <a:rPr lang="en-US" altLang="zh-TW"/>
              <a:t>(Identify Stakeholders)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9E9C69E-717F-2C38-1B07-46B7E9E83A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辨識利害關係人之目的在於找出利害關係人並研擬可能因應策略</a:t>
            </a:r>
          </a:p>
          <a:p>
            <a:pPr eaLnBrk="1" hangingPunct="1"/>
            <a:r>
              <a:rPr lang="zh-TW" altLang="en-US"/>
              <a:t>辨識利害關係人是辨識所有受專案影響的個人或組織，並藉由正式文件記錄有關各利害關係人的利益、參與專案及影響專案成功等相關資訊的流程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日期版面配置區 3">
            <a:extLst>
              <a:ext uri="{FF2B5EF4-FFF2-40B4-BE49-F238E27FC236}">
                <a16:creationId xmlns:a16="http://schemas.microsoft.com/office/drawing/2014/main" id="{DAB1DEC2-0200-E15E-7DC1-FD3C1E763F8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5F2D9280-BC96-0974-DBE7-B7258829D8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800"/>
              <a:t>辨識利害關係人：投入與產出</a:t>
            </a:r>
            <a:r>
              <a:rPr lang="zh-TW" altLang="en-US"/>
              <a:t> </a:t>
            </a:r>
          </a:p>
        </p:txBody>
      </p:sp>
      <p:sp>
        <p:nvSpPr>
          <p:cNvPr id="28675" name="Rectangle 6">
            <a:extLst>
              <a:ext uri="{FF2B5EF4-FFF2-40B4-BE49-F238E27FC236}">
                <a16:creationId xmlns:a16="http://schemas.microsoft.com/office/drawing/2014/main" id="{20596ED2-05FA-AFC1-9BC1-54FBCAA56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5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8676" name="Object 5">
            <a:extLst>
              <a:ext uri="{FF2B5EF4-FFF2-40B4-BE49-F238E27FC236}">
                <a16:creationId xmlns:a16="http://schemas.microsoft.com/office/drawing/2014/main" id="{5CF1CB2A-C3C5-848D-521F-AA13A8F2D4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2276475"/>
          <a:ext cx="8713788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圖片" r:id="rId2" imgW="4622800" imgH="1384300" progId="Word.Picture.8">
                  <p:embed/>
                </p:oleObj>
              </mc:Choice>
              <mc:Fallback>
                <p:oleObj name="圖片" r:id="rId2" imgW="4622800" imgH="13843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276475"/>
                        <a:ext cx="8713788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標題 1">
            <a:extLst>
              <a:ext uri="{FF2B5EF4-FFF2-40B4-BE49-F238E27FC236}">
                <a16:creationId xmlns:a16="http://schemas.microsoft.com/office/drawing/2014/main" id="{43E4EA68-F617-1B2D-9CED-806FE948D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b="1"/>
              <a:t>利害關係人分析 </a:t>
            </a:r>
            <a:r>
              <a:rPr lang="en-US" altLang="zh-TW" sz="2800" b="1" i="1"/>
              <a:t>Stakeholder Analysis</a:t>
            </a:r>
            <a:endParaRPr lang="zh-TW" altLang="en-US" sz="2800"/>
          </a:p>
        </p:txBody>
      </p:sp>
      <p:sp>
        <p:nvSpPr>
          <p:cNvPr id="29698" name="內容版面配置區 2">
            <a:extLst>
              <a:ext uri="{FF2B5EF4-FFF2-40B4-BE49-F238E27FC236}">
                <a16:creationId xmlns:a16="http://schemas.microsoft.com/office/drawing/2014/main" id="{BA8A1712-C5F3-44CB-0AF9-8E7933174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0" y="1628775"/>
            <a:ext cx="7962900" cy="4114800"/>
          </a:xfrm>
        </p:spPr>
        <p:txBody>
          <a:bodyPr/>
          <a:lstStyle/>
          <a:p>
            <a:r>
              <a:rPr lang="zh-TW" altLang="en-US" sz="2000"/>
              <a:t>有系統的收集並作定性及定量分析資訊的技術，可辨識利害關係人的利益、期望和影響力，並與專案目的相聯結。</a:t>
            </a:r>
            <a:endParaRPr lang="en-US" altLang="zh-TW" sz="2000"/>
          </a:p>
          <a:p>
            <a:r>
              <a:rPr lang="zh-TW" altLang="en-US" sz="2000"/>
              <a:t>有助於識別利害關係人間的關係，並利用這些關係建立聯盟或潛在的合作夥伴，以提高專案成功的機會。</a:t>
            </a:r>
            <a:endParaRPr lang="en-US" altLang="zh-TW" sz="2000"/>
          </a:p>
          <a:p>
            <a:r>
              <a:rPr lang="zh-TW" altLang="en-US" sz="2000"/>
              <a:t>需考慮利害關係人在專案或階段的不同時期需求所造成的影響。</a:t>
            </a:r>
          </a:p>
          <a:p>
            <a:r>
              <a:rPr lang="zh-TW" altLang="en-US" sz="2000"/>
              <a:t>分析步驟</a:t>
            </a:r>
            <a:endParaRPr lang="en-US" altLang="zh-TW" sz="2000"/>
          </a:p>
          <a:p>
            <a:pPr lvl="1"/>
            <a:r>
              <a:rPr lang="zh-TW" altLang="en-US" sz="1800"/>
              <a:t>辨識專案所有潛在的利害關係人及其角色、部門、利益、知識、期望及影響力。藉由訪談已被辨識出的利害關係人，並持續辨識潛在的利害關係人，直到全部都被找到為止。</a:t>
            </a:r>
            <a:endParaRPr lang="en-US" altLang="zh-TW" sz="1800"/>
          </a:p>
          <a:p>
            <a:pPr lvl="1"/>
            <a:r>
              <a:rPr lang="zh-TW" altLang="en-US" sz="1800"/>
              <a:t>分析利害關係人對專案的潛在影響或支持，並給予分類及排序，並進行有效的溝通及管理其期望。</a:t>
            </a:r>
            <a:endParaRPr lang="en-US" altLang="zh-TW" sz="1800"/>
          </a:p>
          <a:p>
            <a:pPr lvl="1"/>
            <a:r>
              <a:rPr lang="zh-TW" altLang="en-US" sz="1800"/>
              <a:t>評估利害關係人在不同情況下的反應或回應，以便增強其支持度和減輕潛在負面的衝擊。</a:t>
            </a:r>
          </a:p>
          <a:p>
            <a:endParaRPr lang="zh-TW" altLang="en-US"/>
          </a:p>
        </p:txBody>
      </p:sp>
      <p:sp>
        <p:nvSpPr>
          <p:cNvPr id="29699" name="日期版面配置區 3">
            <a:extLst>
              <a:ext uri="{FF2B5EF4-FFF2-40B4-BE49-F238E27FC236}">
                <a16:creationId xmlns:a16="http://schemas.microsoft.com/office/drawing/2014/main" id="{1EA6DD39-9A02-2DD4-EED2-3FE8D968396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/>
              <a:t>專案管理(第4版)</a:t>
            </a:r>
            <a:endParaRPr kumimoji="0" lang="en-US" altLang="zh-TW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日期版面配置區 3">
            <a:extLst>
              <a:ext uri="{FF2B5EF4-FFF2-40B4-BE49-F238E27FC236}">
                <a16:creationId xmlns:a16="http://schemas.microsoft.com/office/drawing/2014/main" id="{D8CD01E1-78E9-3895-7BEF-B6F4747E2E9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945E17D2-61D8-13FE-128D-BC56A2A1F6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辦識利害關係人的步驟 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0AFF71A-47B4-874F-2C13-6B2B59D8A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1. </a:t>
            </a:r>
            <a:r>
              <a:rPr lang="zh-TW" altLang="en-US"/>
              <a:t>辨識利害關係人及其訊息。</a:t>
            </a:r>
          </a:p>
          <a:p>
            <a:pPr eaLnBrk="1" hangingPunct="1"/>
            <a:r>
              <a:rPr lang="en-US" altLang="zh-TW"/>
              <a:t>2. </a:t>
            </a:r>
            <a:r>
              <a:rPr lang="zh-TW" altLang="en-US"/>
              <a:t>對利害關係人進行分類。</a:t>
            </a:r>
          </a:p>
          <a:p>
            <a:pPr eaLnBrk="1" hangingPunct="1"/>
            <a:r>
              <a:rPr lang="en-US" altLang="zh-TW"/>
              <a:t>3. </a:t>
            </a:r>
            <a:r>
              <a:rPr lang="zh-TW" altLang="en-US"/>
              <a:t>發展利害關係人管理策略。</a:t>
            </a:r>
          </a:p>
          <a:p>
            <a:pPr eaLnBrk="1" hangingPunct="1"/>
            <a:r>
              <a:rPr lang="en-US" altLang="zh-TW"/>
              <a:t>4. </a:t>
            </a:r>
            <a:r>
              <a:rPr lang="zh-TW" altLang="en-US"/>
              <a:t>評估關鍵利害關係人的反應。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日期版面配置區 3">
            <a:extLst>
              <a:ext uri="{FF2B5EF4-FFF2-40B4-BE49-F238E27FC236}">
                <a16:creationId xmlns:a16="http://schemas.microsoft.com/office/drawing/2014/main" id="{3953AE1B-BDB4-E229-8539-BFFACE6660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8F41CB20-2D44-D817-A048-BC64FA6F1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600"/>
              <a:t>利害關係人「權力</a:t>
            </a:r>
            <a:r>
              <a:rPr lang="en-US" altLang="zh-TW" sz="3600"/>
              <a:t>-</a:t>
            </a:r>
            <a:r>
              <a:rPr lang="zh-TW" altLang="en-US" sz="3600"/>
              <a:t>利益矩陣」</a:t>
            </a:r>
            <a:r>
              <a:rPr lang="zh-TW" altLang="en-US"/>
              <a:t> </a:t>
            </a:r>
          </a:p>
        </p:txBody>
      </p:sp>
      <p:pic>
        <p:nvPicPr>
          <p:cNvPr id="31747" name="Picture 4">
            <a:extLst>
              <a:ext uri="{FF2B5EF4-FFF2-40B4-BE49-F238E27FC236}">
                <a16:creationId xmlns:a16="http://schemas.microsoft.com/office/drawing/2014/main" id="{CA032A1A-AE89-0AFC-31E4-51AFFECD6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557338"/>
            <a:ext cx="619125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日期版面配置區 3">
            <a:extLst>
              <a:ext uri="{FF2B5EF4-FFF2-40B4-BE49-F238E27FC236}">
                <a16:creationId xmlns:a16="http://schemas.microsoft.com/office/drawing/2014/main" id="{79AE1A61-202D-9249-84DE-081152E277F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32770" name="Rectangle 4">
            <a:extLst>
              <a:ext uri="{FF2B5EF4-FFF2-40B4-BE49-F238E27FC236}">
                <a16:creationId xmlns:a16="http://schemas.microsoft.com/office/drawing/2014/main" id="{EDE56408-EB7A-A304-F960-FF7559ACE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800"/>
              <a:t>規劃利害關係人管理之工具：</a:t>
            </a:r>
            <a:br>
              <a:rPr lang="zh-TW" altLang="en-US" sz="3800"/>
            </a:br>
            <a:r>
              <a:rPr lang="zh-TW" altLang="en-US" sz="3800"/>
              <a:t>利害關係人參與狀態評估表 </a:t>
            </a:r>
          </a:p>
        </p:txBody>
      </p:sp>
      <p:graphicFrame>
        <p:nvGraphicFramePr>
          <p:cNvPr id="138402" name="Group 162">
            <a:extLst>
              <a:ext uri="{FF2B5EF4-FFF2-40B4-BE49-F238E27FC236}">
                <a16:creationId xmlns:a16="http://schemas.microsoft.com/office/drawing/2014/main" id="{EBDB2BE4-7629-EE5D-765D-A61F310260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388" y="1905000"/>
          <a:ext cx="8785225" cy="1737040"/>
        </p:xfrm>
        <a:graphic>
          <a:graphicData uri="http://schemas.openxmlformats.org/drawingml/2006/table">
            <a:tbl>
              <a:tblPr/>
              <a:tblGrid>
                <a:gridCol w="173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3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5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987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利害關係人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(Stakeholder)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680" marB="456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不知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(Unaware)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680" marB="456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抵制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(Resistant)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680" marB="456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中立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(Neutral)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680" marB="456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支持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(Supportive)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680" marB="456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帶領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(Leading)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680" marB="456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1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利害關係人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680" marB="456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1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680" marB="456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C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680" marB="456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D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680" marB="456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1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680" marB="456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1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680" marB="456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1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利害關係人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2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680" marB="456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C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680" marB="456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1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680" marB="456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1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680" marB="456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D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680" marB="456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1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680" marB="456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1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利害關係人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3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680" marB="456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1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680" marB="456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1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680" marB="456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C</a:t>
                      </a: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、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D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680" marB="456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1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680" marB="456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1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680" marB="456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808" name="Rectangle 163">
            <a:extLst>
              <a:ext uri="{FF2B5EF4-FFF2-40B4-BE49-F238E27FC236}">
                <a16:creationId xmlns:a16="http://schemas.microsoft.com/office/drawing/2014/main" id="{0BEF1402-5BC2-6745-AF7B-4EB185C17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716338"/>
            <a:ext cx="494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/>
              <a:t>註：</a:t>
            </a:r>
            <a:r>
              <a:rPr lang="en-US" altLang="zh-TW"/>
              <a:t>C</a:t>
            </a:r>
            <a:r>
              <a:rPr lang="zh-TW" altLang="en-US"/>
              <a:t>表示現況</a:t>
            </a:r>
            <a:r>
              <a:rPr lang="en-US" altLang="zh-TW"/>
              <a:t>(Current)</a:t>
            </a:r>
            <a:r>
              <a:rPr lang="zh-TW" altLang="en-US"/>
              <a:t>、</a:t>
            </a:r>
            <a:r>
              <a:rPr lang="en-US" altLang="zh-TW"/>
              <a:t>D</a:t>
            </a:r>
            <a:r>
              <a:rPr lang="zh-TW" altLang="en-US"/>
              <a:t>表示期望</a:t>
            </a:r>
            <a:r>
              <a:rPr lang="en-US" altLang="zh-TW"/>
              <a:t>(Desired)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日期版面配置區 3">
            <a:extLst>
              <a:ext uri="{FF2B5EF4-FFF2-40B4-BE49-F238E27FC236}">
                <a16:creationId xmlns:a16="http://schemas.microsoft.com/office/drawing/2014/main" id="{2A2EDDB2-ABF9-54EF-2081-3364AEB7657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157E1BB8-FCAA-00A0-CF4A-494322A71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800"/>
              <a:t>規劃利害關係人管理之產出：</a:t>
            </a:r>
            <a:br>
              <a:rPr lang="zh-TW" altLang="en-US" sz="3800"/>
            </a:br>
            <a:r>
              <a:rPr lang="zh-TW" altLang="en-US" sz="3800"/>
              <a:t>利害關係人管理計畫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538A09A-517B-0B58-623A-1B7759442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chemeClr val="tx1"/>
                </a:solidFill>
              </a:rPr>
              <a:t>「</a:t>
            </a:r>
            <a:r>
              <a:rPr lang="zh-TW" altLang="en-US">
                <a:solidFill>
                  <a:srgbClr val="FF00FF"/>
                </a:solidFill>
              </a:rPr>
              <a:t>利害關係人管理計畫</a:t>
            </a:r>
            <a:r>
              <a:rPr lang="zh-TW" altLang="en-US"/>
              <a:t>」是「</a:t>
            </a:r>
            <a:r>
              <a:rPr lang="zh-TW" altLang="en-US">
                <a:solidFill>
                  <a:srgbClr val="FF00FF"/>
                </a:solidFill>
              </a:rPr>
              <a:t>專案管理計畫</a:t>
            </a:r>
            <a:r>
              <a:rPr lang="zh-TW" altLang="en-US"/>
              <a:t>」的組成部分，為有效調動利害關係人參與而制定的管理策略。</a:t>
            </a:r>
          </a:p>
          <a:p>
            <a:pPr eaLnBrk="1" hangingPunct="1"/>
            <a:r>
              <a:rPr lang="zh-TW" altLang="en-US"/>
              <a:t>根據專案的需要，利害關係人管理計畫可以是正式或非正式的，非常詳細或非常簡略的。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日期版面配置區 3">
            <a:extLst>
              <a:ext uri="{FF2B5EF4-FFF2-40B4-BE49-F238E27FC236}">
                <a16:creationId xmlns:a16="http://schemas.microsoft.com/office/drawing/2014/main" id="{3A4683AB-FCD9-4550-DB87-75EBF4E7782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A771C38-346D-2CBD-120D-B6F9D3E6C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「利害關係人管理計畫」</a:t>
            </a:r>
            <a:br>
              <a:rPr lang="zh-TW" altLang="en-US"/>
            </a:br>
            <a:r>
              <a:rPr lang="zh-TW" altLang="en-US"/>
              <a:t>通常包括 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D441D33-FBAB-107F-3C7D-BA2A59B2E3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100"/>
              <a:t>利害關係人登錄冊。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100"/>
              <a:t>關鍵利害關係人的所需參與程度和當前參與程度。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100"/>
              <a:t>利害關係人變更的範疇和影響。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100"/>
              <a:t>利害關係人之間的相互關係和潛在交叉關係。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100"/>
              <a:t>專案現階段的利害關係人溝通需求。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100"/>
              <a:t>需要分送給利害關係人的資訊，包括語言、格式、內容和詳細程度。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100"/>
              <a:t>分送相關資訊的理由，以及可能對利害關係人參與程度所帶來的影響。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100"/>
              <a:t>向利害關係人分送所需資訊的時限和頻率。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100"/>
              <a:t>隨著專案的進展，更新和優化「利害關係人管理計畫」的方法。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版面配置區 3">
            <a:extLst>
              <a:ext uri="{FF2B5EF4-FFF2-40B4-BE49-F238E27FC236}">
                <a16:creationId xmlns:a16="http://schemas.microsoft.com/office/drawing/2014/main" id="{1A1C1237-26DE-16A2-AAB0-C1F04AD7EA8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2ACC9442-89F4-5800-8825-C85C8F231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b="1"/>
              <a:t>本章學習重點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80176B1-41A3-1AA0-08CA-84650D171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辨識利害關係人</a:t>
            </a:r>
          </a:p>
          <a:p>
            <a:pPr eaLnBrk="1" hangingPunct="1"/>
            <a:r>
              <a:rPr lang="zh-TW" altLang="en-US"/>
              <a:t>規劃利害關係人管理</a:t>
            </a:r>
          </a:p>
          <a:p>
            <a:pPr eaLnBrk="1" hangingPunct="1"/>
            <a:r>
              <a:rPr lang="zh-TW" altLang="en-US"/>
              <a:t>管理利害關係人參與</a:t>
            </a:r>
          </a:p>
          <a:p>
            <a:pPr eaLnBrk="1" hangingPunct="1"/>
            <a:r>
              <a:rPr lang="zh-TW" altLang="en-US"/>
              <a:t>控制利害關係人參與</a:t>
            </a:r>
          </a:p>
        </p:txBody>
      </p:sp>
      <p:sp>
        <p:nvSpPr>
          <p:cNvPr id="17412" name="文字方塊 5">
            <a:extLst>
              <a:ext uri="{FF2B5EF4-FFF2-40B4-BE49-F238E27FC236}">
                <a16:creationId xmlns:a16="http://schemas.microsoft.com/office/drawing/2014/main" id="{786C8B5F-46AE-F4E9-0E92-1CF864905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343525"/>
            <a:ext cx="6696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/>
              <a:t>https://www.youtube.com/watch?v=x5XwZuQUWMY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日期版面配置區 3">
            <a:extLst>
              <a:ext uri="{FF2B5EF4-FFF2-40B4-BE49-F238E27FC236}">
                <a16:creationId xmlns:a16="http://schemas.microsoft.com/office/drawing/2014/main" id="{ECDA9050-5C7D-A55F-1CDC-10917B1715C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540DD5CC-75F6-62B2-19AE-35818C1B6A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管理利害關係人之參與</a:t>
            </a:r>
            <a:r>
              <a:rPr lang="en-US" altLang="zh-TW" sz="2400"/>
              <a:t>(Management Stakeholder Engagement)</a:t>
            </a:r>
            <a:r>
              <a:rPr lang="en-US" altLang="zh-TW"/>
              <a:t> 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5BA0939-89F3-6563-BBD5-706EA3F1EE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/>
              <a:t>管理利害關係人參與是在整個專案生命週期中，與利害關係人進行溝通和協調，以滿足其需要與期望，解決實際出現的問題，並促進利害關係人合理參與專案活動的過程。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本過程的主要作用是，幫助專案經理提升來自</a:t>
            </a:r>
            <a:r>
              <a:rPr lang="zh-TW" altLang="en-US" b="1">
                <a:solidFill>
                  <a:srgbClr val="CC0066"/>
                </a:solidFill>
              </a:rPr>
              <a:t>利害關係人的支持</a:t>
            </a:r>
            <a:r>
              <a:rPr lang="zh-TW" altLang="en-US"/>
              <a:t>，並把利害關係人的抵制降到最低，從而顯著提高專案成功的機會。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日期版面配置區 3">
            <a:extLst>
              <a:ext uri="{FF2B5EF4-FFF2-40B4-BE49-F238E27FC236}">
                <a16:creationId xmlns:a16="http://schemas.microsoft.com/office/drawing/2014/main" id="{0AC81655-B0DF-0FFE-47D1-9B7BA083420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7A992023-B1BC-3380-5DFD-D770ED6DE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管理利害關係人參與，主要包括下列活動 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541C87F-4739-8BF6-3784-0495BA2648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/>
              <a:t>調動利害關係人適時參與專案，以獲取或確認他們對專案成功的持續承諾。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藉由協商和溝通，管理利害關係人的期望，確保實現專案目標。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處理尚未成為問題的利害關係人關注點，預測利害關係人在未來可能提出的問題。需要盡早辨識和討論這些關注點，以便評估相關的專案風險。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澄清和解決已辨識出的問題。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日期版面配置區 3">
            <a:extLst>
              <a:ext uri="{FF2B5EF4-FFF2-40B4-BE49-F238E27FC236}">
                <a16:creationId xmlns:a16="http://schemas.microsoft.com/office/drawing/2014/main" id="{4D49F527-F4CC-3A3C-B2E8-A7628924584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6DBA0AD7-29E3-76B4-0CE1-28242D706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管理專案利害關係人的五大步驟 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C073861-9EA9-F2F6-59EA-F257FC5FBA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1. </a:t>
            </a:r>
            <a:r>
              <a:rPr lang="zh-TW" altLang="en-US"/>
              <a:t>辨識利害關係人</a:t>
            </a:r>
            <a:r>
              <a:rPr lang="en-US" altLang="zh-TW"/>
              <a:t>—</a:t>
            </a:r>
            <a:r>
              <a:rPr lang="zh-TW" altLang="en-US"/>
              <a:t>瞭解您的利害關係人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2. </a:t>
            </a:r>
            <a:r>
              <a:rPr lang="zh-TW" altLang="en-US"/>
              <a:t>辨識利害關係人的屬性</a:t>
            </a:r>
            <a:r>
              <a:rPr lang="en-US" altLang="zh-TW"/>
              <a:t>—</a:t>
            </a:r>
            <a:r>
              <a:rPr lang="zh-TW" altLang="en-US"/>
              <a:t>瞭解他們對專案的重要性與影響力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3. </a:t>
            </a:r>
            <a:r>
              <a:rPr lang="zh-TW" altLang="en-US"/>
              <a:t>制定利害關係人的管理策略</a:t>
            </a:r>
            <a:r>
              <a:rPr lang="en-US" altLang="zh-TW"/>
              <a:t>—</a:t>
            </a:r>
            <a:r>
              <a:rPr lang="zh-TW" altLang="en-US"/>
              <a:t>發展與每位利害關係人相處的策略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4. </a:t>
            </a:r>
            <a:r>
              <a:rPr lang="zh-TW" altLang="en-US"/>
              <a:t>摘述假設與風險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5. </a:t>
            </a:r>
            <a:r>
              <a:rPr lang="zh-TW" altLang="en-US"/>
              <a:t>界定利害關係人參與專案的方式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日期版面配置區 3">
            <a:extLst>
              <a:ext uri="{FF2B5EF4-FFF2-40B4-BE49-F238E27FC236}">
                <a16:creationId xmlns:a16="http://schemas.microsoft.com/office/drawing/2014/main" id="{F0E1AA2A-870B-FC58-275B-F393CD46623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D1A12A1B-6A1C-E8BF-873B-88653583A2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800"/>
              <a:t>若根據專案利害關係人的影響力及重要性，可將他們參與專案的方式分為</a:t>
            </a:r>
            <a:r>
              <a:rPr lang="en-US" altLang="zh-TW" sz="3800"/>
              <a:t>RACI</a:t>
            </a:r>
            <a:r>
              <a:rPr lang="zh-TW" altLang="en-US" sz="3800"/>
              <a:t>四大類： 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F0F62377-4C5B-9C3B-EEB1-7CBCB1FF3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¢"/>
              <a:defRPr/>
            </a:pPr>
            <a:r>
              <a:rPr lang="zh-TW" altLang="en-US" sz="2100" dirty="0"/>
              <a:t>「</a:t>
            </a:r>
            <a:r>
              <a:rPr lang="en-US" altLang="zh-TW" sz="2100" dirty="0"/>
              <a:t>R</a:t>
            </a:r>
            <a:r>
              <a:rPr lang="zh-TW" altLang="en-US" sz="2100" dirty="0"/>
              <a:t>」代表</a:t>
            </a:r>
            <a:r>
              <a:rPr lang="en-US" altLang="zh-TW" sz="2100" dirty="0">
                <a:solidFill>
                  <a:srgbClr val="FF00FF"/>
                </a:solidFill>
              </a:rPr>
              <a:t>Responsible</a:t>
            </a:r>
            <a:r>
              <a:rPr lang="zh-TW" altLang="en-US" sz="2100" dirty="0"/>
              <a:t>：此類專案利害關係人之重要性高但是影響力小；他們參與專案的方式就是負責執行專案的部分工作，專案團隊成員及使用者屬之。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¢"/>
              <a:defRPr/>
            </a:pPr>
            <a:r>
              <a:rPr lang="zh-TW" altLang="en-US" sz="2100" dirty="0"/>
              <a:t>「</a:t>
            </a:r>
            <a:r>
              <a:rPr lang="en-US" altLang="zh-TW" sz="2100" dirty="0"/>
              <a:t>A</a:t>
            </a:r>
            <a:r>
              <a:rPr lang="zh-TW" altLang="en-US" sz="2100" dirty="0"/>
              <a:t>」代表</a:t>
            </a:r>
            <a:r>
              <a:rPr lang="en-US" altLang="zh-TW" sz="2100" dirty="0">
                <a:solidFill>
                  <a:srgbClr val="FF00FF"/>
                </a:solidFill>
              </a:rPr>
              <a:t>Accountable</a:t>
            </a:r>
            <a:r>
              <a:rPr lang="zh-TW" altLang="en-US" sz="2100" dirty="0"/>
              <a:t>：此類專案利害關係人之重要性高且影響力大；</a:t>
            </a:r>
            <a:r>
              <a:rPr lang="zh-TW" altLang="en-US" sz="2100" dirty="0">
                <a:highlight>
                  <a:srgbClr val="FFFF00"/>
                </a:highlight>
              </a:rPr>
              <a:t>他們參與專案的方式就是為專案的成敗負責，</a:t>
            </a:r>
            <a:r>
              <a:rPr lang="zh-TW" altLang="en-US" sz="2100" b="1" dirty="0">
                <a:solidFill>
                  <a:srgbClr val="CC0066"/>
                </a:solidFill>
                <a:highlight>
                  <a:srgbClr val="FFFF00"/>
                </a:highlight>
              </a:rPr>
              <a:t>專案贊助者及專案經理屬之</a:t>
            </a:r>
            <a:r>
              <a:rPr lang="zh-TW" altLang="en-US" sz="2100" dirty="0"/>
              <a:t>。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¢"/>
              <a:defRPr/>
            </a:pPr>
            <a:r>
              <a:rPr lang="zh-TW" altLang="en-US" sz="2100" dirty="0"/>
              <a:t>「</a:t>
            </a:r>
            <a:r>
              <a:rPr lang="en-US" altLang="zh-TW" sz="2100" dirty="0"/>
              <a:t>C</a:t>
            </a:r>
            <a:r>
              <a:rPr lang="zh-TW" altLang="en-US" sz="2100" dirty="0"/>
              <a:t>」代表</a:t>
            </a:r>
            <a:r>
              <a:rPr lang="en-US" altLang="zh-TW" sz="2100" dirty="0">
                <a:solidFill>
                  <a:srgbClr val="FF00FF"/>
                </a:solidFill>
              </a:rPr>
              <a:t>Consult</a:t>
            </a:r>
            <a:r>
              <a:rPr lang="zh-TW" altLang="en-US" sz="2100" dirty="0"/>
              <a:t>：此類專案利害關係人之重要性低但影響力大；他們參與專案的方式就是做為專案的顧問，公司內與專案沒有直接關係的高階主管及金主屬之。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¢"/>
              <a:defRPr/>
            </a:pPr>
            <a:r>
              <a:rPr lang="zh-TW" altLang="en-US" sz="2100" dirty="0"/>
              <a:t>「</a:t>
            </a:r>
            <a:r>
              <a:rPr lang="en-US" altLang="zh-TW" sz="2100" dirty="0"/>
              <a:t>I</a:t>
            </a:r>
            <a:r>
              <a:rPr lang="zh-TW" altLang="en-US" sz="2100" dirty="0"/>
              <a:t>」代表</a:t>
            </a:r>
            <a:r>
              <a:rPr lang="en-US" altLang="zh-TW" sz="2100" dirty="0">
                <a:solidFill>
                  <a:srgbClr val="FF00FF"/>
                </a:solidFill>
              </a:rPr>
              <a:t>Inform</a:t>
            </a:r>
            <a:r>
              <a:rPr lang="zh-TW" altLang="en-US" sz="2100" dirty="0"/>
              <a:t>：此類專案利害關係人之重要性低且影響力小；專案只要定期將現況告訴他們就可以了，公司內與專案沒有直接關係的員工及關切專案的社區民眾屬之。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日期版面配置區 3">
            <a:extLst>
              <a:ext uri="{FF2B5EF4-FFF2-40B4-BE49-F238E27FC236}">
                <a16:creationId xmlns:a16="http://schemas.microsoft.com/office/drawing/2014/main" id="{9047E175-11E1-493F-E7E9-74C1AD32743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9668412F-1338-AD26-A918-3FA10A32B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專案利害關係人的重要程度分類 </a:t>
            </a:r>
          </a:p>
        </p:txBody>
      </p:sp>
      <p:graphicFrame>
        <p:nvGraphicFramePr>
          <p:cNvPr id="147519" name="Group 63">
            <a:extLst>
              <a:ext uri="{FF2B5EF4-FFF2-40B4-BE49-F238E27FC236}">
                <a16:creationId xmlns:a16="http://schemas.microsoft.com/office/drawing/2014/main" id="{A31885AE-4F24-7C20-48EE-2B0A4A8DBE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0825" y="1905000"/>
          <a:ext cx="8642350" cy="2925976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9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4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類別</a:t>
                      </a: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定義</a:t>
                      </a: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73">
                <a:tc>
                  <a:txBody>
                    <a:bodyPr/>
                    <a:lstStyle>
                      <a:lvl1pPr marL="85725" indent="14288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83661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2446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52588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60575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7775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4975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32175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9375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85725" marR="0" lvl="0" indent="142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主要利害關係人</a:t>
                      </a: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與專案有正式關係者</a:t>
                      </a: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8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次要利害關係人</a:t>
                      </a: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與專案無正式關係，但對專案之進展及存續有影響者。</a:t>
                      </a: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873">
                <a:tc>
                  <a:txBody>
                    <a:bodyPr/>
                    <a:lstStyle>
                      <a:lvl1pPr indent="14288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142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關鍵利害關係人</a:t>
                      </a: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charset="2"/>
                        <a:defRPr kumimoji="1" sz="26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</a:rPr>
                        <a:t>對專案具有重大影響力或重要性者，主要利害關係人或次要利害關係人均可能為關鍵的利害關係人。</a:t>
                      </a: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日期版面配置區 3">
            <a:extLst>
              <a:ext uri="{FF2B5EF4-FFF2-40B4-BE49-F238E27FC236}">
                <a16:creationId xmlns:a16="http://schemas.microsoft.com/office/drawing/2014/main" id="{5D529D70-75B0-AB1F-CF0F-AF85E37E4D7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BE9E3745-82FD-FCAA-55C9-CEFDF84E18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「管理利害關係人參與」的工具與技術 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BA38E70-3823-66FF-ADE0-62A4AD2B3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溝通方法</a:t>
            </a:r>
          </a:p>
          <a:p>
            <a:pPr eaLnBrk="1" hangingPunct="1"/>
            <a:r>
              <a:rPr lang="zh-TW" altLang="en-US"/>
              <a:t>人際關係技巧</a:t>
            </a:r>
          </a:p>
          <a:p>
            <a:pPr eaLnBrk="1" hangingPunct="1"/>
            <a:r>
              <a:rPr lang="zh-TW" altLang="en-US"/>
              <a:t>管理技巧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日期版面配置區 3">
            <a:extLst>
              <a:ext uri="{FF2B5EF4-FFF2-40B4-BE49-F238E27FC236}">
                <a16:creationId xmlns:a16="http://schemas.microsoft.com/office/drawing/2014/main" id="{C610CF97-F134-1CA5-17A6-55DBB4540BA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64F07F4F-AC9A-687F-F898-8F60A13D4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溝通規劃的主要內容 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C563099-6A3A-D8A1-EF62-C35F899583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依據利害關係人期望決定特定訊息及訊息格式</a:t>
            </a:r>
          </a:p>
          <a:p>
            <a:pPr eaLnBrk="1" hangingPunct="1"/>
            <a:r>
              <a:rPr lang="zh-TW" altLang="en-US"/>
              <a:t>溝通訊息的傳遞方式</a:t>
            </a:r>
          </a:p>
          <a:p>
            <a:pPr eaLnBrk="1" hangingPunct="1"/>
            <a:r>
              <a:rPr lang="zh-TW" altLang="en-US"/>
              <a:t>誰來進行訊息的傳遞</a:t>
            </a:r>
          </a:p>
          <a:p>
            <a:pPr eaLnBrk="1" hangingPunct="1"/>
            <a:r>
              <a:rPr lang="zh-TW" altLang="en-US"/>
              <a:t>訊息是正式或非正式，書面或口頭</a:t>
            </a:r>
          </a:p>
          <a:p>
            <a:pPr eaLnBrk="1" hangingPunct="1"/>
            <a:r>
              <a:rPr lang="zh-TW" altLang="en-US"/>
              <a:t>溝通頻率</a:t>
            </a:r>
            <a:r>
              <a:rPr lang="en-US" altLang="zh-TW"/>
              <a:t>(</a:t>
            </a:r>
            <a:r>
              <a:rPr lang="zh-TW" altLang="en-US"/>
              <a:t>需根據現行程度與最佳程度差異進行調整</a:t>
            </a:r>
            <a:r>
              <a:rPr lang="en-US" altLang="zh-TW"/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日期版面配置區 3">
            <a:extLst>
              <a:ext uri="{FF2B5EF4-FFF2-40B4-BE49-F238E27FC236}">
                <a16:creationId xmlns:a16="http://schemas.microsoft.com/office/drawing/2014/main" id="{DF64EFB0-42CF-851F-84EF-B3DF86A0C31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97A3D81-5BD8-CFFF-DA4D-85D567DE2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800"/>
              <a:t>溝通管理計畫</a:t>
            </a:r>
            <a:br>
              <a:rPr lang="zh-TW" altLang="en-US" sz="3800"/>
            </a:br>
            <a:r>
              <a:rPr lang="en-US" altLang="zh-TW" sz="3200"/>
              <a:t>(Communications Management Plan)</a:t>
            </a:r>
            <a:r>
              <a:rPr lang="en-US" altLang="zh-TW" sz="3800"/>
              <a:t> 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DDAB29D-FDFB-02B5-F671-F7E335FCA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600">
                <a:solidFill>
                  <a:schemeClr val="tx1"/>
                </a:solidFill>
              </a:rPr>
              <a:t>「</a:t>
            </a:r>
            <a:r>
              <a:rPr lang="zh-TW" altLang="en-US" sz="2600">
                <a:solidFill>
                  <a:srgbClr val="FF00FF"/>
                </a:solidFill>
              </a:rPr>
              <a:t>溝通管理計畫</a:t>
            </a:r>
            <a:r>
              <a:rPr lang="zh-TW" altLang="en-US" sz="2600"/>
              <a:t>是「溝通規劃」流程唯一的產出，用以記載利害關係人的資訊需求類型</a:t>
            </a:r>
            <a:r>
              <a:rPr lang="en-US" altLang="zh-TW" sz="2600"/>
              <a:t>(</a:t>
            </a:r>
            <a:r>
              <a:rPr lang="zh-TW" altLang="en-US" sz="2600"/>
              <a:t>包括要溝通的資訊類型、誰將溝通資訊、誰接收溝通資訊、溝通方法、時機與頻率、隨專案而更新這項計畫的方法、上訴流程、共用術語詞彙表等</a:t>
            </a:r>
            <a:r>
              <a:rPr lang="en-US" altLang="zh-TW" sz="2600"/>
              <a:t>)</a:t>
            </a:r>
            <a:r>
              <a:rPr lang="zh-TW" altLang="en-US" sz="2600"/>
              <a:t>、何時應分發資訊、以及如何傳送資訊。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600"/>
              <a:t>「</a:t>
            </a:r>
            <a:r>
              <a:rPr lang="zh-TW" altLang="en-US" sz="2600">
                <a:solidFill>
                  <a:srgbClr val="FF00FF"/>
                </a:solidFill>
              </a:rPr>
              <a:t>溝通管理計畫</a:t>
            </a:r>
            <a:r>
              <a:rPr lang="zh-TW" altLang="en-US" sz="2600"/>
              <a:t>」一份將「溝通需求」與「利害關係人分析」彙整出來的一種說明哪一位利害關係人，在什麼時間點以及多久一次（每週、每月、每季），經由什麼管道或透過什麼方式獲得什麼資訊的文件。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日期版面配置區 3">
            <a:extLst>
              <a:ext uri="{FF2B5EF4-FFF2-40B4-BE49-F238E27FC236}">
                <a16:creationId xmlns:a16="http://schemas.microsoft.com/office/drawing/2014/main" id="{5D4282D9-A052-0E20-9601-2A55CE5D8A6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A51B222E-61F6-08AE-5B9F-F93B58D48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溝通管理計畫主要內容 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73DC393-7C1A-134A-1385-5738E9952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/>
              <a:t>溝通的項目名稱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溝通的目的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溝通的頻率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發送的時間範圍，包括開始的時間與結束的時間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溝通的格式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傳送的方法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負責分發資訊的人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日期版面配置區 3">
            <a:extLst>
              <a:ext uri="{FF2B5EF4-FFF2-40B4-BE49-F238E27FC236}">
                <a16:creationId xmlns:a16="http://schemas.microsoft.com/office/drawing/2014/main" id="{D04FC325-B132-F455-E3F8-5041166C1CC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58E5160F-8D72-6005-F275-509F48EDE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6C160586-0FBD-9333-6060-2A18E0C46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專案經理與外部利害關係人溝通的主要技能是「</a:t>
            </a:r>
            <a:r>
              <a:rPr lang="zh-TW" altLang="en-US">
                <a:solidFill>
                  <a:srgbClr val="FF00FF"/>
                </a:solidFill>
              </a:rPr>
              <a:t>公關</a:t>
            </a:r>
            <a:r>
              <a:rPr lang="zh-TW" altLang="en-US"/>
              <a:t>」</a:t>
            </a:r>
          </a:p>
          <a:p>
            <a:pPr eaLnBrk="1" hangingPunct="1"/>
            <a:r>
              <a:rPr lang="zh-TW" altLang="en-US"/>
              <a:t>專案經理與專案贊助者溝通的主要技能是「</a:t>
            </a:r>
            <a:r>
              <a:rPr lang="zh-TW" altLang="en-US">
                <a:solidFill>
                  <a:srgbClr val="FF00FF"/>
                </a:solidFill>
              </a:rPr>
              <a:t>問題解決</a:t>
            </a:r>
            <a:r>
              <a:rPr lang="zh-TW" altLang="en-US"/>
              <a:t>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日期版面配置區 3">
            <a:extLst>
              <a:ext uri="{FF2B5EF4-FFF2-40B4-BE49-F238E27FC236}">
                <a16:creationId xmlns:a16="http://schemas.microsoft.com/office/drawing/2014/main" id="{3AF84BA8-0278-FF5A-FEA5-313587C2954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AF9F248-1505-DD01-CA68-65BA3173C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800"/>
              <a:t>利害關係人管理</a:t>
            </a:r>
            <a:br>
              <a:rPr lang="zh-TW" altLang="en-US" sz="3800"/>
            </a:br>
            <a:r>
              <a:rPr lang="zh-TW" altLang="en-US" sz="3800"/>
              <a:t>（</a:t>
            </a:r>
            <a:r>
              <a:rPr lang="en-US" altLang="zh-TW" sz="3800"/>
              <a:t>Stakeholder Management</a:t>
            </a:r>
            <a:r>
              <a:rPr lang="zh-TW" altLang="en-US" sz="3800"/>
              <a:t>）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37CD275-6BBA-3DDD-8E45-5B45731BE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2013</a:t>
            </a:r>
            <a:r>
              <a:rPr lang="zh-TW" altLang="en-US"/>
              <a:t>年</a:t>
            </a:r>
            <a:r>
              <a:rPr lang="en-US" altLang="zh-TW"/>
              <a:t>PMI</a:t>
            </a:r>
            <a:r>
              <a:rPr lang="zh-TW" altLang="en-US"/>
              <a:t>公布</a:t>
            </a:r>
            <a:r>
              <a:rPr lang="en-US" altLang="zh-TW"/>
              <a:t>PMBOK</a:t>
            </a:r>
            <a:r>
              <a:rPr lang="zh-TW" altLang="en-US"/>
              <a:t>第五版，將「利害關係人管理」加入為第十大知識領域。</a:t>
            </a:r>
          </a:p>
          <a:p>
            <a:pPr eaLnBrk="1" hangingPunct="1"/>
            <a:r>
              <a:rPr lang="zh-TW" altLang="en-US"/>
              <a:t>利害關係人成為影響專案成敗的關鍵，利害關係人管理亦躍升為專案管理另一重要議題。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日期版面配置區 3">
            <a:extLst>
              <a:ext uri="{FF2B5EF4-FFF2-40B4-BE49-F238E27FC236}">
                <a16:creationId xmlns:a16="http://schemas.microsoft.com/office/drawing/2014/main" id="{1AFDF909-BF16-6111-FF54-CEBF873FA8D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FE572330-215B-7510-902B-6E01C76BF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800"/>
              <a:t>管理利害關係人參與之工具：</a:t>
            </a:r>
            <a:br>
              <a:rPr lang="zh-TW" altLang="en-US" sz="3800"/>
            </a:br>
            <a:r>
              <a:rPr lang="zh-TW" altLang="en-US" sz="3800"/>
              <a:t>人際關係技巧 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3AF6323-25F5-BE67-DE30-6FD6869A2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建立信任</a:t>
            </a:r>
            <a:r>
              <a:rPr lang="en-US" altLang="zh-TW"/>
              <a:t>(trust)</a:t>
            </a:r>
          </a:p>
          <a:p>
            <a:pPr eaLnBrk="1" hangingPunct="1"/>
            <a:r>
              <a:rPr lang="zh-TW" altLang="en-US"/>
              <a:t>解決衝突</a:t>
            </a:r>
            <a:r>
              <a:rPr lang="en-US" altLang="zh-TW"/>
              <a:t>(Resolving Conflict)</a:t>
            </a:r>
          </a:p>
          <a:p>
            <a:pPr eaLnBrk="1" hangingPunct="1"/>
            <a:r>
              <a:rPr lang="zh-TW" altLang="en-US"/>
              <a:t>積極傾聽</a:t>
            </a:r>
            <a:r>
              <a:rPr lang="en-US" altLang="zh-TW"/>
              <a:t>(Active Listening)</a:t>
            </a:r>
          </a:p>
          <a:p>
            <a:pPr eaLnBrk="1" hangingPunct="1"/>
            <a:r>
              <a:rPr lang="zh-TW" altLang="en-US"/>
              <a:t>克服變革阻力</a:t>
            </a:r>
            <a:r>
              <a:rPr lang="en-US" altLang="zh-TW"/>
              <a:t>(Overcoming Resistance of Change)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日期版面配置區 3">
            <a:extLst>
              <a:ext uri="{FF2B5EF4-FFF2-40B4-BE49-F238E27FC236}">
                <a16:creationId xmlns:a16="http://schemas.microsoft.com/office/drawing/2014/main" id="{459C7EC7-B0B0-63B0-A3C8-E75D60936DD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99C73F13-19BF-95C8-CA2A-0398A3614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800"/>
              <a:t>管理利害關係人參與之工具：</a:t>
            </a:r>
            <a:br>
              <a:rPr lang="zh-TW" altLang="en-US" sz="3800"/>
            </a:br>
            <a:r>
              <a:rPr lang="zh-TW" altLang="en-US" sz="3800"/>
              <a:t>管理技巧 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5327A46-ECAE-0823-6E99-C37EA74E1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引導利害關係人對專案目標達成共識。</a:t>
            </a:r>
          </a:p>
          <a:p>
            <a:pPr eaLnBrk="1" hangingPunct="1"/>
            <a:r>
              <a:rPr lang="zh-TW" altLang="en-US"/>
              <a:t>對利害關係人施加影響，使他們支持專案。</a:t>
            </a:r>
          </a:p>
          <a:p>
            <a:pPr eaLnBrk="1" hangingPunct="1"/>
            <a:r>
              <a:rPr lang="zh-TW" altLang="en-US"/>
              <a:t>藉由談判達成共識，以滿足專案要求。</a:t>
            </a:r>
          </a:p>
          <a:p>
            <a:pPr eaLnBrk="1" hangingPunct="1"/>
            <a:r>
              <a:rPr lang="zh-TW" altLang="en-US"/>
              <a:t>調整組織行為，以接受專案成果。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日期版面配置區 3">
            <a:extLst>
              <a:ext uri="{FF2B5EF4-FFF2-40B4-BE49-F238E27FC236}">
                <a16:creationId xmlns:a16="http://schemas.microsoft.com/office/drawing/2014/main" id="{BEE2EB1D-6025-DED8-8C7C-AC94BFCA82E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FE41A3F4-30FC-B18F-C185-E6F57D247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800"/>
              <a:t>控制利害關係人參與</a:t>
            </a:r>
            <a:br>
              <a:rPr lang="zh-TW" altLang="en-US" sz="3800"/>
            </a:br>
            <a:r>
              <a:rPr lang="en-US" altLang="zh-TW" sz="3200"/>
              <a:t>(Control Stakeholder Engagement)</a:t>
            </a:r>
            <a:r>
              <a:rPr lang="en-US" altLang="zh-TW" sz="3800"/>
              <a:t> 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E11BF7F-277C-B992-37BE-D47363F11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控制利害關係人參與是全面監督專案利害關係人之間的關係，調整策略和計畫，以調動利害關係人參與的過程，並對利害關係人參與進行持續控制。</a:t>
            </a:r>
          </a:p>
          <a:p>
            <a:pPr eaLnBrk="1" hangingPunct="1"/>
            <a:r>
              <a:rPr lang="zh-TW" altLang="en-US"/>
              <a:t>本過程的主要作用是，隨著專案進展和環境變化，維持並提升利害關係人參與活動的效率和效果。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日期版面配置區 3">
            <a:extLst>
              <a:ext uri="{FF2B5EF4-FFF2-40B4-BE49-F238E27FC236}">
                <a16:creationId xmlns:a16="http://schemas.microsoft.com/office/drawing/2014/main" id="{B26A7972-5B9D-E071-A874-B87F898FB42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431944C8-032D-9F40-97EC-2BEEEC044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利害關係人控制方法 </a:t>
            </a:r>
          </a:p>
        </p:txBody>
      </p:sp>
      <p:pic>
        <p:nvPicPr>
          <p:cNvPr id="49155" name="Picture 4">
            <a:extLst>
              <a:ext uri="{FF2B5EF4-FFF2-40B4-BE49-F238E27FC236}">
                <a16:creationId xmlns:a16="http://schemas.microsoft.com/office/drawing/2014/main" id="{85AC32E9-9DBD-7844-D7D6-EC417FAE6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633538"/>
            <a:ext cx="885825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日期版面配置區 3">
            <a:extLst>
              <a:ext uri="{FF2B5EF4-FFF2-40B4-BE49-F238E27FC236}">
                <a16:creationId xmlns:a16="http://schemas.microsoft.com/office/drawing/2014/main" id="{8B9F4607-85C8-B580-2C9E-981A0F92B35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26FF80DA-C7B2-133B-A888-063DCDA11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平衡利害關係人的利益 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6E79E1EE-357E-9489-AB56-3EF853F45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600"/>
              <a:t>專案利害關係人是指因專案的施行對其利益有得失之人</a:t>
            </a:r>
          </a:p>
          <a:p>
            <a:pPr eaLnBrk="1" hangingPunct="1"/>
            <a:r>
              <a:rPr lang="zh-TW" altLang="en-US" sz="2600"/>
              <a:t>不同的利害關係人有不同的利益需求，而專案經理的職責之一就是要平衡利害關係人之間的利益需求</a:t>
            </a:r>
          </a:p>
          <a:p>
            <a:pPr eaLnBrk="1" hangingPunct="1"/>
            <a:r>
              <a:rPr lang="zh-TW" altLang="en-US" sz="2600"/>
              <a:t>主要涉及到三個議題：</a:t>
            </a:r>
          </a:p>
          <a:p>
            <a:pPr lvl="1" eaLnBrk="1" hangingPunct="1"/>
            <a:r>
              <a:rPr lang="zh-TW" altLang="en-US" sz="2400"/>
              <a:t>利害關係人是誰？</a:t>
            </a:r>
          </a:p>
          <a:p>
            <a:pPr lvl="1" eaLnBrk="1" hangingPunct="1"/>
            <a:r>
              <a:rPr lang="zh-TW" altLang="en-US" sz="2400"/>
              <a:t>利害關係人的需求為何？</a:t>
            </a:r>
          </a:p>
          <a:p>
            <a:pPr lvl="1" eaLnBrk="1" hangingPunct="1"/>
            <a:r>
              <a:rPr lang="zh-TW" altLang="en-US" sz="2400"/>
              <a:t>如何滿足利害關係人的需求？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日期版面配置區 3">
            <a:extLst>
              <a:ext uri="{FF2B5EF4-FFF2-40B4-BE49-F238E27FC236}">
                <a16:creationId xmlns:a16="http://schemas.microsoft.com/office/drawing/2014/main" id="{097E8B84-1E88-97F7-1A4C-712BADE4C1A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E9A0B8C4-012E-368B-4C78-ADBC03865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競爭性需求 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B9D327E-3752-0A65-3488-004AF3E3A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利害關係人管理除包括如何選擇與認定利害關係人之外，同時在他們具有競爭性的訴求之間做優先順序的排列。</a:t>
            </a:r>
          </a:p>
          <a:p>
            <a:pPr eaLnBrk="1" hangingPunct="1"/>
            <a:r>
              <a:rPr lang="zh-TW" altLang="en-US"/>
              <a:t>然而，尤其必須注意到利害關係人之間的關係，亦即利害關係人的聯盟往往比起個別的利害關係人更有影響力。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日期版面配置區 3">
            <a:extLst>
              <a:ext uri="{FF2B5EF4-FFF2-40B4-BE49-F238E27FC236}">
                <a16:creationId xmlns:a16="http://schemas.microsoft.com/office/drawing/2014/main" id="{A220D212-F11E-5827-BA38-879E98AAADC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4525F424-AE6B-4A67-E3AA-2EE91CF43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平衡利害關係人利益的過程 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FCA04E5-2E8D-98B4-0857-372B41C81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找出可能受專案影響的利害關係人</a:t>
            </a:r>
          </a:p>
          <a:p>
            <a:pPr eaLnBrk="1" hangingPunct="1"/>
            <a:r>
              <a:rPr lang="zh-TW" altLang="en-US"/>
              <a:t>評估利害關係人的利益需求與權力本質</a:t>
            </a:r>
          </a:p>
          <a:p>
            <a:pPr eaLnBrk="1" hangingPunct="1"/>
            <a:r>
              <a:rPr lang="zh-TW" altLang="en-US"/>
              <a:t>分析利害關係人可能的行動</a:t>
            </a:r>
          </a:p>
          <a:p>
            <a:pPr eaLnBrk="1" hangingPunct="1"/>
            <a:r>
              <a:rPr lang="zh-TW" altLang="en-US"/>
              <a:t>找尋平衡利害關係人利益的可行方案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日期版面配置區 3">
            <a:extLst>
              <a:ext uri="{FF2B5EF4-FFF2-40B4-BE49-F238E27FC236}">
                <a16:creationId xmlns:a16="http://schemas.microsoft.com/office/drawing/2014/main" id="{D2C9215D-22EC-92AD-78B7-3D14FDD424C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B94DB16D-2F98-1751-6045-063AC5AD4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000"/>
              <a:t>利害關係人的風險評估與分析</a:t>
            </a:r>
            <a:endParaRPr lang="zh-TW" altLang="en-US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B79D988-560F-B46F-F439-DD31E29EE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確認所有利害關係人</a:t>
            </a:r>
          </a:p>
          <a:p>
            <a:pPr eaLnBrk="1" hangingPunct="1"/>
            <a:r>
              <a:rPr lang="zh-TW" altLang="en-US"/>
              <a:t>確定利害關係人的風險資訊內容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日期版面配置區 3">
            <a:extLst>
              <a:ext uri="{FF2B5EF4-FFF2-40B4-BE49-F238E27FC236}">
                <a16:creationId xmlns:a16="http://schemas.microsoft.com/office/drawing/2014/main" id="{7B867E67-43AE-5163-4C14-6D84F8CABBD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29234C53-BF06-6FD4-295C-701EB4FFD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CBEBCF4-3F0D-663F-2931-21D36DBB4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在決策時，專案經理必須從從利益、損害、權利與侵權等方面來加以分析，方能周全地對應不同的利害關係人</a:t>
            </a:r>
          </a:p>
          <a:p>
            <a:pPr lvl="1" eaLnBrk="1" hangingPunct="1"/>
            <a:r>
              <a:rPr lang="zh-TW" altLang="en-US"/>
              <a:t>利益</a:t>
            </a:r>
          </a:p>
          <a:p>
            <a:pPr lvl="1" eaLnBrk="1" hangingPunct="1"/>
            <a:r>
              <a:rPr lang="zh-TW" altLang="en-US"/>
              <a:t>損害</a:t>
            </a:r>
          </a:p>
          <a:p>
            <a:pPr lvl="1" eaLnBrk="1" hangingPunct="1"/>
            <a:r>
              <a:rPr lang="zh-TW" altLang="en-US"/>
              <a:t>權利</a:t>
            </a:r>
          </a:p>
          <a:p>
            <a:pPr lvl="1" eaLnBrk="1" hangingPunct="1"/>
            <a:r>
              <a:rPr lang="zh-TW" altLang="en-US"/>
              <a:t>侵權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日期版面配置區 3">
            <a:extLst>
              <a:ext uri="{FF2B5EF4-FFF2-40B4-BE49-F238E27FC236}">
                <a16:creationId xmlns:a16="http://schemas.microsoft.com/office/drawing/2014/main" id="{6793E7CA-7A7B-085B-F517-C0DDFE005FF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C0E3206-D114-7B54-D117-5864EDD1E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000"/>
              <a:t>利害關係人的分析與對應策略</a:t>
            </a:r>
            <a:r>
              <a:rPr lang="zh-TW" altLang="en-US"/>
              <a:t> </a:t>
            </a:r>
          </a:p>
        </p:txBody>
      </p:sp>
      <p:pic>
        <p:nvPicPr>
          <p:cNvPr id="55299" name="Picture 3">
            <a:extLst>
              <a:ext uri="{FF2B5EF4-FFF2-40B4-BE49-F238E27FC236}">
                <a16:creationId xmlns:a16="http://schemas.microsoft.com/office/drawing/2014/main" id="{5D3D5057-FEA1-5DEB-0816-EAD8264D8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2060575"/>
            <a:ext cx="80105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版面配置區 3">
            <a:extLst>
              <a:ext uri="{FF2B5EF4-FFF2-40B4-BE49-F238E27FC236}">
                <a16:creationId xmlns:a16="http://schemas.microsoft.com/office/drawing/2014/main" id="{4821156A-B13C-04B8-FABE-B89994AB344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6296B89E-DB06-0B62-4FA9-BF39B9457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「利害關係人管理」知識領域主要包括四大子流程：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DA743B3-6B83-C05E-5015-8A6115865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13.1 </a:t>
            </a:r>
            <a:r>
              <a:rPr lang="zh-TW" altLang="en-US"/>
              <a:t>辨識利害關係人</a:t>
            </a:r>
            <a:r>
              <a:rPr lang="en-US" altLang="zh-TW"/>
              <a:t>(Identify Stakeholders)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13.2 </a:t>
            </a:r>
            <a:r>
              <a:rPr lang="zh-TW" altLang="en-US"/>
              <a:t>規劃利害關係人管理</a:t>
            </a:r>
            <a:r>
              <a:rPr lang="en-US" altLang="zh-TW"/>
              <a:t>(Plan Stakeholder Management)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13.3 </a:t>
            </a:r>
            <a:r>
              <a:rPr lang="zh-TW" altLang="en-US"/>
              <a:t>管理利害關係人參與</a:t>
            </a:r>
            <a:r>
              <a:rPr lang="en-US" altLang="zh-TW"/>
              <a:t>(Management Stakeholder Engagement)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13.4 </a:t>
            </a:r>
            <a:r>
              <a:rPr lang="zh-TW" altLang="en-US"/>
              <a:t>控制利害關係人參與</a:t>
            </a:r>
            <a:r>
              <a:rPr lang="en-US" altLang="zh-TW"/>
              <a:t>(Control Stakeholder Engagement)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日期版面配置區 3">
            <a:extLst>
              <a:ext uri="{FF2B5EF4-FFF2-40B4-BE49-F238E27FC236}">
                <a16:creationId xmlns:a16="http://schemas.microsoft.com/office/drawing/2014/main" id="{04838101-73D8-0EAB-CD12-39731C42547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3DC7083F-7DCA-69B0-F7D7-CBB6BB81A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600">
                <a:ea typeface="標楷體" panose="02010601000101010101" pitchFamily="2" charset="-120"/>
              </a:rPr>
              <a:t>利害關係人的分析與對應策略</a:t>
            </a:r>
            <a:r>
              <a:rPr lang="zh-TW" altLang="en-US"/>
              <a:t> 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C7EF2B2-EBAD-3345-FFF3-DD0D489E7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100">
                <a:solidFill>
                  <a:srgbClr val="0000FF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利弊兼具型</a:t>
            </a:r>
            <a:r>
              <a:rPr lang="zh-TW" altLang="en-US" sz="2100">
                <a:latin typeface="Times New Roman" panose="02020603050405020304" pitchFamily="18" charset="0"/>
                <a:ea typeface="標楷體" panose="02010601000101010101" pitchFamily="2" charset="-120"/>
              </a:rPr>
              <a:t>：此類型的</a:t>
            </a:r>
            <a:r>
              <a:rPr lang="zh-TW" altLang="en-US" sz="2100" b="1">
                <a:solidFill>
                  <a:srgbClr val="CC0066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利害關係人</a:t>
            </a:r>
            <a:r>
              <a:rPr lang="zh-TW" altLang="en-US" sz="2100">
                <a:latin typeface="Times New Roman" panose="02020603050405020304" pitchFamily="18" charset="0"/>
                <a:ea typeface="標楷體" panose="02010601000101010101" pitchFamily="2" charset="-120"/>
              </a:rPr>
              <a:t>其</a:t>
            </a:r>
            <a:r>
              <a:rPr lang="zh-TW" altLang="en-US" sz="2100" b="1">
                <a:solidFill>
                  <a:srgbClr val="CC0066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合作可能性高且具高威脅性</a:t>
            </a:r>
            <a:r>
              <a:rPr lang="zh-TW" altLang="en-US" sz="2100">
                <a:latin typeface="Times New Roman" panose="02020603050405020304" pitchFamily="18" charset="0"/>
                <a:ea typeface="標楷體" panose="02010601000101010101" pitchFamily="2" charset="-120"/>
              </a:rPr>
              <a:t>，他們可能是臨時工與顧客，企業在與這類型的利害關係人溝通時，需採取合作策略以取得他們的支持。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100">
                <a:solidFill>
                  <a:srgbClr val="0000FF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支持型</a:t>
            </a:r>
            <a:r>
              <a:rPr lang="zh-TW" altLang="en-US" sz="2100">
                <a:latin typeface="Times New Roman" panose="02020603050405020304" pitchFamily="18" charset="0"/>
                <a:ea typeface="標楷體" panose="02010601000101010101" pitchFamily="2" charset="-120"/>
              </a:rPr>
              <a:t>：此類型的利害關係人其合作可能性高且威脅性低，對企業而言，他們是最為理想的利害關係人，包括董事會、管理者、供應商、服務提供者、員工與顧客等均屬之。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100">
                <a:solidFill>
                  <a:srgbClr val="0000FF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非支持型</a:t>
            </a:r>
            <a:r>
              <a:rPr lang="zh-TW" altLang="en-US" sz="2100">
                <a:latin typeface="Times New Roman" panose="02020603050405020304" pitchFamily="18" charset="0"/>
                <a:ea typeface="標楷體" panose="02010601000101010101" pitchFamily="2" charset="-120"/>
              </a:rPr>
              <a:t>：此類型的利害關係人其合作可能性低，但威脅性相當高，包括競爭者、工會、政府與媒體等。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100">
                <a:solidFill>
                  <a:srgbClr val="0000FF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邊陲型</a:t>
            </a:r>
            <a:r>
              <a:rPr lang="zh-TW" altLang="en-US" sz="2100">
                <a:latin typeface="Times New Roman" panose="02020603050405020304" pitchFamily="18" charset="0"/>
                <a:ea typeface="標楷體" panose="02010601000101010101" pitchFamily="2" charset="-120"/>
              </a:rPr>
              <a:t>：此類型的利害關係人其合作可能性低且不具威脅性，包括散戶型的股東、員工社團、消費者利益團體或其他協會團體等。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標題 1">
            <a:extLst>
              <a:ext uri="{FF2B5EF4-FFF2-40B4-BE49-F238E27FC236}">
                <a16:creationId xmlns:a16="http://schemas.microsoft.com/office/drawing/2014/main" id="{6726AC16-F8C9-3323-F0DE-E4865B110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7346" name="日期版面配置區 3">
            <a:extLst>
              <a:ext uri="{FF2B5EF4-FFF2-40B4-BE49-F238E27FC236}">
                <a16:creationId xmlns:a16="http://schemas.microsoft.com/office/drawing/2014/main" id="{B1F60116-498F-525F-B1DB-33C18ECF7EE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/>
              <a:t>專案管理(第4版)</a:t>
            </a:r>
            <a:endParaRPr kumimoji="0" lang="en-US" altLang="zh-TW"/>
          </a:p>
        </p:txBody>
      </p:sp>
      <p:pic>
        <p:nvPicPr>
          <p:cNvPr id="57347" name="圖片 9">
            <a:extLst>
              <a:ext uri="{FF2B5EF4-FFF2-40B4-BE49-F238E27FC236}">
                <a16:creationId xmlns:a16="http://schemas.microsoft.com/office/drawing/2014/main" id="{D0870EDA-DB44-A9FA-46BE-51A02C704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300538"/>
            <a:ext cx="45593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圖片 11">
            <a:extLst>
              <a:ext uri="{FF2B5EF4-FFF2-40B4-BE49-F238E27FC236}">
                <a16:creationId xmlns:a16="http://schemas.microsoft.com/office/drawing/2014/main" id="{51093633-E278-51C9-2BDD-1F564CE1A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0"/>
            <a:ext cx="5256213" cy="417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標題 1">
            <a:extLst>
              <a:ext uri="{FF2B5EF4-FFF2-40B4-BE49-F238E27FC236}">
                <a16:creationId xmlns:a16="http://schemas.microsoft.com/office/drawing/2014/main" id="{97879C97-8496-F802-37C0-A74626128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利害關係人登錄表</a:t>
            </a:r>
          </a:p>
        </p:txBody>
      </p:sp>
      <p:pic>
        <p:nvPicPr>
          <p:cNvPr id="59394" name="內容版面配置區 6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0241327C-891C-D63F-570A-7055BED5EA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4525" y="1844675"/>
            <a:ext cx="6911975" cy="1016000"/>
          </a:xfrm>
        </p:spPr>
      </p:pic>
      <p:sp>
        <p:nvSpPr>
          <p:cNvPr id="59395" name="日期版面配置區 3">
            <a:extLst>
              <a:ext uri="{FF2B5EF4-FFF2-40B4-BE49-F238E27FC236}">
                <a16:creationId xmlns:a16="http://schemas.microsoft.com/office/drawing/2014/main" id="{6410A725-F94A-E046-4F5E-FE0802E1CA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/>
              <a:t>專案管理(第4版)</a:t>
            </a:r>
            <a:endParaRPr kumimoji="0" lang="en-US" altLang="zh-TW"/>
          </a:p>
        </p:txBody>
      </p:sp>
      <p:pic>
        <p:nvPicPr>
          <p:cNvPr id="59396" name="圖片 9" descr="一張含有 桌 的圖片&#10;&#10;自動產生的描述">
            <a:extLst>
              <a:ext uri="{FF2B5EF4-FFF2-40B4-BE49-F238E27FC236}">
                <a16:creationId xmlns:a16="http://schemas.microsoft.com/office/drawing/2014/main" id="{DC14BE78-D099-9960-A792-57CB82E77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7663"/>
            <a:ext cx="5435600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日期版面配置區 3">
            <a:extLst>
              <a:ext uri="{FF2B5EF4-FFF2-40B4-BE49-F238E27FC236}">
                <a16:creationId xmlns:a16="http://schemas.microsoft.com/office/drawing/2014/main" id="{3ADD2841-F0D7-8CA1-652D-E72453E145C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B37C7703-29CC-FC78-BB45-0FAF3C9F8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800"/>
              <a:t>專案管理五大流程群組與</a:t>
            </a:r>
            <a:r>
              <a:rPr lang="zh-TW" altLang="en-US" sz="3800">
                <a:solidFill>
                  <a:srgbClr val="FF00FF"/>
                </a:solidFill>
              </a:rPr>
              <a:t>專案利害關係人管理知識領域</a:t>
            </a:r>
            <a:r>
              <a:rPr lang="zh-TW" altLang="en-US" sz="3800"/>
              <a:t>配適表 </a:t>
            </a:r>
          </a:p>
        </p:txBody>
      </p:sp>
      <p:graphicFrame>
        <p:nvGraphicFramePr>
          <p:cNvPr id="130159" name="Group 111">
            <a:extLst>
              <a:ext uri="{FF2B5EF4-FFF2-40B4-BE49-F238E27FC236}">
                <a16:creationId xmlns:a16="http://schemas.microsoft.com/office/drawing/2014/main" id="{6F7AB2B2-F7CF-9A18-E12B-A44E432BB0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0825" y="1905000"/>
          <a:ext cx="8642350" cy="1981200"/>
        </p:xfrm>
        <a:graphic>
          <a:graphicData uri="http://schemas.openxmlformats.org/drawingml/2006/table">
            <a:tbl>
              <a:tblPr/>
              <a:tblGrid>
                <a:gridCol w="1052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kumimoji="1"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知識領域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kumimoji="1"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專案管理流程群組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kumimoji="1"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起始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流程群組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kumimoji="1"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規劃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流程群組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kumimoji="1"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執行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流程群組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kumimoji="1"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控制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流程群組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kumimoji="1"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結束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流程群組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788">
                <a:tc>
                  <a:txBody>
                    <a:bodyPr/>
                    <a:lstStyle>
                      <a:lvl1pPr indent="14288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kumimoji="1"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14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專案利害關係人管理</a:t>
                      </a:r>
                      <a:b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</a:b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(4</a:t>
                      </a: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子流程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kumimoji="1"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13.1</a:t>
                      </a: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辨識利害關係人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kumimoji="1"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13.2</a:t>
                      </a: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規劃利害關係人管理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kumimoji="1"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13.3</a:t>
                      </a:r>
                      <a:r>
                        <a:rPr kumimoji="1" lang="zh-TW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管理利害關係人參與</a:t>
                      </a:r>
                      <a:endParaRPr kumimoji="1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kumimoji="1"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13.4</a:t>
                      </a: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控制利害關係人參與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kumimoji="1"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508" name="文字方塊 5">
            <a:extLst>
              <a:ext uri="{FF2B5EF4-FFF2-40B4-BE49-F238E27FC236}">
                <a16:creationId xmlns:a16="http://schemas.microsoft.com/office/drawing/2014/main" id="{75429E2B-6E5B-06FD-EE93-77CACC127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3" y="5483225"/>
            <a:ext cx="7323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/>
              <a:t>http://ethan-ir.blogspot.com/2015/03/blog-post_54.html</a:t>
            </a:r>
          </a:p>
        </p:txBody>
      </p:sp>
      <p:sp>
        <p:nvSpPr>
          <p:cNvPr id="20509" name="文字方塊 6">
            <a:extLst>
              <a:ext uri="{FF2B5EF4-FFF2-40B4-BE49-F238E27FC236}">
                <a16:creationId xmlns:a16="http://schemas.microsoft.com/office/drawing/2014/main" id="{8EF28778-0397-8E43-5320-26721C913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5830888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/>
              <a:t>https://www.youtube.com/watch?v=10hdTULLxwk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日期版面配置區 3">
            <a:extLst>
              <a:ext uri="{FF2B5EF4-FFF2-40B4-BE49-F238E27FC236}">
                <a16:creationId xmlns:a16="http://schemas.microsoft.com/office/drawing/2014/main" id="{D87FC23F-0A42-087E-F427-3DF06F264CF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CAE85061-7DEA-8EBF-F1D0-FD66F0862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專案利害關係人管理概述 </a:t>
            </a:r>
          </a:p>
        </p:txBody>
      </p:sp>
      <p:graphicFrame>
        <p:nvGraphicFramePr>
          <p:cNvPr id="132320" name="Group 224">
            <a:extLst>
              <a:ext uri="{FF2B5EF4-FFF2-40B4-BE49-F238E27FC236}">
                <a16:creationId xmlns:a16="http://schemas.microsoft.com/office/drawing/2014/main" id="{C70D8D6E-7767-7CFD-B52E-F5499682D5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950" y="1484313"/>
          <a:ext cx="8880475" cy="4246562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5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華康儷中黑" charset="-120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華康儷中黑" charset="-120"/>
                          <a:cs typeface="Arial" panose="020B0604020202020204" pitchFamily="34" charset="0"/>
                        </a:rPr>
                        <a:t>辨識利害關係人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華康儷中黑" charset="-12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華康儷中黑" charset="-120"/>
                          <a:cs typeface="Arial" panose="020B0604020202020204" pitchFamily="34" charset="0"/>
                        </a:rPr>
                        <a:t>規劃利害關係人管理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華康儷中黑" charset="-120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華康儷中黑" charset="-120"/>
                          <a:cs typeface="Arial" panose="020B0604020202020204" pitchFamily="34" charset="0"/>
                        </a:rPr>
                        <a:t>管理利害關係人參與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華康儷中黑" charset="-120"/>
                          <a:cs typeface="Arial" panose="020B0604020202020204" pitchFamily="34" charset="0"/>
                        </a:rPr>
                        <a:t>4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華康儷中黑" charset="-120"/>
                          <a:cs typeface="Arial" panose="020B0604020202020204" pitchFamily="34" charset="0"/>
                        </a:rPr>
                        <a:t>控制利害關係人參與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zh-TW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華康儷中黑" charset="-120"/>
                          <a:cs typeface="Arial" panose="020B0604020202020204" pitchFamily="34" charset="0"/>
                        </a:rPr>
                        <a:t>投入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華康儷中黑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  <a:cs typeface="Times New Roman" panose="02020603050405020304" pitchFamily="18" charset="0"/>
                        </a:rPr>
                        <a:t>專案核准證明</a:t>
                      </a: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  <a:cs typeface="Times New Roman" panose="02020603050405020304" pitchFamily="18" charset="0"/>
                        </a:rPr>
                        <a:t>專案章程</a:t>
                      </a: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2.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採購文件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3.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企業環境因素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4.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組織流程資產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zh-TW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華康儷中黑" charset="-120"/>
                          <a:cs typeface="Arial" panose="020B0604020202020204" pitchFamily="34" charset="0"/>
                        </a:rPr>
                        <a:t>投入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華康儷中黑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  <a:cs typeface="Times New Roman" panose="02020603050405020304" pitchFamily="18" charset="0"/>
                        </a:rPr>
                        <a:t>專案管理計畫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2.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利害關係人登錄冊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3.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企業環境因素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4.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組織流程資產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zh-TW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華康儷中黑" charset="-120"/>
                          <a:cs typeface="Arial" panose="020B0604020202020204" pitchFamily="34" charset="0"/>
                        </a:rPr>
                        <a:t>投入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華康儷中黑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  <a:cs typeface="Times New Roman" panose="02020603050405020304" pitchFamily="18" charset="0"/>
                        </a:rPr>
                        <a:t>利害關係人管理計畫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2.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溝通管理計畫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3.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變更日誌</a:t>
                      </a: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(Change Log)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4.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組織流程資產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zh-TW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華康儷中黑" charset="-120"/>
                          <a:cs typeface="Arial" panose="020B0604020202020204" pitchFamily="34" charset="0"/>
                        </a:rPr>
                        <a:t>投入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華康儷中黑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  <a:cs typeface="Times New Roman" panose="02020603050405020304" pitchFamily="18" charset="0"/>
                        </a:rPr>
                        <a:t>專案管理計畫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2.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議題日誌</a:t>
                      </a: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(Issue Log)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3.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工作績效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資料</a:t>
                      </a: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(Work Performance Data)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4.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專案文件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50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zh-TW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華康儷中黑" charset="-120"/>
                          <a:cs typeface="Arial" panose="020B0604020202020204" pitchFamily="34" charset="0"/>
                        </a:rPr>
                        <a:t>工具與技術</a:t>
                      </a:r>
                      <a:endParaRPr kumimoji="1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華康儷中黑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kumimoji="1" lang="zh-TW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  <a:cs typeface="Times New Roman" panose="02020603050405020304" pitchFamily="18" charset="0"/>
                        </a:rPr>
                        <a:t>利害關係人分析</a:t>
                      </a:r>
                      <a:endParaRPr kumimoji="1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2.</a:t>
                      </a:r>
                      <a:r>
                        <a:rPr kumimoji="1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專家判斷</a:t>
                      </a:r>
                      <a:endParaRPr kumimoji="1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3.</a:t>
                      </a:r>
                      <a:r>
                        <a:rPr kumimoji="1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會議</a:t>
                      </a:r>
                      <a:endParaRPr kumimoji="1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zh-TW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華康儷中黑" charset="-120"/>
                          <a:cs typeface="Arial" panose="020B0604020202020204" pitchFamily="34" charset="0"/>
                        </a:rPr>
                        <a:t>工具與技術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華康儷中黑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  <a:cs typeface="Times New Roman" panose="02020603050405020304" pitchFamily="18" charset="0"/>
                        </a:rPr>
                        <a:t>分析技術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2.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專家判斷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3.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會議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zh-TW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華康儷中黑" charset="-120"/>
                          <a:cs typeface="Arial" panose="020B0604020202020204" pitchFamily="34" charset="0"/>
                        </a:rPr>
                        <a:t>工具與技術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華康儷中黑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  <a:cs typeface="Times New Roman" panose="02020603050405020304" pitchFamily="18" charset="0"/>
                        </a:rPr>
                        <a:t>溝通方法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2.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人際關係技巧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3.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管理技巧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zh-TW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華康儷中黑" charset="-120"/>
                          <a:cs typeface="Arial" panose="020B0604020202020204" pitchFamily="34" charset="0"/>
                        </a:rPr>
                        <a:t>工具與技術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華康儷中黑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  <a:cs typeface="Times New Roman" panose="02020603050405020304" pitchFamily="18" charset="0"/>
                        </a:rPr>
                        <a:t>資訊管理系統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2.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專案判斷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3.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會議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51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zh-TW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華康儷中黑" charset="-120"/>
                          <a:cs typeface="Arial" panose="020B0604020202020204" pitchFamily="34" charset="0"/>
                        </a:rPr>
                        <a:t>產出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華康儷中黑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  <a:cs typeface="Times New Roman" panose="02020603050405020304" pitchFamily="18" charset="0"/>
                        </a:rPr>
                        <a:t>利害關係人登錄冊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zh-TW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華康儷中黑" charset="-120"/>
                          <a:cs typeface="Arial" panose="020B0604020202020204" pitchFamily="34" charset="0"/>
                        </a:rPr>
                        <a:t>產出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華康儷中黑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  <a:cs typeface="Times New Roman" panose="02020603050405020304" pitchFamily="18" charset="0"/>
                        </a:rPr>
                        <a:t>利害關係人管理計畫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2.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專案文件更新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zh-TW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華康儷中黑" charset="-120"/>
                          <a:cs typeface="Arial" panose="020B0604020202020204" pitchFamily="34" charset="0"/>
                        </a:rPr>
                        <a:t>產出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華康儷中黑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  <a:cs typeface="Times New Roman" panose="02020603050405020304" pitchFamily="18" charset="0"/>
                        </a:rPr>
                        <a:t>議題日誌</a:t>
                      </a: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  <a:cs typeface="Times New Roman" panose="02020603050405020304" pitchFamily="18" charset="0"/>
                        </a:rPr>
                        <a:t>(Issue Log)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2.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變更請求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3.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專案管理計畫更新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4.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專案文件更新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5.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組織流程資產更新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tabLst>
                          <a:tab pos="180975" algn="l"/>
                        </a:tabLst>
                        <a:defRPr kumimoji="1"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tabLst>
                          <a:tab pos="180975" algn="l"/>
                        </a:tabLst>
                        <a:defRPr kumimoji="1"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tabLst>
                          <a:tab pos="180975" algn="l"/>
                        </a:tabLst>
                        <a:defRPr kumimoji="1"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0975" algn="l"/>
                        </a:tabLst>
                        <a:defRPr kumimoji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zh-TW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華康儷中黑" charset="-120"/>
                          <a:cs typeface="Arial" panose="020B0604020202020204" pitchFamily="34" charset="0"/>
                        </a:rPr>
                        <a:t>產出</a:t>
                      </a:r>
                      <a:endParaRPr kumimoji="1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華康儷中黑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kumimoji="1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  <a:cs typeface="Times New Roman" panose="02020603050405020304" pitchFamily="18" charset="0"/>
                        </a:rPr>
                        <a:t>工作績效</a:t>
                      </a:r>
                      <a:r>
                        <a:rPr kumimoji="1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  <a:cs typeface="Times New Roman" panose="02020603050405020304" pitchFamily="18" charset="0"/>
                        </a:rPr>
                        <a:t>資訊</a:t>
                      </a: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  <a:cs typeface="Times New Roman" panose="02020603050405020304" pitchFamily="18" charset="0"/>
                        </a:rPr>
                        <a:t>(Work Performance Information)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2.</a:t>
                      </a:r>
                      <a:r>
                        <a:rPr kumimoji="1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變更請求</a:t>
                      </a:r>
                      <a:endParaRPr kumimoji="1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3.</a:t>
                      </a:r>
                      <a:r>
                        <a:rPr kumimoji="1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專案管理計畫更新</a:t>
                      </a:r>
                      <a:endParaRPr kumimoji="1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4.</a:t>
                      </a:r>
                      <a:r>
                        <a:rPr kumimoji="1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專案文件更新</a:t>
                      </a:r>
                      <a:endParaRPr kumimoji="1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5.</a:t>
                      </a:r>
                      <a:r>
                        <a:rPr kumimoji="1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華康細黑體" charset="-120"/>
                        </a:rPr>
                        <a:t>組織流程資產更新</a:t>
                      </a:r>
                      <a:endParaRPr kumimoji="1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日期版面配置區 3">
            <a:extLst>
              <a:ext uri="{FF2B5EF4-FFF2-40B4-BE49-F238E27FC236}">
                <a16:creationId xmlns:a16="http://schemas.microsoft.com/office/drawing/2014/main" id="{E054CDE1-6C9E-0D40-0667-5A8B52ADCE2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89EB82F-27D8-90FE-AE5B-F87AFC06B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專案利害關係人</a:t>
            </a:r>
            <a:r>
              <a:rPr lang="en-US" altLang="zh-TW"/>
              <a:t>(Stakeholder)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C2F33A0-980E-2FBF-B305-88C703BD1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600"/>
              <a:t>無論是個人、群體或組織，凡是其利益會受到專案的執行結果影響者 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600"/>
              <a:t>當專案建立的時候，與專案直接或間接相關，或受專案影響的</a:t>
            </a:r>
            <a:r>
              <a:rPr lang="zh-TW" altLang="en-US" sz="2600" b="1">
                <a:solidFill>
                  <a:srgbClr val="CC0066"/>
                </a:solidFill>
              </a:rPr>
              <a:t>個人、群體或組識</a:t>
            </a:r>
            <a:r>
              <a:rPr lang="zh-TW" altLang="en-US" sz="2600"/>
              <a:t>，就是專案的</a:t>
            </a:r>
            <a:r>
              <a:rPr lang="zh-TW" altLang="en-US" sz="2600" b="1">
                <a:solidFill>
                  <a:srgbClr val="CC0066"/>
                </a:solidFill>
              </a:rPr>
              <a:t>利害關係人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600"/>
              <a:t>專案的利害關係人是由於專案的執行而得到或損失某些東西的人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600"/>
              <a:t>專案的利害關係人決定了一個新專案的需求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600">
                <a:solidFill>
                  <a:srgbClr val="0000FF"/>
                </a:solidFill>
              </a:rPr>
              <a:t>專案經理</a:t>
            </a:r>
            <a:r>
              <a:rPr lang="zh-TW" altLang="en-US" sz="2600"/>
              <a:t>召開「</a:t>
            </a:r>
            <a:r>
              <a:rPr lang="zh-TW" altLang="en-US" sz="2600">
                <a:solidFill>
                  <a:srgbClr val="0000FF"/>
                </a:solidFill>
              </a:rPr>
              <a:t>啟動會議</a:t>
            </a:r>
            <a:r>
              <a:rPr lang="zh-TW" altLang="en-US" sz="2600"/>
              <a:t>」，就是為了獲得「</a:t>
            </a:r>
            <a:r>
              <a:rPr lang="zh-TW" altLang="en-US" sz="2600">
                <a:solidFill>
                  <a:srgbClr val="0000FF"/>
                </a:solidFill>
              </a:rPr>
              <a:t>利害關係人</a:t>
            </a:r>
            <a:r>
              <a:rPr lang="zh-TW" altLang="en-US" sz="2600"/>
              <a:t>」的支持與後續參與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日期版面配置區 3">
            <a:extLst>
              <a:ext uri="{FF2B5EF4-FFF2-40B4-BE49-F238E27FC236}">
                <a16:creationId xmlns:a16="http://schemas.microsoft.com/office/drawing/2014/main" id="{25EAB1B7-A1BD-E7F0-0917-31874D0B5DA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06ACC68D-CC52-020D-FC5C-D9AE2B45EC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B8FF1C8-8FF9-D15D-D672-3DBAA2465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在專案利害關係人中，統籌專案運作的人，稱為「</a:t>
            </a:r>
            <a:r>
              <a:rPr lang="zh-TW" altLang="en-US">
                <a:solidFill>
                  <a:srgbClr val="0000FF"/>
                </a:solidFill>
              </a:rPr>
              <a:t>專案經理</a:t>
            </a:r>
            <a:r>
              <a:rPr lang="zh-TW" altLang="en-US"/>
              <a:t>」</a:t>
            </a:r>
            <a:r>
              <a:rPr lang="en-US" altLang="zh-TW"/>
              <a:t>(Project Manager)</a:t>
            </a:r>
            <a:r>
              <a:rPr lang="zh-TW" altLang="en-US"/>
              <a:t>，其負責與專案成員共同執行專案，並向專案的所有人進行報告。</a:t>
            </a:r>
          </a:p>
          <a:p>
            <a:pPr eaLnBrk="1" hangingPunct="1"/>
            <a:r>
              <a:rPr lang="zh-TW" altLang="en-US"/>
              <a:t>在專案過程中，</a:t>
            </a:r>
            <a:r>
              <a:rPr lang="zh-TW" altLang="en-US">
                <a:solidFill>
                  <a:srgbClr val="0000FF"/>
                </a:solidFill>
              </a:rPr>
              <a:t>專案經理</a:t>
            </a:r>
            <a:r>
              <a:rPr lang="zh-TW" altLang="en-US"/>
              <a:t>除了要設法讓專案順利完成外，也要讓</a:t>
            </a:r>
            <a:r>
              <a:rPr lang="zh-TW" altLang="en-US">
                <a:solidFill>
                  <a:srgbClr val="0000FF"/>
                </a:solidFill>
              </a:rPr>
              <a:t>專案的利害關係人</a:t>
            </a:r>
            <a:r>
              <a:rPr lang="zh-TW" altLang="en-US"/>
              <a:t>認同專案的成果。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日期版面配置區 3">
            <a:extLst>
              <a:ext uri="{FF2B5EF4-FFF2-40B4-BE49-F238E27FC236}">
                <a16:creationId xmlns:a16="http://schemas.microsoft.com/office/drawing/2014/main" id="{DC3EAB82-6B07-11F9-DC33-29681390FE1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000">
                <a:solidFill>
                  <a:schemeClr val="tx1"/>
                </a:solidFill>
              </a:rPr>
              <a:t>專案管理(第4版)</a:t>
            </a:r>
            <a:endParaRPr kumimoji="0" lang="en-US" altLang="zh-TW" sz="1000">
              <a:solidFill>
                <a:schemeClr val="tx1"/>
              </a:solidFill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13C66DB0-B56B-FFF9-8609-C8C2818ED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專案利害關係人</a:t>
            </a:r>
            <a:r>
              <a:rPr lang="en-US" altLang="zh-TW"/>
              <a:t>(Stakeholder)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C94D0FF-920A-EFE2-1C8A-271054C18C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100"/>
              <a:t>出資者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100"/>
              <a:t>專案經理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100"/>
              <a:t>專案團隊成員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100"/>
              <a:t>顧客、使用者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100"/>
              <a:t>供應商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100"/>
              <a:t>政府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100"/>
              <a:t>工會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100"/>
              <a:t>地方社團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100"/>
              <a:t>公司董事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100"/>
              <a:t>公司股東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100"/>
              <a:t>公司管理階層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100"/>
              <a:t>一般大眾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876</TotalTime>
  <Words>3224</Words>
  <Application>Microsoft Macintosh PowerPoint</Application>
  <PresentationFormat>如螢幕大小 (4:3)</PresentationFormat>
  <Paragraphs>315</Paragraphs>
  <Slides>42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1" baseType="lpstr">
      <vt:lpstr>Arial</vt:lpstr>
      <vt:lpstr>新細明體</vt:lpstr>
      <vt:lpstr>Wingdings</vt:lpstr>
      <vt:lpstr>Times New Roman</vt:lpstr>
      <vt:lpstr>華康儷中黑</vt:lpstr>
      <vt:lpstr>華康細黑體</vt:lpstr>
      <vt:lpstr>標楷體</vt:lpstr>
      <vt:lpstr>Echo</vt:lpstr>
      <vt:lpstr>Microsoft Word 圖片</vt:lpstr>
      <vt:lpstr>利害關係人管理 (Stakeholder) </vt:lpstr>
      <vt:lpstr>本章學習重點</vt:lpstr>
      <vt:lpstr>利害關係人管理 （Stakeholder Management）</vt:lpstr>
      <vt:lpstr>「利害關係人管理」知識領域主要包括四大子流程：</vt:lpstr>
      <vt:lpstr>專案管理五大流程群組與專案利害關係人管理知識領域配適表 </vt:lpstr>
      <vt:lpstr>專案利害關係人管理概述 </vt:lpstr>
      <vt:lpstr>專案利害關係人(Stakeholder) </vt:lpstr>
      <vt:lpstr>PowerPoint 簡報</vt:lpstr>
      <vt:lpstr>專案利害關係人(Stakeholder)</vt:lpstr>
      <vt:lpstr>PowerPoint 簡報</vt:lpstr>
      <vt:lpstr>基本上，只要任何具有下列其中一個特點，就足以稱為利害關係人 </vt:lpstr>
      <vt:lpstr>辨識利害關係人 (Identify Stakeholders) </vt:lpstr>
      <vt:lpstr>辨識利害關係人：投入與產出 </vt:lpstr>
      <vt:lpstr>利害關係人分析 Stakeholder Analysis</vt:lpstr>
      <vt:lpstr>辦識利害關係人的步驟 </vt:lpstr>
      <vt:lpstr>利害關係人「權力-利益矩陣」 </vt:lpstr>
      <vt:lpstr>規劃利害關係人管理之工具： 利害關係人參與狀態評估表 </vt:lpstr>
      <vt:lpstr>規劃利害關係人管理之產出： 利害關係人管理計畫 </vt:lpstr>
      <vt:lpstr>「利害關係人管理計畫」 通常包括 </vt:lpstr>
      <vt:lpstr>管理利害關係人之參與(Management Stakeholder Engagement) </vt:lpstr>
      <vt:lpstr>管理利害關係人參與，主要包括下列活動 </vt:lpstr>
      <vt:lpstr>管理專案利害關係人的五大步驟 </vt:lpstr>
      <vt:lpstr>若根據專案利害關係人的影響力及重要性，可將他們參與專案的方式分為RACI四大類： </vt:lpstr>
      <vt:lpstr>專案利害關係人的重要程度分類 </vt:lpstr>
      <vt:lpstr>「管理利害關係人參與」的工具與技術 </vt:lpstr>
      <vt:lpstr>溝通規劃的主要內容 </vt:lpstr>
      <vt:lpstr>溝通管理計畫 (Communications Management Plan) </vt:lpstr>
      <vt:lpstr>溝通管理計畫主要內容 </vt:lpstr>
      <vt:lpstr>PowerPoint 簡報</vt:lpstr>
      <vt:lpstr>管理利害關係人參與之工具： 人際關係技巧 </vt:lpstr>
      <vt:lpstr>管理利害關係人參與之工具： 管理技巧 </vt:lpstr>
      <vt:lpstr>控制利害關係人參與 (Control Stakeholder Engagement) </vt:lpstr>
      <vt:lpstr>利害關係人控制方法 </vt:lpstr>
      <vt:lpstr>平衡利害關係人的利益 </vt:lpstr>
      <vt:lpstr>競爭性需求 </vt:lpstr>
      <vt:lpstr>平衡利害關係人利益的過程 </vt:lpstr>
      <vt:lpstr>利害關係人的風險評估與分析</vt:lpstr>
      <vt:lpstr>PowerPoint 簡報</vt:lpstr>
      <vt:lpstr>利害關係人的分析與對應策略 </vt:lpstr>
      <vt:lpstr>利害關係人的分析與對應策略 </vt:lpstr>
      <vt:lpstr>PowerPoint 簡報</vt:lpstr>
      <vt:lpstr>利害關係人登錄表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專案管理</dc:title>
  <dc:creator>Eric</dc:creator>
  <cp:lastModifiedBy>賴佳瑜</cp:lastModifiedBy>
  <cp:revision>134</cp:revision>
  <dcterms:created xsi:type="dcterms:W3CDTF">2009-08-27T11:48:37Z</dcterms:created>
  <dcterms:modified xsi:type="dcterms:W3CDTF">2022-12-27T02:17:52Z</dcterms:modified>
</cp:coreProperties>
</file>