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5" r:id="rId4"/>
    <p:sldId id="259" r:id="rId5"/>
    <p:sldId id="261" r:id="rId6"/>
    <p:sldId id="260" r:id="rId7"/>
    <p:sldId id="276" r:id="rId8"/>
    <p:sldId id="262" r:id="rId9"/>
    <p:sldId id="26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4" r:id="rId19"/>
    <p:sldId id="286" r:id="rId20"/>
    <p:sldId id="265" r:id="rId21"/>
    <p:sldId id="266" r:id="rId22"/>
    <p:sldId id="285" r:id="rId23"/>
    <p:sldId id="267" r:id="rId24"/>
    <p:sldId id="272" r:id="rId25"/>
    <p:sldId id="273" r:id="rId26"/>
    <p:sldId id="274" r:id="rId27"/>
    <p:sldId id="287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3750"/>
  </p:normalViewPr>
  <p:slideViewPr>
    <p:cSldViewPr>
      <p:cViewPr varScale="1">
        <p:scale>
          <a:sx n="110" d="100"/>
          <a:sy n="110" d="100"/>
        </p:scale>
        <p:origin x="2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857579A-E394-8F1A-4240-960EF0FBA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C52E3B-BC1A-4F64-3263-2C3CDF1D9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86711AF-EAAC-5849-B9E1-5C85C3637C96}" type="datetimeFigureOut">
              <a:rPr lang="zh-TW" altLang="en-US"/>
              <a:pPr>
                <a:defRPr/>
              </a:pPr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EDD246-18E2-6FA5-4A41-F4394E96A7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76BFA8-6DC1-B870-1474-A524131BC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81C640-5DB7-DE43-953C-061EA8FA19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C9CE91-C040-2224-3DCB-F0E770F706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09AAC52-F1FF-6E29-B612-EA4CE06DA8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BFA5399-B1C8-3638-1CE8-00C79073C5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30BE9B2-E124-C902-5CED-2AFB0EECA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B73C78DA-C30E-299B-0F95-C10F750704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7E96FE5-2C1C-F800-63A7-DAD6D14EB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46A33E-0647-114D-8C1C-510966B0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投影片影像版面配置區 1">
            <a:extLst>
              <a:ext uri="{FF2B5EF4-FFF2-40B4-BE49-F238E27FC236}">
                <a16:creationId xmlns:a16="http://schemas.microsoft.com/office/drawing/2014/main" id="{40050953-75B7-7EB1-CE7A-278D303E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備忘稿版面配置區 2">
            <a:extLst>
              <a:ext uri="{FF2B5EF4-FFF2-40B4-BE49-F238E27FC236}">
                <a16:creationId xmlns:a16="http://schemas.microsoft.com/office/drawing/2014/main" id="{951DC0C9-51D7-08F4-0CF8-E99F9B510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https://www.youtube.com/watch?v=UuoWjASac1o</a:t>
            </a:r>
          </a:p>
        </p:txBody>
      </p:sp>
      <p:sp>
        <p:nvSpPr>
          <p:cNvPr id="22531" name="投影片編號版面配置區 3">
            <a:extLst>
              <a:ext uri="{FF2B5EF4-FFF2-40B4-BE49-F238E27FC236}">
                <a16:creationId xmlns:a16="http://schemas.microsoft.com/office/drawing/2014/main" id="{B456DB9A-9BC3-321D-F638-E368A824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C56CE46-502D-4D40-911F-749226E738C7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投影片影像版面配置區 1">
            <a:extLst>
              <a:ext uri="{FF2B5EF4-FFF2-40B4-BE49-F238E27FC236}">
                <a16:creationId xmlns:a16="http://schemas.microsoft.com/office/drawing/2014/main" id="{456683A5-EA3F-BA61-0DD4-3CB4DC7B4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備忘稿版面配置區 2">
            <a:extLst>
              <a:ext uri="{FF2B5EF4-FFF2-40B4-BE49-F238E27FC236}">
                <a16:creationId xmlns:a16="http://schemas.microsoft.com/office/drawing/2014/main" id="{87E009BD-18E5-971F-17FC-53C30290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https://wenjane1966.pixnet.net/blog/post/104841446-%E6%AD%A3%E7%BE%A9%E2%80%94%E4%B8%80%E5%A0%B4%E6%80%9D%E8%BE%A8%E4%B9%8B%E6%97%85%28%E5%9B%9B%29%3A-%E5%BA%B7%E5%BE%B7%E7%9A%84%E8%87%AA%E7%94%B1%E4%B8%BB%E7%BE%A9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579" name="投影片編號版面配置區 3">
            <a:extLst>
              <a:ext uri="{FF2B5EF4-FFF2-40B4-BE49-F238E27FC236}">
                <a16:creationId xmlns:a16="http://schemas.microsoft.com/office/drawing/2014/main" id="{6732E5BB-2E2A-BFB2-C6C9-1BFBBB5C3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DDB9DCF-7CE3-5645-BE59-150DAD8B8B89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投影片影像版面配置區 1">
            <a:extLst>
              <a:ext uri="{FF2B5EF4-FFF2-40B4-BE49-F238E27FC236}">
                <a16:creationId xmlns:a16="http://schemas.microsoft.com/office/drawing/2014/main" id="{C427A35B-FC0D-B2F2-B079-066A35900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備忘稿版面配置區 2">
            <a:extLst>
              <a:ext uri="{FF2B5EF4-FFF2-40B4-BE49-F238E27FC236}">
                <a16:creationId xmlns:a16="http://schemas.microsoft.com/office/drawing/2014/main" id="{AC97831E-0E01-AB05-4AB9-6A00F4C39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https://news.tvbs.com.tw/local/724664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47" name="投影片編號版面配置區 3">
            <a:extLst>
              <a:ext uri="{FF2B5EF4-FFF2-40B4-BE49-F238E27FC236}">
                <a16:creationId xmlns:a16="http://schemas.microsoft.com/office/drawing/2014/main" id="{3DD2E532-574B-19BC-8A60-02ECEB68B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481476A-E895-C84B-AEAD-367B5781534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影像版面配置區 1">
            <a:extLst>
              <a:ext uri="{FF2B5EF4-FFF2-40B4-BE49-F238E27FC236}">
                <a16:creationId xmlns:a16="http://schemas.microsoft.com/office/drawing/2014/main" id="{C2D2F034-C368-9707-49B0-4F49F7965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備忘稿版面配置區 2">
            <a:extLst>
              <a:ext uri="{FF2B5EF4-FFF2-40B4-BE49-F238E27FC236}">
                <a16:creationId xmlns:a16="http://schemas.microsoft.com/office/drawing/2014/main" id="{62FF9DB3-B752-5194-B89F-B295C1A31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https://www.pmi.org/about/ethics/code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43" name="投影片編號版面配置區 3">
            <a:extLst>
              <a:ext uri="{FF2B5EF4-FFF2-40B4-BE49-F238E27FC236}">
                <a16:creationId xmlns:a16="http://schemas.microsoft.com/office/drawing/2014/main" id="{66D4E1B7-DF27-6F94-9FF7-A1B16FFF8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0403133-5978-3E4A-A089-EC6885BEB57A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投影片影像版面配置區 1">
            <a:extLst>
              <a:ext uri="{FF2B5EF4-FFF2-40B4-BE49-F238E27FC236}">
                <a16:creationId xmlns:a16="http://schemas.microsoft.com/office/drawing/2014/main" id="{A16544DD-559C-D546-AF4F-1D79C41C9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備忘稿版面配置區 2">
            <a:extLst>
              <a:ext uri="{FF2B5EF4-FFF2-40B4-BE49-F238E27FC236}">
                <a16:creationId xmlns:a16="http://schemas.microsoft.com/office/drawing/2014/main" id="{C0426810-5821-2CE1-1167-E69F5746C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https://www.businesstoday.com.tw/article/category/80392/post/201709140027/%E5%8F%B0%E5%A1%91%E5%8F%B2%E4%B8%8A%E6%9C%80%E5%A4%A7%E8%B2%AA%E6%B1%A1%E6%A1%88%20%20%E6%94%B6%E8%B3%84%E8%80%85%E7%AB%9F%E5%85%A8%E7%84%A1%E7%BD%AA%EF%BC%9F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9939" name="投影片編號版面配置區 3">
            <a:extLst>
              <a:ext uri="{FF2B5EF4-FFF2-40B4-BE49-F238E27FC236}">
                <a16:creationId xmlns:a16="http://schemas.microsoft.com/office/drawing/2014/main" id="{726BD5A9-42B0-723E-8C66-68024CCD4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075718E-8804-534D-B897-07ADEB2F73B0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6EF0C640-0322-0E6C-FF48-81FBBBCE5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8EEA26AE-B9B3-0392-D999-97B63235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A0216D5-F7B7-16D1-96C2-299C9ADB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9C42DA7-9B8D-2387-0E72-AC5007DB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24C7C01A-C381-ACEA-8162-6250D2FCD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456809-AFC6-F65E-E161-A1F02AA6E9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C86E78-74FD-83B8-9A0B-4D27B58E9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E2DE66-6B1B-F7AC-983F-5A925A77C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D06D-33F7-2149-8E1B-CC5F8C989F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88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76E999-B0FE-432F-7F16-98562832B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9C51BC-9396-03EA-75E8-E34C01C92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24C0CB-9263-C45C-0397-6B09E6132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3BEF5-DEB8-8046-9ED3-59EB507705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63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9D0464-62A5-F544-CD93-B68F4A6B7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C34127-C513-3417-B5D4-BA66FA66C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191C9D-3B1A-4EC7-DA9C-38C64F02C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7E1D-F9B2-4241-B390-D9E1F44AE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33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188B1-ACBB-D7A5-60D0-34F427A64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C2869C-4102-3B08-B1AC-BD1F8B148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FD2CDB-6281-B15A-C49A-CBB41A023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FCA4-2F64-864F-8693-8C4F8F255F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4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70CAD4-26A2-6894-C7C2-7F22A261E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05E51-62D5-2876-EEE5-3CCDB7672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6E051B-A90F-AC74-A3CF-1D11F0892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7C679-325B-1944-B415-1DFF5AE0C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70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11902-6C67-078A-A90D-372AFEA6E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F9A4B-CA66-F2CE-DDC7-A85D145315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EA196-3B62-8B45-AC84-C692A37E3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D5FDA-ED30-2048-A516-639EB7357F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4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429477-CCF0-8937-A63D-A9B41CE43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2CC3C6-A5CB-A62A-4525-CBB63DA42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8A7A96-129F-45CA-A03C-643E24BC6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ADAD4-36DB-6C4F-B628-3864A83B25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23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5FEAB3-083E-CE38-7637-631D3165F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1D8461-E731-0E91-391E-55877858A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E0A9CC-039D-46CE-BAEA-91351A6FD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08055-A66B-B042-9BE7-2E8249F5E2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22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3CC2F6-AB45-E5ED-E013-190D58352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560A2C-27EF-1281-AB23-1AC64FE0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876DC4-EF79-EE35-EF73-A3B24D7A8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F9388-FB2A-9F4E-B142-37F49B9C65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2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5F8CD-0E43-5DD6-43BC-2DD85D3EE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79C9-8683-9D18-21E5-0BA2F0AC8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FCD88-B846-D963-883D-FEA36B68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F3A7-87DC-F041-8D21-F586B163E0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9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86973-3EB9-B0D1-C7B2-7BF131C9A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68028-197F-91D4-836B-BEEAD7FCC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B1D78-60E1-D530-8B45-F706452CB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AA0F-C11D-3C47-B9AD-4999889C9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671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457F3-9048-4529-F78A-CE4F83128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37A9C71-0CF9-D535-9726-7F739E2D4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9EA5A2B-EFB2-8EE9-63B2-402DC17055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r>
              <a:rPr lang="zh-TW" altLang="en-US"/>
              <a:t>專案管理(第3版)</a:t>
            </a:r>
            <a:endParaRPr lang="en-US" altLang="zh-TW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3FDB70C-6B48-C155-5B74-15E5C1D33D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6AB1CC2-E160-F2E6-7B98-775102D04C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ACD3DB8A-1230-C744-B43F-465057C233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8D78403-1343-ADFF-B0DB-DFE78AC75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59CC3CB0-46F3-9F85-BA35-828CA6D7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D6C6D881-1167-E4F7-C9E3-51BE6B21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E9269C64-B67F-DBB9-CE79-7DE02C08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0F48F989-BA47-5CA1-CC91-F194341F8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Y4HqXP47lP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2F20597-4511-79B0-2C5A-215D7B5A4D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專案倫理與規範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7E7E50-C434-56F6-BD8B-F1B403E1C7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/>
              <a:t>授課教師：賴佳瑜老師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版面配置區 3">
            <a:extLst>
              <a:ext uri="{FF2B5EF4-FFF2-40B4-BE49-F238E27FC236}">
                <a16:creationId xmlns:a16="http://schemas.microsoft.com/office/drawing/2014/main" id="{13D3496A-5921-195B-A3C8-BD3FDD5FB2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EBB0D43-2D27-40CC-82D7-8E3034FAC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專案管理師</a:t>
            </a:r>
            <a:r>
              <a:rPr lang="en-US" altLang="zh-TW" sz="3800"/>
              <a:t>(PMP)</a:t>
            </a:r>
            <a:r>
              <a:rPr lang="zh-TW" altLang="en-US" sz="3800"/>
              <a:t>應維持至高的道德標準與嚴謹的行為規範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B6781C6-FE85-7D63-4B47-027C5C63F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600"/>
              <a:t>(1) </a:t>
            </a:r>
            <a:r>
              <a:rPr lang="zh-TW" altLang="en-US" sz="2600"/>
              <a:t>支持以</a:t>
            </a:r>
            <a:r>
              <a:rPr lang="zh-TW" altLang="en-US" sz="2600" b="1">
                <a:solidFill>
                  <a:srgbClr val="FF2F92"/>
                </a:solidFill>
              </a:rPr>
              <a:t>高道德標準</a:t>
            </a:r>
            <a:r>
              <a:rPr lang="zh-TW" altLang="en-US" sz="2600"/>
              <a:t>來規範</a:t>
            </a:r>
            <a:r>
              <a:rPr lang="zh-TW" altLang="en-US" sz="2600" b="1">
                <a:solidFill>
                  <a:srgbClr val="0070C0"/>
                </a:solidFill>
              </a:rPr>
              <a:t>個人操守及專業行為</a:t>
            </a:r>
            <a:r>
              <a:rPr lang="zh-TW" altLang="en-US" sz="2600"/>
              <a:t>，使言行得體，並為自己行為負責。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/>
              <a:t>(2) </a:t>
            </a:r>
            <a:r>
              <a:rPr lang="zh-TW" altLang="en-US" sz="2600"/>
              <a:t>承辦專案前務須審度案情、盱衡全局，除考量</a:t>
            </a:r>
            <a:r>
              <a:rPr lang="zh-TW" altLang="en-US" sz="2600">
                <a:solidFill>
                  <a:srgbClr val="0070C0"/>
                </a:solidFill>
              </a:rPr>
              <a:t>個人專業能力與工作經驗</a:t>
            </a:r>
            <a:r>
              <a:rPr lang="zh-TW" altLang="en-US" sz="2600"/>
              <a:t>外，亦應獲得充份</a:t>
            </a:r>
            <a:r>
              <a:rPr lang="zh-TW" altLang="en-US" sz="2600" b="1">
                <a:solidFill>
                  <a:srgbClr val="0070C0"/>
                </a:solidFill>
              </a:rPr>
              <a:t>信任與授權</a:t>
            </a:r>
            <a:r>
              <a:rPr lang="zh-TW" altLang="en-US" sz="2600"/>
              <a:t>，才能承接專案並擔負應有之責任與義務。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/>
              <a:t>(3) </a:t>
            </a:r>
            <a:r>
              <a:rPr lang="zh-TW" altLang="en-US" sz="2600"/>
              <a:t>時而保有接受新知與汲取</a:t>
            </a:r>
            <a:r>
              <a:rPr lang="zh-TW" altLang="en-US" sz="2600" b="1">
                <a:solidFill>
                  <a:srgbClr val="FF2F92"/>
                </a:solidFill>
              </a:rPr>
              <a:t>專業技能</a:t>
            </a:r>
            <a:r>
              <a:rPr lang="zh-TW" altLang="en-US" sz="2600"/>
              <a:t>的衝勁，體認</a:t>
            </a:r>
            <a:r>
              <a:rPr lang="zh-TW" altLang="en-US" sz="2600">
                <a:solidFill>
                  <a:srgbClr val="0070C0"/>
                </a:solidFill>
              </a:rPr>
              <a:t>個人持續成長與接受教育</a:t>
            </a:r>
            <a:r>
              <a:rPr lang="zh-TW" altLang="en-US" sz="2600"/>
              <a:t>的重要性，使</a:t>
            </a:r>
            <a:r>
              <a:rPr lang="zh-TW" altLang="en-US" sz="2600" b="1">
                <a:solidFill>
                  <a:srgbClr val="FF2F92"/>
                </a:solidFill>
              </a:rPr>
              <a:t>專業智能</a:t>
            </a:r>
            <a:r>
              <a:rPr lang="zh-TW" altLang="en-US" sz="2600"/>
              <a:t>始終維持在符合潮流變遷脈動的狀態，是肯定自我存在價值的最佳捷徑。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版面配置區 3">
            <a:extLst>
              <a:ext uri="{FF2B5EF4-FFF2-40B4-BE49-F238E27FC236}">
                <a16:creationId xmlns:a16="http://schemas.microsoft.com/office/drawing/2014/main" id="{9B444A9B-438E-83A1-3D4E-16EA75E023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551AA10-99E0-0341-A09C-F22315521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專案管理師</a:t>
            </a:r>
            <a:r>
              <a:rPr lang="en-US" altLang="zh-TW" sz="3800"/>
              <a:t>(PMP)</a:t>
            </a:r>
            <a:r>
              <a:rPr lang="zh-TW" altLang="en-US" sz="3800"/>
              <a:t>應維持至高的道德標準與嚴謹的行為規範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12BCC2-2570-BC82-1913-3C72C4F87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(4) </a:t>
            </a:r>
            <a:r>
              <a:rPr lang="zh-TW" altLang="en-US"/>
              <a:t>以</a:t>
            </a:r>
            <a:r>
              <a:rPr lang="zh-TW" altLang="en-US" b="1">
                <a:solidFill>
                  <a:srgbClr val="FF2F92"/>
                </a:solidFill>
              </a:rPr>
              <a:t>實際的行動</a:t>
            </a:r>
            <a:r>
              <a:rPr lang="zh-TW" altLang="en-US"/>
              <a:t>支持本規範的落實推動，並願盡一己之力，結合專業同僚，善盡遵守本規範之義務。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(5) </a:t>
            </a:r>
            <a:r>
              <a:rPr lang="zh-TW" altLang="en-US"/>
              <a:t>願宣揚專案管理理念、帶領工作夥伴貢獻所長，共同投入專案管理相關活動，有助於本社群的持續發展。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(6) </a:t>
            </a:r>
            <a:r>
              <a:rPr lang="zh-TW" altLang="en-US"/>
              <a:t>參與專案管理組織及任何專案執行所採取的措施與作為，均謹遵</a:t>
            </a:r>
            <a:r>
              <a:rPr lang="zh-TW" altLang="en-US" b="1">
                <a:solidFill>
                  <a:srgbClr val="FF2F92"/>
                </a:solidFill>
              </a:rPr>
              <a:t>國家現行法令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版面配置區 3">
            <a:extLst>
              <a:ext uri="{FF2B5EF4-FFF2-40B4-BE49-F238E27FC236}">
                <a16:creationId xmlns:a16="http://schemas.microsoft.com/office/drawing/2014/main" id="{A25A354C-9472-6773-8844-15AE7E7397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8BEAF51-9DF9-E9F2-C68D-FB71377B3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專案管理師</a:t>
            </a:r>
            <a:r>
              <a:rPr lang="en-US" altLang="zh-TW" sz="3800"/>
              <a:t>(PMP)</a:t>
            </a:r>
            <a:r>
              <a:rPr lang="zh-TW" altLang="en-US" sz="3800"/>
              <a:t>應致力於以下的行為與謹守必要的分際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79F538E-6B60-6E9D-883B-0C1BBC5EC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(1) </a:t>
            </a:r>
            <a:r>
              <a:rPr lang="zh-TW" altLang="en-US"/>
              <a:t>貢獻專案領導技能，以</a:t>
            </a:r>
            <a:r>
              <a:rPr lang="zh-TW" altLang="en-US">
                <a:solidFill>
                  <a:srgbClr val="FF2F92"/>
                </a:solidFill>
              </a:rPr>
              <a:t>促進最大產能為前提</a:t>
            </a:r>
            <a:r>
              <a:rPr lang="zh-TW" altLang="en-US"/>
              <a:t>，</a:t>
            </a:r>
            <a:r>
              <a:rPr lang="zh-TW" altLang="en-US">
                <a:solidFill>
                  <a:srgbClr val="FF2F92"/>
                </a:solidFill>
              </a:rPr>
              <a:t>縮減專案支出成本</a:t>
            </a:r>
            <a:r>
              <a:rPr lang="zh-TW" altLang="en-US"/>
              <a:t>為目標。</a:t>
            </a:r>
          </a:p>
          <a:p>
            <a:pPr eaLnBrk="1" hangingPunct="1"/>
            <a:r>
              <a:rPr lang="en-US" altLang="zh-TW"/>
              <a:t>(2) </a:t>
            </a:r>
            <a:r>
              <a:rPr lang="zh-TW" altLang="en-US"/>
              <a:t>善用各種專案管理工具與先進技術，確保</a:t>
            </a:r>
            <a:r>
              <a:rPr lang="zh-TW" altLang="en-US">
                <a:solidFill>
                  <a:srgbClr val="FF2F92"/>
                </a:solidFill>
              </a:rPr>
              <a:t>品質、成本與時間</a:t>
            </a:r>
            <a:r>
              <a:rPr lang="zh-TW" altLang="en-US"/>
              <a:t>能符合預定之目標。</a:t>
            </a:r>
          </a:p>
          <a:p>
            <a:pPr eaLnBrk="1" hangingPunct="1"/>
            <a:r>
              <a:rPr lang="en-US" altLang="zh-TW"/>
              <a:t>(3) </a:t>
            </a:r>
            <a:r>
              <a:rPr lang="zh-TW" altLang="en-US"/>
              <a:t>不先入為主，公平對待所有專案成員、同事和工作夥伴，不因其人種、信仰、性別、年齡或國籍而有所差異。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版面配置區 3">
            <a:extLst>
              <a:ext uri="{FF2B5EF4-FFF2-40B4-BE49-F238E27FC236}">
                <a16:creationId xmlns:a16="http://schemas.microsoft.com/office/drawing/2014/main" id="{4DC9B2DE-7422-7667-8F68-636856969D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EAB9712-B642-23EE-ED04-C125C15C9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專案管理師</a:t>
            </a:r>
            <a:r>
              <a:rPr lang="en-US" altLang="zh-TW" sz="3800"/>
              <a:t>(PMP)</a:t>
            </a:r>
            <a:r>
              <a:rPr lang="zh-TW" altLang="en-US" sz="3800"/>
              <a:t>應致力於以下的行為與謹守必要的分際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733D545-619F-A3CE-A845-779E253A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(4) </a:t>
            </a:r>
            <a:r>
              <a:rPr lang="zh-TW" altLang="en-US" sz="2600"/>
              <a:t>維持工作夥伴間</a:t>
            </a:r>
            <a:r>
              <a:rPr lang="zh-TW" altLang="en-US" sz="2600">
                <a:solidFill>
                  <a:srgbClr val="FF2F92"/>
                </a:solidFill>
              </a:rPr>
              <a:t>和諧關係與良好身心狀態</a:t>
            </a:r>
            <a:r>
              <a:rPr lang="zh-TW" altLang="en-US" sz="2600"/>
              <a:t>。</a:t>
            </a:r>
          </a:p>
          <a:p>
            <a:pPr eaLnBrk="1" hangingPunct="1"/>
            <a:r>
              <a:rPr lang="en-US" altLang="zh-TW" sz="2600"/>
              <a:t>(5) </a:t>
            </a:r>
            <a:r>
              <a:rPr lang="zh-TW" altLang="en-US" sz="2600"/>
              <a:t>應責無旁貸的提供專案成員合適的工作環境與機會。</a:t>
            </a:r>
          </a:p>
          <a:p>
            <a:pPr eaLnBrk="1" hangingPunct="1"/>
            <a:r>
              <a:rPr lang="en-US" altLang="zh-TW" sz="2600"/>
              <a:t>(6) </a:t>
            </a:r>
            <a:r>
              <a:rPr lang="zh-TW" altLang="en-US" sz="2600"/>
              <a:t>願意傾聽、接受他人率直的評論，主動提供</a:t>
            </a:r>
            <a:r>
              <a:rPr lang="zh-TW" altLang="en-US" sz="2600">
                <a:solidFill>
                  <a:srgbClr val="FF2F92"/>
                </a:solidFill>
              </a:rPr>
              <a:t>工作建言</a:t>
            </a:r>
            <a:r>
              <a:rPr lang="zh-TW" altLang="en-US" sz="2600"/>
              <a:t>，且能適時肯定他人的貢獻。</a:t>
            </a:r>
          </a:p>
          <a:p>
            <a:pPr eaLnBrk="1" hangingPunct="1"/>
            <a:r>
              <a:rPr lang="en-US" altLang="zh-TW" sz="2600"/>
              <a:t>(7) </a:t>
            </a:r>
            <a:r>
              <a:rPr lang="zh-TW" altLang="en-US" sz="2600"/>
              <a:t>主動積極協助專案團隊成員、同事及工作夥伴於專業上的成長，以建立同舟共濟、相互扶持的優良傳統，共創團隊的榮耀。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版面配置區 3">
            <a:extLst>
              <a:ext uri="{FF2B5EF4-FFF2-40B4-BE49-F238E27FC236}">
                <a16:creationId xmlns:a16="http://schemas.microsoft.com/office/drawing/2014/main" id="{DEECA3C3-0199-ACFE-7CF0-FA0F51328B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4336E34-2370-7D53-2C71-5114C4192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應忠於雇主並扮演以下角色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DAAD410-853A-5BF9-8B92-64FC06A77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(1) </a:t>
            </a:r>
            <a:r>
              <a:rPr lang="zh-TW" altLang="en-US" sz="2600"/>
              <a:t>於專業或商務上擔負起</a:t>
            </a:r>
            <a:r>
              <a:rPr lang="zh-TW" altLang="en-US" sz="2600" b="1">
                <a:solidFill>
                  <a:srgbClr val="FF2F92"/>
                </a:solidFill>
              </a:rPr>
              <a:t>忠實代理人</a:t>
            </a:r>
            <a:r>
              <a:rPr lang="zh-TW" altLang="en-US" sz="2600"/>
              <a:t>及值得信賴與託付的夥伴。</a:t>
            </a:r>
          </a:p>
          <a:p>
            <a:pPr eaLnBrk="1" hangingPunct="1"/>
            <a:r>
              <a:rPr lang="en-US" altLang="zh-TW" sz="2600"/>
              <a:t>(2) </a:t>
            </a:r>
            <a:r>
              <a:rPr lang="zh-TW" altLang="en-US" sz="2600"/>
              <a:t>對於因業務而知悉的</a:t>
            </a:r>
            <a:r>
              <a:rPr lang="zh-TW" altLang="en-US" sz="2600" b="1">
                <a:solidFill>
                  <a:srgbClr val="FF2F92"/>
                </a:solidFill>
              </a:rPr>
              <a:t>商業機密或技術資訊</a:t>
            </a:r>
            <a:r>
              <a:rPr lang="zh-TW" altLang="en-US" sz="2600"/>
              <a:t>，在未獲得授權或喪失其保密時效之前，有義務保持緘默，絕不將該資訊公開或洩露予第三者。</a:t>
            </a:r>
          </a:p>
          <a:p>
            <a:pPr eaLnBrk="1" hangingPunct="1"/>
            <a:r>
              <a:rPr lang="en-US" altLang="zh-TW" sz="2600"/>
              <a:t>(3) </a:t>
            </a:r>
            <a:r>
              <a:rPr lang="zh-TW" altLang="en-US" sz="2600"/>
              <a:t>不論專案管理師服務對象為雇主、客戶或任何組織，若發現任何可能形成之利益衝突，應善盡主動通知或迴避之責。</a:t>
            </a:r>
          </a:p>
        </p:txBody>
      </p:sp>
      <p:sp>
        <p:nvSpPr>
          <p:cNvPr id="30724" name="矩形 1">
            <a:extLst>
              <a:ext uri="{FF2B5EF4-FFF2-40B4-BE49-F238E27FC236}">
                <a16:creationId xmlns:a16="http://schemas.microsoft.com/office/drawing/2014/main" id="{C0814BEC-4844-64FB-4A71-31E67A8B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381750"/>
            <a:ext cx="5903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</a:rPr>
              <a:t>https://news.tvbs.com.tw/local/724664</a:t>
            </a:r>
            <a:endParaRPr lang="zh-TW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版面配置區 3">
            <a:extLst>
              <a:ext uri="{FF2B5EF4-FFF2-40B4-BE49-F238E27FC236}">
                <a16:creationId xmlns:a16="http://schemas.microsoft.com/office/drawing/2014/main" id="{A803DA4B-D67F-551C-7F5D-1C96286F70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E36CF63-7060-405D-8567-714416CA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應忠於雇主並扮演以下角色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5B6FBBF-A53D-D0D3-9737-F95C2E1D8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(4) </a:t>
            </a:r>
            <a:r>
              <a:rPr lang="zh-TW" altLang="en-US"/>
              <a:t>絕不因職務之便，自雇主或任何與業務有關人員處，以直接或間接的方式，</a:t>
            </a:r>
            <a:r>
              <a:rPr lang="zh-TW" altLang="en-US" b="1">
                <a:solidFill>
                  <a:srgbClr val="FF2F92"/>
                </a:solidFill>
              </a:rPr>
              <a:t>謀取任何不當利益或酬勞</a:t>
            </a:r>
            <a:r>
              <a:rPr lang="zh-TW" altLang="en-US"/>
              <a:t>。</a:t>
            </a:r>
          </a:p>
          <a:p>
            <a:pPr eaLnBrk="1" hangingPunct="1"/>
            <a:r>
              <a:rPr lang="en-US" altLang="zh-TW"/>
              <a:t>(5) </a:t>
            </a:r>
            <a:r>
              <a:rPr lang="zh-TW" altLang="en-US"/>
              <a:t>對於專案的品質、成本與時程應本於職責不隱瞞、不規避，並就事實善盡告知之責。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版面配置區 3">
            <a:extLst>
              <a:ext uri="{FF2B5EF4-FFF2-40B4-BE49-F238E27FC236}">
                <a16:creationId xmlns:a16="http://schemas.microsoft.com/office/drawing/2014/main" id="{43D365C2-AB3C-F089-2844-312F926661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91B1015-362A-8605-0D9E-7F5E14855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應履行對社會與專案管理組織的責任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334A85-189A-9027-3335-4FFD6E84E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(1) </a:t>
            </a:r>
            <a:r>
              <a:rPr lang="zh-TW" altLang="en-US"/>
              <a:t>基於</a:t>
            </a:r>
            <a:r>
              <a:rPr lang="zh-TW" altLang="en-US" b="1"/>
              <a:t>維護公眾利益與福祉</a:t>
            </a:r>
            <a:r>
              <a:rPr lang="zh-TW" altLang="en-US"/>
              <a:t>，絕不因個人利益有違規範而做出任何</a:t>
            </a:r>
            <a:r>
              <a:rPr lang="zh-TW" altLang="en-US" b="1">
                <a:solidFill>
                  <a:srgbClr val="FF2F92"/>
                </a:solidFill>
              </a:rPr>
              <a:t>危害社會大眾</a:t>
            </a:r>
            <a:r>
              <a:rPr lang="zh-TW" altLang="en-US"/>
              <a:t>的情事。</a:t>
            </a:r>
          </a:p>
          <a:p>
            <a:pPr eaLnBrk="1" hangingPunct="1"/>
            <a:r>
              <a:rPr lang="en-US" altLang="zh-TW"/>
              <a:t>(2) </a:t>
            </a:r>
            <a:r>
              <a:rPr lang="zh-TW" altLang="en-US"/>
              <a:t>嘗試讓社會大眾瞭解我們對社會的貢獻，並願與我們共享身為專案管理師的榮耀與成功的喜悅。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版面配置區 3">
            <a:extLst>
              <a:ext uri="{FF2B5EF4-FFF2-40B4-BE49-F238E27FC236}">
                <a16:creationId xmlns:a16="http://schemas.microsoft.com/office/drawing/2014/main" id="{60044E82-0B09-927E-5458-0F123443B7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39732F-9C50-6968-FCBC-100C598E9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570A7E-6A1C-D2EB-7A72-521992E8E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謹記，</a:t>
            </a:r>
            <a:r>
              <a:rPr lang="zh-TW" altLang="en-US" b="1">
                <a:solidFill>
                  <a:srgbClr val="FF2F92"/>
                </a:solidFill>
              </a:rPr>
              <a:t>信守</a:t>
            </a:r>
            <a:r>
              <a:rPr lang="en-US" altLang="zh-TW" b="1">
                <a:solidFill>
                  <a:srgbClr val="FF2F92"/>
                </a:solidFill>
              </a:rPr>
              <a:t>PMP</a:t>
            </a:r>
            <a:r>
              <a:rPr lang="zh-TW" altLang="en-US" b="1">
                <a:solidFill>
                  <a:srgbClr val="FF2F92"/>
                </a:solidFill>
              </a:rPr>
              <a:t>專業行為規範</a:t>
            </a:r>
            <a:r>
              <a:rPr lang="zh-TW" altLang="en-US"/>
              <a:t>是學習專案管理最重要的一部份</a:t>
            </a:r>
            <a:endParaRPr lang="en-US" altLang="zh-TW"/>
          </a:p>
          <a:p>
            <a:pPr eaLnBrk="1" hangingPunct="1"/>
            <a:r>
              <a:rPr lang="en-US" altLang="zh-TW"/>
              <a:t>Project Management Professional code of conduct</a:t>
            </a:r>
            <a:r>
              <a:rPr lang="zh-TW" altLang="en-US"/>
              <a:t> </a:t>
            </a:r>
          </a:p>
        </p:txBody>
      </p:sp>
      <p:sp>
        <p:nvSpPr>
          <p:cNvPr id="34820" name="矩形 1">
            <a:extLst>
              <a:ext uri="{FF2B5EF4-FFF2-40B4-BE49-F238E27FC236}">
                <a16:creationId xmlns:a16="http://schemas.microsoft.com/office/drawing/2014/main" id="{6316A37F-38F0-CC83-BBB0-4A392491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949950"/>
            <a:ext cx="407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https://www.pmi.org/about/ethics/code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版面配置區 3">
            <a:extLst>
              <a:ext uri="{FF2B5EF4-FFF2-40B4-BE49-F238E27FC236}">
                <a16:creationId xmlns:a16="http://schemas.microsoft.com/office/drawing/2014/main" id="{13F4241D-00FB-62BB-C92E-DFEE35DC79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A1D095-87C5-0CF3-D1EF-9DEE627B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利益衝突</a:t>
            </a:r>
            <a:r>
              <a:rPr lang="en-US" altLang="zh-TW"/>
              <a:t>(Conflict of Interest)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20D4274-B492-98C0-6FB8-6C0C0E5E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所謂「利益衝突」是指當</a:t>
            </a:r>
            <a:r>
              <a:rPr lang="zh-TW" altLang="en-US" b="1">
                <a:solidFill>
                  <a:srgbClr val="FF2F92"/>
                </a:solidFill>
              </a:rPr>
              <a:t>個人利益擺在專案利益之上</a:t>
            </a:r>
            <a:r>
              <a:rPr lang="zh-TW" altLang="en-US"/>
              <a:t>，或運用影響力導致他人做出對某些利害關係人有利或有害的決策，而不管專案結果如何時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內容版面配置區 5" descr="一張含有 廣場 的圖片&#10;&#10;自動產生的描述">
            <a:extLst>
              <a:ext uri="{FF2B5EF4-FFF2-40B4-BE49-F238E27FC236}">
                <a16:creationId xmlns:a16="http://schemas.microsoft.com/office/drawing/2014/main" id="{7893E914-3CB8-0DF3-776A-8207B18C2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9400" y="404813"/>
            <a:ext cx="6924675" cy="5256212"/>
          </a:xfrm>
        </p:spPr>
      </p:pic>
      <p:sp>
        <p:nvSpPr>
          <p:cNvPr id="37890" name="日期版面配置區 3">
            <a:extLst>
              <a:ext uri="{FF2B5EF4-FFF2-40B4-BE49-F238E27FC236}">
                <a16:creationId xmlns:a16="http://schemas.microsoft.com/office/drawing/2014/main" id="{93E3DC16-5987-0BA3-5E43-C4D392239C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/>
              <a:t>專案管理(第3版)</a:t>
            </a:r>
            <a:endParaRPr kumimoji="0" lang="en-US" altLang="zh-TW"/>
          </a:p>
        </p:txBody>
      </p:sp>
      <p:sp>
        <p:nvSpPr>
          <p:cNvPr id="37891" name="矩形 6">
            <a:extLst>
              <a:ext uri="{FF2B5EF4-FFF2-40B4-BE49-F238E27FC236}">
                <a16:creationId xmlns:a16="http://schemas.microsoft.com/office/drawing/2014/main" id="{557696FF-0F73-AC65-6858-1A48C1B7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808663"/>
            <a:ext cx="624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https://www.youtube.com/watch?v=yL435s25OyY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日期版面配置區 3">
            <a:extLst>
              <a:ext uri="{FF2B5EF4-FFF2-40B4-BE49-F238E27FC236}">
                <a16:creationId xmlns:a16="http://schemas.microsoft.com/office/drawing/2014/main" id="{8D101C20-7F0F-AED2-A18A-4D29C75C43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01837F-8031-3C76-E7F7-44894BEF5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/>
              <a:t>本章學習重點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39BE28-474D-4308-DD5B-011A60DE0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zh-TW"/>
              <a:t>專案守則</a:t>
            </a:r>
          </a:p>
          <a:p>
            <a:pPr eaLnBrk="1" hangingPunct="1"/>
            <a:r>
              <a:rPr lang="zh-TW" altLang="zh-TW"/>
              <a:t>專案領導管理</a:t>
            </a:r>
          </a:p>
          <a:p>
            <a:pPr eaLnBrk="1" hangingPunct="1"/>
            <a:r>
              <a:rPr lang="zh-TW" altLang="zh-TW"/>
              <a:t>專案經理的倫理規範</a:t>
            </a:r>
          </a:p>
          <a:p>
            <a:pPr eaLnBrk="1" hangingPunct="1"/>
            <a:r>
              <a:rPr lang="zh-TW" altLang="zh-TW"/>
              <a:t>保證個人誠信</a:t>
            </a:r>
          </a:p>
          <a:p>
            <a:pPr eaLnBrk="1" hangingPunct="1"/>
            <a:r>
              <a:rPr lang="zh-TW" altLang="zh-TW"/>
              <a:t>對專案管理知識基礎做出貢獻</a:t>
            </a:r>
          </a:p>
          <a:p>
            <a:pPr eaLnBrk="1" hangingPunct="1"/>
            <a:r>
              <a:rPr lang="zh-TW" altLang="zh-TW"/>
              <a:t>強化個人專業能力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日期版面配置區 3">
            <a:extLst>
              <a:ext uri="{FF2B5EF4-FFF2-40B4-BE49-F238E27FC236}">
                <a16:creationId xmlns:a16="http://schemas.microsoft.com/office/drawing/2014/main" id="{396CE2B0-1892-1AAB-C22C-DC3F285214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B3820DF-12A0-A8FA-ACFB-EF2234570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避免利益衝突情況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B144DD4-199C-F36D-4828-025EF2F7E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利益衝突包括與您</a:t>
            </a:r>
            <a:r>
              <a:rPr lang="en-US" altLang="zh-TW"/>
              <a:t>(</a:t>
            </a:r>
            <a:r>
              <a:rPr lang="zh-TW" altLang="en-US"/>
              <a:t>專案經理</a:t>
            </a:r>
            <a:r>
              <a:rPr lang="en-US" altLang="zh-TW"/>
              <a:t>)</a:t>
            </a:r>
            <a:r>
              <a:rPr lang="zh-TW" altLang="en-US"/>
              <a:t>有關係、交往或聯繫的人 </a:t>
            </a:r>
          </a:p>
          <a:p>
            <a:pPr eaLnBrk="1" hangingPunct="1"/>
            <a:r>
              <a:rPr lang="zh-TW" altLang="en-US"/>
              <a:t>收受供應商禮品 </a:t>
            </a:r>
          </a:p>
          <a:p>
            <a:pPr eaLnBrk="1" hangingPunct="1"/>
            <a:r>
              <a:rPr lang="zh-TW" altLang="en-US"/>
              <a:t>受某利害關係人影響  </a:t>
            </a:r>
          </a:p>
        </p:txBody>
      </p:sp>
      <p:sp>
        <p:nvSpPr>
          <p:cNvPr id="38916" name="矩形 1">
            <a:extLst>
              <a:ext uri="{FF2B5EF4-FFF2-40B4-BE49-F238E27FC236}">
                <a16:creationId xmlns:a16="http://schemas.microsoft.com/office/drawing/2014/main" id="{48D58636-9537-CB9F-CC55-4AA679C5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2164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555555"/>
                </a:solidFill>
                <a:latin typeface="微軟正黑體修正"/>
              </a:rPr>
              <a:t>但依照</a:t>
            </a:r>
            <a:r>
              <a:rPr lang="en-US" altLang="zh-TW" sz="1800">
                <a:solidFill>
                  <a:srgbClr val="555555"/>
                </a:solidFill>
                <a:latin typeface="微軟正黑體修正"/>
              </a:rPr>
              <a:t>《</a:t>
            </a:r>
            <a:r>
              <a:rPr lang="zh-TW" altLang="en-US" sz="1800">
                <a:solidFill>
                  <a:srgbClr val="555555"/>
                </a:solidFill>
                <a:latin typeface="微軟正黑體修正"/>
              </a:rPr>
              <a:t>刑法</a:t>
            </a:r>
            <a:r>
              <a:rPr lang="en-US" altLang="zh-TW" sz="1800">
                <a:solidFill>
                  <a:srgbClr val="555555"/>
                </a:solidFill>
                <a:latin typeface="微軟正黑體修正"/>
              </a:rPr>
              <a:t>》</a:t>
            </a:r>
            <a:r>
              <a:rPr lang="zh-TW" altLang="en-US" sz="1800">
                <a:solidFill>
                  <a:srgbClr val="555555"/>
                </a:solidFill>
                <a:latin typeface="微軟正黑體修正"/>
              </a:rPr>
              <a:t>第三百四十二條背信罪，「為他人處理事務，意圖為自己或第三人不法之利益，或損害本人之利益，而為違背其任務之行為，致生損害於本人之財產或其他利益者，處五年以下有期徒刑、拘役或科或併科五十萬元以下罰金。」也就是說，員工收賄必須導致公司權益受損，否則無法論罪。</a:t>
            </a:r>
            <a:endParaRPr lang="zh-TW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日期版面配置區 3">
            <a:extLst>
              <a:ext uri="{FF2B5EF4-FFF2-40B4-BE49-F238E27FC236}">
                <a16:creationId xmlns:a16="http://schemas.microsoft.com/office/drawing/2014/main" id="{50E19054-3440-BD05-6410-A1AD441FAF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33E8532-0421-FD77-CC50-3C286CD16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專業精神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130C492-142C-8628-275D-795B44528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任何商場上的專業人士，都必須表現出</a:t>
            </a:r>
            <a:r>
              <a:rPr lang="zh-TW" altLang="en-US" b="1">
                <a:solidFill>
                  <a:srgbClr val="FF2F92"/>
                </a:solidFill>
              </a:rPr>
              <a:t>專業態度</a:t>
            </a:r>
            <a:r>
              <a:rPr lang="zh-TW" altLang="en-US"/>
              <a:t>，身為專案經理也不例外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版面配置區 3">
            <a:extLst>
              <a:ext uri="{FF2B5EF4-FFF2-40B4-BE49-F238E27FC236}">
                <a16:creationId xmlns:a16="http://schemas.microsoft.com/office/drawing/2014/main" id="{385E0E81-95F4-195F-EE9B-1B318B8403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7297307-8B1C-90CE-311D-2DB465376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應用專業知識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B262A41-2221-BA30-0E11-DCED4CEAB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所謂「</a:t>
            </a:r>
            <a:r>
              <a:rPr lang="zh-TW" altLang="en-US">
                <a:solidFill>
                  <a:srgbClr val="FF00FF"/>
                </a:solidFill>
              </a:rPr>
              <a:t>專業知識</a:t>
            </a:r>
            <a:r>
              <a:rPr lang="zh-TW" altLang="en-US"/>
              <a:t>」包括</a:t>
            </a:r>
            <a:r>
              <a:rPr lang="zh-TW" altLang="en-US">
                <a:solidFill>
                  <a:srgbClr val="FF2F92"/>
                </a:solidFill>
              </a:rPr>
              <a:t>專案管理實務知識</a:t>
            </a:r>
            <a:r>
              <a:rPr lang="zh-TW" altLang="en-US"/>
              <a:t>，以及</a:t>
            </a:r>
            <a:r>
              <a:rPr lang="zh-TW" altLang="en-US">
                <a:solidFill>
                  <a:srgbClr val="FF2F92"/>
                </a:solidFill>
              </a:rPr>
              <a:t>完成任務所需的特定產業或特定技術領域的知識</a:t>
            </a:r>
            <a:r>
              <a:rPr lang="zh-TW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身為專案經理，您應將專案管理知識應用於所有專案中。藉著讓其他人保有最新專案管理實務、訓練您的專案團隊成員正確使用技巧、告知利害關係人正確流程，並在整個專案期間監持那些流程，以利用</a:t>
            </a:r>
            <a:r>
              <a:rPr lang="zh-TW" altLang="en-US">
                <a:solidFill>
                  <a:srgbClr val="FF2F92"/>
                </a:solidFill>
              </a:rPr>
              <a:t>專案實務機會</a:t>
            </a:r>
            <a:r>
              <a:rPr lang="zh-TW" altLang="en-US"/>
              <a:t>教育其他人。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日期版面配置區 3">
            <a:extLst>
              <a:ext uri="{FF2B5EF4-FFF2-40B4-BE49-F238E27FC236}">
                <a16:creationId xmlns:a16="http://schemas.microsoft.com/office/drawing/2014/main" id="{66C72530-BE72-8E83-1210-BE46BF71F6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2C39F13-67D9-AD5C-7447-06087C707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應用專業知識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357699-9567-CE1D-0BDD-7B4159225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專案管理知識 </a:t>
            </a:r>
          </a:p>
          <a:p>
            <a:pPr eaLnBrk="1" hangingPunct="1"/>
            <a:r>
              <a:rPr lang="zh-TW" altLang="en-US"/>
              <a:t>產業知識 </a:t>
            </a:r>
          </a:p>
          <a:p>
            <a:pPr eaLnBrk="1" hangingPunct="1"/>
            <a:r>
              <a:rPr lang="zh-TW" altLang="en-US"/>
              <a:t>機密資訊 </a:t>
            </a:r>
          </a:p>
          <a:p>
            <a:pPr eaLnBrk="1" hangingPunct="1"/>
            <a:r>
              <a:rPr lang="zh-TW" altLang="en-US"/>
              <a:t>智慧財產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版面配置區 3">
            <a:extLst>
              <a:ext uri="{FF2B5EF4-FFF2-40B4-BE49-F238E27FC236}">
                <a16:creationId xmlns:a16="http://schemas.microsoft.com/office/drawing/2014/main" id="{A3C2F7E6-078D-80E3-DBBB-11BAFFB687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233C47E-3380-82F6-78DB-09DB7D725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一般專案管理人員最常需要的報表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B894E5D-1096-36B1-3E16-F648CE923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專案需要花費多少時間？多少成本？ </a:t>
            </a:r>
            <a:r>
              <a:rPr lang="en-US" altLang="zh-TW" sz="2600"/>
              <a:t>(</a:t>
            </a:r>
            <a:r>
              <a:rPr lang="zh-TW" altLang="en-US" sz="2600"/>
              <a:t>使用甘特圖</a:t>
            </a:r>
            <a:r>
              <a:rPr lang="en-US" altLang="zh-TW" sz="26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處理工作之間的關係 </a:t>
            </a:r>
            <a:r>
              <a:rPr lang="en-US" altLang="zh-TW" sz="2600"/>
              <a:t>(</a:t>
            </a:r>
            <a:r>
              <a:rPr lang="zh-TW" altLang="en-US" sz="2600"/>
              <a:t>使用網路圖</a:t>
            </a:r>
            <a:r>
              <a:rPr lang="en-US" altLang="zh-TW" sz="26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哪些工作交待給誰來負責？ </a:t>
            </a:r>
            <a:r>
              <a:rPr lang="en-US" altLang="zh-TW" sz="2600"/>
              <a:t>(OBS)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哪些工作最重要？ </a:t>
            </a:r>
            <a:r>
              <a:rPr lang="en-US" altLang="zh-TW" sz="2600"/>
              <a:t>(</a:t>
            </a:r>
            <a:r>
              <a:rPr lang="zh-TW" altLang="en-US" sz="2600"/>
              <a:t>要徑法</a:t>
            </a:r>
            <a:r>
              <a:rPr lang="en-US" altLang="zh-TW" sz="26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目前有哪些專案工作需要進行？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哪些工作已經延誤了？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實際運作的情形與原先規劃差異有多少？ </a:t>
            </a:r>
            <a:r>
              <a:rPr lang="en-US" altLang="zh-TW" sz="2600"/>
              <a:t>(</a:t>
            </a:r>
            <a:r>
              <a:rPr lang="zh-TW" altLang="en-US" sz="2600"/>
              <a:t>比較基準</a:t>
            </a:r>
            <a:r>
              <a:rPr lang="en-US" altLang="zh-TW" sz="260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日期版面配置區 3">
            <a:extLst>
              <a:ext uri="{FF2B5EF4-FFF2-40B4-BE49-F238E27FC236}">
                <a16:creationId xmlns:a16="http://schemas.microsoft.com/office/drawing/2014/main" id="{71EDB1C0-A9A6-436B-EA2E-88F2BEB42B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B861082-07E9-245E-ABBC-0DADAAC81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專案管理軟體應具有如下功能</a:t>
            </a:r>
            <a:r>
              <a:rPr lang="zh-TW" altLang="en-US"/>
              <a:t>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C2D24E-5AC6-FDCF-2BA1-51AB3757C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200"/>
              <a:t>協助控制預算與成本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協助控制時程與行事曆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協助專案團隊溝通與電子郵件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協助專案報告與圖表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資料輸入與資料輸出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處理多項主專案與次專案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產生報告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資源管理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專案監控與追蹤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排序與篩選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自訂分析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/>
              <a:t>設定密碼保護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版面配置區 3">
            <a:extLst>
              <a:ext uri="{FF2B5EF4-FFF2-40B4-BE49-F238E27FC236}">
                <a16:creationId xmlns:a16="http://schemas.microsoft.com/office/drawing/2014/main" id="{4EA4DFB0-846B-BC65-04FC-C1E0008709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4285C81-54DD-33F3-2E70-582453297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/>
              <a:t>選購專案管理軟體的參考準則</a:t>
            </a:r>
            <a:r>
              <a:rPr lang="zh-TW" altLang="en-US"/>
              <a:t>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30EAE83-4D31-CB59-75F0-FFA4FDAC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/>
              <a:t>容易上手</a:t>
            </a:r>
          </a:p>
          <a:p>
            <a:pPr eaLnBrk="1" hangingPunct="1"/>
            <a:r>
              <a:rPr lang="zh-TW" altLang="en-US" sz="2600"/>
              <a:t>提供線上輔助功能</a:t>
            </a:r>
          </a:p>
          <a:p>
            <a:pPr eaLnBrk="1" hangingPunct="1"/>
            <a:r>
              <a:rPr lang="zh-TW" altLang="en-US" sz="2600"/>
              <a:t>整合其他系統功能，例如</a:t>
            </a:r>
            <a:r>
              <a:rPr lang="en-US" altLang="zh-TW" sz="2600"/>
              <a:t>Word</a:t>
            </a:r>
            <a:r>
              <a:rPr lang="zh-TW" altLang="en-US" sz="2600"/>
              <a:t>、</a:t>
            </a:r>
            <a:r>
              <a:rPr lang="en-US" altLang="zh-TW" sz="2600"/>
              <a:t>Excel</a:t>
            </a:r>
            <a:r>
              <a:rPr lang="zh-TW" altLang="en-US" sz="2600"/>
              <a:t>、資料庫、</a:t>
            </a:r>
            <a:r>
              <a:rPr lang="en-US" altLang="zh-TW" sz="2600"/>
              <a:t>email</a:t>
            </a:r>
            <a:r>
              <a:rPr lang="zh-TW" altLang="en-US" sz="2600"/>
              <a:t>等。</a:t>
            </a:r>
          </a:p>
          <a:p>
            <a:pPr eaLnBrk="1" hangingPunct="1"/>
            <a:r>
              <a:rPr lang="zh-TW" altLang="en-US" sz="2600"/>
              <a:t>廣泛的報告功能</a:t>
            </a:r>
          </a:p>
          <a:p>
            <a:pPr eaLnBrk="1" hangingPunct="1"/>
            <a:r>
              <a:rPr lang="zh-TW" altLang="en-US" sz="2600"/>
              <a:t>設定密碼保護</a:t>
            </a:r>
          </a:p>
          <a:p>
            <a:pPr eaLnBrk="1" hangingPunct="1"/>
            <a:r>
              <a:rPr lang="zh-TW" altLang="en-US" sz="2600"/>
              <a:t>功能特色符合企業所需</a:t>
            </a:r>
          </a:p>
          <a:p>
            <a:pPr eaLnBrk="1" hangingPunct="1"/>
            <a:r>
              <a:rPr lang="zh-TW" altLang="en-US" sz="2600"/>
              <a:t>供應商的技術與支援能力，以及販售的價格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>
            <a:extLst>
              <a:ext uri="{FF2B5EF4-FFF2-40B4-BE49-F238E27FC236}">
                <a16:creationId xmlns:a16="http://schemas.microsoft.com/office/drawing/2014/main" id="{FD931AFE-C5C5-D589-2C71-3ACBBB74C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Final Project</a:t>
            </a:r>
            <a:endParaRPr lang="zh-TW" altLang="en-US"/>
          </a:p>
        </p:txBody>
      </p:sp>
      <p:sp>
        <p:nvSpPr>
          <p:cNvPr id="47106" name="內容版面配置區 2">
            <a:extLst>
              <a:ext uri="{FF2B5EF4-FFF2-40B4-BE49-F238E27FC236}">
                <a16:creationId xmlns:a16="http://schemas.microsoft.com/office/drawing/2014/main" id="{B86BD556-383F-1129-C81D-E9AAF0DCA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專案成果報告</a:t>
            </a:r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47107" name="日期版面配置區 3">
            <a:extLst>
              <a:ext uri="{FF2B5EF4-FFF2-40B4-BE49-F238E27FC236}">
                <a16:creationId xmlns:a16="http://schemas.microsoft.com/office/drawing/2014/main" id="{24E72A9C-CA79-A707-ECFE-F8E4BD7E225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/>
              <a:t>專案管理(第3版)</a:t>
            </a:r>
            <a:endParaRPr kumimoji="0"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版面配置區 3">
            <a:extLst>
              <a:ext uri="{FF2B5EF4-FFF2-40B4-BE49-F238E27FC236}">
                <a16:creationId xmlns:a16="http://schemas.microsoft.com/office/drawing/2014/main" id="{85D080E2-8FD3-9590-BAC5-3DE0831A64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7D58F3F-C3D4-BC38-A1FD-70F1574AC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PMI</a:t>
            </a:r>
            <a:r>
              <a:rPr lang="zh-TW" altLang="en-US"/>
              <a:t>道德與專業行為規範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BAAD89-ED5A-1D11-1496-4266C0707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全球</a:t>
            </a:r>
            <a:r>
              <a:rPr lang="zh-TW" altLang="en-US" b="1">
                <a:solidFill>
                  <a:srgbClr val="CC0066"/>
                </a:solidFill>
              </a:rPr>
              <a:t>專案管理領域</a:t>
            </a:r>
            <a:r>
              <a:rPr lang="zh-TW" altLang="en-US"/>
              <a:t>最重要的四大基石</a:t>
            </a:r>
          </a:p>
          <a:p>
            <a:pPr lvl="1" eaLnBrk="1" hangingPunct="1"/>
            <a:r>
              <a:rPr lang="zh-TW" altLang="en-US">
                <a:solidFill>
                  <a:srgbClr val="CC0066"/>
                </a:solidFill>
              </a:rPr>
              <a:t>責任</a:t>
            </a:r>
          </a:p>
          <a:p>
            <a:pPr lvl="1" eaLnBrk="1" hangingPunct="1"/>
            <a:r>
              <a:rPr lang="zh-TW" altLang="en-US">
                <a:solidFill>
                  <a:srgbClr val="CC0066"/>
                </a:solidFill>
              </a:rPr>
              <a:t>尊重</a:t>
            </a:r>
          </a:p>
          <a:p>
            <a:pPr lvl="1" eaLnBrk="1" hangingPunct="1"/>
            <a:r>
              <a:rPr lang="zh-TW" altLang="en-US">
                <a:solidFill>
                  <a:srgbClr val="CC0066"/>
                </a:solidFill>
              </a:rPr>
              <a:t>公平</a:t>
            </a:r>
          </a:p>
          <a:p>
            <a:pPr lvl="1" eaLnBrk="1" hangingPunct="1"/>
            <a:r>
              <a:rPr lang="zh-TW" altLang="en-US">
                <a:solidFill>
                  <a:srgbClr val="CC0066"/>
                </a:solidFill>
              </a:rPr>
              <a:t>誠信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版面配置區 3">
            <a:extLst>
              <a:ext uri="{FF2B5EF4-FFF2-40B4-BE49-F238E27FC236}">
                <a16:creationId xmlns:a16="http://schemas.microsoft.com/office/drawing/2014/main" id="{643A758F-3CC7-1DBE-972A-DE20B6FC13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E4E8A8E-C96D-F4DA-2077-55E264063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誠信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AF2B61-16FF-8EAA-933E-CCF1362EA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所謂「誠信」</a:t>
            </a:r>
            <a:r>
              <a:rPr lang="en-US" altLang="zh-TW"/>
              <a:t>(Integrity)</a:t>
            </a:r>
            <a:r>
              <a:rPr lang="zh-TW" altLang="en-US"/>
              <a:t>是指</a:t>
            </a:r>
            <a:r>
              <a:rPr lang="zh-TW" altLang="en-US" b="1">
                <a:solidFill>
                  <a:srgbClr val="CC0066"/>
                </a:solidFill>
              </a:rPr>
              <a:t>堅守道德標準</a:t>
            </a:r>
          </a:p>
          <a:p>
            <a:pPr eaLnBrk="1" hangingPunct="1"/>
            <a:r>
              <a:rPr lang="zh-TW" altLang="en-US"/>
              <a:t>一旦您獲得專案經理的資格，您就有</a:t>
            </a:r>
            <a:r>
              <a:rPr lang="zh-TW" altLang="en-US">
                <a:solidFill>
                  <a:srgbClr val="7030A0"/>
                </a:solidFill>
              </a:rPr>
              <a:t>義務保持誠信</a:t>
            </a:r>
            <a:r>
              <a:rPr lang="zh-TW" altLang="en-US"/>
              <a:t>、應用您專案管理專業知識，並維護專案經理應有的</a:t>
            </a:r>
            <a:r>
              <a:rPr lang="zh-TW" altLang="en-US" b="1">
                <a:solidFill>
                  <a:srgbClr val="CC0066"/>
                </a:solidFill>
              </a:rPr>
              <a:t>行為準則</a:t>
            </a:r>
          </a:p>
          <a:p>
            <a:pPr eaLnBrk="1" hangingPunct="1"/>
            <a:r>
              <a:rPr lang="zh-TW" altLang="en-US"/>
              <a:t>您也需要將</a:t>
            </a:r>
            <a:r>
              <a:rPr lang="zh-TW" altLang="en-US">
                <a:solidFill>
                  <a:srgbClr val="0070C0"/>
                </a:solidFill>
              </a:rPr>
              <a:t>利害關係人的利益與需要</a:t>
            </a:r>
            <a:r>
              <a:rPr lang="zh-TW" altLang="en-US"/>
              <a:t>，以及</a:t>
            </a:r>
            <a:r>
              <a:rPr lang="zh-TW" altLang="en-US" b="1">
                <a:solidFill>
                  <a:srgbClr val="0070C0"/>
                </a:solidFill>
              </a:rPr>
              <a:t>組織的需要</a:t>
            </a:r>
            <a:r>
              <a:rPr lang="zh-TW" altLang="en-US"/>
              <a:t>兩者之間求取平衡。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版面配置區 3">
            <a:extLst>
              <a:ext uri="{FF2B5EF4-FFF2-40B4-BE49-F238E27FC236}">
                <a16:creationId xmlns:a16="http://schemas.microsoft.com/office/drawing/2014/main" id="{B604953F-71B6-EBE0-14DE-CE404995A6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2F5585B-F942-E26C-A671-8E20FE6B3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保證個人誠信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B0DCC0-5061-DEAD-1A4A-766A926BE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保證專案產品的</a:t>
            </a:r>
            <a:r>
              <a:rPr lang="zh-TW" altLang="en-US" b="1">
                <a:solidFill>
                  <a:srgbClr val="0070C0"/>
                </a:solidFill>
              </a:rPr>
              <a:t>完整性</a:t>
            </a:r>
          </a:p>
          <a:p>
            <a:pPr eaLnBrk="1" hangingPunct="1"/>
            <a:r>
              <a:rPr lang="zh-TW" altLang="en-US"/>
              <a:t>遵守</a:t>
            </a:r>
            <a:r>
              <a:rPr lang="zh-TW" altLang="en-US" b="1">
                <a:solidFill>
                  <a:srgbClr val="0070C0"/>
                </a:solidFill>
              </a:rPr>
              <a:t>專業道德規範 </a:t>
            </a:r>
          </a:p>
          <a:p>
            <a:pPr eaLnBrk="1" hangingPunct="1"/>
            <a:r>
              <a:rPr lang="zh-TW" altLang="en-US"/>
              <a:t>避免</a:t>
            </a:r>
            <a:r>
              <a:rPr lang="zh-TW" altLang="en-US" b="1">
                <a:solidFill>
                  <a:srgbClr val="0070C0"/>
                </a:solidFill>
              </a:rPr>
              <a:t>利益衝突</a:t>
            </a:r>
            <a:r>
              <a:rPr lang="zh-TW" altLang="en-US"/>
              <a:t>情況</a:t>
            </a:r>
          </a:p>
          <a:p>
            <a:pPr eaLnBrk="1" hangingPunct="1"/>
            <a:r>
              <a:rPr lang="zh-TW" altLang="en-US"/>
              <a:t>專業精神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版面配置區 3">
            <a:extLst>
              <a:ext uri="{FF2B5EF4-FFF2-40B4-BE49-F238E27FC236}">
                <a16:creationId xmlns:a16="http://schemas.microsoft.com/office/drawing/2014/main" id="{91F759EA-7BAF-AD3E-AE41-C679C175A8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0266D7C-1E03-8BF3-414D-296183FA5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誠信包括三個面向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FD8B270-F0C2-6D23-AD7F-19F4976B2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遵守專業道德規範</a:t>
            </a:r>
          </a:p>
          <a:p>
            <a:pPr eaLnBrk="1" hangingPunct="1"/>
            <a:r>
              <a:rPr lang="zh-TW" altLang="en-US"/>
              <a:t>避免利益衝突情況</a:t>
            </a:r>
          </a:p>
          <a:p>
            <a:pPr eaLnBrk="1" hangingPunct="1"/>
            <a:r>
              <a:rPr lang="zh-TW" altLang="en-US"/>
              <a:t>專業精神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版面配置區 3">
            <a:extLst>
              <a:ext uri="{FF2B5EF4-FFF2-40B4-BE49-F238E27FC236}">
                <a16:creationId xmlns:a16="http://schemas.microsoft.com/office/drawing/2014/main" id="{F12198CD-A0EC-F6B8-00A4-CC8A956264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6D664F3-450A-D993-0096-A2E40C8BE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遵守專業道德規範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941382E-99EC-351F-75C0-1B791BA0F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010400" cy="26035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道德</a:t>
            </a:r>
            <a:r>
              <a:rPr lang="zh-TW" altLang="en-US"/>
              <a:t>：是一套價值規範系統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一般道德</a:t>
            </a:r>
            <a:r>
              <a:rPr lang="zh-TW" altLang="en-US">
                <a:solidFill>
                  <a:schemeClr val="tx1"/>
                </a:solidFill>
              </a:rPr>
              <a:t>：</a:t>
            </a:r>
            <a:r>
              <a:rPr lang="zh-TW" altLang="en-US"/>
              <a:t>是適用社會所有成員的價值規範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專業道德</a:t>
            </a:r>
            <a:r>
              <a:rPr lang="zh-TW" altLang="en-US"/>
              <a:t>：是針對某一</a:t>
            </a:r>
            <a:r>
              <a:rPr lang="zh-TW" altLang="en-US" b="1">
                <a:solidFill>
                  <a:srgbClr val="CC0066"/>
                </a:solidFill>
              </a:rPr>
              <a:t>專業領域</a:t>
            </a:r>
            <a:r>
              <a:rPr lang="zh-TW" altLang="en-US"/>
              <a:t>中的人員所訂出之相關規範 </a:t>
            </a:r>
          </a:p>
        </p:txBody>
      </p:sp>
      <p:sp>
        <p:nvSpPr>
          <p:cNvPr id="21508" name="矩形 1">
            <a:extLst>
              <a:ext uri="{FF2B5EF4-FFF2-40B4-BE49-F238E27FC236}">
                <a16:creationId xmlns:a16="http://schemas.microsoft.com/office/drawing/2014/main" id="{97613EFD-21E4-ADCE-DE25-5B0B983A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02288"/>
            <a:ext cx="561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</a:rPr>
              <a:t>https://www.youtube.com/watch?v=UuoWjASac1o</a:t>
            </a:r>
          </a:p>
        </p:txBody>
      </p:sp>
      <p:sp>
        <p:nvSpPr>
          <p:cNvPr id="21509" name="矩形 2">
            <a:extLst>
              <a:ext uri="{FF2B5EF4-FFF2-40B4-BE49-F238E27FC236}">
                <a16:creationId xmlns:a16="http://schemas.microsoft.com/office/drawing/2014/main" id="{7640E9BF-C5C1-ACAF-8011-6D73259F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194300"/>
            <a:ext cx="364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  <a:latin typeface="Roboto" panose="020F0502020204030204" pitchFamily="34" charset="0"/>
              </a:rPr>
              <a:t>法律是道德的最低標準，判決也是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版面配置區 1">
            <a:extLst>
              <a:ext uri="{FF2B5EF4-FFF2-40B4-BE49-F238E27FC236}">
                <a16:creationId xmlns:a16="http://schemas.microsoft.com/office/drawing/2014/main" id="{67219386-19EA-2FA4-4A65-D5796494FD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5DDC3B6E-1E16-CC82-6991-494C187B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1268413"/>
            <a:ext cx="161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約束力連續帶 </a:t>
            </a:r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4EBF74F9-B7EC-A86D-266F-CE31BAC77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8424862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1">
            <a:extLst>
              <a:ext uri="{FF2B5EF4-FFF2-40B4-BE49-F238E27FC236}">
                <a16:creationId xmlns:a16="http://schemas.microsoft.com/office/drawing/2014/main" id="{738D6479-FDD2-F7D4-48FA-385A53AA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906838"/>
            <a:ext cx="6467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  <a:hlinkClick r:id="rId4"/>
              </a:rPr>
              <a:t>https://www.youtube.com/watch?v=Y4HqXP47lPQ</a:t>
            </a:r>
            <a:endParaRPr lang="en-US" altLang="zh-TW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康德主張</a:t>
            </a:r>
            <a:r>
              <a:rPr lang="en-US" altLang="zh-TW" sz="1800">
                <a:solidFill>
                  <a:schemeClr val="tx1"/>
                </a:solidFill>
              </a:rPr>
              <a:t>, </a:t>
            </a:r>
            <a:r>
              <a:rPr lang="zh-TW" altLang="en-US" sz="1800" b="1">
                <a:solidFill>
                  <a:schemeClr val="tx1"/>
                </a:solidFill>
              </a:rPr>
              <a:t>道德並不是為了幸福最大化或其他任何目的</a:t>
            </a:r>
            <a:r>
              <a:rPr lang="en-US" altLang="zh-TW" sz="1800" b="1">
                <a:solidFill>
                  <a:schemeClr val="tx1"/>
                </a:solidFill>
              </a:rPr>
              <a:t>.  </a:t>
            </a:r>
            <a:r>
              <a:rPr lang="zh-TW" altLang="en-US" sz="1800" b="1">
                <a:solidFill>
                  <a:schemeClr val="tx1"/>
                </a:solidFill>
              </a:rPr>
              <a:t>道德就是尊重人</a:t>
            </a:r>
            <a:r>
              <a:rPr lang="en-US" altLang="zh-TW" sz="1800" b="1">
                <a:solidFill>
                  <a:schemeClr val="tx1"/>
                </a:solidFill>
              </a:rPr>
              <a:t>, </a:t>
            </a:r>
            <a:r>
              <a:rPr lang="zh-TW" altLang="en-US" sz="1800" b="1">
                <a:solidFill>
                  <a:schemeClr val="tx1"/>
                </a:solidFill>
              </a:rPr>
              <a:t>就是把人視為目的</a:t>
            </a:r>
            <a:r>
              <a:rPr lang="en-US" altLang="zh-TW" sz="180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康德說</a:t>
            </a:r>
            <a:r>
              <a:rPr lang="zh-TW" altLang="en-US" sz="1800" b="1">
                <a:solidFill>
                  <a:srgbClr val="CC0066"/>
                </a:solidFill>
              </a:rPr>
              <a:t>宇宙間的正義感</a:t>
            </a:r>
            <a:r>
              <a:rPr lang="zh-TW" altLang="en-US" sz="1800">
                <a:solidFill>
                  <a:schemeClr val="tx1"/>
                </a:solidFill>
              </a:rPr>
              <a:t>（</a:t>
            </a:r>
            <a:r>
              <a:rPr lang="en-US" altLang="zh-TW" sz="1800">
                <a:solidFill>
                  <a:schemeClr val="tx1"/>
                </a:solidFill>
              </a:rPr>
              <a:t>the universal justice</a:t>
            </a:r>
            <a:r>
              <a:rPr lang="zh-TW" altLang="en-US" sz="1800">
                <a:solidFill>
                  <a:schemeClr val="tx1"/>
                </a:solidFill>
              </a:rPr>
              <a:t>）不是倫理道德的教條，它是每個人捫心自問都知道的良心，不是條件、利益的交換。</a:t>
            </a:r>
            <a:r>
              <a:rPr lang="zh-TW" altLang="en-US" sz="1800" b="1">
                <a:solidFill>
                  <a:srgbClr val="CC0066"/>
                </a:solidFill>
              </a:rPr>
              <a:t>長效的快樂</a:t>
            </a:r>
            <a:r>
              <a:rPr lang="zh-TW" altLang="en-US" sz="1800">
                <a:solidFill>
                  <a:schemeClr val="tx1"/>
                </a:solidFill>
              </a:rPr>
              <a:t>，就是人性打從心裡就知道的：什麼是對的、我該做的，然後義無反顧地去做。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zh-TW" altLang="en-US" sz="1800">
                <a:solidFill>
                  <a:schemeClr val="tx1"/>
                </a:solidFill>
              </a:rPr>
            </a:br>
            <a:endParaRPr lang="zh-TW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版面配置區 3">
            <a:extLst>
              <a:ext uri="{FF2B5EF4-FFF2-40B4-BE49-F238E27FC236}">
                <a16:creationId xmlns:a16="http://schemas.microsoft.com/office/drawing/2014/main" id="{0DDE5D4C-E36F-7C1E-EB70-337DFBCA57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專案管理(第3版)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EE685F4-43C1-AB25-3F75-F273D1CBE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/>
              <a:t>專案管理師</a:t>
            </a:r>
            <a:r>
              <a:rPr lang="en-US" altLang="zh-TW" sz="3200"/>
              <a:t>(PMP)</a:t>
            </a:r>
            <a:r>
              <a:rPr lang="zh-TW" altLang="en-US" sz="3200"/>
              <a:t>專業道德規範</a:t>
            </a:r>
            <a:r>
              <a:rPr lang="zh-TW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B7F1464-6647-3DE2-0AD8-425A321BF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應維持</a:t>
            </a:r>
            <a:r>
              <a:rPr lang="zh-TW" altLang="en-US" b="1">
                <a:solidFill>
                  <a:srgbClr val="0070C0"/>
                </a:solidFill>
              </a:rPr>
              <a:t>至高的道德標準與嚴謹的行為規範 </a:t>
            </a:r>
          </a:p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應致力於以下的行為與謹守必要的分際 </a:t>
            </a:r>
          </a:p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應忠於雇主並扮演以下角色 </a:t>
            </a:r>
          </a:p>
          <a:p>
            <a:pPr eaLnBrk="1" hangingPunct="1"/>
            <a:r>
              <a:rPr lang="zh-TW" altLang="en-US"/>
              <a:t>專案管理師</a:t>
            </a:r>
            <a:r>
              <a:rPr lang="en-US" altLang="zh-TW"/>
              <a:t>(PMP)</a:t>
            </a:r>
            <a:r>
              <a:rPr lang="zh-TW" altLang="en-US"/>
              <a:t>應履行對</a:t>
            </a:r>
            <a:r>
              <a:rPr lang="zh-TW" altLang="en-US" b="1">
                <a:solidFill>
                  <a:srgbClr val="0070C0"/>
                </a:solidFill>
              </a:rPr>
              <a:t>社會與專案管理組織</a:t>
            </a:r>
            <a:r>
              <a:rPr lang="zh-TW" altLang="en-US"/>
              <a:t>的責任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276</TotalTime>
  <Words>2056</Words>
  <Application>Microsoft Macintosh PowerPoint</Application>
  <PresentationFormat>如螢幕大小 (4:3)</PresentationFormat>
  <Paragraphs>163</Paragraphs>
  <Slides>27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Arial</vt:lpstr>
      <vt:lpstr>新細明體</vt:lpstr>
      <vt:lpstr>Wingdings</vt:lpstr>
      <vt:lpstr>Times New Roman</vt:lpstr>
      <vt:lpstr>Roboto</vt:lpstr>
      <vt:lpstr>微軟正黑體修正</vt:lpstr>
      <vt:lpstr>Echo</vt:lpstr>
      <vt:lpstr>專案倫理與規範</vt:lpstr>
      <vt:lpstr>本章學習重點</vt:lpstr>
      <vt:lpstr>PMI道德與專業行為規範</vt:lpstr>
      <vt:lpstr>誠信 </vt:lpstr>
      <vt:lpstr>保證個人誠信</vt:lpstr>
      <vt:lpstr>誠信包括三個面向</vt:lpstr>
      <vt:lpstr>遵守專業道德規範 </vt:lpstr>
      <vt:lpstr>PowerPoint 簡報</vt:lpstr>
      <vt:lpstr>專案管理師(PMP)專業道德規範 </vt:lpstr>
      <vt:lpstr>專案管理師(PMP)應維持至高的道德標準與嚴謹的行為規範</vt:lpstr>
      <vt:lpstr>專案管理師(PMP)應維持至高的道德標準與嚴謹的行為規範</vt:lpstr>
      <vt:lpstr>專案管理師(PMP)應致力於以下的行為與謹守必要的分際 </vt:lpstr>
      <vt:lpstr>專案管理師(PMP)應致力於以下的行為與謹守必要的分際</vt:lpstr>
      <vt:lpstr>專案管理師(PMP)應忠於雇主並扮演以下角色 </vt:lpstr>
      <vt:lpstr>專案管理師(PMP)應忠於雇主並扮演以下角色</vt:lpstr>
      <vt:lpstr>專案管理師(PMP)應履行對社會與專案管理組織的責任 </vt:lpstr>
      <vt:lpstr>PowerPoint 簡報</vt:lpstr>
      <vt:lpstr>利益衝突(Conflict of Interest)</vt:lpstr>
      <vt:lpstr>PowerPoint 簡報</vt:lpstr>
      <vt:lpstr>避免利益衝突情況 </vt:lpstr>
      <vt:lpstr>專業精神 </vt:lpstr>
      <vt:lpstr>應用專業知識 </vt:lpstr>
      <vt:lpstr>應用專業知識 </vt:lpstr>
      <vt:lpstr>一般專案管理人員最常需要的報表 </vt:lpstr>
      <vt:lpstr>專案管理軟體應具有如下功能 </vt:lpstr>
      <vt:lpstr>選購專案管理軟體的參考準則 </vt:lpstr>
      <vt:lpstr>Final Project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Eric</dc:creator>
  <cp:lastModifiedBy>賴佳瑜</cp:lastModifiedBy>
  <cp:revision>91</cp:revision>
  <dcterms:created xsi:type="dcterms:W3CDTF">2009-08-27T11:48:37Z</dcterms:created>
  <dcterms:modified xsi:type="dcterms:W3CDTF">2022-12-27T02:17:26Z</dcterms:modified>
</cp:coreProperties>
</file>