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3" r:id="rId1"/>
  </p:sldMasterIdLst>
  <p:notesMasterIdLst>
    <p:notesMasterId r:id="rId39"/>
  </p:notesMasterIdLst>
  <p:handoutMasterIdLst>
    <p:handoutMasterId r:id="rId40"/>
  </p:handoutMasterIdLst>
  <p:sldIdLst>
    <p:sldId id="256" r:id="rId2"/>
    <p:sldId id="258" r:id="rId3"/>
    <p:sldId id="284" r:id="rId4"/>
    <p:sldId id="283" r:id="rId5"/>
    <p:sldId id="259" r:id="rId6"/>
    <p:sldId id="260" r:id="rId7"/>
    <p:sldId id="262" r:id="rId8"/>
    <p:sldId id="261" r:id="rId9"/>
    <p:sldId id="263" r:id="rId10"/>
    <p:sldId id="285" r:id="rId11"/>
    <p:sldId id="264" r:id="rId12"/>
    <p:sldId id="265" r:id="rId13"/>
    <p:sldId id="266" r:id="rId14"/>
    <p:sldId id="280" r:id="rId15"/>
    <p:sldId id="267" r:id="rId16"/>
    <p:sldId id="289" r:id="rId17"/>
    <p:sldId id="290" r:id="rId18"/>
    <p:sldId id="268" r:id="rId19"/>
    <p:sldId id="291" r:id="rId20"/>
    <p:sldId id="292" r:id="rId21"/>
    <p:sldId id="269" r:id="rId22"/>
    <p:sldId id="270" r:id="rId23"/>
    <p:sldId id="271" r:id="rId24"/>
    <p:sldId id="272" r:id="rId25"/>
    <p:sldId id="273" r:id="rId26"/>
    <p:sldId id="281" r:id="rId27"/>
    <p:sldId id="282" r:id="rId28"/>
    <p:sldId id="274" r:id="rId29"/>
    <p:sldId id="275" r:id="rId30"/>
    <p:sldId id="293" r:id="rId31"/>
    <p:sldId id="276" r:id="rId32"/>
    <p:sldId id="277" r:id="rId33"/>
    <p:sldId id="286" r:id="rId34"/>
    <p:sldId id="278" r:id="rId35"/>
    <p:sldId id="287" r:id="rId36"/>
    <p:sldId id="279" r:id="rId37"/>
    <p:sldId id="288" r:id="rId38"/>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2"/>
    <p:restoredTop sz="86478"/>
  </p:normalViewPr>
  <p:slideViewPr>
    <p:cSldViewPr>
      <p:cViewPr varScale="1">
        <p:scale>
          <a:sx n="100" d="100"/>
          <a:sy n="100" d="100"/>
        </p:scale>
        <p:origin x="2384" y="168"/>
      </p:cViewPr>
      <p:guideLst>
        <p:guide orient="horz" pos="2160"/>
        <p:guide pos="2880"/>
      </p:guideLst>
    </p:cSldViewPr>
  </p:slideViewPr>
  <p:outlineViewPr>
    <p:cViewPr>
      <p:scale>
        <a:sx n="33" d="100"/>
        <a:sy n="33" d="100"/>
      </p:scale>
      <p:origin x="0" y="-2514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2A95386-D20B-994F-9A6A-39822D1B3F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charset="0"/>
                <a:ea typeface="新細明體" charset="-120"/>
              </a:defRPr>
            </a:lvl1pPr>
          </a:lstStyle>
          <a:p>
            <a:pPr>
              <a:defRPr/>
            </a:pPr>
            <a:endParaRPr lang="zh-TW" altLang="en-US"/>
          </a:p>
        </p:txBody>
      </p:sp>
      <p:sp>
        <p:nvSpPr>
          <p:cNvPr id="3" name="日期版面配置區 2">
            <a:extLst>
              <a:ext uri="{FF2B5EF4-FFF2-40B4-BE49-F238E27FC236}">
                <a16:creationId xmlns:a16="http://schemas.microsoft.com/office/drawing/2014/main" id="{7D48AB0F-10CF-1042-8927-1D8402EEE2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Arial" charset="0"/>
                <a:ea typeface="新細明體" charset="-120"/>
              </a:defRPr>
            </a:lvl1pPr>
          </a:lstStyle>
          <a:p>
            <a:pPr>
              <a:defRPr/>
            </a:pPr>
            <a:fld id="{4A790378-FF05-A043-A6C9-935EF29093B6}" type="datetimeFigureOut">
              <a:rPr lang="zh-TW" altLang="en-US"/>
              <a:pPr>
                <a:defRPr/>
              </a:pPr>
              <a:t>2022/10/10</a:t>
            </a:fld>
            <a:endParaRPr lang="zh-TW" altLang="en-US"/>
          </a:p>
        </p:txBody>
      </p:sp>
      <p:sp>
        <p:nvSpPr>
          <p:cNvPr id="4" name="頁尾版面配置區 3">
            <a:extLst>
              <a:ext uri="{FF2B5EF4-FFF2-40B4-BE49-F238E27FC236}">
                <a16:creationId xmlns:a16="http://schemas.microsoft.com/office/drawing/2014/main" id="{02710E68-3F37-9D47-8FDA-AD724A297B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charset="0"/>
                <a:ea typeface="新細明體" charset="-120"/>
              </a:defRPr>
            </a:lvl1pPr>
          </a:lstStyle>
          <a:p>
            <a:pPr>
              <a:defRPr/>
            </a:pPr>
            <a:endParaRPr lang="zh-TW" altLang="en-US"/>
          </a:p>
        </p:txBody>
      </p:sp>
      <p:sp>
        <p:nvSpPr>
          <p:cNvPr id="5" name="投影片編號版面配置區 4">
            <a:extLst>
              <a:ext uri="{FF2B5EF4-FFF2-40B4-BE49-F238E27FC236}">
                <a16:creationId xmlns:a16="http://schemas.microsoft.com/office/drawing/2014/main" id="{5294B563-038C-744D-99F3-531427A5A800}"/>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B7BFDB5-2ACE-3746-8B9E-19B8F6CBD41E}"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E13B0C7-719B-5340-9EE0-74BC7709B63C}"/>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10243" name="Rectangle 3">
            <a:extLst>
              <a:ext uri="{FF2B5EF4-FFF2-40B4-BE49-F238E27FC236}">
                <a16:creationId xmlns:a16="http://schemas.microsoft.com/office/drawing/2014/main" id="{8AB3B949-41C5-3A4A-90E7-F5059F0C5152}"/>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新細明體" charset="-120"/>
              </a:defRPr>
            </a:lvl1pPr>
          </a:lstStyle>
          <a:p>
            <a:pPr>
              <a:defRPr/>
            </a:pPr>
            <a:endParaRPr lang="en-US" altLang="zh-TW"/>
          </a:p>
        </p:txBody>
      </p:sp>
      <p:sp>
        <p:nvSpPr>
          <p:cNvPr id="13316" name="Rectangle 4">
            <a:extLst>
              <a:ext uri="{FF2B5EF4-FFF2-40B4-BE49-F238E27FC236}">
                <a16:creationId xmlns:a16="http://schemas.microsoft.com/office/drawing/2014/main" id="{67E8E6CC-DA19-50E6-8F87-A5FBF090623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54FB8F94-D34E-FD4B-9C97-C2A0C566EDF5}"/>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0246" name="Rectangle 6">
            <a:extLst>
              <a:ext uri="{FF2B5EF4-FFF2-40B4-BE49-F238E27FC236}">
                <a16:creationId xmlns:a16="http://schemas.microsoft.com/office/drawing/2014/main" id="{C8341FE5-C9A4-1142-BCBA-638C5470048D}"/>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10247" name="Rectangle 7">
            <a:extLst>
              <a:ext uri="{FF2B5EF4-FFF2-40B4-BE49-F238E27FC236}">
                <a16:creationId xmlns:a16="http://schemas.microsoft.com/office/drawing/2014/main" id="{BCEAD170-E5EB-2541-874C-A944628BB98E}"/>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3B28A6A-6885-7947-9620-4762A388204D}"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投影片影像版面配置區 1">
            <a:extLst>
              <a:ext uri="{FF2B5EF4-FFF2-40B4-BE49-F238E27FC236}">
                <a16:creationId xmlns:a16="http://schemas.microsoft.com/office/drawing/2014/main" id="{A5E73DAC-1FD7-D1CA-155F-F5A043585DEC}"/>
              </a:ext>
            </a:extLst>
          </p:cNvPr>
          <p:cNvSpPr>
            <a:spLocks noGrp="1" noRot="1" noChangeAspect="1" noChangeArrowheads="1" noTextEdit="1"/>
          </p:cNvSpPr>
          <p:nvPr>
            <p:ph type="sldImg"/>
          </p:nvPr>
        </p:nvSpPr>
        <p:spPr>
          <a:ln/>
        </p:spPr>
      </p:sp>
      <p:sp>
        <p:nvSpPr>
          <p:cNvPr id="24578" name="備忘稿版面配置區 2">
            <a:extLst>
              <a:ext uri="{FF2B5EF4-FFF2-40B4-BE49-F238E27FC236}">
                <a16:creationId xmlns:a16="http://schemas.microsoft.com/office/drawing/2014/main" id="{DA8B3ECE-25C6-7770-6C40-19F7EEAD3C0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latin typeface="Arial" panose="020B0604020202020204" pitchFamily="34" charset="0"/>
                <a:ea typeface="新細明體" panose="02020500000000000000" pitchFamily="18" charset="-120"/>
              </a:rPr>
              <a:t>我們的重複行為造就了我們，所以卓越不是一種行為，而是一種習慣。</a:t>
            </a:r>
            <a:endParaRPr lang="en-US" altLang="zh-TW">
              <a:latin typeface="Arial" panose="020B0604020202020204" pitchFamily="34" charset="0"/>
              <a:ea typeface="新細明體" panose="02020500000000000000" pitchFamily="18" charset="-120"/>
            </a:endParaRPr>
          </a:p>
          <a:p>
            <a:r>
              <a:rPr lang="en-US" altLang="zh-TW">
                <a:latin typeface="Arial" panose="020B0604020202020204" pitchFamily="34" charset="0"/>
                <a:ea typeface="新細明體" panose="02020500000000000000" pitchFamily="18" charset="-120"/>
              </a:rPr>
              <a:t>https://www.youtube.com/watch?v=agGlJ7vg4qg</a:t>
            </a:r>
            <a:endParaRPr lang="zh-TW" altLang="en-US">
              <a:latin typeface="Arial" panose="020B0604020202020204" pitchFamily="34" charset="0"/>
              <a:ea typeface="新細明體" panose="02020500000000000000" pitchFamily="18" charset="-120"/>
            </a:endParaRPr>
          </a:p>
        </p:txBody>
      </p:sp>
      <p:sp>
        <p:nvSpPr>
          <p:cNvPr id="24579" name="投影片編號版面配置區 3">
            <a:extLst>
              <a:ext uri="{FF2B5EF4-FFF2-40B4-BE49-F238E27FC236}">
                <a16:creationId xmlns:a16="http://schemas.microsoft.com/office/drawing/2014/main" id="{8C8199EC-CAFA-425C-5C0A-C998EB3BF26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E395685-EC1A-3B41-B285-6A61FC0487DD}" type="slidenum">
              <a:rPr lang="en-US" altLang="zh-TW"/>
              <a:pPr/>
              <a:t>9</a:t>
            </a:fld>
            <a:endParaRPr lang="en-US"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投影片影像版面配置區 1">
            <a:extLst>
              <a:ext uri="{FF2B5EF4-FFF2-40B4-BE49-F238E27FC236}">
                <a16:creationId xmlns:a16="http://schemas.microsoft.com/office/drawing/2014/main" id="{F4591D7F-3559-1CA2-7689-D43DBF9EA1A6}"/>
              </a:ext>
            </a:extLst>
          </p:cNvPr>
          <p:cNvSpPr>
            <a:spLocks noGrp="1" noRot="1" noChangeAspect="1" noChangeArrowheads="1" noTextEdit="1"/>
          </p:cNvSpPr>
          <p:nvPr>
            <p:ph type="sldImg"/>
          </p:nvPr>
        </p:nvSpPr>
        <p:spPr>
          <a:ln/>
        </p:spPr>
      </p:sp>
      <p:sp>
        <p:nvSpPr>
          <p:cNvPr id="43010" name="備忘稿版面配置區 2">
            <a:extLst>
              <a:ext uri="{FF2B5EF4-FFF2-40B4-BE49-F238E27FC236}">
                <a16:creationId xmlns:a16="http://schemas.microsoft.com/office/drawing/2014/main" id="{29F56CC0-4F36-570D-0D3F-ACE20ADD2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43011" name="投影片編號版面配置區 3">
            <a:extLst>
              <a:ext uri="{FF2B5EF4-FFF2-40B4-BE49-F238E27FC236}">
                <a16:creationId xmlns:a16="http://schemas.microsoft.com/office/drawing/2014/main" id="{F4BFC30F-DCCF-E177-CF79-BA1A2DDCC3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2E616F3-7B8B-B743-A07E-1B863BB89C8E}" type="slidenum">
              <a:rPr lang="en-US" altLang="zh-TW"/>
              <a:pPr/>
              <a:t>18</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投影片影像版面配置區 1">
            <a:extLst>
              <a:ext uri="{FF2B5EF4-FFF2-40B4-BE49-F238E27FC236}">
                <a16:creationId xmlns:a16="http://schemas.microsoft.com/office/drawing/2014/main" id="{7A6C6D00-C7A2-60DC-BF21-81B32E25308E}"/>
              </a:ext>
            </a:extLst>
          </p:cNvPr>
          <p:cNvSpPr>
            <a:spLocks noGrp="1" noRot="1" noChangeAspect="1" noChangeArrowheads="1" noTextEdit="1"/>
          </p:cNvSpPr>
          <p:nvPr>
            <p:ph type="sldImg"/>
          </p:nvPr>
        </p:nvSpPr>
        <p:spPr>
          <a:ln/>
        </p:spPr>
      </p:sp>
      <p:sp>
        <p:nvSpPr>
          <p:cNvPr id="45058" name="備忘稿版面配置區 2">
            <a:extLst>
              <a:ext uri="{FF2B5EF4-FFF2-40B4-BE49-F238E27FC236}">
                <a16:creationId xmlns:a16="http://schemas.microsoft.com/office/drawing/2014/main" id="{1559B304-258E-30D4-CD86-095262D784A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45059" name="投影片編號版面配置區 3">
            <a:extLst>
              <a:ext uri="{FF2B5EF4-FFF2-40B4-BE49-F238E27FC236}">
                <a16:creationId xmlns:a16="http://schemas.microsoft.com/office/drawing/2014/main" id="{643245A4-93C4-156B-E2E8-99CF19B4BB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6FF91B3-EEDA-F44E-8202-4CB50741032C}" type="slidenum">
              <a:rPr lang="en-US" altLang="zh-TW"/>
              <a:pPr/>
              <a:t>19</a:t>
            </a:fld>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投影片影像版面配置區 1">
            <a:extLst>
              <a:ext uri="{FF2B5EF4-FFF2-40B4-BE49-F238E27FC236}">
                <a16:creationId xmlns:a16="http://schemas.microsoft.com/office/drawing/2014/main" id="{4E6B1860-D258-B4FE-6306-1180F3AE6434}"/>
              </a:ext>
            </a:extLst>
          </p:cNvPr>
          <p:cNvSpPr>
            <a:spLocks noGrp="1" noRot="1" noChangeAspect="1" noChangeArrowheads="1" noTextEdit="1"/>
          </p:cNvSpPr>
          <p:nvPr>
            <p:ph type="sldImg"/>
          </p:nvPr>
        </p:nvSpPr>
        <p:spPr>
          <a:ln/>
        </p:spPr>
      </p:sp>
      <p:sp>
        <p:nvSpPr>
          <p:cNvPr id="47106" name="備忘稿版面配置區 2">
            <a:extLst>
              <a:ext uri="{FF2B5EF4-FFF2-40B4-BE49-F238E27FC236}">
                <a16:creationId xmlns:a16="http://schemas.microsoft.com/office/drawing/2014/main" id="{910DE4E2-3A3E-1EA2-6B42-7CCF871734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47107" name="投影片編號版面配置區 3">
            <a:extLst>
              <a:ext uri="{FF2B5EF4-FFF2-40B4-BE49-F238E27FC236}">
                <a16:creationId xmlns:a16="http://schemas.microsoft.com/office/drawing/2014/main" id="{00AD5C82-726D-7CCD-B7D1-82EA5EE2A2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3F84A03-70D6-9540-B28E-204517CD9F3C}" type="slidenum">
              <a:rPr lang="en-US" altLang="zh-TW"/>
              <a:pPr/>
              <a:t>20</a:t>
            </a:fld>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投影片影像版面配置區 1">
            <a:extLst>
              <a:ext uri="{FF2B5EF4-FFF2-40B4-BE49-F238E27FC236}">
                <a16:creationId xmlns:a16="http://schemas.microsoft.com/office/drawing/2014/main" id="{4A2EB528-90D3-B3DA-430A-130FB72034A0}"/>
              </a:ext>
            </a:extLst>
          </p:cNvPr>
          <p:cNvSpPr>
            <a:spLocks noGrp="1" noRot="1" noChangeAspect="1" noChangeArrowheads="1" noTextEdit="1"/>
          </p:cNvSpPr>
          <p:nvPr>
            <p:ph type="sldImg"/>
          </p:nvPr>
        </p:nvSpPr>
        <p:spPr>
          <a:ln/>
        </p:spPr>
      </p:sp>
      <p:sp>
        <p:nvSpPr>
          <p:cNvPr id="49154" name="備忘稿版面配置區 2">
            <a:extLst>
              <a:ext uri="{FF2B5EF4-FFF2-40B4-BE49-F238E27FC236}">
                <a16:creationId xmlns:a16="http://schemas.microsoft.com/office/drawing/2014/main" id="{88533E9F-B0E0-C4FA-72E9-5D76209110E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49155" name="投影片編號版面配置區 3">
            <a:extLst>
              <a:ext uri="{FF2B5EF4-FFF2-40B4-BE49-F238E27FC236}">
                <a16:creationId xmlns:a16="http://schemas.microsoft.com/office/drawing/2014/main" id="{86F24EBF-98F0-3D6E-673E-F9B609CA10F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980A100-B22F-394D-B262-B39F5B4C0E73}" type="slidenum">
              <a:rPr lang="en-US" altLang="zh-TW"/>
              <a:pPr/>
              <a:t>21</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投影片影像版面配置區 1">
            <a:extLst>
              <a:ext uri="{FF2B5EF4-FFF2-40B4-BE49-F238E27FC236}">
                <a16:creationId xmlns:a16="http://schemas.microsoft.com/office/drawing/2014/main" id="{9A6BB14C-BB99-AE74-5BF1-7BCDF6471FD0}"/>
              </a:ext>
            </a:extLst>
          </p:cNvPr>
          <p:cNvSpPr>
            <a:spLocks noGrp="1" noRot="1" noChangeAspect="1" noChangeArrowheads="1" noTextEdit="1"/>
          </p:cNvSpPr>
          <p:nvPr>
            <p:ph type="sldImg"/>
          </p:nvPr>
        </p:nvSpPr>
        <p:spPr>
          <a:ln/>
        </p:spPr>
      </p:sp>
      <p:sp>
        <p:nvSpPr>
          <p:cNvPr id="51202" name="備忘稿版面配置區 2">
            <a:extLst>
              <a:ext uri="{FF2B5EF4-FFF2-40B4-BE49-F238E27FC236}">
                <a16:creationId xmlns:a16="http://schemas.microsoft.com/office/drawing/2014/main" id="{391A5D82-AF39-0D65-5FF1-8CCD795B6EF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51203" name="投影片編號版面配置區 3">
            <a:extLst>
              <a:ext uri="{FF2B5EF4-FFF2-40B4-BE49-F238E27FC236}">
                <a16:creationId xmlns:a16="http://schemas.microsoft.com/office/drawing/2014/main" id="{9D0ECCB4-36CC-D526-71A2-54677A649F6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8882A11-DA96-5C42-BB65-898D7DAFD878}" type="slidenum">
              <a:rPr lang="en-US" altLang="zh-TW"/>
              <a:pPr/>
              <a:t>22</a:t>
            </a:fld>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32EEA07E-1176-E37C-15E4-4110196706AD}"/>
              </a:ext>
            </a:extLst>
          </p:cNvPr>
          <p:cNvSpPr>
            <a:spLocks noGrp="1" noRot="1" noChangeAspect="1" noChangeArrowheads="1" noTextEdit="1"/>
          </p:cNvSpPr>
          <p:nvPr>
            <p:ph type="sldImg"/>
          </p:nvPr>
        </p:nvSpPr>
        <p:spPr>
          <a:ln/>
        </p:spPr>
      </p:sp>
      <p:sp>
        <p:nvSpPr>
          <p:cNvPr id="68610" name="Notes Placeholder 2">
            <a:extLst>
              <a:ext uri="{FF2B5EF4-FFF2-40B4-BE49-F238E27FC236}">
                <a16:creationId xmlns:a16="http://schemas.microsoft.com/office/drawing/2014/main" id="{709F1F92-EA8C-314A-2118-CAF47C9A27D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68611" name="Slide Number Placeholder 3">
            <a:extLst>
              <a:ext uri="{FF2B5EF4-FFF2-40B4-BE49-F238E27FC236}">
                <a16:creationId xmlns:a16="http://schemas.microsoft.com/office/drawing/2014/main" id="{280870BE-4383-B157-3252-EE8C22ED53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0B141D7-C5DB-454D-8F8D-66A237BB3F5E}" type="slidenum">
              <a:rPr lang="en-US" altLang="zh-TW"/>
              <a:pPr/>
              <a:t>37</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投影片影像版面配置區 1">
            <a:extLst>
              <a:ext uri="{FF2B5EF4-FFF2-40B4-BE49-F238E27FC236}">
                <a16:creationId xmlns:a16="http://schemas.microsoft.com/office/drawing/2014/main" id="{2AC7A374-6175-5515-F47E-264C9CCCE9E6}"/>
              </a:ext>
            </a:extLst>
          </p:cNvPr>
          <p:cNvSpPr>
            <a:spLocks noGrp="1" noRot="1" noChangeAspect="1" noChangeArrowheads="1" noTextEdit="1"/>
          </p:cNvSpPr>
          <p:nvPr>
            <p:ph type="sldImg"/>
          </p:nvPr>
        </p:nvSpPr>
        <p:spPr>
          <a:ln/>
        </p:spPr>
      </p:sp>
      <p:sp>
        <p:nvSpPr>
          <p:cNvPr id="26626" name="備忘稿版面配置區 2">
            <a:extLst>
              <a:ext uri="{FF2B5EF4-FFF2-40B4-BE49-F238E27FC236}">
                <a16:creationId xmlns:a16="http://schemas.microsoft.com/office/drawing/2014/main" id="{F9C84A97-6697-B6BE-3709-88E52FE9283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26627" name="投影片編號版面配置區 3">
            <a:extLst>
              <a:ext uri="{FF2B5EF4-FFF2-40B4-BE49-F238E27FC236}">
                <a16:creationId xmlns:a16="http://schemas.microsoft.com/office/drawing/2014/main" id="{ABAF153F-75F5-CFBC-A5B4-CC437722C20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C826CD9-655F-8A46-B75E-913C95A0D73C}" type="slidenum">
              <a:rPr lang="en-US" altLang="zh-TW"/>
              <a:pPr/>
              <a:t>10</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投影片影像版面配置區 1">
            <a:extLst>
              <a:ext uri="{FF2B5EF4-FFF2-40B4-BE49-F238E27FC236}">
                <a16:creationId xmlns:a16="http://schemas.microsoft.com/office/drawing/2014/main" id="{898D3245-314F-668E-5927-807D72FD3A86}"/>
              </a:ext>
            </a:extLst>
          </p:cNvPr>
          <p:cNvSpPr>
            <a:spLocks noGrp="1" noRot="1" noChangeAspect="1" noChangeArrowheads="1" noTextEdit="1"/>
          </p:cNvSpPr>
          <p:nvPr>
            <p:ph type="sldImg"/>
          </p:nvPr>
        </p:nvSpPr>
        <p:spPr>
          <a:ln/>
        </p:spPr>
      </p:sp>
      <p:sp>
        <p:nvSpPr>
          <p:cNvPr id="28674" name="備忘稿版面配置區 2">
            <a:extLst>
              <a:ext uri="{FF2B5EF4-FFF2-40B4-BE49-F238E27FC236}">
                <a16:creationId xmlns:a16="http://schemas.microsoft.com/office/drawing/2014/main" id="{69A65A53-113C-35F9-98FF-C784A44012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28675" name="投影片編號版面配置區 3">
            <a:extLst>
              <a:ext uri="{FF2B5EF4-FFF2-40B4-BE49-F238E27FC236}">
                <a16:creationId xmlns:a16="http://schemas.microsoft.com/office/drawing/2014/main" id="{35560FA8-A2B0-1511-31C7-449DD3EAB7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B1D07B4-4C51-204F-AA81-11FF7616A3E2}" type="slidenum">
              <a:rPr lang="en-US" altLang="zh-TW"/>
              <a:pPr/>
              <a:t>11</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投影片影像版面配置區 1">
            <a:extLst>
              <a:ext uri="{FF2B5EF4-FFF2-40B4-BE49-F238E27FC236}">
                <a16:creationId xmlns:a16="http://schemas.microsoft.com/office/drawing/2014/main" id="{D252A2D7-769D-4D92-3ED7-5AF203EA4770}"/>
              </a:ext>
            </a:extLst>
          </p:cNvPr>
          <p:cNvSpPr>
            <a:spLocks noGrp="1" noRot="1" noChangeAspect="1" noChangeArrowheads="1" noTextEdit="1"/>
          </p:cNvSpPr>
          <p:nvPr>
            <p:ph type="sldImg"/>
          </p:nvPr>
        </p:nvSpPr>
        <p:spPr>
          <a:ln/>
        </p:spPr>
      </p:sp>
      <p:sp>
        <p:nvSpPr>
          <p:cNvPr id="30722" name="備忘稿版面配置區 2">
            <a:extLst>
              <a:ext uri="{FF2B5EF4-FFF2-40B4-BE49-F238E27FC236}">
                <a16:creationId xmlns:a16="http://schemas.microsoft.com/office/drawing/2014/main" id="{1FF5E7B0-35D9-03F5-C64E-F879809247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30723" name="投影片編號版面配置區 3">
            <a:extLst>
              <a:ext uri="{FF2B5EF4-FFF2-40B4-BE49-F238E27FC236}">
                <a16:creationId xmlns:a16="http://schemas.microsoft.com/office/drawing/2014/main" id="{11D354A9-B715-587A-9A7C-38C73C09A1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3796E27-72E3-C24D-9D53-F662137CC733}" type="slidenum">
              <a:rPr lang="en-US" altLang="zh-TW"/>
              <a:pPr/>
              <a:t>12</a:t>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投影片影像版面配置區 1">
            <a:extLst>
              <a:ext uri="{FF2B5EF4-FFF2-40B4-BE49-F238E27FC236}">
                <a16:creationId xmlns:a16="http://schemas.microsoft.com/office/drawing/2014/main" id="{6CB502CA-3786-FB5D-B3E4-CD3C9C959B5E}"/>
              </a:ext>
            </a:extLst>
          </p:cNvPr>
          <p:cNvSpPr>
            <a:spLocks noGrp="1" noRot="1" noChangeAspect="1" noChangeArrowheads="1" noTextEdit="1"/>
          </p:cNvSpPr>
          <p:nvPr>
            <p:ph type="sldImg"/>
          </p:nvPr>
        </p:nvSpPr>
        <p:spPr>
          <a:ln/>
        </p:spPr>
      </p:sp>
      <p:sp>
        <p:nvSpPr>
          <p:cNvPr id="32770" name="備忘稿版面配置區 2">
            <a:extLst>
              <a:ext uri="{FF2B5EF4-FFF2-40B4-BE49-F238E27FC236}">
                <a16:creationId xmlns:a16="http://schemas.microsoft.com/office/drawing/2014/main" id="{F70B4DA3-C196-48BB-6F7D-F2E39FC065B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32771" name="投影片編號版面配置區 3">
            <a:extLst>
              <a:ext uri="{FF2B5EF4-FFF2-40B4-BE49-F238E27FC236}">
                <a16:creationId xmlns:a16="http://schemas.microsoft.com/office/drawing/2014/main" id="{7F946F57-C514-0343-8B09-576AD642E2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A25DFEB-B503-CB4E-AFE4-57CDE9F24C33}" type="slidenum">
              <a:rPr lang="en-US" altLang="zh-TW"/>
              <a:pPr/>
              <a:t>13</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投影片影像版面配置區 1">
            <a:extLst>
              <a:ext uri="{FF2B5EF4-FFF2-40B4-BE49-F238E27FC236}">
                <a16:creationId xmlns:a16="http://schemas.microsoft.com/office/drawing/2014/main" id="{0DDC21D8-2008-66E5-F52C-B87AD65B0D30}"/>
              </a:ext>
            </a:extLst>
          </p:cNvPr>
          <p:cNvSpPr>
            <a:spLocks noGrp="1" noRot="1" noChangeAspect="1" noChangeArrowheads="1" noTextEdit="1"/>
          </p:cNvSpPr>
          <p:nvPr>
            <p:ph type="sldImg"/>
          </p:nvPr>
        </p:nvSpPr>
        <p:spPr>
          <a:ln/>
        </p:spPr>
      </p:sp>
      <p:sp>
        <p:nvSpPr>
          <p:cNvPr id="34818" name="備忘稿版面配置區 2">
            <a:extLst>
              <a:ext uri="{FF2B5EF4-FFF2-40B4-BE49-F238E27FC236}">
                <a16:creationId xmlns:a16="http://schemas.microsoft.com/office/drawing/2014/main" id="{8411FA96-9152-468C-D576-A41C0A1D6B0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34819" name="投影片編號版面配置區 3">
            <a:extLst>
              <a:ext uri="{FF2B5EF4-FFF2-40B4-BE49-F238E27FC236}">
                <a16:creationId xmlns:a16="http://schemas.microsoft.com/office/drawing/2014/main" id="{BD494BFB-B341-5BD9-2BC1-5377A204DD5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5AA0959-5FAF-B048-BBDC-114AFB06E930}" type="slidenum">
              <a:rPr lang="en-US" altLang="zh-TW"/>
              <a:pPr/>
              <a:t>14</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投影片影像版面配置區 1">
            <a:extLst>
              <a:ext uri="{FF2B5EF4-FFF2-40B4-BE49-F238E27FC236}">
                <a16:creationId xmlns:a16="http://schemas.microsoft.com/office/drawing/2014/main" id="{527F686B-3936-18A2-C3C9-F77754572216}"/>
              </a:ext>
            </a:extLst>
          </p:cNvPr>
          <p:cNvSpPr>
            <a:spLocks noGrp="1" noRot="1" noChangeAspect="1" noChangeArrowheads="1" noTextEdit="1"/>
          </p:cNvSpPr>
          <p:nvPr>
            <p:ph type="sldImg"/>
          </p:nvPr>
        </p:nvSpPr>
        <p:spPr>
          <a:ln/>
        </p:spPr>
      </p:sp>
      <p:sp>
        <p:nvSpPr>
          <p:cNvPr id="36866" name="備忘稿版面配置區 2">
            <a:extLst>
              <a:ext uri="{FF2B5EF4-FFF2-40B4-BE49-F238E27FC236}">
                <a16:creationId xmlns:a16="http://schemas.microsoft.com/office/drawing/2014/main" id="{E749102D-80B8-7BC1-33C9-36F9ACE199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36867" name="投影片編號版面配置區 3">
            <a:extLst>
              <a:ext uri="{FF2B5EF4-FFF2-40B4-BE49-F238E27FC236}">
                <a16:creationId xmlns:a16="http://schemas.microsoft.com/office/drawing/2014/main" id="{468A999F-6490-BFAA-49E0-6A2942CAAE1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D7FE67F-ECC0-4F41-B13E-8234967AB7DC}" type="slidenum">
              <a:rPr lang="en-US" altLang="zh-TW"/>
              <a:pPr/>
              <a:t>15</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投影片影像版面配置區 1">
            <a:extLst>
              <a:ext uri="{FF2B5EF4-FFF2-40B4-BE49-F238E27FC236}">
                <a16:creationId xmlns:a16="http://schemas.microsoft.com/office/drawing/2014/main" id="{4321E452-86CF-05CD-1323-9F610134D7CE}"/>
              </a:ext>
            </a:extLst>
          </p:cNvPr>
          <p:cNvSpPr>
            <a:spLocks noGrp="1" noRot="1" noChangeAspect="1" noChangeArrowheads="1" noTextEdit="1"/>
          </p:cNvSpPr>
          <p:nvPr>
            <p:ph type="sldImg"/>
          </p:nvPr>
        </p:nvSpPr>
        <p:spPr>
          <a:ln/>
        </p:spPr>
      </p:sp>
      <p:sp>
        <p:nvSpPr>
          <p:cNvPr id="38914" name="備忘稿版面配置區 2">
            <a:extLst>
              <a:ext uri="{FF2B5EF4-FFF2-40B4-BE49-F238E27FC236}">
                <a16:creationId xmlns:a16="http://schemas.microsoft.com/office/drawing/2014/main" id="{4B8A3B22-43E5-7E61-8A78-FD516162150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38915" name="投影片編號版面配置區 3">
            <a:extLst>
              <a:ext uri="{FF2B5EF4-FFF2-40B4-BE49-F238E27FC236}">
                <a16:creationId xmlns:a16="http://schemas.microsoft.com/office/drawing/2014/main" id="{A0055F80-2D7D-1C0C-B500-1B3C13BB415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B83D253-E076-EE48-9F40-A6CB7D750F7D}" type="slidenum">
              <a:rPr lang="en-US" altLang="zh-TW"/>
              <a:pPr/>
              <a:t>16</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投影片影像版面配置區 1">
            <a:extLst>
              <a:ext uri="{FF2B5EF4-FFF2-40B4-BE49-F238E27FC236}">
                <a16:creationId xmlns:a16="http://schemas.microsoft.com/office/drawing/2014/main" id="{F7F28D4E-FBB1-8F77-789B-374570C32719}"/>
              </a:ext>
            </a:extLst>
          </p:cNvPr>
          <p:cNvSpPr>
            <a:spLocks noGrp="1" noRot="1" noChangeAspect="1" noChangeArrowheads="1" noTextEdit="1"/>
          </p:cNvSpPr>
          <p:nvPr>
            <p:ph type="sldImg"/>
          </p:nvPr>
        </p:nvSpPr>
        <p:spPr>
          <a:ln/>
        </p:spPr>
      </p:sp>
      <p:sp>
        <p:nvSpPr>
          <p:cNvPr id="40962" name="備忘稿版面配置區 2">
            <a:extLst>
              <a:ext uri="{FF2B5EF4-FFF2-40B4-BE49-F238E27FC236}">
                <a16:creationId xmlns:a16="http://schemas.microsoft.com/office/drawing/2014/main" id="{DC504F3F-D884-C4BE-2EA7-B815C6E19C5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新細明體" panose="02020500000000000000" pitchFamily="18" charset="-120"/>
            </a:endParaRPr>
          </a:p>
        </p:txBody>
      </p:sp>
      <p:sp>
        <p:nvSpPr>
          <p:cNvPr id="40963" name="投影片編號版面配置區 3">
            <a:extLst>
              <a:ext uri="{FF2B5EF4-FFF2-40B4-BE49-F238E27FC236}">
                <a16:creationId xmlns:a16="http://schemas.microsoft.com/office/drawing/2014/main" id="{F419386E-B8FF-544B-1D45-241C1AA4C1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FBB9625-552E-8D4E-9726-0E9768D5D226}" type="slidenum">
              <a:rPr lang="en-US" altLang="zh-TW"/>
              <a:pPr/>
              <a:t>17</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Line 7">
            <a:extLst>
              <a:ext uri="{FF2B5EF4-FFF2-40B4-BE49-F238E27FC236}">
                <a16:creationId xmlns:a16="http://schemas.microsoft.com/office/drawing/2014/main" id="{30833245-1D49-7C5D-684E-6E52198060B7}"/>
              </a:ext>
            </a:extLst>
          </p:cNvPr>
          <p:cNvSpPr>
            <a:spLocks noChangeShapeType="1"/>
          </p:cNvSpPr>
          <p:nvPr/>
        </p:nvSpPr>
        <p:spPr bwMode="auto">
          <a:xfrm>
            <a:off x="1905000" y="1219200"/>
            <a:ext cx="0" cy="2057400"/>
          </a:xfrm>
          <a:prstGeom prst="line">
            <a:avLst/>
          </a:prstGeom>
          <a:noFill/>
          <a:ln w="349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 name="Oval 8">
            <a:extLst>
              <a:ext uri="{FF2B5EF4-FFF2-40B4-BE49-F238E27FC236}">
                <a16:creationId xmlns:a16="http://schemas.microsoft.com/office/drawing/2014/main" id="{90305A0E-15E9-4531-F257-580C36F411D9}"/>
              </a:ext>
            </a:extLst>
          </p:cNvPr>
          <p:cNvSpPr>
            <a:spLocks noChangeArrowheads="1"/>
          </p:cNvSpPr>
          <p:nvPr/>
        </p:nvSpPr>
        <p:spPr bwMode="auto">
          <a:xfrm>
            <a:off x="163513" y="2103438"/>
            <a:ext cx="347662" cy="34766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en-US" altLang="en-US" sz="2400">
              <a:latin typeface="Times New Roman" panose="02020603050405020304" pitchFamily="18" charset="0"/>
            </a:endParaRPr>
          </a:p>
        </p:txBody>
      </p:sp>
      <p:sp>
        <p:nvSpPr>
          <p:cNvPr id="4" name="Oval 9">
            <a:extLst>
              <a:ext uri="{FF2B5EF4-FFF2-40B4-BE49-F238E27FC236}">
                <a16:creationId xmlns:a16="http://schemas.microsoft.com/office/drawing/2014/main" id="{AAF71267-701E-1E4E-02D5-CD64408676D0}"/>
              </a:ext>
            </a:extLst>
          </p:cNvPr>
          <p:cNvSpPr>
            <a:spLocks noChangeArrowheads="1"/>
          </p:cNvSpPr>
          <p:nvPr/>
        </p:nvSpPr>
        <p:spPr bwMode="auto">
          <a:xfrm>
            <a:off x="739775" y="2105025"/>
            <a:ext cx="349250" cy="3476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en-US" altLang="en-US" sz="2400">
              <a:latin typeface="Times New Roman" panose="02020603050405020304" pitchFamily="18" charset="0"/>
            </a:endParaRPr>
          </a:p>
        </p:txBody>
      </p:sp>
      <p:sp>
        <p:nvSpPr>
          <p:cNvPr id="5" name="Oval 10">
            <a:extLst>
              <a:ext uri="{FF2B5EF4-FFF2-40B4-BE49-F238E27FC236}">
                <a16:creationId xmlns:a16="http://schemas.microsoft.com/office/drawing/2014/main" id="{261095CA-05DE-198F-2417-A563AFFCFEED}"/>
              </a:ext>
            </a:extLst>
          </p:cNvPr>
          <p:cNvSpPr>
            <a:spLocks noChangeArrowheads="1"/>
          </p:cNvSpPr>
          <p:nvPr/>
        </p:nvSpPr>
        <p:spPr bwMode="auto">
          <a:xfrm>
            <a:off x="1317625" y="2105025"/>
            <a:ext cx="347663" cy="34766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en-US" altLang="en-US" sz="2400">
              <a:latin typeface="Times New Roman" panose="02020603050405020304" pitchFamily="18" charset="0"/>
            </a:endParaRPr>
          </a:p>
        </p:txBody>
      </p:sp>
      <p:pic>
        <p:nvPicPr>
          <p:cNvPr id="6" name="Picture 11">
            <a:extLst>
              <a:ext uri="{FF2B5EF4-FFF2-40B4-BE49-F238E27FC236}">
                <a16:creationId xmlns:a16="http://schemas.microsoft.com/office/drawing/2014/main" id="{8C0257FF-89CC-374D-F511-FFEA139812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6165850"/>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2133600" y="1371600"/>
            <a:ext cx="6477000" cy="1752600"/>
          </a:xfrm>
        </p:spPr>
        <p:txBody>
          <a:bodyPr/>
          <a:lstStyle>
            <a:lvl1pPr>
              <a:defRPr sz="5400"/>
            </a:lvl1pPr>
          </a:lstStyle>
          <a:p>
            <a:pPr lvl="0"/>
            <a:r>
              <a:rPr lang="zh-TW" altLang="en-US" noProof="0"/>
              <a:t>按一下以編輯母片標題樣式</a:t>
            </a:r>
          </a:p>
        </p:txBody>
      </p:sp>
      <p:sp>
        <p:nvSpPr>
          <p:cNvPr id="9219" name="Rectangle 3"/>
          <p:cNvSpPr>
            <a:spLocks noGrp="1" noChangeArrowheads="1"/>
          </p:cNvSpPr>
          <p:nvPr>
            <p:ph type="subTitle" idx="1"/>
          </p:nvPr>
        </p:nvSpPr>
        <p:spPr>
          <a:xfrm>
            <a:off x="2133600" y="3733800"/>
            <a:ext cx="6477000" cy="1981200"/>
          </a:xfrm>
        </p:spPr>
        <p:txBody>
          <a:bodyPr/>
          <a:lstStyle>
            <a:lvl1pPr marL="0" indent="0">
              <a:buFont typeface="Wingdings" charset="2"/>
              <a:buNone/>
              <a:defRPr/>
            </a:lvl1pPr>
          </a:lstStyle>
          <a:p>
            <a:pPr lvl="0"/>
            <a:r>
              <a:rPr lang="zh-TW" altLang="en-US" noProof="0"/>
              <a:t>按一下以編輯母片副標題樣式</a:t>
            </a:r>
          </a:p>
        </p:txBody>
      </p:sp>
      <p:sp>
        <p:nvSpPr>
          <p:cNvPr id="7" name="Rectangle 4">
            <a:extLst>
              <a:ext uri="{FF2B5EF4-FFF2-40B4-BE49-F238E27FC236}">
                <a16:creationId xmlns:a16="http://schemas.microsoft.com/office/drawing/2014/main" id="{56785BDF-2B46-4465-749A-AEA4C6F4A30F}"/>
              </a:ext>
            </a:extLst>
          </p:cNvPr>
          <p:cNvSpPr>
            <a:spLocks noGrp="1" noChangeArrowheads="1"/>
          </p:cNvSpPr>
          <p:nvPr>
            <p:ph type="dt" sz="half" idx="10"/>
          </p:nvPr>
        </p:nvSpPr>
        <p:spPr>
          <a:xfrm>
            <a:off x="7086600" y="6248400"/>
            <a:ext cx="1524000" cy="457200"/>
          </a:xfrm>
        </p:spPr>
        <p:txBody>
          <a:bodyPr/>
          <a:lstStyle>
            <a:lvl1pPr>
              <a:defRPr/>
            </a:lvl1pPr>
          </a:lstStyle>
          <a:p>
            <a:pPr>
              <a:defRPr/>
            </a:pPr>
            <a:r>
              <a:rPr lang="zh-TW" altLang="en-US"/>
              <a:t>專案管理(第4版)</a:t>
            </a:r>
            <a:endParaRPr lang="en-US" altLang="zh-TW"/>
          </a:p>
        </p:txBody>
      </p:sp>
      <p:sp>
        <p:nvSpPr>
          <p:cNvPr id="8" name="Rectangle 5">
            <a:extLst>
              <a:ext uri="{FF2B5EF4-FFF2-40B4-BE49-F238E27FC236}">
                <a16:creationId xmlns:a16="http://schemas.microsoft.com/office/drawing/2014/main" id="{10CB8F00-13FB-4DF7-6C67-55DB33C89C52}"/>
              </a:ext>
            </a:extLst>
          </p:cNvPr>
          <p:cNvSpPr>
            <a:spLocks noGrp="1" noChangeArrowheads="1"/>
          </p:cNvSpPr>
          <p:nvPr>
            <p:ph type="ftr" sz="quarter" idx="11"/>
          </p:nvPr>
        </p:nvSpPr>
        <p:spPr>
          <a:xfrm>
            <a:off x="3810000" y="6248400"/>
            <a:ext cx="2895600" cy="457200"/>
          </a:xfrm>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B4B1D95F-D83D-C308-0E6B-A030C883E61B}"/>
              </a:ext>
            </a:extLst>
          </p:cNvPr>
          <p:cNvSpPr>
            <a:spLocks noGrp="1" noChangeArrowheads="1"/>
          </p:cNvSpPr>
          <p:nvPr>
            <p:ph type="sldNum" sz="quarter" idx="12"/>
          </p:nvPr>
        </p:nvSpPr>
        <p:spPr>
          <a:xfrm>
            <a:off x="2209800" y="6248400"/>
            <a:ext cx="1219200" cy="457200"/>
          </a:xfrm>
        </p:spPr>
        <p:txBody>
          <a:bodyPr/>
          <a:lstStyle>
            <a:lvl1pPr>
              <a:defRPr/>
            </a:lvl1pPr>
          </a:lstStyle>
          <a:p>
            <a:fld id="{004EFF66-508F-814C-AC81-4A32B6B0C2C8}" type="slidenum">
              <a:rPr lang="en-US" altLang="zh-TW"/>
              <a:pPr/>
              <a:t>‹#›</a:t>
            </a:fld>
            <a:endParaRPr lang="en-US" altLang="zh-TW"/>
          </a:p>
        </p:txBody>
      </p:sp>
    </p:spTree>
    <p:extLst>
      <p:ext uri="{BB962C8B-B14F-4D97-AF65-F5344CB8AC3E}">
        <p14:creationId xmlns:p14="http://schemas.microsoft.com/office/powerpoint/2010/main" val="11784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10A519AA-A122-AED0-FD01-9D6098DBF98F}"/>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5" name="Rectangle 5">
            <a:extLst>
              <a:ext uri="{FF2B5EF4-FFF2-40B4-BE49-F238E27FC236}">
                <a16:creationId xmlns:a16="http://schemas.microsoft.com/office/drawing/2014/main" id="{9C8D4465-D817-110A-5589-8330F7CE08D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985065FA-D1E1-E78D-9D8A-76B5CE661875}"/>
              </a:ext>
            </a:extLst>
          </p:cNvPr>
          <p:cNvSpPr>
            <a:spLocks noGrp="1" noChangeArrowheads="1"/>
          </p:cNvSpPr>
          <p:nvPr>
            <p:ph type="sldNum" sz="quarter" idx="12"/>
          </p:nvPr>
        </p:nvSpPr>
        <p:spPr>
          <a:ln/>
        </p:spPr>
        <p:txBody>
          <a:bodyPr/>
          <a:lstStyle>
            <a:lvl1pPr>
              <a:defRPr/>
            </a:lvl1pPr>
          </a:lstStyle>
          <a:p>
            <a:fld id="{35A7C3F9-6E7E-C04C-9A5D-3637D03E2481}" type="slidenum">
              <a:rPr lang="en-US" altLang="zh-TW"/>
              <a:pPr/>
              <a:t>‹#›</a:t>
            </a:fld>
            <a:endParaRPr lang="en-US" altLang="zh-TW"/>
          </a:p>
        </p:txBody>
      </p:sp>
    </p:spTree>
    <p:extLst>
      <p:ext uri="{BB962C8B-B14F-4D97-AF65-F5344CB8AC3E}">
        <p14:creationId xmlns:p14="http://schemas.microsoft.com/office/powerpoint/2010/main" val="325249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781800" y="190500"/>
            <a:ext cx="1752600" cy="58293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524000" y="190500"/>
            <a:ext cx="5105400" cy="58293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66289EEA-E319-2A2C-4670-A47D2F10EFCB}"/>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5" name="Rectangle 5">
            <a:extLst>
              <a:ext uri="{FF2B5EF4-FFF2-40B4-BE49-F238E27FC236}">
                <a16:creationId xmlns:a16="http://schemas.microsoft.com/office/drawing/2014/main" id="{13FF6AA5-29AE-E364-D893-39BA5EF6F86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3C3F8C30-A552-2AA0-C174-45FB578C9DC7}"/>
              </a:ext>
            </a:extLst>
          </p:cNvPr>
          <p:cNvSpPr>
            <a:spLocks noGrp="1" noChangeArrowheads="1"/>
          </p:cNvSpPr>
          <p:nvPr>
            <p:ph type="sldNum" sz="quarter" idx="12"/>
          </p:nvPr>
        </p:nvSpPr>
        <p:spPr>
          <a:ln/>
        </p:spPr>
        <p:txBody>
          <a:bodyPr/>
          <a:lstStyle>
            <a:lvl1pPr>
              <a:defRPr/>
            </a:lvl1pPr>
          </a:lstStyle>
          <a:p>
            <a:fld id="{BE593EAC-4B23-0A4C-8B06-2D73D8CF98AA}" type="slidenum">
              <a:rPr lang="en-US" altLang="zh-TW"/>
              <a:pPr/>
              <a:t>‹#›</a:t>
            </a:fld>
            <a:endParaRPr lang="en-US" altLang="zh-TW"/>
          </a:p>
        </p:txBody>
      </p:sp>
    </p:spTree>
    <p:extLst>
      <p:ext uri="{BB962C8B-B14F-4D97-AF65-F5344CB8AC3E}">
        <p14:creationId xmlns:p14="http://schemas.microsoft.com/office/powerpoint/2010/main" val="119523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CC89E31A-5B94-D4F7-C2E9-F53107C13EAB}"/>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5" name="Rectangle 5">
            <a:extLst>
              <a:ext uri="{FF2B5EF4-FFF2-40B4-BE49-F238E27FC236}">
                <a16:creationId xmlns:a16="http://schemas.microsoft.com/office/drawing/2014/main" id="{5F369049-18C3-DCAE-A788-20CD0C6D9B0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8569B71A-F6BE-F163-A7B8-8A4354D0903B}"/>
              </a:ext>
            </a:extLst>
          </p:cNvPr>
          <p:cNvSpPr>
            <a:spLocks noGrp="1" noChangeArrowheads="1"/>
          </p:cNvSpPr>
          <p:nvPr>
            <p:ph type="sldNum" sz="quarter" idx="12"/>
          </p:nvPr>
        </p:nvSpPr>
        <p:spPr>
          <a:ln/>
        </p:spPr>
        <p:txBody>
          <a:bodyPr/>
          <a:lstStyle>
            <a:lvl1pPr>
              <a:defRPr/>
            </a:lvl1pPr>
          </a:lstStyle>
          <a:p>
            <a:fld id="{4CA65FB5-0E3E-7A4F-97B7-07850FD278F9}" type="slidenum">
              <a:rPr lang="en-US" altLang="zh-TW"/>
              <a:pPr/>
              <a:t>‹#›</a:t>
            </a:fld>
            <a:endParaRPr lang="en-US" altLang="zh-TW"/>
          </a:p>
        </p:txBody>
      </p:sp>
    </p:spTree>
    <p:extLst>
      <p:ext uri="{BB962C8B-B14F-4D97-AF65-F5344CB8AC3E}">
        <p14:creationId xmlns:p14="http://schemas.microsoft.com/office/powerpoint/2010/main" val="342828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5482D8B2-A9AC-954C-C53F-9B0846E5E519}"/>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5" name="Rectangle 5">
            <a:extLst>
              <a:ext uri="{FF2B5EF4-FFF2-40B4-BE49-F238E27FC236}">
                <a16:creationId xmlns:a16="http://schemas.microsoft.com/office/drawing/2014/main" id="{DF3423EF-0C29-3EB0-B621-4EA5DF9B054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BD08C11F-C49E-1CE0-DC59-8FFB85D0E948}"/>
              </a:ext>
            </a:extLst>
          </p:cNvPr>
          <p:cNvSpPr>
            <a:spLocks noGrp="1" noChangeArrowheads="1"/>
          </p:cNvSpPr>
          <p:nvPr>
            <p:ph type="sldNum" sz="quarter" idx="12"/>
          </p:nvPr>
        </p:nvSpPr>
        <p:spPr>
          <a:ln/>
        </p:spPr>
        <p:txBody>
          <a:bodyPr/>
          <a:lstStyle>
            <a:lvl1pPr>
              <a:defRPr/>
            </a:lvl1pPr>
          </a:lstStyle>
          <a:p>
            <a:fld id="{DBCCAC4E-8CEC-7F40-87D1-767975E819D5}" type="slidenum">
              <a:rPr lang="en-US" altLang="zh-TW"/>
              <a:pPr/>
              <a:t>‹#›</a:t>
            </a:fld>
            <a:endParaRPr lang="en-US" altLang="zh-TW"/>
          </a:p>
        </p:txBody>
      </p:sp>
    </p:spTree>
    <p:extLst>
      <p:ext uri="{BB962C8B-B14F-4D97-AF65-F5344CB8AC3E}">
        <p14:creationId xmlns:p14="http://schemas.microsoft.com/office/powerpoint/2010/main" val="110049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524000" y="1905000"/>
            <a:ext cx="3429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105400" y="1905000"/>
            <a:ext cx="3429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85A25A40-271C-3788-EED5-FB9B9D7A69FE}"/>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6" name="Rectangle 5">
            <a:extLst>
              <a:ext uri="{FF2B5EF4-FFF2-40B4-BE49-F238E27FC236}">
                <a16:creationId xmlns:a16="http://schemas.microsoft.com/office/drawing/2014/main" id="{C82AE357-FC71-D69E-1291-C7E57B66F17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DD7D5720-0D81-1B91-7D54-703F19E9538D}"/>
              </a:ext>
            </a:extLst>
          </p:cNvPr>
          <p:cNvSpPr>
            <a:spLocks noGrp="1" noChangeArrowheads="1"/>
          </p:cNvSpPr>
          <p:nvPr>
            <p:ph type="sldNum" sz="quarter" idx="12"/>
          </p:nvPr>
        </p:nvSpPr>
        <p:spPr>
          <a:ln/>
        </p:spPr>
        <p:txBody>
          <a:bodyPr/>
          <a:lstStyle>
            <a:lvl1pPr>
              <a:defRPr/>
            </a:lvl1pPr>
          </a:lstStyle>
          <a:p>
            <a:fld id="{2572AEE9-2872-3643-94C7-7645E7C19E13}" type="slidenum">
              <a:rPr lang="en-US" altLang="zh-TW"/>
              <a:pPr/>
              <a:t>‹#›</a:t>
            </a:fld>
            <a:endParaRPr lang="en-US" altLang="zh-TW"/>
          </a:p>
        </p:txBody>
      </p:sp>
    </p:spTree>
    <p:extLst>
      <p:ext uri="{BB962C8B-B14F-4D97-AF65-F5344CB8AC3E}">
        <p14:creationId xmlns:p14="http://schemas.microsoft.com/office/powerpoint/2010/main" val="90789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D7D685ED-1C14-E13B-37B5-DDC5E15178E8}"/>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8" name="Rectangle 5">
            <a:extLst>
              <a:ext uri="{FF2B5EF4-FFF2-40B4-BE49-F238E27FC236}">
                <a16:creationId xmlns:a16="http://schemas.microsoft.com/office/drawing/2014/main" id="{6608789B-2688-3926-8B57-A40296D7984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B4F29BA2-4067-510F-FB9F-C2C38A04B250}"/>
              </a:ext>
            </a:extLst>
          </p:cNvPr>
          <p:cNvSpPr>
            <a:spLocks noGrp="1" noChangeArrowheads="1"/>
          </p:cNvSpPr>
          <p:nvPr>
            <p:ph type="sldNum" sz="quarter" idx="12"/>
          </p:nvPr>
        </p:nvSpPr>
        <p:spPr>
          <a:ln/>
        </p:spPr>
        <p:txBody>
          <a:bodyPr/>
          <a:lstStyle>
            <a:lvl1pPr>
              <a:defRPr/>
            </a:lvl1pPr>
          </a:lstStyle>
          <a:p>
            <a:fld id="{CFBC5C2C-45DC-2146-B1BB-CB5EC4CFEF40}" type="slidenum">
              <a:rPr lang="en-US" altLang="zh-TW"/>
              <a:pPr/>
              <a:t>‹#›</a:t>
            </a:fld>
            <a:endParaRPr lang="en-US" altLang="zh-TW"/>
          </a:p>
        </p:txBody>
      </p:sp>
    </p:spTree>
    <p:extLst>
      <p:ext uri="{BB962C8B-B14F-4D97-AF65-F5344CB8AC3E}">
        <p14:creationId xmlns:p14="http://schemas.microsoft.com/office/powerpoint/2010/main" val="508086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F7001CCF-40F1-F72B-C851-0A8098212AB3}"/>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4" name="Rectangle 5">
            <a:extLst>
              <a:ext uri="{FF2B5EF4-FFF2-40B4-BE49-F238E27FC236}">
                <a16:creationId xmlns:a16="http://schemas.microsoft.com/office/drawing/2014/main" id="{9A2AAAD7-4754-59F1-D38D-BDAB97C5B9E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D1F75AED-E991-64B1-FAD4-EC2037186006}"/>
              </a:ext>
            </a:extLst>
          </p:cNvPr>
          <p:cNvSpPr>
            <a:spLocks noGrp="1" noChangeArrowheads="1"/>
          </p:cNvSpPr>
          <p:nvPr>
            <p:ph type="sldNum" sz="quarter" idx="12"/>
          </p:nvPr>
        </p:nvSpPr>
        <p:spPr>
          <a:ln/>
        </p:spPr>
        <p:txBody>
          <a:bodyPr/>
          <a:lstStyle>
            <a:lvl1pPr>
              <a:defRPr/>
            </a:lvl1pPr>
          </a:lstStyle>
          <a:p>
            <a:fld id="{C7BE39F0-4663-8145-8117-D26670CB090B}" type="slidenum">
              <a:rPr lang="en-US" altLang="zh-TW"/>
              <a:pPr/>
              <a:t>‹#›</a:t>
            </a:fld>
            <a:endParaRPr lang="en-US" altLang="zh-TW"/>
          </a:p>
        </p:txBody>
      </p:sp>
    </p:spTree>
    <p:extLst>
      <p:ext uri="{BB962C8B-B14F-4D97-AF65-F5344CB8AC3E}">
        <p14:creationId xmlns:p14="http://schemas.microsoft.com/office/powerpoint/2010/main" val="411750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2B1A854-5ECE-A57B-61EA-A33B108942B9}"/>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3" name="Rectangle 5">
            <a:extLst>
              <a:ext uri="{FF2B5EF4-FFF2-40B4-BE49-F238E27FC236}">
                <a16:creationId xmlns:a16="http://schemas.microsoft.com/office/drawing/2014/main" id="{E9C24DFF-B515-0764-DC3C-A712980AEFC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27D26D51-9A29-69C7-B2FF-8E28D0ED6E0B}"/>
              </a:ext>
            </a:extLst>
          </p:cNvPr>
          <p:cNvSpPr>
            <a:spLocks noGrp="1" noChangeArrowheads="1"/>
          </p:cNvSpPr>
          <p:nvPr>
            <p:ph type="sldNum" sz="quarter" idx="12"/>
          </p:nvPr>
        </p:nvSpPr>
        <p:spPr>
          <a:ln/>
        </p:spPr>
        <p:txBody>
          <a:bodyPr/>
          <a:lstStyle>
            <a:lvl1pPr>
              <a:defRPr/>
            </a:lvl1pPr>
          </a:lstStyle>
          <a:p>
            <a:fld id="{03293F09-6384-4545-B5E6-C70E8DE005EF}" type="slidenum">
              <a:rPr lang="en-US" altLang="zh-TW"/>
              <a:pPr/>
              <a:t>‹#›</a:t>
            </a:fld>
            <a:endParaRPr lang="en-US" altLang="zh-TW"/>
          </a:p>
        </p:txBody>
      </p:sp>
    </p:spTree>
    <p:extLst>
      <p:ext uri="{BB962C8B-B14F-4D97-AF65-F5344CB8AC3E}">
        <p14:creationId xmlns:p14="http://schemas.microsoft.com/office/powerpoint/2010/main" val="209807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C0A7FACA-43A8-4334-0E9E-B9A852727A78}"/>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6" name="Rectangle 5">
            <a:extLst>
              <a:ext uri="{FF2B5EF4-FFF2-40B4-BE49-F238E27FC236}">
                <a16:creationId xmlns:a16="http://schemas.microsoft.com/office/drawing/2014/main" id="{B2C95B3F-3B95-DD66-38E9-DC441593989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D9FD5C51-F2DD-3816-9218-488A8AF63E2E}"/>
              </a:ext>
            </a:extLst>
          </p:cNvPr>
          <p:cNvSpPr>
            <a:spLocks noGrp="1" noChangeArrowheads="1"/>
          </p:cNvSpPr>
          <p:nvPr>
            <p:ph type="sldNum" sz="quarter" idx="12"/>
          </p:nvPr>
        </p:nvSpPr>
        <p:spPr>
          <a:ln/>
        </p:spPr>
        <p:txBody>
          <a:bodyPr/>
          <a:lstStyle>
            <a:lvl1pPr>
              <a:defRPr/>
            </a:lvl1pPr>
          </a:lstStyle>
          <a:p>
            <a:fld id="{4922E21D-AF67-D347-B05A-F5C7869BB5FB}" type="slidenum">
              <a:rPr lang="en-US" altLang="zh-TW"/>
              <a:pPr/>
              <a:t>‹#›</a:t>
            </a:fld>
            <a:endParaRPr lang="en-US" altLang="zh-TW"/>
          </a:p>
        </p:txBody>
      </p:sp>
    </p:spTree>
    <p:extLst>
      <p:ext uri="{BB962C8B-B14F-4D97-AF65-F5344CB8AC3E}">
        <p14:creationId xmlns:p14="http://schemas.microsoft.com/office/powerpoint/2010/main" val="426738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10541F99-8363-6DF3-6387-258DCB535689}"/>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6" name="Rectangle 5">
            <a:extLst>
              <a:ext uri="{FF2B5EF4-FFF2-40B4-BE49-F238E27FC236}">
                <a16:creationId xmlns:a16="http://schemas.microsoft.com/office/drawing/2014/main" id="{FCB5FEA0-A977-8950-F2E9-1739A437F63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13A22BE5-5AE4-85C4-55B1-1B07FE9C3353}"/>
              </a:ext>
            </a:extLst>
          </p:cNvPr>
          <p:cNvSpPr>
            <a:spLocks noGrp="1" noChangeArrowheads="1"/>
          </p:cNvSpPr>
          <p:nvPr>
            <p:ph type="sldNum" sz="quarter" idx="12"/>
          </p:nvPr>
        </p:nvSpPr>
        <p:spPr>
          <a:ln/>
        </p:spPr>
        <p:txBody>
          <a:bodyPr/>
          <a:lstStyle>
            <a:lvl1pPr>
              <a:defRPr/>
            </a:lvl1pPr>
          </a:lstStyle>
          <a:p>
            <a:fld id="{A68418C7-8E69-D040-93C1-93C5E0A6C3F5}" type="slidenum">
              <a:rPr lang="en-US" altLang="zh-TW"/>
              <a:pPr/>
              <a:t>‹#›</a:t>
            </a:fld>
            <a:endParaRPr lang="en-US" altLang="zh-TW"/>
          </a:p>
        </p:txBody>
      </p:sp>
    </p:spTree>
    <p:extLst>
      <p:ext uri="{BB962C8B-B14F-4D97-AF65-F5344CB8AC3E}">
        <p14:creationId xmlns:p14="http://schemas.microsoft.com/office/powerpoint/2010/main" val="280378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F0223A4-1B7C-817D-9B81-EC9BC883F88C}"/>
              </a:ext>
            </a:extLst>
          </p:cNvPr>
          <p:cNvSpPr>
            <a:spLocks noGrp="1" noChangeArrowheads="1"/>
          </p:cNvSpPr>
          <p:nvPr>
            <p:ph type="title"/>
          </p:nvPr>
        </p:nvSpPr>
        <p:spPr bwMode="auto">
          <a:xfrm>
            <a:off x="1524000" y="190500"/>
            <a:ext cx="70104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23194757-3EA9-A057-7C4D-CDFDD2FE06A1}"/>
              </a:ext>
            </a:extLst>
          </p:cNvPr>
          <p:cNvSpPr>
            <a:spLocks noGrp="1" noChangeArrowheads="1"/>
          </p:cNvSpPr>
          <p:nvPr>
            <p:ph type="body" idx="1"/>
          </p:nvPr>
        </p:nvSpPr>
        <p:spPr bwMode="auto">
          <a:xfrm>
            <a:off x="1524000" y="19050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196" name="Rectangle 4">
            <a:extLst>
              <a:ext uri="{FF2B5EF4-FFF2-40B4-BE49-F238E27FC236}">
                <a16:creationId xmlns:a16="http://schemas.microsoft.com/office/drawing/2014/main" id="{50E951AB-6592-B641-BD65-92FF55391268}"/>
              </a:ext>
            </a:extLst>
          </p:cNvPr>
          <p:cNvSpPr>
            <a:spLocks noGrp="1" noChangeArrowheads="1"/>
          </p:cNvSpPr>
          <p:nvPr>
            <p:ph type="dt" sz="half" idx="2"/>
          </p:nvPr>
        </p:nvSpPr>
        <p:spPr bwMode="auto">
          <a:xfrm>
            <a:off x="66294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000"/>
            </a:lvl1pPr>
          </a:lstStyle>
          <a:p>
            <a:pPr>
              <a:defRPr/>
            </a:pPr>
            <a:r>
              <a:rPr lang="zh-TW" altLang="en-US"/>
              <a:t>專案管理(第4版)</a:t>
            </a:r>
            <a:endParaRPr lang="en-US" altLang="zh-TW"/>
          </a:p>
        </p:txBody>
      </p:sp>
      <p:sp>
        <p:nvSpPr>
          <p:cNvPr id="8197" name="Rectangle 5">
            <a:extLst>
              <a:ext uri="{FF2B5EF4-FFF2-40B4-BE49-F238E27FC236}">
                <a16:creationId xmlns:a16="http://schemas.microsoft.com/office/drawing/2014/main" id="{91922DFE-6A98-B648-B30C-619EC450932D}"/>
              </a:ext>
            </a:extLst>
          </p:cNvPr>
          <p:cNvSpPr>
            <a:spLocks noGrp="1" noChangeArrowheads="1"/>
          </p:cNvSpPr>
          <p:nvPr>
            <p:ph type="ftr" sz="quarter" idx="3"/>
          </p:nvPr>
        </p:nvSpPr>
        <p:spPr bwMode="auto">
          <a:xfrm>
            <a:off x="32766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kumimoji="0" sz="1000">
                <a:latin typeface="Arial" charset="0"/>
                <a:ea typeface="新細明體" charset="-120"/>
              </a:defRPr>
            </a:lvl1pPr>
          </a:lstStyle>
          <a:p>
            <a:pPr>
              <a:defRPr/>
            </a:pPr>
            <a:endParaRPr lang="en-US" altLang="zh-TW"/>
          </a:p>
        </p:txBody>
      </p:sp>
      <p:sp>
        <p:nvSpPr>
          <p:cNvPr id="8198" name="Rectangle 6">
            <a:extLst>
              <a:ext uri="{FF2B5EF4-FFF2-40B4-BE49-F238E27FC236}">
                <a16:creationId xmlns:a16="http://schemas.microsoft.com/office/drawing/2014/main" id="{956A42AC-0D15-FA48-8A42-1BA612188F2A}"/>
              </a:ext>
            </a:extLst>
          </p:cNvPr>
          <p:cNvSpPr>
            <a:spLocks noGrp="1" noChangeArrowheads="1"/>
          </p:cNvSpPr>
          <p:nvPr>
            <p:ph type="sldNum" sz="quarter" idx="4"/>
          </p:nvPr>
        </p:nvSpPr>
        <p:spPr bwMode="auto">
          <a:xfrm>
            <a:off x="1524000" y="6248400"/>
            <a:ext cx="12954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0" sz="1400"/>
            </a:lvl1pPr>
          </a:lstStyle>
          <a:p>
            <a:fld id="{5A2AC151-32CD-9349-9800-70D777E88070}" type="slidenum">
              <a:rPr lang="en-US" altLang="zh-TW"/>
              <a:pPr/>
              <a:t>‹#›</a:t>
            </a:fld>
            <a:endParaRPr lang="en-US" altLang="zh-TW"/>
          </a:p>
        </p:txBody>
      </p:sp>
      <p:sp>
        <p:nvSpPr>
          <p:cNvPr id="1031" name="Line 7">
            <a:extLst>
              <a:ext uri="{FF2B5EF4-FFF2-40B4-BE49-F238E27FC236}">
                <a16:creationId xmlns:a16="http://schemas.microsoft.com/office/drawing/2014/main" id="{18DE513C-2FCD-28E3-23DD-B93AA507184A}"/>
              </a:ext>
            </a:extLst>
          </p:cNvPr>
          <p:cNvSpPr>
            <a:spLocks noChangeShapeType="1"/>
          </p:cNvSpPr>
          <p:nvPr/>
        </p:nvSpPr>
        <p:spPr bwMode="auto">
          <a:xfrm flipV="1">
            <a:off x="1371600" y="304800"/>
            <a:ext cx="0" cy="1295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2" name="Oval 8">
            <a:extLst>
              <a:ext uri="{FF2B5EF4-FFF2-40B4-BE49-F238E27FC236}">
                <a16:creationId xmlns:a16="http://schemas.microsoft.com/office/drawing/2014/main" id="{C6F8C675-28EC-DD4C-B8DF-69D002140CB5}"/>
              </a:ext>
            </a:extLst>
          </p:cNvPr>
          <p:cNvSpPr>
            <a:spLocks noChangeArrowheads="1"/>
          </p:cNvSpPr>
          <p:nvPr/>
        </p:nvSpPr>
        <p:spPr bwMode="auto">
          <a:xfrm>
            <a:off x="152400" y="838200"/>
            <a:ext cx="228600" cy="2286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en-US" altLang="en-US" sz="2400">
              <a:latin typeface="Times New Roman" panose="02020603050405020304" pitchFamily="18" charset="0"/>
            </a:endParaRPr>
          </a:p>
        </p:txBody>
      </p:sp>
      <p:sp>
        <p:nvSpPr>
          <p:cNvPr id="1033" name="Oval 9">
            <a:extLst>
              <a:ext uri="{FF2B5EF4-FFF2-40B4-BE49-F238E27FC236}">
                <a16:creationId xmlns:a16="http://schemas.microsoft.com/office/drawing/2014/main" id="{D2F3F92E-3040-A44B-B7B4-BAE1040508EB}"/>
              </a:ext>
            </a:extLst>
          </p:cNvPr>
          <p:cNvSpPr>
            <a:spLocks noChangeArrowheads="1"/>
          </p:cNvSpPr>
          <p:nvPr/>
        </p:nvSpPr>
        <p:spPr bwMode="auto">
          <a:xfrm>
            <a:off x="539750" y="838200"/>
            <a:ext cx="228600"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en-US" altLang="en-US" sz="2400">
              <a:latin typeface="Times New Roman" panose="02020603050405020304" pitchFamily="18" charset="0"/>
            </a:endParaRPr>
          </a:p>
        </p:txBody>
      </p:sp>
      <p:sp>
        <p:nvSpPr>
          <p:cNvPr id="1034" name="Oval 10">
            <a:extLst>
              <a:ext uri="{FF2B5EF4-FFF2-40B4-BE49-F238E27FC236}">
                <a16:creationId xmlns:a16="http://schemas.microsoft.com/office/drawing/2014/main" id="{C39F2EFB-4817-534F-85CB-EEECBBB9D6A7}"/>
              </a:ext>
            </a:extLst>
          </p:cNvPr>
          <p:cNvSpPr>
            <a:spLocks noChangeArrowheads="1"/>
          </p:cNvSpPr>
          <p:nvPr/>
        </p:nvSpPr>
        <p:spPr bwMode="auto">
          <a:xfrm>
            <a:off x="927100" y="838200"/>
            <a:ext cx="228600" cy="2286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en-US" altLang="en-US" sz="2400">
              <a:latin typeface="Times New Roman" panose="02020603050405020304" pitchFamily="18" charset="0"/>
            </a:endParaRPr>
          </a:p>
        </p:txBody>
      </p:sp>
      <p:pic>
        <p:nvPicPr>
          <p:cNvPr id="1035" name="Picture 11">
            <a:extLst>
              <a:ext uri="{FF2B5EF4-FFF2-40B4-BE49-F238E27FC236}">
                <a16:creationId xmlns:a16="http://schemas.microsoft.com/office/drawing/2014/main" id="{3A59BA10-C1E9-DBD5-D2D5-801988B1A9B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165850"/>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4"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p:txStyles>
    <p:titleStyle>
      <a:lvl1pPr algn="l" rtl="0" eaLnBrk="0" fontAlgn="base" hangingPunct="0">
        <a:spcBef>
          <a:spcPct val="0"/>
        </a:spcBef>
        <a:spcAft>
          <a:spcPct val="0"/>
        </a:spcAft>
        <a:defRPr kumimoji="1" sz="4200" kern="1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Arial" charset="0"/>
          <a:ea typeface="新細明體" charset="-120"/>
        </a:defRPr>
      </a:lvl2pPr>
      <a:lvl3pPr algn="l" rtl="0" eaLnBrk="0" fontAlgn="base" hangingPunct="0">
        <a:spcBef>
          <a:spcPct val="0"/>
        </a:spcBef>
        <a:spcAft>
          <a:spcPct val="0"/>
        </a:spcAft>
        <a:defRPr kumimoji="1" sz="4200">
          <a:solidFill>
            <a:schemeClr val="tx2"/>
          </a:solidFill>
          <a:latin typeface="Arial" charset="0"/>
          <a:ea typeface="新細明體" charset="-120"/>
        </a:defRPr>
      </a:lvl3pPr>
      <a:lvl4pPr algn="l" rtl="0" eaLnBrk="0" fontAlgn="base" hangingPunct="0">
        <a:spcBef>
          <a:spcPct val="0"/>
        </a:spcBef>
        <a:spcAft>
          <a:spcPct val="0"/>
        </a:spcAft>
        <a:defRPr kumimoji="1" sz="4200">
          <a:solidFill>
            <a:schemeClr val="tx2"/>
          </a:solidFill>
          <a:latin typeface="Arial" charset="0"/>
          <a:ea typeface="新細明體" charset="-120"/>
        </a:defRPr>
      </a:lvl4pPr>
      <a:lvl5pPr algn="l" rtl="0" eaLnBrk="0" fontAlgn="base" hangingPunct="0">
        <a:spcBef>
          <a:spcPct val="0"/>
        </a:spcBef>
        <a:spcAft>
          <a:spcPct val="0"/>
        </a:spcAft>
        <a:defRPr kumimoji="1" sz="4200">
          <a:solidFill>
            <a:schemeClr val="tx2"/>
          </a:solidFill>
          <a:latin typeface="Arial" charset="0"/>
          <a:ea typeface="新細明體" charset="-120"/>
        </a:defRPr>
      </a:lvl5pPr>
      <a:lvl6pPr marL="457200" algn="l" rtl="0" fontAlgn="base">
        <a:spcBef>
          <a:spcPct val="0"/>
        </a:spcBef>
        <a:spcAft>
          <a:spcPct val="0"/>
        </a:spcAft>
        <a:defRPr kumimoji="1" sz="4200">
          <a:solidFill>
            <a:schemeClr val="tx2"/>
          </a:solidFill>
          <a:latin typeface="Arial" charset="0"/>
          <a:ea typeface="新細明體" charset="-120"/>
        </a:defRPr>
      </a:lvl6pPr>
      <a:lvl7pPr marL="914400" algn="l" rtl="0" fontAlgn="base">
        <a:spcBef>
          <a:spcPct val="0"/>
        </a:spcBef>
        <a:spcAft>
          <a:spcPct val="0"/>
        </a:spcAft>
        <a:defRPr kumimoji="1" sz="4200">
          <a:solidFill>
            <a:schemeClr val="tx2"/>
          </a:solidFill>
          <a:latin typeface="Arial" charset="0"/>
          <a:ea typeface="新細明體" charset="-120"/>
        </a:defRPr>
      </a:lvl7pPr>
      <a:lvl8pPr marL="1371600" algn="l" rtl="0" fontAlgn="base">
        <a:spcBef>
          <a:spcPct val="0"/>
        </a:spcBef>
        <a:spcAft>
          <a:spcPct val="0"/>
        </a:spcAft>
        <a:defRPr kumimoji="1" sz="4200">
          <a:solidFill>
            <a:schemeClr val="tx2"/>
          </a:solidFill>
          <a:latin typeface="Arial" charset="0"/>
          <a:ea typeface="新細明體" charset="-120"/>
        </a:defRPr>
      </a:lvl8pPr>
      <a:lvl9pPr marL="1828800" algn="l" rtl="0" fontAlgn="base">
        <a:spcBef>
          <a:spcPct val="0"/>
        </a:spcBef>
        <a:spcAft>
          <a:spcPct val="0"/>
        </a:spcAft>
        <a:defRPr kumimoji="1" sz="42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kumimoji="1" sz="30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kumimoji="1"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kumimoji="1"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Char char="•"/>
        <a:defRPr kumimoji="1"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86B367D7-A2EC-BA8F-052B-CAF0F92C4FAF}"/>
              </a:ext>
            </a:extLst>
          </p:cNvPr>
          <p:cNvSpPr>
            <a:spLocks noGrp="1" noChangeArrowheads="1"/>
          </p:cNvSpPr>
          <p:nvPr>
            <p:ph type="ctrTitle"/>
          </p:nvPr>
        </p:nvSpPr>
        <p:spPr/>
        <p:txBody>
          <a:bodyPr/>
          <a:lstStyle/>
          <a:p>
            <a:pPr eaLnBrk="1" hangingPunct="1"/>
            <a:r>
              <a:rPr lang="zh-TW" altLang="en-US"/>
              <a:t>整合管理 </a:t>
            </a:r>
            <a:r>
              <a:rPr lang="en-US" altLang="zh-TW"/>
              <a:t>(Integration)</a:t>
            </a:r>
          </a:p>
        </p:txBody>
      </p:sp>
      <p:sp>
        <p:nvSpPr>
          <p:cNvPr id="15362" name="Rectangle 3">
            <a:extLst>
              <a:ext uri="{FF2B5EF4-FFF2-40B4-BE49-F238E27FC236}">
                <a16:creationId xmlns:a16="http://schemas.microsoft.com/office/drawing/2014/main" id="{AB07EB7D-5695-2EDE-3D7E-B2285CEC91E7}"/>
              </a:ext>
            </a:extLst>
          </p:cNvPr>
          <p:cNvSpPr>
            <a:spLocks noGrp="1" noChangeArrowheads="1"/>
          </p:cNvSpPr>
          <p:nvPr>
            <p:ph type="subTitle" idx="1"/>
          </p:nvPr>
        </p:nvSpPr>
        <p:spPr/>
        <p:txBody>
          <a:bodyPr/>
          <a:lstStyle/>
          <a:p>
            <a:pPr eaLnBrk="1" hangingPunct="1">
              <a:buFont typeface="Wingdings" pitchFamily="2" charset="2"/>
              <a:buNone/>
            </a:pPr>
            <a:r>
              <a:rPr lang="zh-TW" altLang="en-US" dirty="0"/>
              <a:t>授課教師：賴佳瑜老師</a:t>
            </a:r>
            <a:br>
              <a:rPr lang="en-US" altLang="zh-TW"/>
            </a:br>
            <a:r>
              <a:rPr lang="en-US" altLang="zh-TW"/>
              <a:t>2022/10/11</a:t>
            </a:r>
          </a:p>
          <a:p>
            <a:pPr eaLnBrk="1" hangingPunct="1">
              <a:buFont typeface="Wingdings" pitchFamily="2" charset="2"/>
              <a:buNone/>
            </a:pPr>
            <a:endParaRPr lang="en-US" altLang="zh-TW" dirty="0"/>
          </a:p>
          <a:p>
            <a:pPr eaLnBrk="1" hangingPunct="1">
              <a:buFont typeface="Wingdings" pitchFamily="2" charset="2"/>
              <a:buNone/>
            </a:pP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日期版面配置區 3">
            <a:extLst>
              <a:ext uri="{FF2B5EF4-FFF2-40B4-BE49-F238E27FC236}">
                <a16:creationId xmlns:a16="http://schemas.microsoft.com/office/drawing/2014/main" id="{122882C3-AC6F-48DE-3CEC-CF0AC8E6196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5602" name="Rectangle 2">
            <a:extLst>
              <a:ext uri="{FF2B5EF4-FFF2-40B4-BE49-F238E27FC236}">
                <a16:creationId xmlns:a16="http://schemas.microsoft.com/office/drawing/2014/main" id="{B97B9BDB-16DA-B5E3-DD15-F28DC6F69BE9}"/>
              </a:ext>
            </a:extLst>
          </p:cNvPr>
          <p:cNvSpPr>
            <a:spLocks noGrp="1" noChangeArrowheads="1"/>
          </p:cNvSpPr>
          <p:nvPr>
            <p:ph type="title"/>
          </p:nvPr>
        </p:nvSpPr>
        <p:spPr/>
        <p:txBody>
          <a:bodyPr/>
          <a:lstStyle/>
          <a:p>
            <a:pPr eaLnBrk="1" hangingPunct="1"/>
            <a:r>
              <a:rPr lang="zh-TW" altLang="en-US"/>
              <a:t>利用</a:t>
            </a:r>
            <a:r>
              <a:rPr lang="en-US" altLang="zh-TW"/>
              <a:t>5W2H</a:t>
            </a:r>
            <a:r>
              <a:rPr lang="zh-TW" altLang="en-US"/>
              <a:t>進行專案整合管理 </a:t>
            </a:r>
          </a:p>
        </p:txBody>
      </p:sp>
      <p:sp>
        <p:nvSpPr>
          <p:cNvPr id="25603" name="Rectangle 3">
            <a:extLst>
              <a:ext uri="{FF2B5EF4-FFF2-40B4-BE49-F238E27FC236}">
                <a16:creationId xmlns:a16="http://schemas.microsoft.com/office/drawing/2014/main" id="{D100ECF6-0F3C-AC7A-59C2-08F8672A11F1}"/>
              </a:ext>
            </a:extLst>
          </p:cNvPr>
          <p:cNvSpPr>
            <a:spLocks noGrp="1" noChangeArrowheads="1"/>
          </p:cNvSpPr>
          <p:nvPr>
            <p:ph type="body" idx="1"/>
          </p:nvPr>
        </p:nvSpPr>
        <p:spPr/>
        <p:txBody>
          <a:bodyPr/>
          <a:lstStyle/>
          <a:p>
            <a:pPr eaLnBrk="1" hangingPunct="1">
              <a:lnSpc>
                <a:spcPct val="80000"/>
              </a:lnSpc>
            </a:pPr>
            <a:r>
              <a:rPr lang="en-US" altLang="zh-TW" sz="2100"/>
              <a:t>Why</a:t>
            </a:r>
            <a:r>
              <a:rPr lang="zh-TW" altLang="en-US" sz="2100"/>
              <a:t>（為何這樣做）：瞭解問題的動機或背景，「理由是什麼？原因是什麼？」。</a:t>
            </a:r>
          </a:p>
          <a:p>
            <a:pPr eaLnBrk="1" hangingPunct="1">
              <a:lnSpc>
                <a:spcPct val="80000"/>
              </a:lnSpc>
            </a:pPr>
            <a:r>
              <a:rPr lang="en-US" altLang="zh-TW" sz="2100"/>
              <a:t>What</a:t>
            </a:r>
            <a:r>
              <a:rPr lang="zh-TW" altLang="en-US" sz="2100"/>
              <a:t>（要做些什麼）：確定問題的內容，才知道要做什麼？</a:t>
            </a:r>
          </a:p>
          <a:p>
            <a:pPr eaLnBrk="1" hangingPunct="1">
              <a:lnSpc>
                <a:spcPct val="80000"/>
              </a:lnSpc>
            </a:pPr>
            <a:r>
              <a:rPr lang="en-US" altLang="zh-TW" sz="2100"/>
              <a:t>When</a:t>
            </a:r>
            <a:r>
              <a:rPr lang="zh-TW" altLang="en-US" sz="2100"/>
              <a:t>（何時做）：是指「時間」，什麼時機最適合？什麼時間做？什麼時間要完成？</a:t>
            </a:r>
          </a:p>
          <a:p>
            <a:pPr eaLnBrk="1" hangingPunct="1">
              <a:lnSpc>
                <a:spcPct val="80000"/>
              </a:lnSpc>
            </a:pPr>
            <a:r>
              <a:rPr lang="en-US" altLang="zh-TW" sz="2100"/>
              <a:t>Who(</a:t>
            </a:r>
            <a:r>
              <a:rPr lang="zh-TW" altLang="en-US" sz="2100"/>
              <a:t>誰負責做</a:t>
            </a:r>
            <a:r>
              <a:rPr lang="en-US" altLang="zh-TW" sz="2100"/>
              <a:t>)</a:t>
            </a:r>
            <a:r>
              <a:rPr lang="zh-TW" altLang="en-US" sz="2100"/>
              <a:t>：是指「對象」，由誰來做？由誰來完成？</a:t>
            </a:r>
          </a:p>
          <a:p>
            <a:pPr eaLnBrk="1" hangingPunct="1">
              <a:lnSpc>
                <a:spcPct val="80000"/>
              </a:lnSpc>
            </a:pPr>
            <a:r>
              <a:rPr lang="en-US" altLang="zh-TW" sz="2100"/>
              <a:t>Where(</a:t>
            </a:r>
            <a:r>
              <a:rPr lang="zh-TW" altLang="en-US" sz="2100"/>
              <a:t>在哪裡做</a:t>
            </a:r>
            <a:r>
              <a:rPr lang="en-US" altLang="zh-TW" sz="2100"/>
              <a:t>)</a:t>
            </a:r>
            <a:r>
              <a:rPr lang="zh-TW" altLang="en-US" sz="2100"/>
              <a:t>：是指「地點」，在哪裡做？從哪裡開始做？</a:t>
            </a:r>
          </a:p>
          <a:p>
            <a:pPr eaLnBrk="1" hangingPunct="1">
              <a:lnSpc>
                <a:spcPct val="80000"/>
              </a:lnSpc>
            </a:pPr>
            <a:r>
              <a:rPr lang="en-US" altLang="zh-TW" sz="2100"/>
              <a:t>How(</a:t>
            </a:r>
            <a:r>
              <a:rPr lang="zh-TW" altLang="en-US" sz="2100"/>
              <a:t>該如何做？</a:t>
            </a:r>
            <a:r>
              <a:rPr lang="en-US" altLang="zh-TW" sz="2100"/>
              <a:t>)</a:t>
            </a:r>
            <a:r>
              <a:rPr lang="zh-TW" altLang="en-US" sz="2100"/>
              <a:t>：是指「方法」，怎麼做？如何做更好？要用什麼方法做？</a:t>
            </a:r>
          </a:p>
          <a:p>
            <a:pPr eaLnBrk="1" hangingPunct="1">
              <a:lnSpc>
                <a:spcPct val="80000"/>
              </a:lnSpc>
            </a:pPr>
            <a:r>
              <a:rPr lang="en-US" altLang="zh-TW" sz="2100"/>
              <a:t>How much(</a:t>
            </a:r>
            <a:r>
              <a:rPr lang="zh-TW" altLang="en-US" sz="2100"/>
              <a:t>需耗費多少成本或預算</a:t>
            </a:r>
            <a:r>
              <a:rPr lang="en-US" altLang="zh-TW" sz="2100"/>
              <a:t>)</a:t>
            </a:r>
            <a:r>
              <a:rPr lang="zh-TW" altLang="en-US" sz="2100"/>
              <a:t>：是指「成本或預算」，要花多少成本或預算？</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日期版面配置區 3">
            <a:extLst>
              <a:ext uri="{FF2B5EF4-FFF2-40B4-BE49-F238E27FC236}">
                <a16:creationId xmlns:a16="http://schemas.microsoft.com/office/drawing/2014/main" id="{17B6C0E7-6ABC-9ECF-085D-651324D2467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7650" name="Rectangle 2">
            <a:extLst>
              <a:ext uri="{FF2B5EF4-FFF2-40B4-BE49-F238E27FC236}">
                <a16:creationId xmlns:a16="http://schemas.microsoft.com/office/drawing/2014/main" id="{FD532D20-A36A-DD99-0A9C-E9C43FA883C9}"/>
              </a:ext>
            </a:extLst>
          </p:cNvPr>
          <p:cNvSpPr>
            <a:spLocks noGrp="1" noChangeArrowheads="1"/>
          </p:cNvSpPr>
          <p:nvPr>
            <p:ph type="title"/>
          </p:nvPr>
        </p:nvSpPr>
        <p:spPr/>
        <p:txBody>
          <a:bodyPr/>
          <a:lstStyle/>
          <a:p>
            <a:pPr eaLnBrk="1" hangingPunct="1"/>
            <a:r>
              <a:rPr lang="zh-TW" altLang="en-US" sz="3600"/>
              <a:t>專案規劃可以簡化為六個問題</a:t>
            </a:r>
            <a:r>
              <a:rPr lang="zh-TW" altLang="en-US"/>
              <a:t> </a:t>
            </a:r>
          </a:p>
        </p:txBody>
      </p:sp>
      <p:sp>
        <p:nvSpPr>
          <p:cNvPr id="27651" name="Rectangle 3">
            <a:extLst>
              <a:ext uri="{FF2B5EF4-FFF2-40B4-BE49-F238E27FC236}">
                <a16:creationId xmlns:a16="http://schemas.microsoft.com/office/drawing/2014/main" id="{5C820877-39CE-D05C-6B39-F6C5E778B34D}"/>
              </a:ext>
            </a:extLst>
          </p:cNvPr>
          <p:cNvSpPr>
            <a:spLocks noGrp="1" noChangeArrowheads="1"/>
          </p:cNvSpPr>
          <p:nvPr>
            <p:ph type="body" idx="1"/>
          </p:nvPr>
        </p:nvSpPr>
        <p:spPr>
          <a:xfrm>
            <a:off x="539750" y="1905000"/>
            <a:ext cx="7994650" cy="4114800"/>
          </a:xfrm>
        </p:spPr>
        <p:txBody>
          <a:bodyPr/>
          <a:lstStyle/>
          <a:p>
            <a:pPr eaLnBrk="1" hangingPunct="1"/>
            <a:r>
              <a:rPr lang="zh-TW" altLang="en-US">
                <a:solidFill>
                  <a:srgbClr val="FF2F92"/>
                </a:solidFill>
              </a:rPr>
              <a:t>誰</a:t>
            </a:r>
            <a:r>
              <a:rPr lang="en-US" altLang="zh-TW"/>
              <a:t>(who)</a:t>
            </a:r>
            <a:r>
              <a:rPr lang="zh-TW" altLang="en-US"/>
              <a:t>：誰負責做？</a:t>
            </a:r>
          </a:p>
          <a:p>
            <a:pPr eaLnBrk="1" hangingPunct="1"/>
            <a:r>
              <a:rPr lang="zh-TW" altLang="en-US">
                <a:solidFill>
                  <a:srgbClr val="FF2F92"/>
                </a:solidFill>
              </a:rPr>
              <a:t>什麼</a:t>
            </a:r>
            <a:r>
              <a:rPr lang="en-US" altLang="zh-TW"/>
              <a:t>(what)</a:t>
            </a:r>
            <a:r>
              <a:rPr lang="zh-TW" altLang="en-US"/>
              <a:t>：要做些什麼？</a:t>
            </a:r>
          </a:p>
          <a:p>
            <a:pPr eaLnBrk="1" hangingPunct="1"/>
            <a:r>
              <a:rPr lang="zh-TW" altLang="en-US">
                <a:solidFill>
                  <a:srgbClr val="FF2F92"/>
                </a:solidFill>
              </a:rPr>
              <a:t>何時</a:t>
            </a:r>
            <a:r>
              <a:rPr lang="en-US" altLang="zh-TW"/>
              <a:t>(When)</a:t>
            </a:r>
            <a:r>
              <a:rPr lang="zh-TW" altLang="en-US"/>
              <a:t>：什麼時候做與什麼時候完成？</a:t>
            </a:r>
          </a:p>
          <a:p>
            <a:pPr eaLnBrk="1" hangingPunct="1"/>
            <a:r>
              <a:rPr lang="zh-TW" altLang="en-US"/>
              <a:t>為何</a:t>
            </a:r>
            <a:r>
              <a:rPr lang="en-US" altLang="zh-TW"/>
              <a:t>(why)</a:t>
            </a:r>
            <a:r>
              <a:rPr lang="zh-TW" altLang="en-US"/>
              <a:t>該如何做？</a:t>
            </a:r>
          </a:p>
          <a:p>
            <a:pPr eaLnBrk="1" hangingPunct="1"/>
            <a:r>
              <a:rPr lang="zh-TW" altLang="en-US"/>
              <a:t>多少</a:t>
            </a:r>
            <a:r>
              <a:rPr lang="en-US" altLang="zh-TW"/>
              <a:t>(how much)</a:t>
            </a:r>
            <a:r>
              <a:rPr lang="zh-TW" altLang="en-US"/>
              <a:t>：需耗費多少成本或預算？</a:t>
            </a:r>
          </a:p>
          <a:p>
            <a:pPr eaLnBrk="1" hangingPunct="1"/>
            <a:r>
              <a:rPr lang="zh-TW" altLang="en-US"/>
              <a:t>多久</a:t>
            </a:r>
            <a:r>
              <a:rPr lang="en-US" altLang="zh-TW"/>
              <a:t>(how long)</a:t>
            </a:r>
            <a:r>
              <a:rPr lang="zh-TW" altLang="en-US"/>
              <a:t>：要有什麼成效？</a:t>
            </a:r>
          </a:p>
        </p:txBody>
      </p:sp>
      <p:sp>
        <p:nvSpPr>
          <p:cNvPr id="27652" name="Rectangle 4">
            <a:extLst>
              <a:ext uri="{FF2B5EF4-FFF2-40B4-BE49-F238E27FC236}">
                <a16:creationId xmlns:a16="http://schemas.microsoft.com/office/drawing/2014/main" id="{865E799A-DDEA-640A-FE08-4DAD89B870BB}"/>
              </a:ext>
            </a:extLst>
          </p:cNvPr>
          <p:cNvSpPr>
            <a:spLocks noChangeArrowheads="1"/>
          </p:cNvSpPr>
          <p:nvPr/>
        </p:nvSpPr>
        <p:spPr bwMode="auto">
          <a:xfrm>
            <a:off x="1981200" y="6216650"/>
            <a:ext cx="655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https://www.youtube.com/watch?v=kE7Hu_kHApY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日期版面配置區 3">
            <a:extLst>
              <a:ext uri="{FF2B5EF4-FFF2-40B4-BE49-F238E27FC236}">
                <a16:creationId xmlns:a16="http://schemas.microsoft.com/office/drawing/2014/main" id="{7B2486FD-F83B-C3DF-5BA0-6FB660622B9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9698" name="Rectangle 2">
            <a:extLst>
              <a:ext uri="{FF2B5EF4-FFF2-40B4-BE49-F238E27FC236}">
                <a16:creationId xmlns:a16="http://schemas.microsoft.com/office/drawing/2014/main" id="{D993ACA5-CDC4-66DB-974D-0B38082FFEC1}"/>
              </a:ext>
            </a:extLst>
          </p:cNvPr>
          <p:cNvSpPr>
            <a:spLocks noGrp="1" noChangeArrowheads="1"/>
          </p:cNvSpPr>
          <p:nvPr>
            <p:ph type="title"/>
          </p:nvPr>
        </p:nvSpPr>
        <p:spPr/>
        <p:txBody>
          <a:bodyPr/>
          <a:lstStyle/>
          <a:p>
            <a:pPr eaLnBrk="1" hangingPunct="1"/>
            <a:r>
              <a:rPr lang="zh-TW" altLang="en-US"/>
              <a:t>會簽專案計畫 </a:t>
            </a:r>
          </a:p>
        </p:txBody>
      </p:sp>
      <p:sp>
        <p:nvSpPr>
          <p:cNvPr id="29699" name="Rectangle 3">
            <a:extLst>
              <a:ext uri="{FF2B5EF4-FFF2-40B4-BE49-F238E27FC236}">
                <a16:creationId xmlns:a16="http://schemas.microsoft.com/office/drawing/2014/main" id="{15B53A10-EA0E-0CA5-ABC7-47AE5C80BDD6}"/>
              </a:ext>
            </a:extLst>
          </p:cNvPr>
          <p:cNvSpPr>
            <a:spLocks noGrp="1" noChangeArrowheads="1"/>
          </p:cNvSpPr>
          <p:nvPr>
            <p:ph type="body" idx="1"/>
          </p:nvPr>
        </p:nvSpPr>
        <p:spPr/>
        <p:txBody>
          <a:bodyPr/>
          <a:lstStyle/>
          <a:p>
            <a:pPr eaLnBrk="1" hangingPunct="1"/>
            <a:r>
              <a:rPr lang="zh-TW" altLang="en-US"/>
              <a:t>一旦「</a:t>
            </a:r>
            <a:r>
              <a:rPr lang="zh-TW" altLang="en-US">
                <a:solidFill>
                  <a:srgbClr val="FF2F92"/>
                </a:solidFill>
              </a:rPr>
              <a:t>專案計畫</a:t>
            </a:r>
            <a:r>
              <a:rPr lang="zh-TW" altLang="en-US"/>
              <a:t>」規劃完成，就要送交</a:t>
            </a:r>
            <a:r>
              <a:rPr lang="zh-TW" altLang="en-US" b="1">
                <a:solidFill>
                  <a:srgbClr val="FF2F92"/>
                </a:solidFill>
              </a:rPr>
              <a:t>利害關係人會簽</a:t>
            </a:r>
          </a:p>
          <a:p>
            <a:pPr eaLnBrk="1" hangingPunct="1"/>
            <a:r>
              <a:rPr lang="zh-TW" altLang="en-US"/>
              <a:t>會簽的意義在於</a:t>
            </a:r>
            <a:r>
              <a:rPr lang="zh-TW" altLang="en-US">
                <a:solidFill>
                  <a:srgbClr val="FF2F92"/>
                </a:solidFill>
              </a:rPr>
              <a:t>彙集每個人對專案計畫貢獻已力的承諾</a:t>
            </a:r>
            <a:r>
              <a:rPr lang="zh-TW" altLang="en-US"/>
              <a:t>，並同意定下的</a:t>
            </a:r>
            <a:r>
              <a:rPr lang="zh-TW" altLang="en-US" b="1"/>
              <a:t>工作範疇，以及接受規格的有效性</a:t>
            </a:r>
          </a:p>
          <a:p>
            <a:pPr eaLnBrk="1" hangingPunct="1"/>
            <a:r>
              <a:rPr lang="zh-TW" altLang="en-US"/>
              <a:t>簽章的意思並不是成果保證的切結書，其實「</a:t>
            </a:r>
            <a:r>
              <a:rPr lang="zh-TW" altLang="en-US" b="1">
                <a:solidFill>
                  <a:srgbClr val="FF2F92"/>
                </a:solidFill>
              </a:rPr>
              <a:t>承諾</a:t>
            </a:r>
            <a:r>
              <a:rPr lang="zh-TW" altLang="en-US"/>
              <a:t>」的意義遠大於「</a:t>
            </a:r>
            <a:r>
              <a:rPr lang="zh-TW" altLang="en-US" b="1"/>
              <a:t>保證</a:t>
            </a:r>
            <a:r>
              <a:rPr lang="zh-TW" alt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日期版面配置區 3">
            <a:extLst>
              <a:ext uri="{FF2B5EF4-FFF2-40B4-BE49-F238E27FC236}">
                <a16:creationId xmlns:a16="http://schemas.microsoft.com/office/drawing/2014/main" id="{E57E5584-326B-618F-88C1-D93A404F89A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1746" name="Rectangle 2">
            <a:extLst>
              <a:ext uri="{FF2B5EF4-FFF2-40B4-BE49-F238E27FC236}">
                <a16:creationId xmlns:a16="http://schemas.microsoft.com/office/drawing/2014/main" id="{2C4BEB74-38C8-4BAB-1E61-A7DDFDEC4E98}"/>
              </a:ext>
            </a:extLst>
          </p:cNvPr>
          <p:cNvSpPr>
            <a:spLocks noGrp="1" noChangeArrowheads="1"/>
          </p:cNvSpPr>
          <p:nvPr>
            <p:ph type="title"/>
          </p:nvPr>
        </p:nvSpPr>
        <p:spPr/>
        <p:txBody>
          <a:bodyPr/>
          <a:lstStyle/>
          <a:p>
            <a:pPr eaLnBrk="1" hangingPunct="1"/>
            <a:r>
              <a:rPr lang="zh-TW" altLang="en-US"/>
              <a:t>協助</a:t>
            </a:r>
            <a:r>
              <a:rPr lang="zh-TW" altLang="en-US" b="1">
                <a:solidFill>
                  <a:srgbClr val="0070C0"/>
                </a:solidFill>
              </a:rPr>
              <a:t>發展專案核准證明</a:t>
            </a:r>
            <a:r>
              <a:rPr lang="zh-TW" altLang="en-US"/>
              <a:t>的四種工具與技巧</a:t>
            </a:r>
          </a:p>
        </p:txBody>
      </p:sp>
      <p:sp>
        <p:nvSpPr>
          <p:cNvPr id="31747" name="Rectangle 3">
            <a:extLst>
              <a:ext uri="{FF2B5EF4-FFF2-40B4-BE49-F238E27FC236}">
                <a16:creationId xmlns:a16="http://schemas.microsoft.com/office/drawing/2014/main" id="{4CF5EE83-9948-6CDA-1E1B-3801ED098EC7}"/>
              </a:ext>
            </a:extLst>
          </p:cNvPr>
          <p:cNvSpPr>
            <a:spLocks noGrp="1" noChangeArrowheads="1"/>
          </p:cNvSpPr>
          <p:nvPr>
            <p:ph type="body" idx="1"/>
          </p:nvPr>
        </p:nvSpPr>
        <p:spPr>
          <a:xfrm>
            <a:off x="0" y="1905000"/>
            <a:ext cx="8534400" cy="4114800"/>
          </a:xfrm>
        </p:spPr>
        <p:txBody>
          <a:bodyPr/>
          <a:lstStyle/>
          <a:p>
            <a:pPr eaLnBrk="1" hangingPunct="1"/>
            <a:r>
              <a:rPr lang="zh-TW" altLang="en-US" sz="2800"/>
              <a:t>專案遴選方法</a:t>
            </a:r>
            <a:r>
              <a:rPr lang="en-US" altLang="zh-TW" sz="2800"/>
              <a:t>(project selection methods) </a:t>
            </a:r>
          </a:p>
          <a:p>
            <a:pPr lvl="1" eaLnBrk="1" hangingPunct="1">
              <a:buFont typeface="Wingdings" pitchFamily="2" charset="2"/>
              <a:buChar char="¢"/>
            </a:pPr>
            <a:r>
              <a:rPr lang="zh-TW" altLang="en-US" sz="2000">
                <a:solidFill>
                  <a:srgbClr val="FF2F92"/>
                </a:solidFill>
              </a:rPr>
              <a:t>隨公司、服務於遴選委員會的人、所用的標準、專案而異。 專案遴選方法，大多都有正式或半正式的作業流程。 </a:t>
            </a:r>
            <a:endParaRPr lang="en-US" altLang="zh-TW"/>
          </a:p>
          <a:p>
            <a:pPr eaLnBrk="1" hangingPunct="1"/>
            <a:r>
              <a:rPr lang="zh-TW" altLang="en-US" sz="2800"/>
              <a:t>專案管理方法論</a:t>
            </a:r>
            <a:r>
              <a:rPr lang="en-US" altLang="zh-TW" sz="2800"/>
              <a:t>(project management methodology) </a:t>
            </a:r>
          </a:p>
          <a:p>
            <a:pPr lvl="1" eaLnBrk="1" hangingPunct="1">
              <a:buFont typeface="Wingdings" pitchFamily="2" charset="2"/>
              <a:buChar char="¢"/>
            </a:pPr>
            <a:r>
              <a:rPr lang="zh-TW" altLang="en-US" sz="2000">
                <a:solidFill>
                  <a:srgbClr val="FF2F92"/>
                </a:solidFill>
              </a:rPr>
              <a:t>專案管理方法論可能是正式認可的專案管理標準，也可能是非正式專案技巧，都應協助專案經理發展專案核准證明。</a:t>
            </a:r>
            <a:endParaRPr lang="en-US" altLang="zh-TW"/>
          </a:p>
          <a:p>
            <a:pPr eaLnBrk="1" hangingPunct="1"/>
            <a:r>
              <a:rPr lang="zh-TW" altLang="en-US" sz="2800"/>
              <a:t>專案管理資訊系統</a:t>
            </a:r>
            <a:r>
              <a:rPr lang="en-US" altLang="zh-TW" sz="2800"/>
              <a:t>(PMIS) </a:t>
            </a:r>
          </a:p>
          <a:p>
            <a:pPr lvl="1" eaLnBrk="1" hangingPunct="1">
              <a:buFont typeface="Wingdings" pitchFamily="2" charset="2"/>
              <a:buChar char="¢"/>
            </a:pPr>
            <a:r>
              <a:rPr lang="zh-TW" altLang="en-US" sz="2000">
                <a:solidFill>
                  <a:srgbClr val="FF2F92"/>
                </a:solidFill>
              </a:rPr>
              <a:t>是一組自動化工具，允許專案人員對專案活動與資源做排程，並蒐集與傳遞專案資訊。</a:t>
            </a:r>
            <a:endParaRPr lang="en-US" altLang="zh-TW"/>
          </a:p>
          <a:p>
            <a:pPr eaLnBrk="1" hangingPunct="1"/>
            <a:r>
              <a:rPr lang="zh-TW" altLang="en-US" sz="2800"/>
              <a:t>專家判斷</a:t>
            </a:r>
            <a:r>
              <a:rPr lang="en-US" altLang="zh-TW" sz="2800"/>
              <a:t>(expert judgme</a:t>
            </a:r>
            <a:r>
              <a:rPr lang="en-US" altLang="zh-TW"/>
              <a:t>nt) </a:t>
            </a:r>
          </a:p>
          <a:p>
            <a:pPr lvl="1" eaLnBrk="1" hangingPunct="1">
              <a:buFont typeface="Wingdings" pitchFamily="2" charset="2"/>
              <a:buChar char="¢"/>
            </a:pPr>
            <a:r>
              <a:rPr lang="zh-TW" altLang="en-US" sz="1800">
                <a:solidFill>
                  <a:srgbClr val="FF2F92"/>
                </a:solidFill>
              </a:rPr>
              <a:t>具有專業訓練與專業知識或技能的個人或群體。 </a:t>
            </a:r>
          </a:p>
          <a:p>
            <a:pPr eaLnBrk="1" hangingPunct="1"/>
            <a:endParaRPr lang="en-US" altLang="zh-TW"/>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日期版面配置區 3">
            <a:extLst>
              <a:ext uri="{FF2B5EF4-FFF2-40B4-BE49-F238E27FC236}">
                <a16:creationId xmlns:a16="http://schemas.microsoft.com/office/drawing/2014/main" id="{58BA9AA5-45AE-E3ED-8DD4-293B4E50D2A6}"/>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3794" name="Rectangle 2">
            <a:extLst>
              <a:ext uri="{FF2B5EF4-FFF2-40B4-BE49-F238E27FC236}">
                <a16:creationId xmlns:a16="http://schemas.microsoft.com/office/drawing/2014/main" id="{47D5F202-88E3-4561-62FB-B174E5DBF1E1}"/>
              </a:ext>
            </a:extLst>
          </p:cNvPr>
          <p:cNvSpPr>
            <a:spLocks noGrp="1" noChangeArrowheads="1"/>
          </p:cNvSpPr>
          <p:nvPr>
            <p:ph type="title"/>
          </p:nvPr>
        </p:nvSpPr>
        <p:spPr/>
        <p:txBody>
          <a:bodyPr/>
          <a:lstStyle/>
          <a:p>
            <a:pPr eaLnBrk="1" hangingPunct="1"/>
            <a:r>
              <a:rPr lang="zh-TW" altLang="en-US"/>
              <a:t>專案遴選</a:t>
            </a:r>
          </a:p>
        </p:txBody>
      </p:sp>
      <p:sp>
        <p:nvSpPr>
          <p:cNvPr id="33795" name="Rectangle 3">
            <a:extLst>
              <a:ext uri="{FF2B5EF4-FFF2-40B4-BE49-F238E27FC236}">
                <a16:creationId xmlns:a16="http://schemas.microsoft.com/office/drawing/2014/main" id="{8E7B5E29-1D61-BC7C-FC6D-535CEE3582DF}"/>
              </a:ext>
            </a:extLst>
          </p:cNvPr>
          <p:cNvSpPr>
            <a:spLocks noGrp="1" noChangeArrowheads="1"/>
          </p:cNvSpPr>
          <p:nvPr>
            <p:ph type="body" idx="1"/>
          </p:nvPr>
        </p:nvSpPr>
        <p:spPr/>
        <p:txBody>
          <a:bodyPr/>
          <a:lstStyle/>
          <a:p>
            <a:pPr eaLnBrk="1" hangingPunct="1"/>
            <a:r>
              <a:rPr lang="zh-TW" altLang="en-US"/>
              <a:t>是一種程序，用以</a:t>
            </a:r>
            <a:r>
              <a:rPr lang="zh-TW" altLang="en-US" b="1">
                <a:solidFill>
                  <a:srgbClr val="FF2F92"/>
                </a:solidFill>
              </a:rPr>
              <a:t>評估個案專案或專案群組</a:t>
            </a:r>
            <a:r>
              <a:rPr lang="zh-TW" altLang="en-US"/>
              <a:t>，並於評估後進行選擇決策，以達成組織目標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日期版面配置區 3">
            <a:extLst>
              <a:ext uri="{FF2B5EF4-FFF2-40B4-BE49-F238E27FC236}">
                <a16:creationId xmlns:a16="http://schemas.microsoft.com/office/drawing/2014/main" id="{CC8F674C-9305-B176-889E-A73D825B6EC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5842" name="Rectangle 2">
            <a:extLst>
              <a:ext uri="{FF2B5EF4-FFF2-40B4-BE49-F238E27FC236}">
                <a16:creationId xmlns:a16="http://schemas.microsoft.com/office/drawing/2014/main" id="{6613D9C8-77E8-A951-92A9-B8AC769BC72E}"/>
              </a:ext>
            </a:extLst>
          </p:cNvPr>
          <p:cNvSpPr>
            <a:spLocks noGrp="1" noChangeArrowheads="1"/>
          </p:cNvSpPr>
          <p:nvPr>
            <p:ph type="title"/>
          </p:nvPr>
        </p:nvSpPr>
        <p:spPr/>
        <p:txBody>
          <a:bodyPr/>
          <a:lstStyle/>
          <a:p>
            <a:pPr eaLnBrk="1" hangingPunct="1"/>
            <a:r>
              <a:rPr lang="zh-TW" altLang="en-US"/>
              <a:t>常見的專案遴選方法 </a:t>
            </a:r>
          </a:p>
        </p:txBody>
      </p:sp>
      <p:sp>
        <p:nvSpPr>
          <p:cNvPr id="35843" name="Rectangle 3">
            <a:extLst>
              <a:ext uri="{FF2B5EF4-FFF2-40B4-BE49-F238E27FC236}">
                <a16:creationId xmlns:a16="http://schemas.microsoft.com/office/drawing/2014/main" id="{C9B10F76-3BF3-1624-E6A1-27F3C7586F2A}"/>
              </a:ext>
            </a:extLst>
          </p:cNvPr>
          <p:cNvSpPr>
            <a:spLocks noGrp="1" noChangeArrowheads="1"/>
          </p:cNvSpPr>
          <p:nvPr>
            <p:ph type="body" idx="1"/>
          </p:nvPr>
        </p:nvSpPr>
        <p:spPr/>
        <p:txBody>
          <a:bodyPr/>
          <a:lstStyle/>
          <a:p>
            <a:pPr eaLnBrk="1" hangingPunct="1"/>
            <a:r>
              <a:rPr lang="zh-TW" altLang="en-US">
                <a:solidFill>
                  <a:srgbClr val="0070C0"/>
                </a:solidFill>
              </a:rPr>
              <a:t>效益衡量法</a:t>
            </a:r>
          </a:p>
          <a:p>
            <a:pPr lvl="1" eaLnBrk="1" hangingPunct="1"/>
            <a:r>
              <a:rPr lang="zh-TW" altLang="en-US"/>
              <a:t>成本效益分析</a:t>
            </a:r>
          </a:p>
          <a:p>
            <a:pPr lvl="1" eaLnBrk="1" hangingPunct="1"/>
            <a:r>
              <a:rPr lang="zh-TW" altLang="en-US"/>
              <a:t>評分模式／加權評分模式</a:t>
            </a:r>
          </a:p>
          <a:p>
            <a:pPr lvl="1" eaLnBrk="1" hangingPunct="1"/>
            <a:r>
              <a:rPr lang="zh-TW" altLang="en-US"/>
              <a:t>現金流量分析 </a:t>
            </a:r>
          </a:p>
          <a:p>
            <a:pPr eaLnBrk="1" hangingPunct="1"/>
            <a:r>
              <a:rPr lang="zh-TW" altLang="en-US">
                <a:solidFill>
                  <a:srgbClr val="0070C0"/>
                </a:solidFill>
              </a:rPr>
              <a:t>數學模型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標題 1">
            <a:extLst>
              <a:ext uri="{FF2B5EF4-FFF2-40B4-BE49-F238E27FC236}">
                <a16:creationId xmlns:a16="http://schemas.microsoft.com/office/drawing/2014/main" id="{6B2185CC-6B58-FEE2-1FEE-A917896C541A}"/>
              </a:ext>
            </a:extLst>
          </p:cNvPr>
          <p:cNvSpPr>
            <a:spLocks noGrp="1" noChangeArrowheads="1"/>
          </p:cNvSpPr>
          <p:nvPr>
            <p:ph type="title"/>
          </p:nvPr>
        </p:nvSpPr>
        <p:spPr/>
        <p:txBody>
          <a:bodyPr/>
          <a:lstStyle/>
          <a:p>
            <a:r>
              <a:rPr lang="zh-TW" altLang="en-US"/>
              <a:t>成本效益分析</a:t>
            </a:r>
            <a:r>
              <a:rPr lang="en-US" altLang="zh-TW"/>
              <a:t>(</a:t>
            </a:r>
            <a:r>
              <a:rPr lang="en-US" altLang="zh-TW" b="1"/>
              <a:t>cost-benefit</a:t>
            </a:r>
            <a:r>
              <a:rPr lang="en-US" altLang="zh-TW"/>
              <a:t>) </a:t>
            </a:r>
            <a:br>
              <a:rPr lang="en-US" altLang="zh-TW"/>
            </a:br>
            <a:endParaRPr lang="zh-TW" altLang="en-US"/>
          </a:p>
        </p:txBody>
      </p:sp>
      <p:sp>
        <p:nvSpPr>
          <p:cNvPr id="37890" name="內容版面配置區 2">
            <a:extLst>
              <a:ext uri="{FF2B5EF4-FFF2-40B4-BE49-F238E27FC236}">
                <a16:creationId xmlns:a16="http://schemas.microsoft.com/office/drawing/2014/main" id="{C2582334-A7DE-AF38-1EC2-32E7C2D8FB3E}"/>
              </a:ext>
            </a:extLst>
          </p:cNvPr>
          <p:cNvSpPr>
            <a:spLocks noGrp="1" noChangeArrowheads="1"/>
          </p:cNvSpPr>
          <p:nvPr>
            <p:ph idx="1"/>
          </p:nvPr>
        </p:nvSpPr>
        <p:spPr>
          <a:xfrm>
            <a:off x="755650" y="1484313"/>
            <a:ext cx="7994650" cy="4114800"/>
          </a:xfrm>
        </p:spPr>
        <p:txBody>
          <a:bodyPr/>
          <a:lstStyle/>
          <a:p>
            <a:r>
              <a:rPr lang="zh-TW" altLang="en-US" sz="2400">
                <a:solidFill>
                  <a:srgbClr val="FF2F92"/>
                </a:solidFill>
              </a:rPr>
              <a:t>成本效益分析</a:t>
            </a:r>
            <a:r>
              <a:rPr lang="en-US" altLang="zh-TW" sz="2400">
                <a:solidFill>
                  <a:srgbClr val="FF2F92"/>
                </a:solidFill>
              </a:rPr>
              <a:t>(</a:t>
            </a:r>
            <a:r>
              <a:rPr lang="en-US" altLang="zh-TW" sz="2400" b="1">
                <a:solidFill>
                  <a:srgbClr val="FF2F92"/>
                </a:solidFill>
              </a:rPr>
              <a:t>Cost-Benefit Analysis</a:t>
            </a:r>
            <a:r>
              <a:rPr lang="en-US" altLang="zh-TW" sz="2400">
                <a:solidFill>
                  <a:srgbClr val="FF2F92"/>
                </a:solidFill>
              </a:rPr>
              <a:t>)</a:t>
            </a:r>
            <a:r>
              <a:rPr lang="zh-TW" altLang="en-US" sz="2400"/>
              <a:t>乃是計算各 種成本與效益之價值，其以系統性方法彙整分析 以判定計畫之成效。 </a:t>
            </a:r>
          </a:p>
          <a:p>
            <a:pPr lvl="1"/>
            <a:r>
              <a:rPr lang="zh-TW" altLang="en-US" sz="2400"/>
              <a:t>分析的第一步驟，即認定成本與效益項目，並賦予成工 與效益應有的價值，再將不同時間的成本與效益價值轉 換在同一個時間點上，然後核算成本效益的評估指標， 以表達計畫之成效。 </a:t>
            </a:r>
          </a:p>
          <a:p>
            <a:r>
              <a:rPr lang="zh-TW" altLang="en-US"/>
              <a:t> </a:t>
            </a:r>
            <a:r>
              <a:rPr lang="zh-TW" altLang="en-US" sz="2400"/>
              <a:t>成本效益分析起源於</a:t>
            </a:r>
            <a:r>
              <a:rPr lang="en-US" altLang="zh-TW" sz="2400" b="1"/>
              <a:t>1844</a:t>
            </a:r>
            <a:r>
              <a:rPr lang="zh-TW" altLang="en-US" sz="2400"/>
              <a:t>年杜比</a:t>
            </a:r>
            <a:r>
              <a:rPr lang="en-US" altLang="zh-TW" sz="2400"/>
              <a:t>(</a:t>
            </a:r>
            <a:r>
              <a:rPr lang="en-US" altLang="zh-TW" sz="2400" b="1"/>
              <a:t>Jules Dupuit</a:t>
            </a:r>
            <a:r>
              <a:rPr lang="en-US" altLang="zh-TW" sz="2400"/>
              <a:t>) </a:t>
            </a:r>
            <a:r>
              <a:rPr lang="zh-TW" altLang="en-US" sz="2400"/>
              <a:t>發表「公共工程項目效用測算」。 </a:t>
            </a:r>
          </a:p>
          <a:p>
            <a:r>
              <a:rPr lang="zh-TW" altLang="en-US" sz="2400"/>
              <a:t>今日，大多數企業遴選專案的評價方法遵循這一 個原理，如果效益大於所耗費的，則專案是可行的。</a:t>
            </a:r>
            <a:r>
              <a:rPr lang="zh-TW" altLang="en-US" sz="2800"/>
              <a:t> </a:t>
            </a:r>
          </a:p>
          <a:p>
            <a:endParaRPr lang="zh-TW" altLang="en-US"/>
          </a:p>
        </p:txBody>
      </p:sp>
      <p:sp>
        <p:nvSpPr>
          <p:cNvPr id="37891" name="日期版面配置區 3">
            <a:extLst>
              <a:ext uri="{FF2B5EF4-FFF2-40B4-BE49-F238E27FC236}">
                <a16:creationId xmlns:a16="http://schemas.microsoft.com/office/drawing/2014/main" id="{B726A5E1-787C-3112-5C05-A88902D431E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標題 1">
            <a:extLst>
              <a:ext uri="{FF2B5EF4-FFF2-40B4-BE49-F238E27FC236}">
                <a16:creationId xmlns:a16="http://schemas.microsoft.com/office/drawing/2014/main" id="{CA47E131-F122-B9BC-00F9-5862C6393064}"/>
              </a:ext>
            </a:extLst>
          </p:cNvPr>
          <p:cNvSpPr>
            <a:spLocks noGrp="1" noChangeArrowheads="1"/>
          </p:cNvSpPr>
          <p:nvPr>
            <p:ph type="title"/>
          </p:nvPr>
        </p:nvSpPr>
        <p:spPr/>
        <p:txBody>
          <a:bodyPr/>
          <a:lstStyle/>
          <a:p>
            <a:r>
              <a:rPr lang="zh-TW" altLang="en-US"/>
              <a:t>評分模式 </a:t>
            </a:r>
            <a:r>
              <a:rPr lang="en-US" altLang="zh-TW" b="1"/>
              <a:t>/</a:t>
            </a:r>
            <a:r>
              <a:rPr lang="zh-TW" altLang="en-US"/>
              <a:t>加權評分模式 </a:t>
            </a:r>
            <a:br>
              <a:rPr lang="zh-TW" altLang="en-US"/>
            </a:br>
            <a:endParaRPr lang="zh-TW" altLang="en-US"/>
          </a:p>
        </p:txBody>
      </p:sp>
      <p:sp>
        <p:nvSpPr>
          <p:cNvPr id="39938" name="內容版面配置區 2">
            <a:extLst>
              <a:ext uri="{FF2B5EF4-FFF2-40B4-BE49-F238E27FC236}">
                <a16:creationId xmlns:a16="http://schemas.microsoft.com/office/drawing/2014/main" id="{AE90A87F-2600-86ED-8DA5-AADED1AA77C3}"/>
              </a:ext>
            </a:extLst>
          </p:cNvPr>
          <p:cNvSpPr>
            <a:spLocks noGrp="1" noChangeArrowheads="1"/>
          </p:cNvSpPr>
          <p:nvPr>
            <p:ph idx="1"/>
          </p:nvPr>
        </p:nvSpPr>
        <p:spPr>
          <a:xfrm>
            <a:off x="684213" y="1905000"/>
            <a:ext cx="7850187" cy="4114800"/>
          </a:xfrm>
        </p:spPr>
        <p:txBody>
          <a:bodyPr/>
          <a:lstStyle/>
          <a:p>
            <a:r>
              <a:rPr lang="zh-TW" altLang="en-US" sz="2400">
                <a:solidFill>
                  <a:srgbClr val="FF2F92"/>
                </a:solidFill>
              </a:rPr>
              <a:t>評分模式</a:t>
            </a:r>
            <a:r>
              <a:rPr lang="en-US" altLang="zh-TW" sz="2400">
                <a:solidFill>
                  <a:srgbClr val="FF2F92"/>
                </a:solidFill>
              </a:rPr>
              <a:t>( </a:t>
            </a:r>
            <a:r>
              <a:rPr lang="en-US" altLang="zh-TW" sz="2400" b="1">
                <a:solidFill>
                  <a:srgbClr val="FF2F92"/>
                </a:solidFill>
              </a:rPr>
              <a:t>scoring model</a:t>
            </a:r>
            <a:r>
              <a:rPr lang="en-US" altLang="zh-TW" sz="2400">
                <a:solidFill>
                  <a:srgbClr val="FF2F92"/>
                </a:solidFill>
              </a:rPr>
              <a:t>)</a:t>
            </a:r>
            <a:r>
              <a:rPr lang="zh-TW" altLang="en-US" sz="2400">
                <a:solidFill>
                  <a:srgbClr val="FF2F92"/>
                </a:solidFill>
              </a:rPr>
              <a:t>，或又稱為加權評分</a:t>
            </a:r>
            <a:r>
              <a:rPr lang="zh-TW" altLang="en-US" sz="2400"/>
              <a:t>模式</a:t>
            </a:r>
            <a:r>
              <a:rPr lang="en-US" altLang="zh-TW" sz="2400"/>
              <a:t>( </a:t>
            </a:r>
            <a:r>
              <a:rPr lang="en-US" altLang="zh-TW" sz="2400" b="1"/>
              <a:t>weighted scoring model</a:t>
            </a:r>
            <a:r>
              <a:rPr lang="en-US" altLang="zh-TW" sz="2400"/>
              <a:t>)</a:t>
            </a:r>
            <a:r>
              <a:rPr lang="zh-TW" altLang="en-US" sz="2400"/>
              <a:t>。 </a:t>
            </a:r>
            <a:endParaRPr lang="en-US" altLang="zh-TW" sz="2400"/>
          </a:p>
          <a:p>
            <a:r>
              <a:rPr lang="zh-TW" altLang="en-US" sz="2400"/>
              <a:t>專案遴選委員會依每項評分準則的重要性，指定一個權重</a:t>
            </a:r>
            <a:r>
              <a:rPr lang="en-US" altLang="zh-TW" sz="2400"/>
              <a:t>(</a:t>
            </a:r>
            <a:r>
              <a:rPr lang="en-US" altLang="zh-TW" sz="2400" b="1"/>
              <a:t>weight</a:t>
            </a:r>
            <a:r>
              <a:rPr lang="en-US" altLang="zh-TW" sz="2400"/>
              <a:t>)</a:t>
            </a:r>
          </a:p>
          <a:p>
            <a:pPr lvl="1"/>
            <a:r>
              <a:rPr lang="zh-TW" altLang="en-US" sz="2000" b="1">
                <a:solidFill>
                  <a:srgbClr val="FF2F92"/>
                </a:solidFill>
              </a:rPr>
              <a:t>較重要的評分準則權重較高，相反地，較不重要的評分準則權重較低。 </a:t>
            </a:r>
          </a:p>
          <a:p>
            <a:r>
              <a:rPr lang="zh-TW" altLang="en-US" sz="2400"/>
              <a:t>接著每個專案會用</a:t>
            </a:r>
            <a:r>
              <a:rPr lang="en-US" altLang="zh-TW" sz="2400" b="1"/>
              <a:t>1</a:t>
            </a:r>
            <a:r>
              <a:rPr lang="zh-TW" altLang="en-US" sz="2400"/>
              <a:t>到</a:t>
            </a:r>
            <a:r>
              <a:rPr lang="en-US" altLang="zh-TW" sz="2400" b="1"/>
              <a:t>5</a:t>
            </a:r>
            <a:r>
              <a:rPr lang="zh-TW" altLang="en-US" sz="2400"/>
              <a:t>的數字</a:t>
            </a:r>
            <a:r>
              <a:rPr lang="en-US" altLang="zh-TW" sz="2400"/>
              <a:t>(</a:t>
            </a:r>
            <a:r>
              <a:rPr lang="zh-TW" altLang="en-US" sz="2400"/>
              <a:t>或某種這類的指定 </a:t>
            </a:r>
            <a:r>
              <a:rPr lang="en-US" altLang="zh-TW" sz="2400"/>
              <a:t>)</a:t>
            </a:r>
            <a:r>
              <a:rPr lang="zh-TW" altLang="en-US" sz="2400"/>
              <a:t>加以評等 </a:t>
            </a:r>
          </a:p>
          <a:p>
            <a:r>
              <a:rPr lang="zh-TW" altLang="en-US" sz="2400"/>
              <a:t>又接著這項評分會乘以準則因素的權重，並加上其 他加權準則分數，而得到總加權分數。 </a:t>
            </a:r>
          </a:p>
          <a:p>
            <a:r>
              <a:rPr lang="zh-TW" altLang="en-US" sz="2400"/>
              <a:t> 然後從中選出總加權分數最高者。 </a:t>
            </a:r>
          </a:p>
          <a:p>
            <a:endParaRPr lang="zh-TW" altLang="en-US"/>
          </a:p>
        </p:txBody>
      </p:sp>
      <p:sp>
        <p:nvSpPr>
          <p:cNvPr id="39939" name="日期版面配置區 3">
            <a:extLst>
              <a:ext uri="{FF2B5EF4-FFF2-40B4-BE49-F238E27FC236}">
                <a16:creationId xmlns:a16="http://schemas.microsoft.com/office/drawing/2014/main" id="{F419237A-16E3-38F4-34DE-A254ED96413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日期版面配置區 3">
            <a:extLst>
              <a:ext uri="{FF2B5EF4-FFF2-40B4-BE49-F238E27FC236}">
                <a16:creationId xmlns:a16="http://schemas.microsoft.com/office/drawing/2014/main" id="{470E4919-56F2-BB0D-44ED-E384C7A8032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41986" name="Rectangle 2">
            <a:extLst>
              <a:ext uri="{FF2B5EF4-FFF2-40B4-BE49-F238E27FC236}">
                <a16:creationId xmlns:a16="http://schemas.microsoft.com/office/drawing/2014/main" id="{7C9C0C89-5BB6-691F-EFD4-2327F5A86E0A}"/>
              </a:ext>
            </a:extLst>
          </p:cNvPr>
          <p:cNvSpPr>
            <a:spLocks noGrp="1" noChangeArrowheads="1"/>
          </p:cNvSpPr>
          <p:nvPr>
            <p:ph type="title"/>
          </p:nvPr>
        </p:nvSpPr>
        <p:spPr/>
        <p:txBody>
          <a:bodyPr/>
          <a:lstStyle/>
          <a:p>
            <a:pPr eaLnBrk="1" hangingPunct="1"/>
            <a:r>
              <a:rPr lang="zh-TW" altLang="en-US"/>
              <a:t>現金流量分析 </a:t>
            </a:r>
          </a:p>
        </p:txBody>
      </p:sp>
      <p:sp>
        <p:nvSpPr>
          <p:cNvPr id="41987" name="Rectangle 3">
            <a:extLst>
              <a:ext uri="{FF2B5EF4-FFF2-40B4-BE49-F238E27FC236}">
                <a16:creationId xmlns:a16="http://schemas.microsoft.com/office/drawing/2014/main" id="{14832E15-2A71-A6D2-5511-06A6E50885F3}"/>
              </a:ext>
            </a:extLst>
          </p:cNvPr>
          <p:cNvSpPr>
            <a:spLocks noGrp="1" noChangeArrowheads="1"/>
          </p:cNvSpPr>
          <p:nvPr>
            <p:ph type="body" idx="1"/>
          </p:nvPr>
        </p:nvSpPr>
        <p:spPr/>
        <p:txBody>
          <a:bodyPr/>
          <a:lstStyle/>
          <a:p>
            <a:pPr eaLnBrk="1" hangingPunct="1"/>
            <a:r>
              <a:rPr lang="zh-TW" altLang="en-US">
                <a:solidFill>
                  <a:srgbClr val="FF00FF"/>
                </a:solidFill>
              </a:rPr>
              <a:t>還本期間</a:t>
            </a:r>
            <a:r>
              <a:rPr lang="en-US" altLang="zh-TW"/>
              <a:t>(Payback Period)</a:t>
            </a:r>
            <a:r>
              <a:rPr lang="zh-TW" altLang="en-US"/>
              <a:t>法：是指一項專案計畫在投入成本後，可以回收的時間，以年為單位 </a:t>
            </a:r>
          </a:p>
          <a:p>
            <a:pPr eaLnBrk="1" hangingPunct="1"/>
            <a:r>
              <a:rPr lang="zh-TW" altLang="en-US">
                <a:solidFill>
                  <a:srgbClr val="FF00FF"/>
                </a:solidFill>
              </a:rPr>
              <a:t>折現現金流量</a:t>
            </a:r>
            <a:r>
              <a:rPr lang="en-US" altLang="zh-TW"/>
              <a:t>(Discounted Cash Flow)</a:t>
            </a:r>
            <a:r>
              <a:rPr lang="zh-TW" altLang="en-US"/>
              <a:t>法：是對專案未來的現金流量及其風險進行預期，然後選擇合理的貼現率，將未來的現金流量摺合成現值 </a:t>
            </a:r>
            <a:endParaRPr lang="en-US" altLang="zh-TW"/>
          </a:p>
          <a:p>
            <a:pPr eaLnBrk="1" hangingPunct="1"/>
            <a:r>
              <a:rPr lang="en-US" altLang="zh-TW"/>
              <a:t>https://en.wikipedia.org/wiki/Discounted_cash_flow</a:t>
            </a:r>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標題 1">
            <a:extLst>
              <a:ext uri="{FF2B5EF4-FFF2-40B4-BE49-F238E27FC236}">
                <a16:creationId xmlns:a16="http://schemas.microsoft.com/office/drawing/2014/main" id="{BA786EC6-5207-1772-4469-86B68A887D2D}"/>
              </a:ext>
            </a:extLst>
          </p:cNvPr>
          <p:cNvSpPr>
            <a:spLocks noGrp="1" noChangeArrowheads="1"/>
          </p:cNvSpPr>
          <p:nvPr>
            <p:ph type="title"/>
          </p:nvPr>
        </p:nvSpPr>
        <p:spPr/>
        <p:txBody>
          <a:bodyPr/>
          <a:lstStyle/>
          <a:p>
            <a:r>
              <a:rPr lang="zh-TW" altLang="en-US"/>
              <a:t>現金流量分析 </a:t>
            </a:r>
            <a:br>
              <a:rPr lang="zh-TW" altLang="en-US"/>
            </a:br>
            <a:endParaRPr lang="zh-TW" altLang="en-US"/>
          </a:p>
        </p:txBody>
      </p:sp>
      <p:sp>
        <p:nvSpPr>
          <p:cNvPr id="44034" name="內容版面配置區 2">
            <a:extLst>
              <a:ext uri="{FF2B5EF4-FFF2-40B4-BE49-F238E27FC236}">
                <a16:creationId xmlns:a16="http://schemas.microsoft.com/office/drawing/2014/main" id="{6EC0EF5D-C40B-E7B9-6248-2EAD0CAB6038}"/>
              </a:ext>
            </a:extLst>
          </p:cNvPr>
          <p:cNvSpPr>
            <a:spLocks noGrp="1" noChangeArrowheads="1"/>
          </p:cNvSpPr>
          <p:nvPr>
            <p:ph idx="1"/>
          </p:nvPr>
        </p:nvSpPr>
        <p:spPr>
          <a:xfrm>
            <a:off x="1524000" y="1412875"/>
            <a:ext cx="7010400" cy="4114800"/>
          </a:xfrm>
        </p:spPr>
        <p:txBody>
          <a:bodyPr/>
          <a:lstStyle/>
          <a:p>
            <a:r>
              <a:rPr lang="zh-TW" altLang="en-US" b="1">
                <a:solidFill>
                  <a:srgbClr val="FF2F92"/>
                </a:solidFill>
              </a:rPr>
              <a:t>還本期間</a:t>
            </a:r>
            <a:r>
              <a:rPr lang="en-US" altLang="zh-TW" b="1">
                <a:solidFill>
                  <a:srgbClr val="FF2F92"/>
                </a:solidFill>
              </a:rPr>
              <a:t>(Payback Period)</a:t>
            </a:r>
            <a:r>
              <a:rPr lang="zh-TW" altLang="en-US" b="1">
                <a:solidFill>
                  <a:srgbClr val="FF2F92"/>
                </a:solidFill>
              </a:rPr>
              <a:t>法 </a:t>
            </a:r>
          </a:p>
          <a:p>
            <a:pPr lvl="1"/>
            <a:r>
              <a:rPr lang="zh-TW" altLang="en-US"/>
              <a:t>是指一項專案計畫在投入成本後，可以回收的 </a:t>
            </a:r>
          </a:p>
          <a:p>
            <a:pPr lvl="1"/>
            <a:r>
              <a:rPr lang="zh-TW" altLang="en-US"/>
              <a:t>時間，以年為單位 </a:t>
            </a:r>
            <a:r>
              <a:rPr lang="en-US" altLang="zh-TW"/>
              <a:t>	</a:t>
            </a:r>
          </a:p>
          <a:p>
            <a:pPr lvl="1"/>
            <a:r>
              <a:rPr lang="zh-TW" altLang="en-US"/>
              <a:t>例</a:t>
            </a:r>
            <a:r>
              <a:rPr lang="en-US" altLang="zh-TW"/>
              <a:t>:</a:t>
            </a:r>
            <a:r>
              <a:rPr lang="zh-TW" altLang="en-US"/>
              <a:t>某專案期初投資為</a:t>
            </a:r>
            <a:r>
              <a:rPr lang="en-US" altLang="zh-TW" b="1"/>
              <a:t>$300,000</a:t>
            </a:r>
            <a:r>
              <a:rPr lang="zh-TW" altLang="en-US"/>
              <a:t>，</a:t>
            </a:r>
            <a:endParaRPr lang="en-US" altLang="zh-TW"/>
          </a:p>
          <a:p>
            <a:pPr lvl="1"/>
            <a:r>
              <a:rPr lang="zh-TW" altLang="en-US"/>
              <a:t>前二年每季 預期的現金流入為</a:t>
            </a:r>
            <a:r>
              <a:rPr lang="en-US" altLang="zh-TW" b="1"/>
              <a:t>$25,000</a:t>
            </a:r>
            <a:r>
              <a:rPr lang="zh-TW" altLang="en-US"/>
              <a:t>，之後每季為</a:t>
            </a:r>
            <a:r>
              <a:rPr lang="en-US" altLang="zh-TW" b="1"/>
              <a:t>$50,000</a:t>
            </a:r>
            <a:r>
              <a:rPr lang="zh-TW" altLang="en-US"/>
              <a:t>。 則還本期間為</a:t>
            </a:r>
            <a:r>
              <a:rPr lang="en-US" altLang="zh-TW" b="1"/>
              <a:t>2,5</a:t>
            </a:r>
            <a:r>
              <a:rPr lang="zh-TW" altLang="en-US"/>
              <a:t>年。 </a:t>
            </a:r>
            <a:endParaRPr lang="en-US" altLang="zh-TW"/>
          </a:p>
          <a:p>
            <a:pPr lvl="1"/>
            <a:r>
              <a:rPr lang="zh-TW" altLang="en-US" sz="2000"/>
              <a:t>第一年現金流入</a:t>
            </a:r>
            <a:r>
              <a:rPr lang="en-US" altLang="zh-TW" sz="2000" b="1"/>
              <a:t>=25,000 X4</a:t>
            </a:r>
            <a:r>
              <a:rPr lang="zh-TW" altLang="en-US" sz="2000"/>
              <a:t>季</a:t>
            </a:r>
            <a:r>
              <a:rPr lang="en-US" altLang="zh-TW" sz="2000"/>
              <a:t>(</a:t>
            </a:r>
            <a:r>
              <a:rPr lang="zh-TW" altLang="en-US" sz="2000"/>
              <a:t>一年有四季</a:t>
            </a:r>
            <a:r>
              <a:rPr lang="en-US" altLang="zh-TW" sz="2000"/>
              <a:t>) </a:t>
            </a:r>
            <a:r>
              <a:rPr lang="en-US" altLang="zh-TW" sz="2000" b="1"/>
              <a:t>=100,000</a:t>
            </a:r>
          </a:p>
          <a:p>
            <a:pPr lvl="1"/>
            <a:r>
              <a:rPr lang="zh-TW" altLang="en-US" sz="2000"/>
              <a:t>第二年現金流入</a:t>
            </a:r>
            <a:r>
              <a:rPr lang="en-US" altLang="zh-TW" sz="2000" b="1"/>
              <a:t>=25,000 X 4</a:t>
            </a:r>
            <a:r>
              <a:rPr lang="zh-TW" altLang="en-US" sz="2000"/>
              <a:t>季</a:t>
            </a:r>
            <a:r>
              <a:rPr lang="en-US" altLang="zh-TW" sz="2000"/>
              <a:t>(</a:t>
            </a:r>
            <a:r>
              <a:rPr lang="zh-TW" altLang="en-US" sz="2000"/>
              <a:t>一年有四季</a:t>
            </a:r>
            <a:r>
              <a:rPr lang="en-US" altLang="zh-TW" sz="2000"/>
              <a:t>) </a:t>
            </a:r>
            <a:r>
              <a:rPr lang="en-US" altLang="zh-TW" sz="2000" b="1"/>
              <a:t>=100,000</a:t>
            </a:r>
          </a:p>
          <a:p>
            <a:pPr lvl="1"/>
            <a:r>
              <a:rPr lang="zh-TW" altLang="en-US" sz="2000"/>
              <a:t>第三年之前半年現金流入</a:t>
            </a:r>
            <a:r>
              <a:rPr lang="en-US" altLang="zh-TW" sz="2000" b="1"/>
              <a:t>=50,000 X2</a:t>
            </a:r>
            <a:r>
              <a:rPr lang="zh-TW" altLang="en-US" sz="2000"/>
              <a:t>季</a:t>
            </a:r>
            <a:r>
              <a:rPr lang="en-US" altLang="zh-TW" sz="2000" b="1"/>
              <a:t>=100,000 </a:t>
            </a:r>
            <a:endParaRPr lang="zh-TW" altLang="en-US" sz="2000"/>
          </a:p>
          <a:p>
            <a:endParaRPr lang="zh-TW" altLang="en-US"/>
          </a:p>
        </p:txBody>
      </p:sp>
      <p:sp>
        <p:nvSpPr>
          <p:cNvPr id="44035" name="日期版面配置區 3">
            <a:extLst>
              <a:ext uri="{FF2B5EF4-FFF2-40B4-BE49-F238E27FC236}">
                <a16:creationId xmlns:a16="http://schemas.microsoft.com/office/drawing/2014/main" id="{B71D0504-2A46-56A5-C32A-7DF0176E242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版面配置區 3">
            <a:extLst>
              <a:ext uri="{FF2B5EF4-FFF2-40B4-BE49-F238E27FC236}">
                <a16:creationId xmlns:a16="http://schemas.microsoft.com/office/drawing/2014/main" id="{B6D3F0AF-22AF-78E6-A036-80456D8F5530}"/>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16386" name="Rectangle 2">
            <a:extLst>
              <a:ext uri="{FF2B5EF4-FFF2-40B4-BE49-F238E27FC236}">
                <a16:creationId xmlns:a16="http://schemas.microsoft.com/office/drawing/2014/main" id="{7BE4971C-A400-D1C6-B507-A3995893B002}"/>
              </a:ext>
            </a:extLst>
          </p:cNvPr>
          <p:cNvSpPr>
            <a:spLocks noGrp="1" noChangeArrowheads="1"/>
          </p:cNvSpPr>
          <p:nvPr>
            <p:ph type="title"/>
          </p:nvPr>
        </p:nvSpPr>
        <p:spPr/>
        <p:txBody>
          <a:bodyPr/>
          <a:lstStyle/>
          <a:p>
            <a:pPr eaLnBrk="1" hangingPunct="1"/>
            <a:r>
              <a:rPr lang="zh-TW" altLang="en-US" b="1"/>
              <a:t>本章學習重點</a:t>
            </a:r>
          </a:p>
        </p:txBody>
      </p:sp>
      <p:sp>
        <p:nvSpPr>
          <p:cNvPr id="16387" name="Rectangle 3">
            <a:extLst>
              <a:ext uri="{FF2B5EF4-FFF2-40B4-BE49-F238E27FC236}">
                <a16:creationId xmlns:a16="http://schemas.microsoft.com/office/drawing/2014/main" id="{721E72B0-3C8C-F43F-07E7-D35E3E88EF50}"/>
              </a:ext>
            </a:extLst>
          </p:cNvPr>
          <p:cNvSpPr>
            <a:spLocks noGrp="1" noChangeArrowheads="1"/>
          </p:cNvSpPr>
          <p:nvPr>
            <p:ph type="body" idx="1"/>
          </p:nvPr>
        </p:nvSpPr>
        <p:spPr/>
        <p:txBody>
          <a:bodyPr/>
          <a:lstStyle/>
          <a:p>
            <a:pPr eaLnBrk="1" hangingPunct="1">
              <a:lnSpc>
                <a:spcPct val="90000"/>
              </a:lnSpc>
            </a:pPr>
            <a:r>
              <a:rPr lang="zh-TW" altLang="en-US" sz="2100"/>
              <a:t>專案計畫擬定</a:t>
            </a:r>
          </a:p>
          <a:p>
            <a:pPr eaLnBrk="1" hangingPunct="1">
              <a:lnSpc>
                <a:spcPct val="90000"/>
              </a:lnSpc>
            </a:pPr>
            <a:r>
              <a:rPr lang="zh-TW" altLang="en-US" sz="2100"/>
              <a:t>專案計畫執行</a:t>
            </a:r>
          </a:p>
          <a:p>
            <a:pPr eaLnBrk="1" hangingPunct="1">
              <a:lnSpc>
                <a:spcPct val="90000"/>
              </a:lnSpc>
            </a:pPr>
            <a:r>
              <a:rPr lang="zh-TW" altLang="en-US" sz="2100"/>
              <a:t>專案變更管理</a:t>
            </a:r>
          </a:p>
          <a:p>
            <a:pPr eaLnBrk="1" hangingPunct="1">
              <a:lnSpc>
                <a:spcPct val="90000"/>
              </a:lnSpc>
            </a:pPr>
            <a:r>
              <a:rPr lang="zh-TW" altLang="en-US" sz="2100"/>
              <a:t>發展</a:t>
            </a:r>
            <a:r>
              <a:rPr lang="en-US" altLang="zh-TW" sz="2100"/>
              <a:t>Project Charter</a:t>
            </a:r>
            <a:r>
              <a:rPr lang="zh-TW" altLang="en-US" sz="2100"/>
              <a:t>與</a:t>
            </a:r>
            <a:r>
              <a:rPr lang="en-US" altLang="zh-TW" sz="2100"/>
              <a:t>Project Scope Statement</a:t>
            </a:r>
          </a:p>
          <a:p>
            <a:pPr eaLnBrk="1" hangingPunct="1">
              <a:lnSpc>
                <a:spcPct val="90000"/>
              </a:lnSpc>
            </a:pPr>
            <a:r>
              <a:rPr lang="zh-TW" altLang="en-US" sz="2100"/>
              <a:t>開發專案管理計畫書</a:t>
            </a:r>
            <a:r>
              <a:rPr lang="en-US" altLang="zh-TW" sz="2100"/>
              <a:t>(Project Management Plan)</a:t>
            </a:r>
          </a:p>
          <a:p>
            <a:pPr eaLnBrk="1" hangingPunct="1">
              <a:lnSpc>
                <a:spcPct val="90000"/>
              </a:lnSpc>
            </a:pPr>
            <a:r>
              <a:rPr lang="zh-TW" altLang="en-US" sz="2100"/>
              <a:t>引導專案執行</a:t>
            </a:r>
          </a:p>
          <a:p>
            <a:pPr eaLnBrk="1" hangingPunct="1">
              <a:lnSpc>
                <a:spcPct val="90000"/>
              </a:lnSpc>
            </a:pPr>
            <a:r>
              <a:rPr lang="zh-TW" altLang="en-US" sz="2100"/>
              <a:t>監控專案工作</a:t>
            </a:r>
          </a:p>
          <a:p>
            <a:pPr eaLnBrk="1" hangingPunct="1">
              <a:lnSpc>
                <a:spcPct val="90000"/>
              </a:lnSpc>
            </a:pPr>
            <a:r>
              <a:rPr lang="zh-TW" altLang="en-US" sz="2100"/>
              <a:t>整合變更管制</a:t>
            </a:r>
          </a:p>
          <a:p>
            <a:pPr eaLnBrk="1" hangingPunct="1">
              <a:lnSpc>
                <a:spcPct val="90000"/>
              </a:lnSpc>
            </a:pPr>
            <a:r>
              <a:rPr lang="zh-TW" altLang="en-US" sz="2100"/>
              <a:t>專案結案</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標題 1">
            <a:extLst>
              <a:ext uri="{FF2B5EF4-FFF2-40B4-BE49-F238E27FC236}">
                <a16:creationId xmlns:a16="http://schemas.microsoft.com/office/drawing/2014/main" id="{DA43AC18-F5C9-DE2C-95D9-1CA155475BAC}"/>
              </a:ext>
            </a:extLst>
          </p:cNvPr>
          <p:cNvSpPr>
            <a:spLocks noGrp="1" noChangeArrowheads="1"/>
          </p:cNvSpPr>
          <p:nvPr>
            <p:ph type="title"/>
          </p:nvPr>
        </p:nvSpPr>
        <p:spPr/>
        <p:txBody>
          <a:bodyPr/>
          <a:lstStyle/>
          <a:p>
            <a:r>
              <a:rPr lang="zh-TW" altLang="en-US"/>
              <a:t>現金流量分析 </a:t>
            </a:r>
            <a:br>
              <a:rPr lang="zh-TW" altLang="en-US"/>
            </a:br>
            <a:endParaRPr lang="zh-TW" altLang="en-US"/>
          </a:p>
        </p:txBody>
      </p:sp>
      <p:sp>
        <p:nvSpPr>
          <p:cNvPr id="46082" name="內容版面配置區 2">
            <a:extLst>
              <a:ext uri="{FF2B5EF4-FFF2-40B4-BE49-F238E27FC236}">
                <a16:creationId xmlns:a16="http://schemas.microsoft.com/office/drawing/2014/main" id="{1A3B0E41-F53E-9AD5-2DC2-10685F9A6BE4}"/>
              </a:ext>
            </a:extLst>
          </p:cNvPr>
          <p:cNvSpPr>
            <a:spLocks noGrp="1" noChangeArrowheads="1"/>
          </p:cNvSpPr>
          <p:nvPr>
            <p:ph idx="1"/>
          </p:nvPr>
        </p:nvSpPr>
        <p:spPr>
          <a:xfrm>
            <a:off x="1331913" y="1125538"/>
            <a:ext cx="7561262" cy="4114800"/>
          </a:xfrm>
        </p:spPr>
        <p:txBody>
          <a:bodyPr/>
          <a:lstStyle/>
          <a:p>
            <a:r>
              <a:rPr lang="zh-TW" altLang="en-US" sz="2400"/>
              <a:t>折現現金流量</a:t>
            </a:r>
            <a:r>
              <a:rPr lang="en-US" altLang="zh-TW" sz="2400" b="1"/>
              <a:t>(Discounted Cash Flow)</a:t>
            </a:r>
            <a:r>
              <a:rPr lang="zh-TW" altLang="en-US" sz="2400"/>
              <a:t>法</a:t>
            </a:r>
            <a:r>
              <a:rPr lang="en-US" altLang="zh-TW" sz="2400"/>
              <a:t>:</a:t>
            </a:r>
            <a:r>
              <a:rPr lang="zh-TW" altLang="en-US" sz="2400"/>
              <a:t>是對專案未 來的現金流量及其風險進行預期，然後選擇合理的貼 現率，將未來的現金流量摺合成現值 </a:t>
            </a:r>
          </a:p>
          <a:p>
            <a:pPr lvl="1"/>
            <a:r>
              <a:rPr lang="zh-TW" altLang="en-US" sz="2200"/>
              <a:t>使用此法的關鍵確定</a:t>
            </a:r>
            <a:r>
              <a:rPr lang="en-US" altLang="zh-TW" sz="2200"/>
              <a:t>:</a:t>
            </a:r>
            <a:r>
              <a:rPr lang="zh-TW" altLang="en-US" sz="2200"/>
              <a:t>第一，預期專案未來存續期各 年度的現金流量</a:t>
            </a:r>
            <a:r>
              <a:rPr lang="en-US" altLang="zh-TW" sz="2200"/>
              <a:t>;</a:t>
            </a:r>
            <a:r>
              <a:rPr lang="zh-TW" altLang="en-US" sz="2200"/>
              <a:t>第二，要找到一個合理的公允的折 現率，折現率的大小取決於取得的未來現金流量的風 險，風險越大，要求的折現率就越高</a:t>
            </a:r>
            <a:r>
              <a:rPr lang="en-US" altLang="zh-TW" sz="2200"/>
              <a:t>;</a:t>
            </a:r>
            <a:r>
              <a:rPr lang="zh-TW" altLang="en-US" sz="2200"/>
              <a:t>反之亦反之。 </a:t>
            </a:r>
          </a:p>
          <a:p>
            <a:pPr lvl="1"/>
            <a:r>
              <a:rPr lang="zh-TW" altLang="en-US" sz="2200"/>
              <a:t>公式</a:t>
            </a:r>
            <a:r>
              <a:rPr lang="en-US" altLang="zh-TW" sz="2200"/>
              <a:t>:</a:t>
            </a:r>
            <a:r>
              <a:rPr lang="zh-TW" altLang="en-US" sz="2200"/>
              <a:t>現值</a:t>
            </a:r>
            <a:r>
              <a:rPr lang="en-US" altLang="zh-TW" sz="2200" b="1" i="1"/>
              <a:t>PV=FV⁄⁄(1+i)n </a:t>
            </a:r>
            <a:r>
              <a:rPr lang="zh-TW" altLang="en-US" sz="2200"/>
              <a:t>，其中</a:t>
            </a:r>
            <a:r>
              <a:rPr lang="en-US" altLang="zh-TW" sz="2200" b="1" i="1"/>
              <a:t>FV</a:t>
            </a:r>
            <a:r>
              <a:rPr lang="zh-TW" altLang="en-US" sz="2200"/>
              <a:t>是未來值，</a:t>
            </a:r>
            <a:r>
              <a:rPr lang="en-US" altLang="zh-TW" sz="2200" b="1" i="1"/>
              <a:t>i</a:t>
            </a:r>
            <a:r>
              <a:rPr lang="zh-TW" altLang="en-US" sz="2200"/>
              <a:t>是折現 率，</a:t>
            </a:r>
            <a:r>
              <a:rPr lang="en-US" altLang="zh-TW" sz="2200" b="1" i="1"/>
              <a:t>n</a:t>
            </a:r>
            <a:r>
              <a:rPr lang="zh-TW" altLang="en-US" sz="2200"/>
              <a:t>是期數 </a:t>
            </a:r>
          </a:p>
          <a:p>
            <a:pPr lvl="1"/>
            <a:r>
              <a:rPr lang="zh-TW" altLang="en-US" sz="2200"/>
              <a:t>案例</a:t>
            </a:r>
            <a:r>
              <a:rPr lang="en-US" altLang="zh-TW" sz="2200"/>
              <a:t>:</a:t>
            </a:r>
            <a:r>
              <a:rPr lang="zh-TW" altLang="en-US" sz="2200"/>
              <a:t>在</a:t>
            </a:r>
            <a:r>
              <a:rPr lang="en-US" altLang="zh-TW" sz="2200" b="1"/>
              <a:t>5%</a:t>
            </a:r>
            <a:r>
              <a:rPr lang="zh-TW" altLang="en-US" sz="2200"/>
              <a:t>利率水準下，二年後的</a:t>
            </a:r>
            <a:r>
              <a:rPr lang="en-US" altLang="zh-TW" sz="2200" b="1"/>
              <a:t>$11,025</a:t>
            </a:r>
            <a:r>
              <a:rPr lang="zh-TW" altLang="en-US" sz="2200"/>
              <a:t>，現值是多 少</a:t>
            </a:r>
            <a:r>
              <a:rPr lang="en-US" altLang="zh-TW" sz="2200"/>
              <a:t>? </a:t>
            </a:r>
            <a:endParaRPr lang="zh-TW" altLang="en-US" sz="2200"/>
          </a:p>
          <a:p>
            <a:pPr lvl="1"/>
            <a:r>
              <a:rPr lang="zh-TW" altLang="en-US" sz="2200"/>
              <a:t> 現值 </a:t>
            </a:r>
            <a:r>
              <a:rPr lang="en-US" altLang="zh-TW" sz="2200" b="1" i="1"/>
              <a:t>PV=11025⁄⁄(1+0.05)2 =$10,000 </a:t>
            </a:r>
            <a:endParaRPr lang="en-US" altLang="zh-TW" sz="2200"/>
          </a:p>
          <a:p>
            <a:endParaRPr lang="zh-TW" altLang="en-US"/>
          </a:p>
        </p:txBody>
      </p:sp>
      <p:sp>
        <p:nvSpPr>
          <p:cNvPr id="46083" name="日期版面配置區 3">
            <a:extLst>
              <a:ext uri="{FF2B5EF4-FFF2-40B4-BE49-F238E27FC236}">
                <a16:creationId xmlns:a16="http://schemas.microsoft.com/office/drawing/2014/main" id="{67D89230-2D30-2635-7B47-B00C9FEFDB76}"/>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日期版面配置區 3">
            <a:extLst>
              <a:ext uri="{FF2B5EF4-FFF2-40B4-BE49-F238E27FC236}">
                <a16:creationId xmlns:a16="http://schemas.microsoft.com/office/drawing/2014/main" id="{EFCDE586-939E-2C63-9483-4297EE3F357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48130" name="Rectangle 2">
            <a:extLst>
              <a:ext uri="{FF2B5EF4-FFF2-40B4-BE49-F238E27FC236}">
                <a16:creationId xmlns:a16="http://schemas.microsoft.com/office/drawing/2014/main" id="{F3C6412C-B24F-E816-B9FC-B74DDE454B4D}"/>
              </a:ext>
            </a:extLst>
          </p:cNvPr>
          <p:cNvSpPr>
            <a:spLocks noGrp="1" noChangeArrowheads="1"/>
          </p:cNvSpPr>
          <p:nvPr>
            <p:ph type="title"/>
          </p:nvPr>
        </p:nvSpPr>
        <p:spPr/>
        <p:txBody>
          <a:bodyPr/>
          <a:lstStyle/>
          <a:p>
            <a:pPr eaLnBrk="1" hangingPunct="1"/>
            <a:r>
              <a:rPr lang="zh-TW" altLang="en-US"/>
              <a:t>現金流量分析</a:t>
            </a:r>
          </a:p>
        </p:txBody>
      </p:sp>
      <p:sp>
        <p:nvSpPr>
          <p:cNvPr id="48131" name="Rectangle 3">
            <a:extLst>
              <a:ext uri="{FF2B5EF4-FFF2-40B4-BE49-F238E27FC236}">
                <a16:creationId xmlns:a16="http://schemas.microsoft.com/office/drawing/2014/main" id="{660DE7B0-AA12-5742-7361-051A2369FA90}"/>
              </a:ext>
            </a:extLst>
          </p:cNvPr>
          <p:cNvSpPr>
            <a:spLocks noGrp="1" noChangeArrowheads="1"/>
          </p:cNvSpPr>
          <p:nvPr>
            <p:ph type="body" idx="1"/>
          </p:nvPr>
        </p:nvSpPr>
        <p:spPr>
          <a:xfrm>
            <a:off x="684213" y="1412875"/>
            <a:ext cx="7850187" cy="4114800"/>
          </a:xfrm>
        </p:spPr>
        <p:txBody>
          <a:bodyPr/>
          <a:lstStyle/>
          <a:p>
            <a:pPr eaLnBrk="1" hangingPunct="1"/>
            <a:r>
              <a:rPr lang="zh-TW" altLang="en-US" sz="2800">
                <a:solidFill>
                  <a:srgbClr val="FF00FF"/>
                </a:solidFill>
              </a:rPr>
              <a:t>淨現值</a:t>
            </a:r>
            <a:r>
              <a:rPr lang="en-US" altLang="zh-TW" sz="2800"/>
              <a:t>(NPV)</a:t>
            </a:r>
            <a:r>
              <a:rPr lang="zh-TW" altLang="en-US" sz="2800"/>
              <a:t>法：是指一個專案項目的全部現金流入的折現值和全部現金流出的折現值之間的差額 </a:t>
            </a:r>
            <a:endParaRPr lang="en-US" altLang="zh-TW" sz="2800"/>
          </a:p>
          <a:p>
            <a:pPr lvl="1" eaLnBrk="1" hangingPunct="1"/>
            <a:r>
              <a:rPr lang="zh-TW" altLang="en-US" sz="1800">
                <a:solidFill>
                  <a:srgbClr val="FF2F92"/>
                </a:solidFill>
              </a:rPr>
              <a:t>如果</a:t>
            </a:r>
            <a:r>
              <a:rPr lang="en-US" altLang="zh-TW" sz="1800" b="1">
                <a:solidFill>
                  <a:srgbClr val="FF2F92"/>
                </a:solidFill>
              </a:rPr>
              <a:t>NPV&gt;0</a:t>
            </a:r>
            <a:r>
              <a:rPr lang="zh-TW" altLang="en-US" sz="1800">
                <a:solidFill>
                  <a:srgbClr val="FF2F92"/>
                </a:solidFill>
              </a:rPr>
              <a:t>，說明該專案的現金流入現值大於 現金流出現值，其結果可以增加淨利。在專案 遴選時，會選擇最高</a:t>
            </a:r>
            <a:r>
              <a:rPr lang="en-US" altLang="zh-TW" sz="1800" b="1">
                <a:solidFill>
                  <a:srgbClr val="FF2F92"/>
                </a:solidFill>
              </a:rPr>
              <a:t>NPV</a:t>
            </a:r>
            <a:r>
              <a:rPr lang="zh-TW" altLang="en-US" sz="1800">
                <a:solidFill>
                  <a:srgbClr val="FF2F92"/>
                </a:solidFill>
              </a:rPr>
              <a:t>值的專案 </a:t>
            </a:r>
            <a:endParaRPr lang="en-US" altLang="zh-TW"/>
          </a:p>
          <a:p>
            <a:pPr lvl="1" eaLnBrk="1" hangingPunct="1"/>
            <a:r>
              <a:rPr lang="en-US" altLang="zh-TW"/>
              <a:t>https://en.wikipedia.org/wiki/Net_present_value</a:t>
            </a:r>
            <a:endParaRPr lang="zh-TW" altLang="en-US"/>
          </a:p>
          <a:p>
            <a:pPr eaLnBrk="1" hangingPunct="1"/>
            <a:r>
              <a:rPr lang="zh-TW" altLang="en-US" sz="2800">
                <a:solidFill>
                  <a:srgbClr val="FF00FF"/>
                </a:solidFill>
              </a:rPr>
              <a:t>內部報酬率</a:t>
            </a:r>
            <a:r>
              <a:rPr lang="en-US" altLang="zh-TW" sz="2800"/>
              <a:t>(IRR)</a:t>
            </a:r>
            <a:r>
              <a:rPr lang="zh-TW" altLang="en-US" sz="2800"/>
              <a:t>法：是指現金流入的現值，等於原始投入金額時的貼現率</a:t>
            </a:r>
            <a:r>
              <a:rPr lang="en-US" altLang="zh-TW" sz="2800"/>
              <a:t>(discount rate)</a:t>
            </a:r>
            <a:r>
              <a:rPr lang="zh-TW" altLang="en-US" sz="2800"/>
              <a:t>。在專案遴選時，會選擇最高</a:t>
            </a:r>
            <a:r>
              <a:rPr lang="en-US" altLang="zh-TW" sz="2800"/>
              <a:t>IRR</a:t>
            </a:r>
            <a:r>
              <a:rPr lang="zh-TW" altLang="en-US" sz="2800"/>
              <a:t>值的專案</a:t>
            </a:r>
            <a:endParaRPr lang="en-US" altLang="zh-TW" sz="2800"/>
          </a:p>
          <a:p>
            <a:pPr eaLnBrk="1" hangingPunct="1"/>
            <a:r>
              <a:rPr lang="en-US" altLang="zh-TW" sz="2800"/>
              <a:t>https://en.wikipedia.org/wiki/Internal_rate_of_return</a:t>
            </a:r>
            <a:r>
              <a:rPr lang="zh-TW" altLang="en-US" sz="28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日期版面配置區 3">
            <a:extLst>
              <a:ext uri="{FF2B5EF4-FFF2-40B4-BE49-F238E27FC236}">
                <a16:creationId xmlns:a16="http://schemas.microsoft.com/office/drawing/2014/main" id="{C0880A66-CD1B-621B-8732-6B53AA897C4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0178" name="Rectangle 2">
            <a:extLst>
              <a:ext uri="{FF2B5EF4-FFF2-40B4-BE49-F238E27FC236}">
                <a16:creationId xmlns:a16="http://schemas.microsoft.com/office/drawing/2014/main" id="{4A1D944D-E739-06E2-0F2E-36987CE48380}"/>
              </a:ext>
            </a:extLst>
          </p:cNvPr>
          <p:cNvSpPr>
            <a:spLocks noGrp="1" noChangeArrowheads="1"/>
          </p:cNvSpPr>
          <p:nvPr>
            <p:ph type="title"/>
          </p:nvPr>
        </p:nvSpPr>
        <p:spPr/>
        <p:txBody>
          <a:bodyPr/>
          <a:lstStyle/>
          <a:p>
            <a:pPr eaLnBrk="1" hangingPunct="1"/>
            <a:r>
              <a:rPr lang="zh-TW" altLang="en-US"/>
              <a:t>發展初步範疇聲明 </a:t>
            </a:r>
          </a:p>
        </p:txBody>
      </p:sp>
      <p:sp>
        <p:nvSpPr>
          <p:cNvPr id="50179" name="Rectangle 3">
            <a:extLst>
              <a:ext uri="{FF2B5EF4-FFF2-40B4-BE49-F238E27FC236}">
                <a16:creationId xmlns:a16="http://schemas.microsoft.com/office/drawing/2014/main" id="{A32C3BA9-A108-24FB-78C4-387D48A2CF56}"/>
              </a:ext>
            </a:extLst>
          </p:cNvPr>
          <p:cNvSpPr>
            <a:spLocks noGrp="1" noChangeArrowheads="1"/>
          </p:cNvSpPr>
          <p:nvPr>
            <p:ph type="body" idx="1"/>
          </p:nvPr>
        </p:nvSpPr>
        <p:spPr/>
        <p:txBody>
          <a:bodyPr/>
          <a:lstStyle/>
          <a:p>
            <a:pPr eaLnBrk="1" hangingPunct="1"/>
            <a:r>
              <a:rPr lang="zh-TW" altLang="en-US" sz="2600"/>
              <a:t>初步範疇聲明是對專案所從事之事項的第一次聲明文件。</a:t>
            </a:r>
            <a:endParaRPr lang="en-US" altLang="zh-TW" sz="2600"/>
          </a:p>
          <a:p>
            <a:pPr eaLnBrk="1" hangingPunct="1"/>
            <a:r>
              <a:rPr lang="zh-TW" altLang="en-US" sz="2600"/>
              <a:t>這份文件是專案目的與專案可交付成果的概括性觀點，</a:t>
            </a:r>
            <a:r>
              <a:rPr lang="zh-TW" altLang="en-US" sz="2600" b="1">
                <a:solidFill>
                  <a:srgbClr val="FF2F92"/>
                </a:solidFill>
              </a:rPr>
              <a:t>其目的是要記載專案預期的結果與專案交付的成果</a:t>
            </a:r>
            <a:r>
              <a:rPr lang="zh-TW" altLang="en-US" sz="2600"/>
              <a:t>。</a:t>
            </a:r>
          </a:p>
          <a:p>
            <a:pPr eaLnBrk="1" hangingPunct="1"/>
            <a:r>
              <a:rPr lang="zh-TW" altLang="en-US" sz="2600"/>
              <a:t>它提供專案簡短背景簡短背景介紹，並描述專案從中想要獲得的商業效益與商業目的。</a:t>
            </a:r>
          </a:p>
          <a:p>
            <a:pPr eaLnBrk="1" hangingPunct="1"/>
            <a:r>
              <a:rPr lang="zh-TW" altLang="en-US" sz="2600"/>
              <a:t>初步範疇聲明是以專案贊助者或專案發起人所提供的資訊為依據，並奠定未來在可交付成果與專案期望方面一致意見的基礎。</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日期版面配置區 3">
            <a:extLst>
              <a:ext uri="{FF2B5EF4-FFF2-40B4-BE49-F238E27FC236}">
                <a16:creationId xmlns:a16="http://schemas.microsoft.com/office/drawing/2014/main" id="{70386758-535C-DD59-335E-7165F647A2B6}"/>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2226" name="Rectangle 2">
            <a:extLst>
              <a:ext uri="{FF2B5EF4-FFF2-40B4-BE49-F238E27FC236}">
                <a16:creationId xmlns:a16="http://schemas.microsoft.com/office/drawing/2014/main" id="{B345AB37-8876-8BA9-0F44-62402691E130}"/>
              </a:ext>
            </a:extLst>
          </p:cNvPr>
          <p:cNvSpPr>
            <a:spLocks noGrp="1" noChangeArrowheads="1"/>
          </p:cNvSpPr>
          <p:nvPr>
            <p:ph type="title"/>
          </p:nvPr>
        </p:nvSpPr>
        <p:spPr/>
        <p:txBody>
          <a:bodyPr/>
          <a:lstStyle/>
          <a:p>
            <a:pPr eaLnBrk="1" hangingPunct="1"/>
            <a:r>
              <a:rPr lang="zh-TW" altLang="en-US"/>
              <a:t>專案管理計畫書 </a:t>
            </a:r>
          </a:p>
        </p:txBody>
      </p:sp>
      <p:sp>
        <p:nvSpPr>
          <p:cNvPr id="52227" name="Rectangle 3">
            <a:extLst>
              <a:ext uri="{FF2B5EF4-FFF2-40B4-BE49-F238E27FC236}">
                <a16:creationId xmlns:a16="http://schemas.microsoft.com/office/drawing/2014/main" id="{435F197B-6DC8-7990-65E9-46DCC6DF53BB}"/>
              </a:ext>
            </a:extLst>
          </p:cNvPr>
          <p:cNvSpPr>
            <a:spLocks noGrp="1" noChangeArrowheads="1"/>
          </p:cNvSpPr>
          <p:nvPr>
            <p:ph type="body" idx="1"/>
          </p:nvPr>
        </p:nvSpPr>
        <p:spPr/>
        <p:txBody>
          <a:bodyPr/>
          <a:lstStyle/>
          <a:p>
            <a:pPr eaLnBrk="1" hangingPunct="1"/>
            <a:r>
              <a:rPr lang="zh-TW" altLang="en-US"/>
              <a:t>專案管理計畫書</a:t>
            </a:r>
            <a:r>
              <a:rPr lang="en-US" altLang="zh-TW"/>
              <a:t>( </a:t>
            </a:r>
            <a:r>
              <a:rPr lang="en-US" altLang="zh-TW" b="1"/>
              <a:t>Project Management Plan)</a:t>
            </a:r>
            <a:r>
              <a:rPr lang="zh-TW" altLang="en-US"/>
              <a:t>可包括 </a:t>
            </a:r>
            <a:endParaRPr lang="en-US" altLang="zh-TW"/>
          </a:p>
          <a:p>
            <a:pPr lvl="1" eaLnBrk="1" hangingPunct="1">
              <a:buFont typeface="Wingdings" pitchFamily="2" charset="2"/>
              <a:buChar char="¢"/>
            </a:pPr>
            <a:r>
              <a:rPr lang="zh-TW" altLang="en-US" b="1">
                <a:solidFill>
                  <a:srgbClr val="FF2F92"/>
                </a:solidFill>
              </a:rPr>
              <a:t>風險登記簿</a:t>
            </a:r>
          </a:p>
          <a:p>
            <a:pPr lvl="1" eaLnBrk="1" hangingPunct="1">
              <a:buFont typeface="Wingdings" pitchFamily="2" charset="2"/>
              <a:buChar char="¢"/>
            </a:pPr>
            <a:r>
              <a:rPr lang="zh-TW" altLang="en-US" b="1">
                <a:solidFill>
                  <a:srgbClr val="FF2F92"/>
                </a:solidFill>
              </a:rPr>
              <a:t>風險相關合約協議</a:t>
            </a:r>
          </a:p>
          <a:p>
            <a:pPr lvl="1" eaLnBrk="1" hangingPunct="1">
              <a:buFont typeface="Wingdings" pitchFamily="2" charset="2"/>
              <a:buChar char="¢"/>
            </a:pPr>
            <a:r>
              <a:rPr lang="zh-TW" altLang="en-US" b="1">
                <a:solidFill>
                  <a:srgbClr val="FF2F92"/>
                </a:solidFill>
              </a:rPr>
              <a:t>資源要求</a:t>
            </a:r>
          </a:p>
          <a:p>
            <a:pPr lvl="1" eaLnBrk="1" hangingPunct="1">
              <a:buFont typeface="Wingdings" pitchFamily="2" charset="2"/>
              <a:buChar char="¢"/>
            </a:pPr>
            <a:r>
              <a:rPr lang="zh-TW" altLang="en-US" b="1">
                <a:solidFill>
                  <a:srgbClr val="FF2F92"/>
                </a:solidFill>
              </a:rPr>
              <a:t>專案時程</a:t>
            </a:r>
          </a:p>
          <a:p>
            <a:pPr lvl="1" eaLnBrk="1" hangingPunct="1">
              <a:buFont typeface="Wingdings" pitchFamily="2" charset="2"/>
              <a:buChar char="¢"/>
            </a:pPr>
            <a:r>
              <a:rPr lang="zh-TW" altLang="en-US" b="1">
                <a:solidFill>
                  <a:srgbClr val="FF2F92"/>
                </a:solidFill>
              </a:rPr>
              <a:t>活動成本估計</a:t>
            </a:r>
          </a:p>
          <a:p>
            <a:pPr lvl="1" eaLnBrk="1" hangingPunct="1">
              <a:buFont typeface="Wingdings" pitchFamily="2" charset="2"/>
              <a:buChar char="¢"/>
            </a:pPr>
            <a:r>
              <a:rPr lang="zh-TW" altLang="en-US" b="1">
                <a:solidFill>
                  <a:srgbClr val="FF2F92"/>
                </a:solidFill>
              </a:rPr>
              <a:t>成本基線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日期版面配置區 3">
            <a:extLst>
              <a:ext uri="{FF2B5EF4-FFF2-40B4-BE49-F238E27FC236}">
                <a16:creationId xmlns:a16="http://schemas.microsoft.com/office/drawing/2014/main" id="{2423F6C6-F2F7-2EE8-5B97-C424D943586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3250" name="Rectangle 2">
            <a:extLst>
              <a:ext uri="{FF2B5EF4-FFF2-40B4-BE49-F238E27FC236}">
                <a16:creationId xmlns:a16="http://schemas.microsoft.com/office/drawing/2014/main" id="{0627723C-4F35-93FC-275C-8712082DAF36}"/>
              </a:ext>
            </a:extLst>
          </p:cNvPr>
          <p:cNvSpPr>
            <a:spLocks noGrp="1" noChangeArrowheads="1"/>
          </p:cNvSpPr>
          <p:nvPr>
            <p:ph type="title"/>
          </p:nvPr>
        </p:nvSpPr>
        <p:spPr/>
        <p:txBody>
          <a:bodyPr/>
          <a:lstStyle/>
          <a:p>
            <a:pPr eaLnBrk="1" hangingPunct="1"/>
            <a:r>
              <a:rPr lang="zh-TW" altLang="en-US"/>
              <a:t>一份完整的專案管理計畫書，其內容 </a:t>
            </a:r>
          </a:p>
        </p:txBody>
      </p:sp>
      <p:sp>
        <p:nvSpPr>
          <p:cNvPr id="53251" name="Rectangle 3">
            <a:extLst>
              <a:ext uri="{FF2B5EF4-FFF2-40B4-BE49-F238E27FC236}">
                <a16:creationId xmlns:a16="http://schemas.microsoft.com/office/drawing/2014/main" id="{CDBFDFDF-5AAA-2811-54A8-5F81A5736EA0}"/>
              </a:ext>
            </a:extLst>
          </p:cNvPr>
          <p:cNvSpPr>
            <a:spLocks noGrp="1" noChangeArrowheads="1"/>
          </p:cNvSpPr>
          <p:nvPr>
            <p:ph type="body" idx="1"/>
          </p:nvPr>
        </p:nvSpPr>
        <p:spPr/>
        <p:txBody>
          <a:bodyPr/>
          <a:lstStyle/>
          <a:p>
            <a:pPr eaLnBrk="1" hangingPunct="1"/>
            <a:r>
              <a:rPr lang="zh-TW" altLang="en-US">
                <a:solidFill>
                  <a:srgbClr val="FF2F92"/>
                </a:solidFill>
              </a:rPr>
              <a:t>問題說明</a:t>
            </a:r>
          </a:p>
          <a:p>
            <a:pPr eaLnBrk="1" hangingPunct="1"/>
            <a:r>
              <a:rPr lang="zh-TW" altLang="en-US"/>
              <a:t>專案使命說明書</a:t>
            </a:r>
            <a:r>
              <a:rPr lang="en-US" altLang="zh-TW"/>
              <a:t>(mission statement)</a:t>
            </a:r>
          </a:p>
          <a:p>
            <a:pPr eaLnBrk="1" hangingPunct="1"/>
            <a:r>
              <a:rPr lang="zh-TW" altLang="en-US"/>
              <a:t>專案目標</a:t>
            </a:r>
          </a:p>
          <a:p>
            <a:pPr eaLnBrk="1" hangingPunct="1"/>
            <a:r>
              <a:rPr lang="zh-TW" altLang="en-US"/>
              <a:t>專案工作要求，同時包括可交付明細表</a:t>
            </a:r>
          </a:p>
          <a:p>
            <a:pPr eaLnBrk="1" hangingPunct="1"/>
            <a:r>
              <a:rPr lang="zh-TW" altLang="en-US"/>
              <a:t>完成標準</a:t>
            </a:r>
          </a:p>
          <a:p>
            <a:pPr eaLnBrk="1" hangingPunct="1"/>
            <a:r>
              <a:rPr lang="zh-TW" altLang="en-US"/>
              <a:t>檢查完成規格</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日期版面配置區 3">
            <a:extLst>
              <a:ext uri="{FF2B5EF4-FFF2-40B4-BE49-F238E27FC236}">
                <a16:creationId xmlns:a16="http://schemas.microsoft.com/office/drawing/2014/main" id="{3826B3C3-835E-1EE7-4E45-7C240FFCD78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4274" name="Rectangle 2">
            <a:extLst>
              <a:ext uri="{FF2B5EF4-FFF2-40B4-BE49-F238E27FC236}">
                <a16:creationId xmlns:a16="http://schemas.microsoft.com/office/drawing/2014/main" id="{88B5C03C-E60B-77A0-2343-CC97C5B5DA49}"/>
              </a:ext>
            </a:extLst>
          </p:cNvPr>
          <p:cNvSpPr>
            <a:spLocks noGrp="1" noChangeArrowheads="1"/>
          </p:cNvSpPr>
          <p:nvPr>
            <p:ph type="title"/>
          </p:nvPr>
        </p:nvSpPr>
        <p:spPr/>
        <p:txBody>
          <a:bodyPr/>
          <a:lstStyle/>
          <a:p>
            <a:pPr eaLnBrk="1" hangingPunct="1"/>
            <a:r>
              <a:rPr lang="zh-TW" altLang="en-US"/>
              <a:t>一份完整的專案管理計畫書，其內容</a:t>
            </a:r>
          </a:p>
        </p:txBody>
      </p:sp>
      <p:sp>
        <p:nvSpPr>
          <p:cNvPr id="54275" name="Rectangle 3">
            <a:extLst>
              <a:ext uri="{FF2B5EF4-FFF2-40B4-BE49-F238E27FC236}">
                <a16:creationId xmlns:a16="http://schemas.microsoft.com/office/drawing/2014/main" id="{4B7ACE92-4B39-ACD3-66AD-5CD9D8E1940F}"/>
              </a:ext>
            </a:extLst>
          </p:cNvPr>
          <p:cNvSpPr>
            <a:spLocks noGrp="1" noChangeArrowheads="1"/>
          </p:cNvSpPr>
          <p:nvPr>
            <p:ph type="body" idx="1"/>
          </p:nvPr>
        </p:nvSpPr>
        <p:spPr/>
        <p:txBody>
          <a:bodyPr/>
          <a:lstStyle/>
          <a:p>
            <a:pPr eaLnBrk="1" hangingPunct="1"/>
            <a:r>
              <a:rPr lang="zh-TW" altLang="en-US">
                <a:solidFill>
                  <a:srgbClr val="FF2F92"/>
                </a:solidFill>
              </a:rPr>
              <a:t>工作分解結構</a:t>
            </a:r>
            <a:r>
              <a:rPr lang="en-US" altLang="zh-TW">
                <a:solidFill>
                  <a:srgbClr val="FF2F92"/>
                </a:solidFill>
              </a:rPr>
              <a:t>(WBS)</a:t>
            </a:r>
          </a:p>
          <a:p>
            <a:pPr eaLnBrk="1" hangingPunct="1"/>
            <a:r>
              <a:rPr lang="zh-TW" altLang="en-US"/>
              <a:t>工作進度表</a:t>
            </a:r>
          </a:p>
          <a:p>
            <a:pPr eaLnBrk="1" hangingPunct="1"/>
            <a:r>
              <a:rPr lang="zh-TW" altLang="en-US"/>
              <a:t>人力、物力資源需求</a:t>
            </a:r>
          </a:p>
          <a:p>
            <a:pPr eaLnBrk="1" hangingPunct="1"/>
            <a:r>
              <a:rPr lang="zh-TW" altLang="en-US"/>
              <a:t>監督與控制制度</a:t>
            </a:r>
          </a:p>
          <a:p>
            <a:pPr eaLnBrk="1" hangingPunct="1"/>
            <a:r>
              <a:rPr lang="zh-TW" altLang="en-US"/>
              <a:t>直接參與人員</a:t>
            </a:r>
          </a:p>
          <a:p>
            <a:pPr eaLnBrk="1" hangingPunct="1"/>
            <a:r>
              <a:rPr lang="zh-TW" altLang="en-US"/>
              <a:t>風險應變規劃</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版面配置區 3">
            <a:extLst>
              <a:ext uri="{FF2B5EF4-FFF2-40B4-BE49-F238E27FC236}">
                <a16:creationId xmlns:a16="http://schemas.microsoft.com/office/drawing/2014/main" id="{0EDA9385-1E91-1E8E-E632-46261F66AD9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5298" name="Rectangle 2">
            <a:extLst>
              <a:ext uri="{FF2B5EF4-FFF2-40B4-BE49-F238E27FC236}">
                <a16:creationId xmlns:a16="http://schemas.microsoft.com/office/drawing/2014/main" id="{C28E6E2F-2346-9C47-6856-E9767CAEA711}"/>
              </a:ext>
            </a:extLst>
          </p:cNvPr>
          <p:cNvSpPr>
            <a:spLocks noGrp="1" noChangeArrowheads="1"/>
          </p:cNvSpPr>
          <p:nvPr>
            <p:ph type="title"/>
          </p:nvPr>
        </p:nvSpPr>
        <p:spPr/>
        <p:txBody>
          <a:bodyPr/>
          <a:lstStyle/>
          <a:p>
            <a:pPr eaLnBrk="1" hangingPunct="1"/>
            <a:r>
              <a:rPr lang="zh-TW" altLang="en-US"/>
              <a:t>專案管理計畫的</a:t>
            </a:r>
            <a:r>
              <a:rPr lang="en-US" altLang="zh-TW"/>
              <a:t>13</a:t>
            </a:r>
            <a:r>
              <a:rPr lang="zh-TW" altLang="en-US"/>
              <a:t>個子計畫與</a:t>
            </a:r>
            <a:r>
              <a:rPr lang="en-US" altLang="zh-TW"/>
              <a:t>3</a:t>
            </a:r>
            <a:r>
              <a:rPr lang="zh-TW" altLang="en-US"/>
              <a:t>個基線 </a:t>
            </a:r>
          </a:p>
        </p:txBody>
      </p:sp>
      <p:sp>
        <p:nvSpPr>
          <p:cNvPr id="55299" name="Rectangle 3">
            <a:extLst>
              <a:ext uri="{FF2B5EF4-FFF2-40B4-BE49-F238E27FC236}">
                <a16:creationId xmlns:a16="http://schemas.microsoft.com/office/drawing/2014/main" id="{F825ADB6-ABE3-F83C-7ECF-B9FC9982762D}"/>
              </a:ext>
            </a:extLst>
          </p:cNvPr>
          <p:cNvSpPr>
            <a:spLocks noGrp="1" noChangeArrowheads="1"/>
          </p:cNvSpPr>
          <p:nvPr>
            <p:ph type="body" idx="1"/>
          </p:nvPr>
        </p:nvSpPr>
        <p:spPr/>
        <p:txBody>
          <a:bodyPr/>
          <a:lstStyle/>
          <a:p>
            <a:pPr eaLnBrk="1" hangingPunct="1">
              <a:lnSpc>
                <a:spcPct val="80000"/>
              </a:lnSpc>
            </a:pPr>
            <a:r>
              <a:rPr lang="en-US" altLang="zh-TW" sz="1800"/>
              <a:t>1.</a:t>
            </a:r>
            <a:r>
              <a:rPr lang="zh-TW" altLang="en-US" sz="1800"/>
              <a:t>範疇管理計畫（</a:t>
            </a:r>
            <a:r>
              <a:rPr lang="en-US" altLang="zh-TW" sz="1800"/>
              <a:t>Scope Management Plan</a:t>
            </a:r>
          </a:p>
          <a:p>
            <a:pPr eaLnBrk="1" hangingPunct="1">
              <a:lnSpc>
                <a:spcPct val="80000"/>
              </a:lnSpc>
            </a:pPr>
            <a:r>
              <a:rPr lang="en-US" altLang="zh-TW" sz="1800"/>
              <a:t>2.</a:t>
            </a:r>
            <a:r>
              <a:rPr lang="zh-TW" altLang="en-US" sz="1800"/>
              <a:t>需求管理計畫（</a:t>
            </a:r>
            <a:r>
              <a:rPr lang="en-US" altLang="zh-TW" sz="1800"/>
              <a:t>Requirements Management Plan</a:t>
            </a:r>
          </a:p>
          <a:p>
            <a:pPr eaLnBrk="1" hangingPunct="1">
              <a:lnSpc>
                <a:spcPct val="80000"/>
              </a:lnSpc>
            </a:pPr>
            <a:r>
              <a:rPr lang="en-US" altLang="zh-TW" sz="1800"/>
              <a:t>3.</a:t>
            </a:r>
            <a:r>
              <a:rPr lang="zh-TW" altLang="en-US" sz="1800"/>
              <a:t>時程管理計畫（</a:t>
            </a:r>
            <a:r>
              <a:rPr lang="en-US" altLang="zh-TW" sz="1800"/>
              <a:t>Schedule Management Plan</a:t>
            </a:r>
          </a:p>
          <a:p>
            <a:pPr eaLnBrk="1" hangingPunct="1">
              <a:lnSpc>
                <a:spcPct val="80000"/>
              </a:lnSpc>
            </a:pPr>
            <a:r>
              <a:rPr lang="en-US" altLang="zh-TW" sz="1800"/>
              <a:t>4.</a:t>
            </a:r>
            <a:r>
              <a:rPr lang="zh-TW" altLang="en-US" sz="1800"/>
              <a:t>成本管理計畫（</a:t>
            </a:r>
            <a:r>
              <a:rPr lang="en-US" altLang="zh-TW" sz="1800"/>
              <a:t>Cost Management Plan</a:t>
            </a:r>
          </a:p>
          <a:p>
            <a:pPr eaLnBrk="1" hangingPunct="1">
              <a:lnSpc>
                <a:spcPct val="80000"/>
              </a:lnSpc>
            </a:pPr>
            <a:r>
              <a:rPr lang="en-US" altLang="zh-TW" sz="1800"/>
              <a:t>5.</a:t>
            </a:r>
            <a:r>
              <a:rPr lang="zh-TW" altLang="en-US" sz="1800"/>
              <a:t>品質管理計畫（</a:t>
            </a:r>
            <a:r>
              <a:rPr lang="en-US" altLang="zh-TW" sz="1800"/>
              <a:t>Quality Management Plan</a:t>
            </a:r>
          </a:p>
          <a:p>
            <a:pPr eaLnBrk="1" hangingPunct="1">
              <a:lnSpc>
                <a:spcPct val="80000"/>
              </a:lnSpc>
            </a:pPr>
            <a:r>
              <a:rPr lang="en-US" altLang="zh-TW" sz="1800"/>
              <a:t>6.</a:t>
            </a:r>
            <a:r>
              <a:rPr lang="zh-TW" altLang="en-US" sz="1800"/>
              <a:t>流程改善計畫（</a:t>
            </a:r>
            <a:r>
              <a:rPr lang="en-US" altLang="zh-TW" sz="1800"/>
              <a:t>Process Improvement Plan</a:t>
            </a:r>
          </a:p>
          <a:p>
            <a:pPr eaLnBrk="1" hangingPunct="1">
              <a:lnSpc>
                <a:spcPct val="80000"/>
              </a:lnSpc>
            </a:pPr>
            <a:r>
              <a:rPr lang="en-US" altLang="zh-TW" sz="1800"/>
              <a:t>7.</a:t>
            </a:r>
            <a:r>
              <a:rPr lang="zh-TW" altLang="en-US" sz="1800"/>
              <a:t>人力資源管理計畫（</a:t>
            </a:r>
            <a:r>
              <a:rPr lang="en-US" altLang="zh-TW" sz="1800"/>
              <a:t>Human Resource Management Plan</a:t>
            </a:r>
          </a:p>
          <a:p>
            <a:pPr eaLnBrk="1" hangingPunct="1">
              <a:lnSpc>
                <a:spcPct val="80000"/>
              </a:lnSpc>
            </a:pPr>
            <a:r>
              <a:rPr lang="en-US" altLang="zh-TW" sz="1800"/>
              <a:t>8.</a:t>
            </a:r>
            <a:r>
              <a:rPr lang="zh-TW" altLang="en-US" sz="1800"/>
              <a:t>溝通管理計畫（</a:t>
            </a:r>
            <a:r>
              <a:rPr lang="en-US" altLang="zh-TW" sz="1800"/>
              <a:t>Communications Management Plan</a:t>
            </a:r>
          </a:p>
          <a:p>
            <a:pPr eaLnBrk="1" hangingPunct="1">
              <a:lnSpc>
                <a:spcPct val="80000"/>
              </a:lnSpc>
            </a:pPr>
            <a:r>
              <a:rPr lang="en-US" altLang="zh-TW" sz="1800"/>
              <a:t>9.</a:t>
            </a:r>
            <a:r>
              <a:rPr lang="zh-TW" altLang="en-US" sz="1800"/>
              <a:t>風險管理計畫（</a:t>
            </a:r>
            <a:r>
              <a:rPr lang="en-US" altLang="zh-TW" sz="1800"/>
              <a:t>Risk Management Plan</a:t>
            </a:r>
          </a:p>
          <a:p>
            <a:pPr eaLnBrk="1" hangingPunct="1">
              <a:lnSpc>
                <a:spcPct val="80000"/>
              </a:lnSpc>
            </a:pPr>
            <a:r>
              <a:rPr lang="en-US" altLang="zh-TW" sz="1800"/>
              <a:t>10.</a:t>
            </a:r>
            <a:r>
              <a:rPr lang="zh-TW" altLang="en-US" sz="1800"/>
              <a:t>採購管理計畫（</a:t>
            </a:r>
            <a:r>
              <a:rPr lang="en-US" altLang="zh-TW" sz="1800"/>
              <a:t>Procurement Management Plan</a:t>
            </a:r>
          </a:p>
          <a:p>
            <a:pPr eaLnBrk="1" hangingPunct="1">
              <a:lnSpc>
                <a:spcPct val="80000"/>
              </a:lnSpc>
            </a:pPr>
            <a:r>
              <a:rPr lang="en-US" altLang="zh-TW" sz="1800"/>
              <a:t>11.</a:t>
            </a:r>
            <a:r>
              <a:rPr lang="zh-TW" altLang="en-US" sz="1800"/>
              <a:t>利害關係人管理計畫（</a:t>
            </a:r>
            <a:r>
              <a:rPr lang="en-US" altLang="zh-TW" sz="1800"/>
              <a:t>Stakeholder Management Plan</a:t>
            </a:r>
          </a:p>
          <a:p>
            <a:pPr eaLnBrk="1" hangingPunct="1">
              <a:lnSpc>
                <a:spcPct val="80000"/>
              </a:lnSpc>
            </a:pPr>
            <a:r>
              <a:rPr lang="en-US" altLang="zh-TW" sz="1800"/>
              <a:t>12</a:t>
            </a:r>
            <a:r>
              <a:rPr lang="zh-TW" altLang="en-US" sz="1800"/>
              <a:t>構型管理計畫（</a:t>
            </a:r>
            <a:r>
              <a:rPr lang="en-US" altLang="zh-TW" sz="1800"/>
              <a:t>Configuration Management Plan</a:t>
            </a:r>
          </a:p>
          <a:p>
            <a:pPr eaLnBrk="1" hangingPunct="1">
              <a:lnSpc>
                <a:spcPct val="80000"/>
              </a:lnSpc>
            </a:pPr>
            <a:r>
              <a:rPr lang="en-US" altLang="zh-TW" sz="1800"/>
              <a:t>13</a:t>
            </a:r>
            <a:r>
              <a:rPr lang="zh-TW" altLang="en-US" sz="1800"/>
              <a:t>變更管理計畫（</a:t>
            </a:r>
            <a:r>
              <a:rPr lang="en-US" altLang="zh-TW" sz="1800"/>
              <a:t>Change Management Plan</a:t>
            </a:r>
          </a:p>
          <a:p>
            <a:pPr eaLnBrk="1" hangingPunct="1">
              <a:lnSpc>
                <a:spcPct val="80000"/>
              </a:lnSpc>
            </a:pPr>
            <a:r>
              <a:rPr lang="en-US" altLang="zh-TW" sz="1800">
                <a:solidFill>
                  <a:srgbClr val="FF00FF"/>
                </a:solidFill>
              </a:rPr>
              <a:t>14. </a:t>
            </a:r>
            <a:r>
              <a:rPr lang="zh-TW" altLang="en-US" sz="1800">
                <a:solidFill>
                  <a:srgbClr val="FF00FF"/>
                </a:solidFill>
              </a:rPr>
              <a:t>範疇基準（</a:t>
            </a:r>
            <a:r>
              <a:rPr lang="en-US" altLang="zh-TW" sz="1800">
                <a:solidFill>
                  <a:srgbClr val="FF00FF"/>
                </a:solidFill>
              </a:rPr>
              <a:t>Scope Baseline</a:t>
            </a:r>
          </a:p>
          <a:p>
            <a:pPr eaLnBrk="1" hangingPunct="1">
              <a:lnSpc>
                <a:spcPct val="80000"/>
              </a:lnSpc>
            </a:pPr>
            <a:r>
              <a:rPr lang="en-US" altLang="zh-TW" sz="1800">
                <a:solidFill>
                  <a:srgbClr val="FF00FF"/>
                </a:solidFill>
              </a:rPr>
              <a:t>15. </a:t>
            </a:r>
            <a:r>
              <a:rPr lang="zh-TW" altLang="en-US" sz="1800">
                <a:solidFill>
                  <a:srgbClr val="FF00FF"/>
                </a:solidFill>
              </a:rPr>
              <a:t>時程基準（</a:t>
            </a:r>
            <a:r>
              <a:rPr lang="en-US" altLang="zh-TW" sz="1800">
                <a:solidFill>
                  <a:srgbClr val="FF00FF"/>
                </a:solidFill>
              </a:rPr>
              <a:t>Schedule Baseline</a:t>
            </a:r>
          </a:p>
          <a:p>
            <a:pPr eaLnBrk="1" hangingPunct="1">
              <a:lnSpc>
                <a:spcPct val="80000"/>
              </a:lnSpc>
            </a:pPr>
            <a:r>
              <a:rPr lang="en-US" altLang="zh-TW" sz="1800">
                <a:solidFill>
                  <a:srgbClr val="FF00FF"/>
                </a:solidFill>
              </a:rPr>
              <a:t>16. </a:t>
            </a:r>
            <a:r>
              <a:rPr lang="zh-TW" altLang="en-US" sz="1800">
                <a:solidFill>
                  <a:srgbClr val="FF00FF"/>
                </a:solidFill>
              </a:rPr>
              <a:t>成本績效基準（</a:t>
            </a:r>
            <a:r>
              <a:rPr lang="en-US" altLang="zh-TW" sz="1800">
                <a:solidFill>
                  <a:srgbClr val="FF00FF"/>
                </a:solidFill>
              </a:rPr>
              <a:t>Cost Performance Baseline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日期版面配置區 3">
            <a:extLst>
              <a:ext uri="{FF2B5EF4-FFF2-40B4-BE49-F238E27FC236}">
                <a16:creationId xmlns:a16="http://schemas.microsoft.com/office/drawing/2014/main" id="{AD194CD9-ECF1-E0AA-2626-5E74B9FC693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6322" name="Rectangle 2">
            <a:extLst>
              <a:ext uri="{FF2B5EF4-FFF2-40B4-BE49-F238E27FC236}">
                <a16:creationId xmlns:a16="http://schemas.microsoft.com/office/drawing/2014/main" id="{373CF658-E381-4D7F-1282-A7B17D2C68EB}"/>
              </a:ext>
            </a:extLst>
          </p:cNvPr>
          <p:cNvSpPr>
            <a:spLocks noGrp="1" noChangeArrowheads="1"/>
          </p:cNvSpPr>
          <p:nvPr>
            <p:ph type="title"/>
          </p:nvPr>
        </p:nvSpPr>
        <p:spPr/>
        <p:txBody>
          <a:bodyPr/>
          <a:lstStyle/>
          <a:p>
            <a:pPr eaLnBrk="1" hangingPunct="1"/>
            <a:r>
              <a:rPr lang="zh-TW" altLang="en-US"/>
              <a:t>監控的基本目的有二 </a:t>
            </a:r>
          </a:p>
        </p:txBody>
      </p:sp>
      <p:sp>
        <p:nvSpPr>
          <p:cNvPr id="56323" name="Rectangle 3">
            <a:extLst>
              <a:ext uri="{FF2B5EF4-FFF2-40B4-BE49-F238E27FC236}">
                <a16:creationId xmlns:a16="http://schemas.microsoft.com/office/drawing/2014/main" id="{A707CA35-6F51-E37E-88CF-D7CDA340B543}"/>
              </a:ext>
            </a:extLst>
          </p:cNvPr>
          <p:cNvSpPr>
            <a:spLocks noGrp="1" noChangeArrowheads="1"/>
          </p:cNvSpPr>
          <p:nvPr>
            <p:ph type="body" idx="1"/>
          </p:nvPr>
        </p:nvSpPr>
        <p:spPr/>
        <p:txBody>
          <a:bodyPr/>
          <a:lstStyle/>
          <a:p>
            <a:pPr eaLnBrk="1" hangingPunct="1"/>
            <a:r>
              <a:rPr lang="zh-TW" altLang="en-US"/>
              <a:t>管理與調節資源</a:t>
            </a:r>
          </a:p>
          <a:p>
            <a:pPr eaLnBrk="1" hangingPunct="1"/>
            <a:r>
              <a:rPr lang="zh-TW" altLang="en-US"/>
              <a:t>調節活動以達成目標</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日期版面配置區 3">
            <a:extLst>
              <a:ext uri="{FF2B5EF4-FFF2-40B4-BE49-F238E27FC236}">
                <a16:creationId xmlns:a16="http://schemas.microsoft.com/office/drawing/2014/main" id="{BBCDA7DA-E60F-906F-F078-546716835626}"/>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7346" name="Rectangle 2">
            <a:extLst>
              <a:ext uri="{FF2B5EF4-FFF2-40B4-BE49-F238E27FC236}">
                <a16:creationId xmlns:a16="http://schemas.microsoft.com/office/drawing/2014/main" id="{5700C045-E3B1-A883-3772-46EB108D5462}"/>
              </a:ext>
            </a:extLst>
          </p:cNvPr>
          <p:cNvSpPr>
            <a:spLocks noGrp="1" noChangeArrowheads="1"/>
          </p:cNvSpPr>
          <p:nvPr>
            <p:ph type="title"/>
          </p:nvPr>
        </p:nvSpPr>
        <p:spPr/>
        <p:txBody>
          <a:bodyPr/>
          <a:lstStyle/>
          <a:p>
            <a:pPr eaLnBrk="1" hangingPunct="1"/>
            <a:r>
              <a:rPr lang="zh-TW" altLang="en-US"/>
              <a:t>監控專案工作的六大基準 </a:t>
            </a:r>
          </a:p>
        </p:txBody>
      </p:sp>
      <p:sp>
        <p:nvSpPr>
          <p:cNvPr id="57347" name="Rectangle 3">
            <a:extLst>
              <a:ext uri="{FF2B5EF4-FFF2-40B4-BE49-F238E27FC236}">
                <a16:creationId xmlns:a16="http://schemas.microsoft.com/office/drawing/2014/main" id="{D2D5CE24-50B9-BD4E-465F-1CAF34F46B96}"/>
              </a:ext>
            </a:extLst>
          </p:cNvPr>
          <p:cNvSpPr>
            <a:spLocks noGrp="1" noChangeArrowheads="1"/>
          </p:cNvSpPr>
          <p:nvPr>
            <p:ph type="body" idx="1"/>
          </p:nvPr>
        </p:nvSpPr>
        <p:spPr/>
        <p:txBody>
          <a:bodyPr/>
          <a:lstStyle/>
          <a:p>
            <a:pPr eaLnBrk="1" hangingPunct="1"/>
            <a:r>
              <a:rPr lang="zh-TW" altLang="en-US"/>
              <a:t>範疇</a:t>
            </a:r>
          </a:p>
          <a:p>
            <a:pPr eaLnBrk="1" hangingPunct="1"/>
            <a:r>
              <a:rPr lang="zh-TW" altLang="en-US"/>
              <a:t>時間</a:t>
            </a:r>
          </a:p>
          <a:p>
            <a:pPr eaLnBrk="1" hangingPunct="1"/>
            <a:r>
              <a:rPr lang="zh-TW" altLang="en-US"/>
              <a:t>成本</a:t>
            </a:r>
          </a:p>
          <a:p>
            <a:pPr eaLnBrk="1" hangingPunct="1"/>
            <a:r>
              <a:rPr lang="zh-TW" altLang="en-US"/>
              <a:t>品質</a:t>
            </a:r>
          </a:p>
          <a:p>
            <a:pPr eaLnBrk="1" hangingPunct="1"/>
            <a:r>
              <a:rPr lang="zh-TW" altLang="en-US"/>
              <a:t>技術績效</a:t>
            </a:r>
          </a:p>
          <a:p>
            <a:pPr eaLnBrk="1" hangingPunct="1"/>
            <a:r>
              <a:rPr lang="zh-TW" altLang="en-US"/>
              <a:t>資源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日期版面配置區 3">
            <a:extLst>
              <a:ext uri="{FF2B5EF4-FFF2-40B4-BE49-F238E27FC236}">
                <a16:creationId xmlns:a16="http://schemas.microsoft.com/office/drawing/2014/main" id="{6BECD809-918E-F5A7-5BF7-07C8ED0373D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8370" name="Rectangle 2">
            <a:extLst>
              <a:ext uri="{FF2B5EF4-FFF2-40B4-BE49-F238E27FC236}">
                <a16:creationId xmlns:a16="http://schemas.microsoft.com/office/drawing/2014/main" id="{D536B9D0-9EF2-A145-56C7-857766F4FC67}"/>
              </a:ext>
            </a:extLst>
          </p:cNvPr>
          <p:cNvSpPr>
            <a:spLocks noGrp="1" noChangeArrowheads="1"/>
          </p:cNvSpPr>
          <p:nvPr>
            <p:ph type="title"/>
          </p:nvPr>
        </p:nvSpPr>
        <p:spPr/>
        <p:txBody>
          <a:bodyPr/>
          <a:lstStyle/>
          <a:p>
            <a:pPr eaLnBrk="1" hangingPunct="1"/>
            <a:r>
              <a:rPr lang="zh-TW" altLang="en-US"/>
              <a:t>管制圖</a:t>
            </a:r>
            <a:r>
              <a:rPr lang="en-US" altLang="zh-TW"/>
              <a:t>(Control Chart)</a:t>
            </a:r>
          </a:p>
        </p:txBody>
      </p:sp>
      <p:sp>
        <p:nvSpPr>
          <p:cNvPr id="58371" name="Rectangle 3">
            <a:extLst>
              <a:ext uri="{FF2B5EF4-FFF2-40B4-BE49-F238E27FC236}">
                <a16:creationId xmlns:a16="http://schemas.microsoft.com/office/drawing/2014/main" id="{F681D9E8-C062-DE78-6CCF-491645CBAC3E}"/>
              </a:ext>
            </a:extLst>
          </p:cNvPr>
          <p:cNvSpPr>
            <a:spLocks noGrp="1" noChangeArrowheads="1"/>
          </p:cNvSpPr>
          <p:nvPr>
            <p:ph type="body" idx="1"/>
          </p:nvPr>
        </p:nvSpPr>
        <p:spPr/>
        <p:txBody>
          <a:bodyPr/>
          <a:lstStyle/>
          <a:p>
            <a:pPr eaLnBrk="1" hangingPunct="1"/>
            <a:r>
              <a:rPr lang="zh-TW" altLang="en-US">
                <a:solidFill>
                  <a:srgbClr val="0070C0"/>
                </a:solidFill>
              </a:rPr>
              <a:t>管制圖</a:t>
            </a:r>
            <a:r>
              <a:rPr lang="zh-TW" altLang="en-US"/>
              <a:t>是用來管制專案執行的流程是否失控的一個圖形工具，它是以</a:t>
            </a:r>
            <a:r>
              <a:rPr lang="zh-TW" altLang="en-US">
                <a:solidFill>
                  <a:srgbClr val="0070C0"/>
                </a:solidFill>
              </a:rPr>
              <a:t>中限和上下控制界限所形成的區域，來判斷流程是否穩定</a:t>
            </a:r>
            <a:r>
              <a:rPr lang="zh-TW" altLang="en-US"/>
              <a:t>。</a:t>
            </a:r>
          </a:p>
          <a:p>
            <a:pPr eaLnBrk="1" hangingPunct="1"/>
            <a:r>
              <a:rPr lang="zh-TW" altLang="en-US"/>
              <a:t>若連續</a:t>
            </a:r>
            <a:r>
              <a:rPr lang="zh-TW" altLang="en-US">
                <a:solidFill>
                  <a:srgbClr val="0070C0"/>
                </a:solidFill>
              </a:rPr>
              <a:t>七個樣本點</a:t>
            </a:r>
            <a:r>
              <a:rPr lang="en-US" altLang="zh-TW">
                <a:solidFill>
                  <a:srgbClr val="0070C0"/>
                </a:solidFill>
              </a:rPr>
              <a:t>(rule of seven)</a:t>
            </a:r>
            <a:r>
              <a:rPr lang="zh-TW" altLang="en-US">
                <a:solidFill>
                  <a:srgbClr val="0070C0"/>
                </a:solidFill>
              </a:rPr>
              <a:t>都落在中限的上方或下方</a:t>
            </a:r>
            <a:r>
              <a:rPr lang="zh-TW" altLang="en-US"/>
              <a:t>，也代表流程出了問題，必須儘速解決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日期版面配置區 3">
            <a:extLst>
              <a:ext uri="{FF2B5EF4-FFF2-40B4-BE49-F238E27FC236}">
                <a16:creationId xmlns:a16="http://schemas.microsoft.com/office/drawing/2014/main" id="{2E637687-BD23-3D4E-9ED2-B8B7BE4789C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17410" name="Rectangle 2">
            <a:extLst>
              <a:ext uri="{FF2B5EF4-FFF2-40B4-BE49-F238E27FC236}">
                <a16:creationId xmlns:a16="http://schemas.microsoft.com/office/drawing/2014/main" id="{0A8C9BC9-6FAF-F4CE-F3E7-E035340C12B5}"/>
              </a:ext>
            </a:extLst>
          </p:cNvPr>
          <p:cNvSpPr>
            <a:spLocks noGrp="1" noChangeArrowheads="1"/>
          </p:cNvSpPr>
          <p:nvPr>
            <p:ph type="title"/>
          </p:nvPr>
        </p:nvSpPr>
        <p:spPr/>
        <p:txBody>
          <a:bodyPr/>
          <a:lstStyle/>
          <a:p>
            <a:pPr eaLnBrk="1" hangingPunct="1"/>
            <a:r>
              <a:rPr lang="zh-TW" altLang="en-US"/>
              <a:t>專案管理五大流程群組與</a:t>
            </a:r>
            <a:r>
              <a:rPr lang="zh-TW" altLang="en-US">
                <a:solidFill>
                  <a:srgbClr val="FF00FF"/>
                </a:solidFill>
              </a:rPr>
              <a:t>專案整合管理知識領域</a:t>
            </a:r>
            <a:r>
              <a:rPr lang="zh-TW" altLang="en-US"/>
              <a:t>配適表 </a:t>
            </a:r>
          </a:p>
        </p:txBody>
      </p:sp>
      <p:pic>
        <p:nvPicPr>
          <p:cNvPr id="17411" name="Picture 5">
            <a:extLst>
              <a:ext uri="{FF2B5EF4-FFF2-40B4-BE49-F238E27FC236}">
                <a16:creationId xmlns:a16="http://schemas.microsoft.com/office/drawing/2014/main" id="{CC1C571C-B404-2F20-488B-28D75EB47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4075"/>
            <a:ext cx="91440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Date Placeholder 3">
            <a:extLst>
              <a:ext uri="{FF2B5EF4-FFF2-40B4-BE49-F238E27FC236}">
                <a16:creationId xmlns:a16="http://schemas.microsoft.com/office/drawing/2014/main" id="{E8B31D63-55B5-71E6-0731-6B4A32A027A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kumimoji="0" lang="zh-TW" altLang="en-US"/>
              <a:t>專案管理(第4版)</a:t>
            </a:r>
            <a:endParaRPr kumimoji="0" lang="en-US" altLang="zh-TW"/>
          </a:p>
        </p:txBody>
      </p:sp>
      <p:pic>
        <p:nvPicPr>
          <p:cNvPr id="67586" name="Picture 4">
            <a:extLst>
              <a:ext uri="{FF2B5EF4-FFF2-40B4-BE49-F238E27FC236}">
                <a16:creationId xmlns:a16="http://schemas.microsoft.com/office/drawing/2014/main" id="{280111B5-1CB9-94BD-9705-14C32A6A4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7488"/>
            <a:ext cx="564038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8">
            <a:extLst>
              <a:ext uri="{FF2B5EF4-FFF2-40B4-BE49-F238E27FC236}">
                <a16:creationId xmlns:a16="http://schemas.microsoft.com/office/drawing/2014/main" id="{6F65048D-1C3D-5BE6-8262-A6D11ABEF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75000"/>
            <a:ext cx="5903913"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日期版面配置區 3">
            <a:extLst>
              <a:ext uri="{FF2B5EF4-FFF2-40B4-BE49-F238E27FC236}">
                <a16:creationId xmlns:a16="http://schemas.microsoft.com/office/drawing/2014/main" id="{17BF013C-4547-80CB-7D7A-077E8CEBF46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9394" name="Rectangle 2">
            <a:extLst>
              <a:ext uri="{FF2B5EF4-FFF2-40B4-BE49-F238E27FC236}">
                <a16:creationId xmlns:a16="http://schemas.microsoft.com/office/drawing/2014/main" id="{4C637E9F-DA3C-F37D-02DB-01A95BE6ACE3}"/>
              </a:ext>
            </a:extLst>
          </p:cNvPr>
          <p:cNvSpPr>
            <a:spLocks noGrp="1" noChangeArrowheads="1"/>
          </p:cNvSpPr>
          <p:nvPr>
            <p:ph type="title"/>
          </p:nvPr>
        </p:nvSpPr>
        <p:spPr/>
        <p:txBody>
          <a:bodyPr/>
          <a:lstStyle/>
          <a:p>
            <a:pPr eaLnBrk="1" hangingPunct="1"/>
            <a:r>
              <a:rPr lang="zh-TW" altLang="en-US"/>
              <a:t>專案變更 </a:t>
            </a:r>
          </a:p>
        </p:txBody>
      </p:sp>
      <p:sp>
        <p:nvSpPr>
          <p:cNvPr id="59395" name="Rectangle 3">
            <a:extLst>
              <a:ext uri="{FF2B5EF4-FFF2-40B4-BE49-F238E27FC236}">
                <a16:creationId xmlns:a16="http://schemas.microsoft.com/office/drawing/2014/main" id="{A75411F1-239E-72AC-4EFB-9B228AAC80C2}"/>
              </a:ext>
            </a:extLst>
          </p:cNvPr>
          <p:cNvSpPr>
            <a:spLocks noGrp="1" noChangeArrowheads="1"/>
          </p:cNvSpPr>
          <p:nvPr>
            <p:ph type="body" idx="1"/>
          </p:nvPr>
        </p:nvSpPr>
        <p:spPr/>
        <p:txBody>
          <a:bodyPr/>
          <a:lstStyle/>
          <a:p>
            <a:pPr eaLnBrk="1" hangingPunct="1">
              <a:lnSpc>
                <a:spcPct val="90000"/>
              </a:lnSpc>
            </a:pPr>
            <a:r>
              <a:rPr lang="zh-TW" altLang="en-US"/>
              <a:t>基本上，對於已經規劃好的事情，都希望能順利進行，但若發現與原先規劃有所不同，就必須進行</a:t>
            </a:r>
            <a:r>
              <a:rPr lang="zh-TW" altLang="en-US">
                <a:solidFill>
                  <a:srgbClr val="FF00FF"/>
                </a:solidFill>
              </a:rPr>
              <a:t>變更</a:t>
            </a:r>
            <a:r>
              <a:rPr lang="zh-TW" altLang="en-US"/>
              <a:t>或處理</a:t>
            </a:r>
          </a:p>
          <a:p>
            <a:pPr eaLnBrk="1" hangingPunct="1">
              <a:lnSpc>
                <a:spcPct val="90000"/>
              </a:lnSpc>
            </a:pPr>
            <a:r>
              <a:rPr lang="zh-TW" altLang="en-US"/>
              <a:t>在專案進行的過程中，專案文件可能會修修改改，專案團隊必須搞清楚，那一份專案文件是最新的，使專案工作都有最新最正確的資訊為基礎而進行。</a:t>
            </a:r>
          </a:p>
          <a:p>
            <a:pPr eaLnBrk="1" hangingPunct="1">
              <a:lnSpc>
                <a:spcPct val="90000"/>
              </a:lnSpc>
            </a:pPr>
            <a:r>
              <a:rPr lang="zh-TW" altLang="en-US"/>
              <a:t>變更專案計畫要先得到簽核之後，才可繼續進行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日期版面配置區 3">
            <a:extLst>
              <a:ext uri="{FF2B5EF4-FFF2-40B4-BE49-F238E27FC236}">
                <a16:creationId xmlns:a16="http://schemas.microsoft.com/office/drawing/2014/main" id="{A504F317-38B1-9EBB-EC92-C4C8BFC31C5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0418" name="Rectangle 2">
            <a:extLst>
              <a:ext uri="{FF2B5EF4-FFF2-40B4-BE49-F238E27FC236}">
                <a16:creationId xmlns:a16="http://schemas.microsoft.com/office/drawing/2014/main" id="{F9B1570F-5B4F-97A2-B05D-51C4F0DED393}"/>
              </a:ext>
            </a:extLst>
          </p:cNvPr>
          <p:cNvSpPr>
            <a:spLocks noGrp="1" noChangeArrowheads="1"/>
          </p:cNvSpPr>
          <p:nvPr>
            <p:ph type="title"/>
          </p:nvPr>
        </p:nvSpPr>
        <p:spPr/>
        <p:txBody>
          <a:bodyPr/>
          <a:lstStyle/>
          <a:p>
            <a:pPr eaLnBrk="1" hangingPunct="1"/>
            <a:r>
              <a:rPr lang="zh-TW" altLang="en-US"/>
              <a:t>最好每份文件都要標記 </a:t>
            </a:r>
          </a:p>
        </p:txBody>
      </p:sp>
      <p:sp>
        <p:nvSpPr>
          <p:cNvPr id="60419" name="Rectangle 3">
            <a:extLst>
              <a:ext uri="{FF2B5EF4-FFF2-40B4-BE49-F238E27FC236}">
                <a16:creationId xmlns:a16="http://schemas.microsoft.com/office/drawing/2014/main" id="{8353E2C5-5B89-5BC1-33CF-AB9A113478C5}"/>
              </a:ext>
            </a:extLst>
          </p:cNvPr>
          <p:cNvSpPr>
            <a:spLocks noGrp="1" noChangeArrowheads="1"/>
          </p:cNvSpPr>
          <p:nvPr>
            <p:ph type="body" idx="1"/>
          </p:nvPr>
        </p:nvSpPr>
        <p:spPr/>
        <p:txBody>
          <a:bodyPr/>
          <a:lstStyle/>
          <a:p>
            <a:pPr eaLnBrk="1" hangingPunct="1"/>
            <a:r>
              <a:rPr lang="zh-TW" altLang="en-US"/>
              <a:t>最後修改日期</a:t>
            </a:r>
          </a:p>
          <a:p>
            <a:pPr eaLnBrk="1" hangingPunct="1"/>
            <a:r>
              <a:rPr lang="zh-TW" altLang="en-US"/>
              <a:t>目前的版本編號</a:t>
            </a:r>
          </a:p>
          <a:p>
            <a:pPr eaLnBrk="1" hangingPunct="1"/>
            <a:r>
              <a:rPr lang="zh-TW" altLang="en-US"/>
              <a:t>修改人</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日期版面配置區 3">
            <a:extLst>
              <a:ext uri="{FF2B5EF4-FFF2-40B4-BE49-F238E27FC236}">
                <a16:creationId xmlns:a16="http://schemas.microsoft.com/office/drawing/2014/main" id="{27B9F476-B3DE-7B91-2A0F-EF976F71A32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1442" name="Rectangle 2">
            <a:extLst>
              <a:ext uri="{FF2B5EF4-FFF2-40B4-BE49-F238E27FC236}">
                <a16:creationId xmlns:a16="http://schemas.microsoft.com/office/drawing/2014/main" id="{E1D54A7F-1BDC-5E1D-4023-F7DA33878DBF}"/>
              </a:ext>
            </a:extLst>
          </p:cNvPr>
          <p:cNvSpPr>
            <a:spLocks noGrp="1" noChangeArrowheads="1"/>
          </p:cNvSpPr>
          <p:nvPr>
            <p:ph type="title"/>
          </p:nvPr>
        </p:nvSpPr>
        <p:spPr/>
        <p:txBody>
          <a:bodyPr/>
          <a:lstStyle/>
          <a:p>
            <a:pPr eaLnBrk="1" hangingPunct="1"/>
            <a:r>
              <a:rPr lang="zh-TW" altLang="en-US"/>
              <a:t>專案變更的方法 </a:t>
            </a:r>
          </a:p>
        </p:txBody>
      </p:sp>
      <p:sp>
        <p:nvSpPr>
          <p:cNvPr id="61443" name="Rectangle 3">
            <a:extLst>
              <a:ext uri="{FF2B5EF4-FFF2-40B4-BE49-F238E27FC236}">
                <a16:creationId xmlns:a16="http://schemas.microsoft.com/office/drawing/2014/main" id="{A51D42B9-8226-7017-1CC3-E63C87DA98C8}"/>
              </a:ext>
            </a:extLst>
          </p:cNvPr>
          <p:cNvSpPr>
            <a:spLocks noGrp="1" noChangeArrowheads="1"/>
          </p:cNvSpPr>
          <p:nvPr>
            <p:ph type="body" idx="1"/>
          </p:nvPr>
        </p:nvSpPr>
        <p:spPr/>
        <p:txBody>
          <a:bodyPr/>
          <a:lstStyle/>
          <a:p>
            <a:pPr marL="571500" indent="-571500" eaLnBrk="1" hangingPunct="1"/>
            <a:r>
              <a:rPr lang="zh-TW" altLang="en-US">
                <a:solidFill>
                  <a:srgbClr val="FF00FF"/>
                </a:solidFill>
              </a:rPr>
              <a:t>缺點改正</a:t>
            </a:r>
            <a:r>
              <a:rPr lang="zh-TW" altLang="en-US"/>
              <a:t>：確認缺點已經發生，所進行的改善措施</a:t>
            </a:r>
          </a:p>
          <a:p>
            <a:pPr marL="571500" indent="-571500" eaLnBrk="1" hangingPunct="1"/>
            <a:r>
              <a:rPr lang="zh-TW" altLang="en-US">
                <a:solidFill>
                  <a:srgbClr val="FF00FF"/>
                </a:solidFill>
              </a:rPr>
              <a:t>矯正措施</a:t>
            </a:r>
            <a:r>
              <a:rPr lang="zh-TW" altLang="en-US"/>
              <a:t>：於檢核點發現與原先設定的標準有所偏差，所進行的矯正措施</a:t>
            </a:r>
          </a:p>
          <a:p>
            <a:pPr marL="571500" indent="-571500" eaLnBrk="1" hangingPunct="1"/>
            <a:r>
              <a:rPr lang="zh-TW" altLang="en-US">
                <a:solidFill>
                  <a:srgbClr val="FF00FF"/>
                </a:solidFill>
              </a:rPr>
              <a:t>預防行動</a:t>
            </a:r>
            <a:r>
              <a:rPr lang="zh-TW" altLang="en-US"/>
              <a:t>：提前預防，對於潛在的風險，進行相關的預防準備</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日期版面配置區 3">
            <a:extLst>
              <a:ext uri="{FF2B5EF4-FFF2-40B4-BE49-F238E27FC236}">
                <a16:creationId xmlns:a16="http://schemas.microsoft.com/office/drawing/2014/main" id="{AC844839-27CA-E15E-5304-9CAB26006AC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2466" name="Rectangle 2">
            <a:extLst>
              <a:ext uri="{FF2B5EF4-FFF2-40B4-BE49-F238E27FC236}">
                <a16:creationId xmlns:a16="http://schemas.microsoft.com/office/drawing/2014/main" id="{0F559C57-8BD2-E8E5-5E26-45AF13716A4E}"/>
              </a:ext>
            </a:extLst>
          </p:cNvPr>
          <p:cNvSpPr>
            <a:spLocks noGrp="1" noChangeArrowheads="1"/>
          </p:cNvSpPr>
          <p:nvPr>
            <p:ph type="title"/>
          </p:nvPr>
        </p:nvSpPr>
        <p:spPr/>
        <p:txBody>
          <a:bodyPr/>
          <a:lstStyle/>
          <a:p>
            <a:pPr eaLnBrk="1" hangingPunct="1"/>
            <a:r>
              <a:rPr lang="zh-TW" altLang="en-US"/>
              <a:t>處理專案變更時有一些注意事項 </a:t>
            </a:r>
          </a:p>
        </p:txBody>
      </p:sp>
      <p:sp>
        <p:nvSpPr>
          <p:cNvPr id="62467" name="Rectangle 3">
            <a:extLst>
              <a:ext uri="{FF2B5EF4-FFF2-40B4-BE49-F238E27FC236}">
                <a16:creationId xmlns:a16="http://schemas.microsoft.com/office/drawing/2014/main" id="{E209F967-8E98-6C00-0F32-DE896DA34282}"/>
              </a:ext>
            </a:extLst>
          </p:cNvPr>
          <p:cNvSpPr>
            <a:spLocks noGrp="1" noChangeArrowheads="1"/>
          </p:cNvSpPr>
          <p:nvPr>
            <p:ph type="body" idx="1"/>
          </p:nvPr>
        </p:nvSpPr>
        <p:spPr/>
        <p:txBody>
          <a:bodyPr/>
          <a:lstStyle/>
          <a:p>
            <a:pPr eaLnBrk="1" hangingPunct="1"/>
            <a:r>
              <a:rPr lang="zh-TW" altLang="en-US"/>
              <a:t>只有在專案產生明顯偏差時，才有更改計畫的必要。</a:t>
            </a:r>
          </a:p>
          <a:p>
            <a:pPr eaLnBrk="1" hangingPunct="1"/>
            <a:r>
              <a:rPr lang="zh-TW" altLang="en-US"/>
              <a:t>一定要控制變更的程度，特別要防止專案範疇擴大後，對參與人員造成的影響</a:t>
            </a:r>
          </a:p>
          <a:p>
            <a:pPr eaLnBrk="1" hangingPunct="1"/>
            <a:r>
              <a:rPr lang="zh-TW" altLang="en-US"/>
              <a:t>需把專案變更的原因記錄下來，做為未來進行其他專案計畫的參考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日期版面配置區 3">
            <a:extLst>
              <a:ext uri="{FF2B5EF4-FFF2-40B4-BE49-F238E27FC236}">
                <a16:creationId xmlns:a16="http://schemas.microsoft.com/office/drawing/2014/main" id="{DCC8A17D-32B8-8AEA-B522-8BA1765864D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3490" name="Rectangle 2">
            <a:extLst>
              <a:ext uri="{FF2B5EF4-FFF2-40B4-BE49-F238E27FC236}">
                <a16:creationId xmlns:a16="http://schemas.microsoft.com/office/drawing/2014/main" id="{3B1D326E-C04D-09E6-BBEF-59AD907E9305}"/>
              </a:ext>
            </a:extLst>
          </p:cNvPr>
          <p:cNvSpPr>
            <a:spLocks noGrp="1" noChangeArrowheads="1"/>
          </p:cNvSpPr>
          <p:nvPr>
            <p:ph type="title"/>
          </p:nvPr>
        </p:nvSpPr>
        <p:spPr/>
        <p:txBody>
          <a:bodyPr/>
          <a:lstStyle/>
          <a:p>
            <a:pPr eaLnBrk="1" hangingPunct="1"/>
            <a:r>
              <a:rPr lang="zh-TW" altLang="en-US"/>
              <a:t>專案結案 </a:t>
            </a:r>
          </a:p>
        </p:txBody>
      </p:sp>
      <p:sp>
        <p:nvSpPr>
          <p:cNvPr id="63491" name="Rectangle 3">
            <a:extLst>
              <a:ext uri="{FF2B5EF4-FFF2-40B4-BE49-F238E27FC236}">
                <a16:creationId xmlns:a16="http://schemas.microsoft.com/office/drawing/2014/main" id="{E0D52879-8465-1EDB-41B4-3F45C25ED166}"/>
              </a:ext>
            </a:extLst>
          </p:cNvPr>
          <p:cNvSpPr>
            <a:spLocks noGrp="1" noChangeArrowheads="1"/>
          </p:cNvSpPr>
          <p:nvPr>
            <p:ph type="body" idx="1"/>
          </p:nvPr>
        </p:nvSpPr>
        <p:spPr>
          <a:xfrm>
            <a:off x="1524000" y="1905000"/>
            <a:ext cx="7224713" cy="4114800"/>
          </a:xfrm>
        </p:spPr>
        <p:txBody>
          <a:bodyPr/>
          <a:lstStyle/>
          <a:p>
            <a:pPr eaLnBrk="1" hangingPunct="1"/>
            <a:r>
              <a:rPr lang="zh-TW" altLang="en-US" sz="2600"/>
              <a:t>專案進行的過程中，往往充滿各種不確定性，在每個階段或里程碑都需要重新檢視是否能符合效益或是否能符合原先設定的目標，然後再依評估結果，作出專案是否要繼續、延遲、調整、終止等決定。</a:t>
            </a:r>
          </a:p>
          <a:p>
            <a:pPr eaLnBrk="1" hangingPunct="1"/>
            <a:r>
              <a:rPr lang="zh-TW" altLang="en-US" sz="2600"/>
              <a:t>專案最後結果有兩種：</a:t>
            </a:r>
          </a:p>
          <a:p>
            <a:pPr lvl="1" eaLnBrk="1" hangingPunct="1"/>
            <a:r>
              <a:rPr lang="zh-TW" altLang="en-US" sz="2400"/>
              <a:t>完成專案：專案結案</a:t>
            </a:r>
            <a:r>
              <a:rPr lang="en-US" altLang="zh-TW" sz="2400"/>
              <a:t>(Close)</a:t>
            </a:r>
          </a:p>
          <a:p>
            <a:pPr lvl="1" eaLnBrk="1" hangingPunct="1"/>
            <a:r>
              <a:rPr lang="zh-TW" altLang="en-US" sz="2400"/>
              <a:t>專案未完成：專案中止</a:t>
            </a:r>
            <a:r>
              <a:rPr lang="en-US" altLang="zh-TW" sz="2400"/>
              <a:t>(Pending, Cancel, Terminate)</a:t>
            </a:r>
            <a:r>
              <a:rPr lang="zh-TW" altLang="en-US" sz="240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日期版面配置區 3">
            <a:extLst>
              <a:ext uri="{FF2B5EF4-FFF2-40B4-BE49-F238E27FC236}">
                <a16:creationId xmlns:a16="http://schemas.microsoft.com/office/drawing/2014/main" id="{92B6D302-B76D-1F80-8DD7-3D651000515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4514" name="Rectangle 2">
            <a:extLst>
              <a:ext uri="{FF2B5EF4-FFF2-40B4-BE49-F238E27FC236}">
                <a16:creationId xmlns:a16="http://schemas.microsoft.com/office/drawing/2014/main" id="{499EF12D-C97A-7A7D-35CA-4BE964541B3D}"/>
              </a:ext>
            </a:extLst>
          </p:cNvPr>
          <p:cNvSpPr>
            <a:spLocks noGrp="1" noChangeArrowheads="1"/>
          </p:cNvSpPr>
          <p:nvPr>
            <p:ph type="title"/>
          </p:nvPr>
        </p:nvSpPr>
        <p:spPr/>
        <p:txBody>
          <a:bodyPr/>
          <a:lstStyle/>
          <a:p>
            <a:pPr eaLnBrk="1" hangingPunct="1"/>
            <a:r>
              <a:rPr lang="zh-TW" altLang="en-US"/>
              <a:t>專案結案→記取教訓 </a:t>
            </a:r>
          </a:p>
        </p:txBody>
      </p:sp>
      <p:sp>
        <p:nvSpPr>
          <p:cNvPr id="64515" name="Rectangle 3">
            <a:extLst>
              <a:ext uri="{FF2B5EF4-FFF2-40B4-BE49-F238E27FC236}">
                <a16:creationId xmlns:a16="http://schemas.microsoft.com/office/drawing/2014/main" id="{D934D016-30CA-FC89-EF2F-F496D4F183F8}"/>
              </a:ext>
            </a:extLst>
          </p:cNvPr>
          <p:cNvSpPr>
            <a:spLocks noGrp="1" noChangeArrowheads="1"/>
          </p:cNvSpPr>
          <p:nvPr>
            <p:ph type="body" idx="1"/>
          </p:nvPr>
        </p:nvSpPr>
        <p:spPr/>
        <p:txBody>
          <a:bodyPr/>
          <a:lstStyle/>
          <a:p>
            <a:pPr eaLnBrk="1" hangingPunct="1">
              <a:lnSpc>
                <a:spcPct val="90000"/>
              </a:lnSpc>
            </a:pPr>
            <a:r>
              <a:rPr lang="zh-TW" altLang="en-US" sz="2600"/>
              <a:t>由專案經理帶領團隊成員，一起檢視專案執行期間所發現的專案管理相關問題</a:t>
            </a:r>
          </a:p>
          <a:p>
            <a:pPr eaLnBrk="1" hangingPunct="1">
              <a:lnSpc>
                <a:spcPct val="90000"/>
              </a:lnSpc>
            </a:pPr>
            <a:r>
              <a:rPr lang="zh-TW" altLang="en-US" sz="2600"/>
              <a:t>進行</a:t>
            </a:r>
            <a:r>
              <a:rPr lang="en-US" altLang="zh-TW" sz="2600"/>
              <a:t>360</a:t>
            </a:r>
            <a:r>
              <a:rPr lang="zh-TW" altLang="en-US" sz="2600"/>
              <a:t>度的評估，汲取所有利害關係人的意見，藉此拓展專案知識</a:t>
            </a:r>
          </a:p>
          <a:p>
            <a:pPr eaLnBrk="1" hangingPunct="1">
              <a:lnSpc>
                <a:spcPct val="90000"/>
              </a:lnSpc>
            </a:pPr>
            <a:r>
              <a:rPr lang="zh-TW" altLang="en-US" sz="2600"/>
              <a:t>與人分享本次專案所遭過的問題，以及日後如何避免這類問題的方法</a:t>
            </a:r>
          </a:p>
          <a:p>
            <a:pPr eaLnBrk="1" hangingPunct="1">
              <a:lnSpc>
                <a:spcPct val="90000"/>
              </a:lnSpc>
            </a:pPr>
            <a:r>
              <a:rPr lang="zh-TW" altLang="en-US" sz="2600"/>
              <a:t>專案經理應該做到下列幾點</a:t>
            </a:r>
          </a:p>
          <a:p>
            <a:pPr lvl="1" eaLnBrk="1" hangingPunct="1">
              <a:lnSpc>
                <a:spcPct val="90000"/>
              </a:lnSpc>
            </a:pPr>
            <a:r>
              <a:rPr lang="zh-TW" altLang="en-US" sz="2400"/>
              <a:t>記錄問題與其衝擊</a:t>
            </a:r>
          </a:p>
          <a:p>
            <a:pPr lvl="1" eaLnBrk="1" hangingPunct="1">
              <a:lnSpc>
                <a:spcPct val="90000"/>
              </a:lnSpc>
            </a:pPr>
            <a:r>
              <a:rPr lang="zh-TW" altLang="en-US" sz="2400"/>
              <a:t>探究根本原因</a:t>
            </a:r>
          </a:p>
          <a:p>
            <a:pPr lvl="1" eaLnBrk="1" hangingPunct="1">
              <a:lnSpc>
                <a:spcPct val="90000"/>
              </a:lnSpc>
            </a:pPr>
            <a:r>
              <a:rPr lang="zh-TW" altLang="en-US" sz="2400"/>
              <a:t>記錄建議改進做法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日期版面配置區 3">
            <a:extLst>
              <a:ext uri="{FF2B5EF4-FFF2-40B4-BE49-F238E27FC236}">
                <a16:creationId xmlns:a16="http://schemas.microsoft.com/office/drawing/2014/main" id="{FDE5DB93-0199-21A9-1C3F-FCD855CC907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5538" name="Rectangle 2">
            <a:extLst>
              <a:ext uri="{FF2B5EF4-FFF2-40B4-BE49-F238E27FC236}">
                <a16:creationId xmlns:a16="http://schemas.microsoft.com/office/drawing/2014/main" id="{9318B509-64DE-F6B7-C9F4-EADA5260925F}"/>
              </a:ext>
            </a:extLst>
          </p:cNvPr>
          <p:cNvSpPr>
            <a:spLocks noGrp="1" noChangeArrowheads="1"/>
          </p:cNvSpPr>
          <p:nvPr>
            <p:ph type="title"/>
          </p:nvPr>
        </p:nvSpPr>
        <p:spPr/>
        <p:txBody>
          <a:bodyPr/>
          <a:lstStyle/>
          <a:p>
            <a:pPr eaLnBrk="1" hangingPunct="1"/>
            <a:r>
              <a:rPr lang="zh-TW" altLang="en-US"/>
              <a:t>專案結案報告 </a:t>
            </a:r>
          </a:p>
        </p:txBody>
      </p:sp>
      <p:sp>
        <p:nvSpPr>
          <p:cNvPr id="65539" name="Rectangle 3">
            <a:extLst>
              <a:ext uri="{FF2B5EF4-FFF2-40B4-BE49-F238E27FC236}">
                <a16:creationId xmlns:a16="http://schemas.microsoft.com/office/drawing/2014/main" id="{97D92D81-9391-1500-913B-964122BD14EE}"/>
              </a:ext>
            </a:extLst>
          </p:cNvPr>
          <p:cNvSpPr>
            <a:spLocks noGrp="1" noChangeArrowheads="1"/>
          </p:cNvSpPr>
          <p:nvPr>
            <p:ph type="body" idx="1"/>
          </p:nvPr>
        </p:nvSpPr>
        <p:spPr/>
        <p:txBody>
          <a:bodyPr/>
          <a:lstStyle/>
          <a:p>
            <a:pPr marL="571500" indent="-571500" eaLnBrk="1" hangingPunct="1"/>
            <a:r>
              <a:rPr lang="zh-TW" altLang="en-US"/>
              <a:t>展現專案最終成果</a:t>
            </a:r>
            <a:r>
              <a:rPr lang="en-US" altLang="zh-TW"/>
              <a:t>(</a:t>
            </a:r>
            <a:r>
              <a:rPr lang="zh-TW" altLang="en-US"/>
              <a:t>品質、時間、成本</a:t>
            </a:r>
            <a:r>
              <a:rPr lang="en-US" altLang="zh-TW"/>
              <a:t>)</a:t>
            </a:r>
          </a:p>
          <a:p>
            <a:pPr marL="571500" indent="-571500" eaLnBrk="1" hangingPunct="1"/>
            <a:r>
              <a:rPr lang="zh-TW" altLang="en-US"/>
              <a:t>專案過程所使用的新知識或新技術</a:t>
            </a:r>
          </a:p>
          <a:p>
            <a:pPr marL="571500" indent="-571500" eaLnBrk="1" hangingPunct="1"/>
            <a:r>
              <a:rPr lang="zh-TW" altLang="en-US"/>
              <a:t>經驗學習、建議事項</a:t>
            </a:r>
          </a:p>
          <a:p>
            <a:pPr marL="571500" indent="-571500" eaLnBrk="1" hangingPunct="1"/>
            <a:r>
              <a:rPr lang="zh-TW" altLang="en-US"/>
              <a:t>預算執行狀況檢討</a:t>
            </a:r>
          </a:p>
          <a:p>
            <a:pPr marL="571500" indent="-571500" eaLnBrk="1" hangingPunct="1"/>
            <a:r>
              <a:rPr lang="zh-TW" altLang="en-US"/>
              <a:t>待辦事項</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版面配置區 2">
            <a:extLst>
              <a:ext uri="{FF2B5EF4-FFF2-40B4-BE49-F238E27FC236}">
                <a16:creationId xmlns:a16="http://schemas.microsoft.com/office/drawing/2014/main" id="{0DDA47C8-C146-17DC-0E7A-D936506D7A0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18434" name="Rectangle 5">
            <a:extLst>
              <a:ext uri="{FF2B5EF4-FFF2-40B4-BE49-F238E27FC236}">
                <a16:creationId xmlns:a16="http://schemas.microsoft.com/office/drawing/2014/main" id="{BFCA5D73-EECC-7F44-26C6-25868B300E1B}"/>
              </a:ext>
            </a:extLst>
          </p:cNvPr>
          <p:cNvSpPr>
            <a:spLocks noChangeArrowheads="1"/>
          </p:cNvSpPr>
          <p:nvPr/>
        </p:nvSpPr>
        <p:spPr bwMode="auto">
          <a:xfrm>
            <a:off x="539750" y="1700213"/>
            <a:ext cx="6477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zh-TW" altLang="en-US" sz="3200" b="1">
                <a:ea typeface="標楷體" panose="02010601000101010101" pitchFamily="2" charset="-120"/>
              </a:rPr>
              <a:t>專案整合管理概述</a:t>
            </a:r>
          </a:p>
        </p:txBody>
      </p:sp>
      <p:pic>
        <p:nvPicPr>
          <p:cNvPr id="18435" name="Picture 6">
            <a:extLst>
              <a:ext uri="{FF2B5EF4-FFF2-40B4-BE49-F238E27FC236}">
                <a16:creationId xmlns:a16="http://schemas.microsoft.com/office/drawing/2014/main" id="{938E9733-9D47-7354-ADDF-01591471E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日期版面配置區 3">
            <a:extLst>
              <a:ext uri="{FF2B5EF4-FFF2-40B4-BE49-F238E27FC236}">
                <a16:creationId xmlns:a16="http://schemas.microsoft.com/office/drawing/2014/main" id="{27467622-8F32-E034-2AEB-BA1B2341400E}"/>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19458" name="Rectangle 2">
            <a:extLst>
              <a:ext uri="{FF2B5EF4-FFF2-40B4-BE49-F238E27FC236}">
                <a16:creationId xmlns:a16="http://schemas.microsoft.com/office/drawing/2014/main" id="{1981BA48-EAE4-8335-189B-DB9C0D6A3DB7}"/>
              </a:ext>
            </a:extLst>
          </p:cNvPr>
          <p:cNvSpPr>
            <a:spLocks noGrp="1" noChangeArrowheads="1"/>
          </p:cNvSpPr>
          <p:nvPr>
            <p:ph type="title"/>
          </p:nvPr>
        </p:nvSpPr>
        <p:spPr/>
        <p:txBody>
          <a:bodyPr/>
          <a:lstStyle/>
          <a:p>
            <a:pPr eaLnBrk="1" hangingPunct="1"/>
            <a:r>
              <a:rPr lang="zh-TW" altLang="en-US"/>
              <a:t>整合管理</a:t>
            </a:r>
          </a:p>
        </p:txBody>
      </p:sp>
      <p:sp>
        <p:nvSpPr>
          <p:cNvPr id="19459" name="Rectangle 3">
            <a:extLst>
              <a:ext uri="{FF2B5EF4-FFF2-40B4-BE49-F238E27FC236}">
                <a16:creationId xmlns:a16="http://schemas.microsoft.com/office/drawing/2014/main" id="{D5715DF8-FE13-3732-94C0-CBBE2A1C4FBC}"/>
              </a:ext>
            </a:extLst>
          </p:cNvPr>
          <p:cNvSpPr>
            <a:spLocks noGrp="1" noChangeArrowheads="1"/>
          </p:cNvSpPr>
          <p:nvPr>
            <p:ph type="body" idx="1"/>
          </p:nvPr>
        </p:nvSpPr>
        <p:spPr/>
        <p:txBody>
          <a:bodyPr/>
          <a:lstStyle/>
          <a:p>
            <a:pPr eaLnBrk="1" hangingPunct="1">
              <a:lnSpc>
                <a:spcPct val="90000"/>
              </a:lnSpc>
            </a:pPr>
            <a:r>
              <a:rPr lang="zh-TW" altLang="en-US">
                <a:solidFill>
                  <a:srgbClr val="FF2F92"/>
                </a:solidFill>
              </a:rPr>
              <a:t>專案整合管理</a:t>
            </a:r>
            <a:r>
              <a:rPr lang="zh-TW" altLang="en-US"/>
              <a:t>就是讓</a:t>
            </a:r>
            <a:r>
              <a:rPr lang="zh-TW" altLang="en-US">
                <a:solidFill>
                  <a:srgbClr val="FF0000"/>
                </a:solidFill>
              </a:rPr>
              <a:t>專案有效團隊合作</a:t>
            </a:r>
            <a:r>
              <a:rPr lang="zh-TW" altLang="en-US"/>
              <a:t>，以利達成專案目標</a:t>
            </a:r>
          </a:p>
          <a:p>
            <a:pPr eaLnBrk="1" hangingPunct="1">
              <a:lnSpc>
                <a:spcPct val="90000"/>
              </a:lnSpc>
            </a:pPr>
            <a:r>
              <a:rPr lang="zh-TW" altLang="en-US" sz="2600" b="1">
                <a:solidFill>
                  <a:srgbClr val="0070C0"/>
                </a:solidFill>
              </a:rPr>
              <a:t>整合管理</a:t>
            </a:r>
            <a:r>
              <a:rPr lang="zh-TW" altLang="en-US" sz="2600"/>
              <a:t>是一個能讓往後要談到的各領域要素之間進行適當合作的流程，並且也是一個能夠將</a:t>
            </a:r>
            <a:r>
              <a:rPr lang="zh-TW" altLang="en-US" sz="2600">
                <a:solidFill>
                  <a:srgbClr val="FF8AD8"/>
                </a:solidFill>
              </a:rPr>
              <a:t>各專案管理流程要素進行整合</a:t>
            </a:r>
            <a:r>
              <a:rPr lang="zh-TW" altLang="en-US" sz="2600"/>
              <a:t>，並確保其整合性之流程</a:t>
            </a:r>
          </a:p>
          <a:p>
            <a:pPr eaLnBrk="1" hangingPunct="1">
              <a:lnSpc>
                <a:spcPct val="90000"/>
              </a:lnSpc>
            </a:pPr>
            <a:r>
              <a:rPr lang="zh-TW" altLang="en-US" sz="2600"/>
              <a:t>它包括了以下三項流程：</a:t>
            </a:r>
          </a:p>
          <a:p>
            <a:pPr lvl="1" eaLnBrk="1" hangingPunct="1">
              <a:lnSpc>
                <a:spcPct val="90000"/>
              </a:lnSpc>
            </a:pPr>
            <a:r>
              <a:rPr lang="zh-TW" altLang="en-US" sz="2400" b="1">
                <a:solidFill>
                  <a:srgbClr val="FF8AD8"/>
                </a:solidFill>
              </a:rPr>
              <a:t>專案計畫規劃</a:t>
            </a:r>
            <a:r>
              <a:rPr lang="en-US" altLang="zh-TW" sz="2400"/>
              <a:t>(Project Plan Development) </a:t>
            </a:r>
          </a:p>
          <a:p>
            <a:pPr lvl="1" eaLnBrk="1" hangingPunct="1">
              <a:lnSpc>
                <a:spcPct val="90000"/>
              </a:lnSpc>
            </a:pPr>
            <a:r>
              <a:rPr lang="zh-TW" altLang="en-US" sz="2400" b="1">
                <a:solidFill>
                  <a:srgbClr val="FF8AD8"/>
                </a:solidFill>
              </a:rPr>
              <a:t>專案計畫執行</a:t>
            </a:r>
            <a:r>
              <a:rPr lang="en-US" altLang="zh-TW" sz="2400"/>
              <a:t>(Project Plan Execution) </a:t>
            </a:r>
          </a:p>
          <a:p>
            <a:pPr lvl="1" eaLnBrk="1" hangingPunct="1">
              <a:lnSpc>
                <a:spcPct val="90000"/>
              </a:lnSpc>
            </a:pPr>
            <a:r>
              <a:rPr lang="zh-TW" altLang="en-US" sz="2400" b="1">
                <a:solidFill>
                  <a:srgbClr val="FF8AD8"/>
                </a:solidFill>
              </a:rPr>
              <a:t>整合變更管理</a:t>
            </a:r>
            <a:r>
              <a:rPr lang="en-US" altLang="zh-TW" sz="2400"/>
              <a:t>(Integrated Change Control)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日期版面配置區 3">
            <a:extLst>
              <a:ext uri="{FF2B5EF4-FFF2-40B4-BE49-F238E27FC236}">
                <a16:creationId xmlns:a16="http://schemas.microsoft.com/office/drawing/2014/main" id="{65DA090F-5444-4A30-D5AF-00D55242157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0482" name="Rectangle 2">
            <a:extLst>
              <a:ext uri="{FF2B5EF4-FFF2-40B4-BE49-F238E27FC236}">
                <a16:creationId xmlns:a16="http://schemas.microsoft.com/office/drawing/2014/main" id="{EAB147C3-EE1E-3944-E85A-DB5DCF4B0517}"/>
              </a:ext>
            </a:extLst>
          </p:cNvPr>
          <p:cNvSpPr>
            <a:spLocks noGrp="1" noChangeArrowheads="1"/>
          </p:cNvSpPr>
          <p:nvPr>
            <p:ph type="title"/>
          </p:nvPr>
        </p:nvSpPr>
        <p:spPr/>
        <p:txBody>
          <a:bodyPr/>
          <a:lstStyle/>
          <a:p>
            <a:pPr eaLnBrk="1" hangingPunct="1"/>
            <a:r>
              <a:rPr lang="zh-TW" altLang="en-US">
                <a:solidFill>
                  <a:srgbClr val="FF2F92"/>
                </a:solidFill>
              </a:rPr>
              <a:t>專案計畫</a:t>
            </a:r>
            <a:r>
              <a:rPr lang="zh-TW" altLang="en-US"/>
              <a:t>的產生，應該包含下列</a:t>
            </a:r>
            <a:r>
              <a:rPr lang="zh-TW" altLang="en-US">
                <a:solidFill>
                  <a:srgbClr val="FF2F92"/>
                </a:solidFill>
              </a:rPr>
              <a:t>四個基本步驟 </a:t>
            </a:r>
          </a:p>
        </p:txBody>
      </p:sp>
      <p:sp>
        <p:nvSpPr>
          <p:cNvPr id="20483" name="Rectangle 3">
            <a:extLst>
              <a:ext uri="{FF2B5EF4-FFF2-40B4-BE49-F238E27FC236}">
                <a16:creationId xmlns:a16="http://schemas.microsoft.com/office/drawing/2014/main" id="{B2107CDD-CC43-0A07-48DA-560507548E73}"/>
              </a:ext>
            </a:extLst>
          </p:cNvPr>
          <p:cNvSpPr>
            <a:spLocks noGrp="1" noChangeArrowheads="1"/>
          </p:cNvSpPr>
          <p:nvPr>
            <p:ph type="body" idx="1"/>
          </p:nvPr>
        </p:nvSpPr>
        <p:spPr>
          <a:xfrm>
            <a:off x="1524000" y="1905000"/>
            <a:ext cx="7010400" cy="3108325"/>
          </a:xfrm>
        </p:spPr>
        <p:txBody>
          <a:bodyPr/>
          <a:lstStyle/>
          <a:p>
            <a:pPr eaLnBrk="1" hangingPunct="1"/>
            <a:r>
              <a:rPr lang="zh-TW" altLang="en-US"/>
              <a:t>完全掌握</a:t>
            </a:r>
            <a:r>
              <a:rPr lang="zh-TW" altLang="en-US" b="1">
                <a:solidFill>
                  <a:srgbClr val="FF2F92"/>
                </a:solidFill>
              </a:rPr>
              <a:t>問題的性質 </a:t>
            </a:r>
          </a:p>
          <a:p>
            <a:pPr eaLnBrk="1" hangingPunct="1"/>
            <a:r>
              <a:rPr lang="zh-TW" altLang="en-US"/>
              <a:t>找出最適合的</a:t>
            </a:r>
            <a:r>
              <a:rPr lang="zh-TW" altLang="en-US" b="1">
                <a:solidFill>
                  <a:srgbClr val="0070C0"/>
                </a:solidFill>
              </a:rPr>
              <a:t>解決方案 </a:t>
            </a:r>
          </a:p>
          <a:p>
            <a:pPr eaLnBrk="1" hangingPunct="1"/>
            <a:r>
              <a:rPr lang="zh-TW" altLang="en-US"/>
              <a:t>發展出完整的</a:t>
            </a:r>
            <a:r>
              <a:rPr lang="zh-TW" altLang="en-US" b="1">
                <a:solidFill>
                  <a:srgbClr val="FF8AD8"/>
                </a:solidFill>
              </a:rPr>
              <a:t>執行計畫 </a:t>
            </a:r>
          </a:p>
          <a:p>
            <a:pPr eaLnBrk="1" hangingPunct="1"/>
            <a:r>
              <a:rPr lang="zh-TW" altLang="en-US"/>
              <a:t>按</a:t>
            </a:r>
            <a:r>
              <a:rPr lang="zh-TW" altLang="en-US" b="1"/>
              <a:t>步驟進行 </a:t>
            </a:r>
          </a:p>
        </p:txBody>
      </p:sp>
      <p:sp>
        <p:nvSpPr>
          <p:cNvPr id="20484" name="Rectangle 2">
            <a:extLst>
              <a:ext uri="{FF2B5EF4-FFF2-40B4-BE49-F238E27FC236}">
                <a16:creationId xmlns:a16="http://schemas.microsoft.com/office/drawing/2014/main" id="{C036D343-567F-C2A0-3E7B-A509FD79866D}"/>
              </a:ext>
            </a:extLst>
          </p:cNvPr>
          <p:cNvSpPr>
            <a:spLocks noChangeArrowheads="1"/>
          </p:cNvSpPr>
          <p:nvPr/>
        </p:nvSpPr>
        <p:spPr bwMode="auto">
          <a:xfrm>
            <a:off x="1524000" y="5445125"/>
            <a:ext cx="600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https://www.youtube.com/watch?v=JCoKiwqzocM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日期版面配置區 3">
            <a:extLst>
              <a:ext uri="{FF2B5EF4-FFF2-40B4-BE49-F238E27FC236}">
                <a16:creationId xmlns:a16="http://schemas.microsoft.com/office/drawing/2014/main" id="{13E59357-EE23-039B-FDA5-4A3024B6D52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1506" name="Rectangle 2">
            <a:extLst>
              <a:ext uri="{FF2B5EF4-FFF2-40B4-BE49-F238E27FC236}">
                <a16:creationId xmlns:a16="http://schemas.microsoft.com/office/drawing/2014/main" id="{F8B35067-A216-A531-BF1C-17310605F5FE}"/>
              </a:ext>
            </a:extLst>
          </p:cNvPr>
          <p:cNvSpPr>
            <a:spLocks noGrp="1" noChangeArrowheads="1"/>
          </p:cNvSpPr>
          <p:nvPr>
            <p:ph type="title"/>
          </p:nvPr>
        </p:nvSpPr>
        <p:spPr>
          <a:xfrm>
            <a:off x="1524000" y="-366713"/>
            <a:ext cx="7010400" cy="1527176"/>
          </a:xfrm>
        </p:spPr>
        <p:txBody>
          <a:bodyPr/>
          <a:lstStyle/>
          <a:p>
            <a:pPr eaLnBrk="1" hangingPunct="1"/>
            <a:r>
              <a:rPr lang="zh-TW" altLang="en-US"/>
              <a:t>專案計畫擬定 </a:t>
            </a:r>
          </a:p>
        </p:txBody>
      </p:sp>
      <p:sp>
        <p:nvSpPr>
          <p:cNvPr id="21507" name="Rectangle 3">
            <a:extLst>
              <a:ext uri="{FF2B5EF4-FFF2-40B4-BE49-F238E27FC236}">
                <a16:creationId xmlns:a16="http://schemas.microsoft.com/office/drawing/2014/main" id="{6FF564DC-C34B-374E-AD85-F42C10FB6FBA}"/>
              </a:ext>
            </a:extLst>
          </p:cNvPr>
          <p:cNvSpPr>
            <a:spLocks noGrp="1" noChangeArrowheads="1"/>
          </p:cNvSpPr>
          <p:nvPr>
            <p:ph type="body" idx="1"/>
          </p:nvPr>
        </p:nvSpPr>
        <p:spPr>
          <a:xfrm>
            <a:off x="1524000" y="836613"/>
            <a:ext cx="7620000" cy="3744912"/>
          </a:xfrm>
        </p:spPr>
        <p:txBody>
          <a:bodyPr/>
          <a:lstStyle/>
          <a:p>
            <a:pPr eaLnBrk="1" hangingPunct="1"/>
            <a:r>
              <a:rPr lang="zh-TW" altLang="en-US" b="1"/>
              <a:t>專案目標</a:t>
            </a:r>
            <a:r>
              <a:rPr lang="zh-TW" altLang="en-US"/>
              <a:t>的制定 </a:t>
            </a:r>
            <a:endParaRPr lang="en-US" altLang="zh-TW"/>
          </a:p>
          <a:p>
            <a:pPr lvl="1" eaLnBrk="1" hangingPunct="1">
              <a:buFont typeface="Wingdings" pitchFamily="2" charset="2"/>
              <a:buChar char="¢"/>
            </a:pPr>
            <a:r>
              <a:rPr lang="zh-TW" altLang="en-US"/>
              <a:t>在專案開始前的階段，最主要的任務是有效地</a:t>
            </a:r>
            <a:r>
              <a:rPr lang="zh-TW" altLang="en-US" b="1">
                <a:solidFill>
                  <a:srgbClr val="FF8AD8"/>
                </a:solidFill>
              </a:rPr>
              <a:t>制定專案目標</a:t>
            </a:r>
            <a:r>
              <a:rPr lang="zh-TW" altLang="en-US"/>
              <a:t>，而專案的執行情況取決於專案目標制定的品質。</a:t>
            </a:r>
            <a:endParaRPr lang="en-US" altLang="zh-TW"/>
          </a:p>
          <a:p>
            <a:pPr lvl="1" eaLnBrk="1" hangingPunct="1">
              <a:buFont typeface="Wingdings" pitchFamily="2" charset="2"/>
              <a:buChar char="¢"/>
            </a:pPr>
            <a:r>
              <a:rPr lang="zh-TW" altLang="en-US"/>
              <a:t> 專案目標包含了</a:t>
            </a:r>
            <a:r>
              <a:rPr lang="zh-TW" altLang="en-US" b="1">
                <a:solidFill>
                  <a:srgbClr val="FF2F92"/>
                </a:solidFill>
              </a:rPr>
              <a:t>期望的專案結果、專案頂算和專案期限</a:t>
            </a:r>
            <a:r>
              <a:rPr lang="zh-TW" altLang="en-US"/>
              <a:t>， 其結果必須能夠用具體的數量和質量來衡量。</a:t>
            </a:r>
          </a:p>
          <a:p>
            <a:pPr eaLnBrk="1" hangingPunct="1"/>
            <a:r>
              <a:rPr lang="zh-TW" altLang="en-US" b="1"/>
              <a:t>專案組織架構</a:t>
            </a:r>
            <a:r>
              <a:rPr lang="zh-TW" altLang="en-US"/>
              <a:t>的制定 </a:t>
            </a:r>
            <a:endParaRPr lang="en-US" altLang="zh-TW"/>
          </a:p>
          <a:p>
            <a:pPr lvl="1" eaLnBrk="1" hangingPunct="1">
              <a:buFont typeface="Wingdings" pitchFamily="2" charset="2"/>
              <a:buChar char="¢"/>
            </a:pPr>
            <a:r>
              <a:rPr lang="zh-TW" altLang="en-US">
                <a:solidFill>
                  <a:srgbClr val="FF2F92"/>
                </a:solidFill>
              </a:rPr>
              <a:t>專案組織架構</a:t>
            </a:r>
            <a:r>
              <a:rPr lang="zh-TW" altLang="en-US"/>
              <a:t>定義專案經理、專案小組成員、其他執行 者與公司組織之間的關係。 </a:t>
            </a:r>
            <a:endParaRPr lang="en-US" altLang="zh-TW"/>
          </a:p>
          <a:p>
            <a:pPr lvl="1" eaLnBrk="1" hangingPunct="1">
              <a:buFont typeface="Wingdings" pitchFamily="2" charset="2"/>
              <a:buChar char="¢"/>
            </a:pPr>
            <a:r>
              <a:rPr lang="zh-TW" altLang="en-US"/>
              <a:t>為了專案的管理與控制，專案經理在公司的組織架構中需</a:t>
            </a:r>
            <a:r>
              <a:rPr lang="zh-TW" altLang="en-US">
                <a:solidFill>
                  <a:srgbClr val="FF2F92"/>
                </a:solidFill>
              </a:rPr>
              <a:t>有權限進行其授權、激勵、處罰</a:t>
            </a:r>
            <a:r>
              <a:rPr lang="zh-TW" altLang="en-US"/>
              <a:t>的管理動作。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版面配置區 2">
            <a:extLst>
              <a:ext uri="{FF2B5EF4-FFF2-40B4-BE49-F238E27FC236}">
                <a16:creationId xmlns:a16="http://schemas.microsoft.com/office/drawing/2014/main" id="{F3033F9C-7D20-56CD-396A-B410ABE7691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pic>
        <p:nvPicPr>
          <p:cNvPr id="22530" name="Picture 5">
            <a:extLst>
              <a:ext uri="{FF2B5EF4-FFF2-40B4-BE49-F238E27FC236}">
                <a16:creationId xmlns:a16="http://schemas.microsoft.com/office/drawing/2014/main" id="{E49B57C7-B0E3-B97C-D308-3AA307268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2247900"/>
            <a:ext cx="63436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6">
            <a:extLst>
              <a:ext uri="{FF2B5EF4-FFF2-40B4-BE49-F238E27FC236}">
                <a16:creationId xmlns:a16="http://schemas.microsoft.com/office/drawing/2014/main" id="{D4B4131B-6566-E5FE-D8B6-402341861A1F}"/>
              </a:ext>
            </a:extLst>
          </p:cNvPr>
          <p:cNvSpPr>
            <a:spLocks noGrp="1" noChangeArrowheads="1"/>
          </p:cNvSpPr>
          <p:nvPr>
            <p:ph type="title"/>
          </p:nvPr>
        </p:nvSpPr>
        <p:spPr/>
        <p:txBody>
          <a:bodyPr/>
          <a:lstStyle/>
          <a:p>
            <a:pPr eaLnBrk="1" hangingPunct="1"/>
            <a:r>
              <a:rPr lang="zh-TW" altLang="en-US">
                <a:solidFill>
                  <a:schemeClr val="tx1"/>
                </a:solidFill>
              </a:rPr>
              <a:t>確保專案目標制定的品質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日期版面配置區 3">
            <a:extLst>
              <a:ext uri="{FF2B5EF4-FFF2-40B4-BE49-F238E27FC236}">
                <a16:creationId xmlns:a16="http://schemas.microsoft.com/office/drawing/2014/main" id="{D8487865-E209-7651-3EEE-D63B72375EB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3554" name="Rectangle 2">
            <a:extLst>
              <a:ext uri="{FF2B5EF4-FFF2-40B4-BE49-F238E27FC236}">
                <a16:creationId xmlns:a16="http://schemas.microsoft.com/office/drawing/2014/main" id="{F54F7263-EA8D-9D18-7759-3AC170CE18AD}"/>
              </a:ext>
            </a:extLst>
          </p:cNvPr>
          <p:cNvSpPr>
            <a:spLocks noGrp="1" noChangeArrowheads="1"/>
          </p:cNvSpPr>
          <p:nvPr>
            <p:ph type="title"/>
          </p:nvPr>
        </p:nvSpPr>
        <p:spPr/>
        <p:txBody>
          <a:bodyPr/>
          <a:lstStyle/>
          <a:p>
            <a:pPr eaLnBrk="1" hangingPunct="1"/>
            <a:r>
              <a:rPr lang="zh-TW" altLang="en-US"/>
              <a:t>要做好專案規劃工作，要先克服？ </a:t>
            </a:r>
          </a:p>
        </p:txBody>
      </p:sp>
      <p:sp>
        <p:nvSpPr>
          <p:cNvPr id="23555" name="Rectangle 3">
            <a:extLst>
              <a:ext uri="{FF2B5EF4-FFF2-40B4-BE49-F238E27FC236}">
                <a16:creationId xmlns:a16="http://schemas.microsoft.com/office/drawing/2014/main" id="{D523EE02-AB8C-8FD0-6F5B-CBD48B920F5D}"/>
              </a:ext>
            </a:extLst>
          </p:cNvPr>
          <p:cNvSpPr>
            <a:spLocks noGrp="1" noChangeArrowheads="1"/>
          </p:cNvSpPr>
          <p:nvPr>
            <p:ph type="body" idx="1"/>
          </p:nvPr>
        </p:nvSpPr>
        <p:spPr>
          <a:xfrm>
            <a:off x="1493838" y="1701800"/>
            <a:ext cx="7010400" cy="4114800"/>
          </a:xfrm>
        </p:spPr>
        <p:txBody>
          <a:bodyPr/>
          <a:lstStyle/>
          <a:p>
            <a:pPr eaLnBrk="1" hangingPunct="1"/>
            <a:r>
              <a:rPr lang="zh-TW" altLang="en-US">
                <a:solidFill>
                  <a:srgbClr val="FF2F92"/>
                </a:solidFill>
              </a:rPr>
              <a:t>優勢典範</a:t>
            </a:r>
            <a:r>
              <a:rPr lang="en-US" altLang="zh-TW"/>
              <a:t>(Prevailing Paradigm) </a:t>
            </a:r>
          </a:p>
          <a:p>
            <a:pPr lvl="1" eaLnBrk="1" hangingPunct="1">
              <a:buFont typeface="Wingdings" pitchFamily="2" charset="2"/>
              <a:buChar char="¢"/>
            </a:pPr>
            <a:r>
              <a:rPr lang="zh-TW" altLang="en-US">
                <a:solidFill>
                  <a:srgbClr val="FF2F92"/>
                </a:solidFill>
              </a:rPr>
              <a:t>典範是每個人對對週遭事物的信念</a:t>
            </a:r>
            <a:r>
              <a:rPr lang="zh-TW" altLang="en-US"/>
              <a:t>。一個人不斷地重複產生的行為，會透露出他所秉持的信念為何</a:t>
            </a:r>
            <a:endParaRPr lang="en-US" altLang="zh-TW"/>
          </a:p>
          <a:p>
            <a:pPr lvl="1" eaLnBrk="1" hangingPunct="1">
              <a:buFont typeface="Wingdings" pitchFamily="2" charset="2"/>
              <a:buChar char="¢"/>
            </a:pPr>
            <a:r>
              <a:rPr lang="en-US" altLang="zh-TW"/>
              <a:t>We are what we repeatedly do. Excellence then, is not an act, but a habit.”Aristotle</a:t>
            </a:r>
          </a:p>
          <a:p>
            <a:pPr eaLnBrk="1" hangingPunct="1"/>
            <a:r>
              <a:rPr lang="zh-TW" altLang="en-US">
                <a:solidFill>
                  <a:srgbClr val="FF2F92"/>
                </a:solidFill>
              </a:rPr>
              <a:t>人的天性 </a:t>
            </a:r>
            <a:endParaRPr lang="en-US" altLang="zh-TW">
              <a:solidFill>
                <a:srgbClr val="FF2F92"/>
              </a:solidFill>
            </a:endParaRPr>
          </a:p>
          <a:p>
            <a:pPr lvl="1" eaLnBrk="1" hangingPunct="1">
              <a:buFont typeface="Wingdings" pitchFamily="2" charset="2"/>
              <a:buChar char="¢"/>
            </a:pPr>
            <a:r>
              <a:rPr lang="zh-TW" altLang="en-US"/>
              <a:t>一般人都不喜歡做規劃，因為規劃是一件頗為無聊而痛若的一件事。</a:t>
            </a:r>
            <a:endParaRPr lang="en-US" altLang="zh-TW"/>
          </a:p>
          <a:p>
            <a:pPr lvl="1" eaLnBrk="1" hangingPunct="1">
              <a:buFont typeface="Wingdings" pitchFamily="2" charset="2"/>
              <a:buChar char="¢"/>
            </a:pPr>
            <a:r>
              <a:rPr lang="en-US" altLang="zh-TW" sz="1600">
                <a:solidFill>
                  <a:srgbClr val="FF2F92"/>
                </a:solidFill>
              </a:rPr>
              <a:t>https://www.youtube.com/watch?v=agGlJ7vg4qg</a:t>
            </a:r>
            <a:endParaRPr lang="zh-TW" altLang="en-US" sz="1600">
              <a:solidFill>
                <a:srgbClr val="FF2F92"/>
              </a:solidFill>
            </a:endParaRPr>
          </a:p>
        </p:txBody>
      </p:sp>
    </p:spTree>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Echo</Template>
  <TotalTime>243</TotalTime>
  <Words>2947</Words>
  <Application>Microsoft Macintosh PowerPoint</Application>
  <PresentationFormat>如螢幕大小 (4:3)</PresentationFormat>
  <Paragraphs>261</Paragraphs>
  <Slides>37</Slides>
  <Notes>15</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37</vt:i4>
      </vt:variant>
    </vt:vector>
  </HeadingPairs>
  <TitlesOfParts>
    <vt:vector size="41" baseType="lpstr">
      <vt:lpstr>Arial</vt:lpstr>
      <vt:lpstr>Times New Roman</vt:lpstr>
      <vt:lpstr>Wingdings</vt:lpstr>
      <vt:lpstr>Echo</vt:lpstr>
      <vt:lpstr>整合管理 (Integration)</vt:lpstr>
      <vt:lpstr>本章學習重點</vt:lpstr>
      <vt:lpstr>專案管理五大流程群組與專案整合管理知識領域配適表 </vt:lpstr>
      <vt:lpstr>PowerPoint 簡報</vt:lpstr>
      <vt:lpstr>整合管理</vt:lpstr>
      <vt:lpstr>專案計畫的產生，應該包含下列四個基本步驟 </vt:lpstr>
      <vt:lpstr>專案計畫擬定 </vt:lpstr>
      <vt:lpstr>確保專案目標制定的品質 </vt:lpstr>
      <vt:lpstr>要做好專案規劃工作，要先克服？ </vt:lpstr>
      <vt:lpstr>利用5W2H進行專案整合管理 </vt:lpstr>
      <vt:lpstr>專案規劃可以簡化為六個問題 </vt:lpstr>
      <vt:lpstr>會簽專案計畫 </vt:lpstr>
      <vt:lpstr>協助發展專案核准證明的四種工具與技巧</vt:lpstr>
      <vt:lpstr>專案遴選</vt:lpstr>
      <vt:lpstr>常見的專案遴選方法 </vt:lpstr>
      <vt:lpstr>成本效益分析(cost-benefit)  </vt:lpstr>
      <vt:lpstr>評分模式 /加權評分模式  </vt:lpstr>
      <vt:lpstr>現金流量分析 </vt:lpstr>
      <vt:lpstr>現金流量分析  </vt:lpstr>
      <vt:lpstr>現金流量分析  </vt:lpstr>
      <vt:lpstr>現金流量分析</vt:lpstr>
      <vt:lpstr>發展初步範疇聲明 </vt:lpstr>
      <vt:lpstr>專案管理計畫書 </vt:lpstr>
      <vt:lpstr>一份完整的專案管理計畫書，其內容 </vt:lpstr>
      <vt:lpstr>一份完整的專案管理計畫書，其內容</vt:lpstr>
      <vt:lpstr>專案管理計畫的13個子計畫與3個基線 </vt:lpstr>
      <vt:lpstr>監控的基本目的有二 </vt:lpstr>
      <vt:lpstr>監控專案工作的六大基準 </vt:lpstr>
      <vt:lpstr>管制圖(Control Chart)</vt:lpstr>
      <vt:lpstr>PowerPoint 簡報</vt:lpstr>
      <vt:lpstr>專案變更 </vt:lpstr>
      <vt:lpstr>最好每份文件都要標記 </vt:lpstr>
      <vt:lpstr>專案變更的方法 </vt:lpstr>
      <vt:lpstr>處理專案變更時有一些注意事項 </vt:lpstr>
      <vt:lpstr>專案結案 </vt:lpstr>
      <vt:lpstr>專案結案→記取教訓 </vt:lpstr>
      <vt:lpstr>專案結案報告 </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專案管理</dc:title>
  <dc:creator>Eric</dc:creator>
  <cp:lastModifiedBy>賴佳瑜</cp:lastModifiedBy>
  <cp:revision>94</cp:revision>
  <dcterms:created xsi:type="dcterms:W3CDTF">2009-08-27T11:48:37Z</dcterms:created>
  <dcterms:modified xsi:type="dcterms:W3CDTF">2022-10-10T12:17:50Z</dcterms:modified>
</cp:coreProperties>
</file>