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409" r:id="rId2"/>
    <p:sldId id="411" r:id="rId3"/>
    <p:sldId id="298" r:id="rId4"/>
    <p:sldId id="299" r:id="rId5"/>
    <p:sldId id="300" r:id="rId6"/>
    <p:sldId id="350" r:id="rId7"/>
    <p:sldId id="351" r:id="rId8"/>
    <p:sldId id="307" r:id="rId9"/>
    <p:sldId id="352" r:id="rId10"/>
    <p:sldId id="359" r:id="rId11"/>
    <p:sldId id="348" r:id="rId12"/>
    <p:sldId id="354" r:id="rId13"/>
    <p:sldId id="355" r:id="rId14"/>
    <p:sldId id="357" r:id="rId15"/>
    <p:sldId id="360" r:id="rId16"/>
    <p:sldId id="361" r:id="rId17"/>
    <p:sldId id="362" r:id="rId18"/>
    <p:sldId id="296" r:id="rId19"/>
    <p:sldId id="363" r:id="rId20"/>
    <p:sldId id="412" r:id="rId21"/>
    <p:sldId id="413" r:id="rId22"/>
    <p:sldId id="364" r:id="rId23"/>
    <p:sldId id="365" r:id="rId24"/>
    <p:sldId id="366" r:id="rId25"/>
    <p:sldId id="368" r:id="rId26"/>
    <p:sldId id="369" r:id="rId27"/>
    <p:sldId id="371" r:id="rId28"/>
    <p:sldId id="372" r:id="rId29"/>
    <p:sldId id="374" r:id="rId30"/>
    <p:sldId id="373" r:id="rId31"/>
    <p:sldId id="414" r:id="rId32"/>
    <p:sldId id="431" r:id="rId33"/>
    <p:sldId id="377" r:id="rId34"/>
    <p:sldId id="432" r:id="rId35"/>
    <p:sldId id="433" r:id="rId36"/>
    <p:sldId id="378" r:id="rId37"/>
    <p:sldId id="379" r:id="rId38"/>
    <p:sldId id="380" r:id="rId39"/>
    <p:sldId id="381" r:id="rId40"/>
    <p:sldId id="382" r:id="rId41"/>
    <p:sldId id="384" r:id="rId42"/>
    <p:sldId id="383" r:id="rId43"/>
    <p:sldId id="386" r:id="rId44"/>
    <p:sldId id="387" r:id="rId45"/>
    <p:sldId id="415" r:id="rId46"/>
    <p:sldId id="390" r:id="rId47"/>
    <p:sldId id="391" r:id="rId48"/>
    <p:sldId id="388" r:id="rId49"/>
    <p:sldId id="392" r:id="rId50"/>
    <p:sldId id="393" r:id="rId51"/>
    <p:sldId id="394" r:id="rId52"/>
    <p:sldId id="395" r:id="rId53"/>
    <p:sldId id="417" r:id="rId54"/>
    <p:sldId id="419" r:id="rId55"/>
    <p:sldId id="420" r:id="rId56"/>
    <p:sldId id="421" r:id="rId57"/>
    <p:sldId id="397" r:id="rId58"/>
    <p:sldId id="398" r:id="rId59"/>
    <p:sldId id="422" r:id="rId60"/>
    <p:sldId id="399" r:id="rId61"/>
    <p:sldId id="400" r:id="rId62"/>
    <p:sldId id="401" r:id="rId63"/>
    <p:sldId id="423" r:id="rId64"/>
    <p:sldId id="402" r:id="rId65"/>
    <p:sldId id="403" r:id="rId66"/>
    <p:sldId id="404" r:id="rId67"/>
    <p:sldId id="424" r:id="rId68"/>
    <p:sldId id="425" r:id="rId69"/>
    <p:sldId id="405" r:id="rId70"/>
    <p:sldId id="426" r:id="rId71"/>
    <p:sldId id="427" r:id="rId72"/>
    <p:sldId id="428" r:id="rId73"/>
    <p:sldId id="429" r:id="rId74"/>
    <p:sldId id="439" r:id="rId75"/>
    <p:sldId id="430" r:id="rId76"/>
    <p:sldId id="301" r:id="rId77"/>
  </p:sldIdLst>
  <p:sldSz cx="9144000" cy="6858000" type="screen4x3"/>
  <p:notesSz cx="64008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ABE3"/>
    <a:srgbClr val="E24E0C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8" autoAdjust="0"/>
    <p:restoredTop sz="96349" autoAdjust="0"/>
  </p:normalViewPr>
  <p:slideViewPr>
    <p:cSldViewPr snapToGrid="0">
      <p:cViewPr varScale="1">
        <p:scale>
          <a:sx n="121" d="100"/>
          <a:sy n="121" d="100"/>
        </p:scale>
        <p:origin x="1872" y="82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2023/6/28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0" tIns="43105" rIns="86210" bIns="43105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0" tIns="43105" rIns="86210" bIns="43105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0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4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43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66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zhuanlan.zhihu.com/p/26514613" TargetMode="Externa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NUL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zhuanlan.zhihu.com/p/26514613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1" Type="http://schemas.openxmlformats.org/officeDocument/2006/relationships/image" Target="NULL"/><Relationship Id="rId2" Type="http://schemas.openxmlformats.org/officeDocument/2006/relationships/image" Target="../media/image11.png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5.xml"/><Relationship Id="rId15" Type="http://schemas.openxmlformats.org/officeDocument/2006/relationships/image" Target="NULL"/><Relationship Id="rId1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1" Type="http://schemas.openxmlformats.org/officeDocument/2006/relationships/image" Target="NULL"/><Relationship Id="rId1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19" Type="http://schemas.openxmlformats.org/officeDocument/2006/relationships/image" Target="../media/image1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14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27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oleObject" Target="../embeddings/oleObject6.bin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oleObject" Target="../embeddings/oleObject8.bin"/><Relationship Id="rId19" Type="http://schemas.openxmlformats.org/officeDocument/2006/relationships/image" Target="NULL"/><Relationship Id="rId9" Type="http://schemas.openxmlformats.org/officeDocument/2006/relationships/oleObject" Target="../embeddings/oleObject7.bin"/><Relationship Id="rId1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../media/image380.png"/><Relationship Id="rId10" Type="http://schemas.openxmlformats.org/officeDocument/2006/relationships/image" Target="../media/image390.png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../media/image30.png"/><Relationship Id="rId10" Type="http://schemas.openxmlformats.org/officeDocument/2006/relationships/image" Target="../media/image31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hyperlink" Target="https://www.zhihu.com/question/35602879" TargetMode="Externa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0.png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0.png"/><Relationship Id="rId7" Type="http://schemas.openxmlformats.org/officeDocument/2006/relationships/image" Target="NUL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oleObject" Target="../embeddings/oleObject3.bin"/><Relationship Id="rId12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3.png"/><Relationship Id="rId4" Type="http://schemas.openxmlformats.org/officeDocument/2006/relationships/image" Target="../media/image2.wmf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支持向量机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机器学习</a:t>
            </a:r>
            <a:endParaRPr lang="en-US" altLang="zh-CN" sz="28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5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17728" y="1785532"/>
            <a:ext cx="588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fontAlgn="ctr"/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支持向量机简介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支持向量机优化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序列最小优化算法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支持向量机核方法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87923" y="1883620"/>
                <a:ext cx="2670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23" y="1883620"/>
                <a:ext cx="26700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打分函数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10173" y="2303613"/>
            <a:ext cx="3603566" cy="3301769"/>
            <a:chOff x="502442" y="2351685"/>
            <a:chExt cx="4192984" cy="3501014"/>
          </a:xfrm>
        </p:grpSpPr>
        <p:grpSp>
          <p:nvGrpSpPr>
            <p:cNvPr id="57" name="组合 56"/>
            <p:cNvGrpSpPr/>
            <p:nvPr/>
          </p:nvGrpSpPr>
          <p:grpSpPr>
            <a:xfrm>
              <a:off x="681738" y="2351685"/>
              <a:ext cx="4013688" cy="3468932"/>
              <a:chOff x="628650" y="1601616"/>
              <a:chExt cx="5017203" cy="4575347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650" y="1601616"/>
                <a:ext cx="5017203" cy="4575347"/>
              </a:xfrm>
              <a:prstGeom prst="rect">
                <a:avLst/>
              </a:prstGeom>
            </p:spPr>
          </p:pic>
          <p:cxnSp>
            <p:nvCxnSpPr>
              <p:cNvPr id="44" name="直接连接符 43"/>
              <p:cNvCxnSpPr/>
              <p:nvPr/>
            </p:nvCxnSpPr>
            <p:spPr>
              <a:xfrm>
                <a:off x="1235676" y="2677298"/>
                <a:ext cx="4127156" cy="259491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42768" y="2240693"/>
                <a:ext cx="4011827" cy="247958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204519" y="1878227"/>
                <a:ext cx="2150076" cy="138395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741852" y="2990034"/>
                <a:ext cx="0" cy="2721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357802" y="2864750"/>
                <a:ext cx="0" cy="7642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874182" y="2285630"/>
                <a:ext cx="0" cy="22839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1628775" y="2990034"/>
                <a:ext cx="113079" cy="18704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2019300" y="2864750"/>
                <a:ext cx="342623" cy="5547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2867025" y="2310025"/>
                <a:ext cx="1007159" cy="16396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3324628" y="5006835"/>
                <a:ext cx="1294471" cy="430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决策边界</a:t>
                </a:r>
                <a:endParaRPr lang="zh-CN" altLang="en-US" sz="1400" dirty="0">
                  <a:ea typeface="Alibaba PuHuiTi"/>
                </a:endParaRPr>
              </a:p>
            </p:txBody>
          </p:sp>
          <p:cxnSp>
            <p:nvCxnSpPr>
              <p:cNvPr id="54" name="直接箭头连接符 53"/>
              <p:cNvCxnSpPr>
                <a:stCxn id="53" idx="3"/>
              </p:cNvCxnSpPr>
              <p:nvPr/>
            </p:nvCxnSpPr>
            <p:spPr>
              <a:xfrm flipV="1">
                <a:off x="4553164" y="5151673"/>
                <a:ext cx="257734" cy="52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502442" y="2427022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42" y="2427022"/>
                  <a:ext cx="4773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4027474" y="5483367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74" y="5483367"/>
                  <a:ext cx="4719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085938" y="2577645"/>
                <a:ext cx="2744021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38" y="2577645"/>
                <a:ext cx="2744021" cy="6291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085938" y="3262536"/>
                <a:ext cx="3017108" cy="434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38" y="3262536"/>
                <a:ext cx="3017108" cy="434991"/>
              </a:xfrm>
              <a:prstGeom prst="rect">
                <a:avLst/>
              </a:prstGeom>
              <a:blipFill>
                <a:blip r:embed="rId10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081513" y="4174103"/>
                <a:ext cx="3025957" cy="434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13" y="4174103"/>
                <a:ext cx="3025957" cy="434991"/>
              </a:xfrm>
              <a:prstGeom prst="rect">
                <a:avLst/>
              </a:prstGeom>
              <a:blipFill>
                <a:blip r:embed="rId11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5081513" y="4605199"/>
                <a:ext cx="3009285" cy="434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13" y="4605199"/>
                <a:ext cx="3009285" cy="434991"/>
              </a:xfrm>
              <a:prstGeom prst="rect">
                <a:avLst/>
              </a:prstGeom>
              <a:blipFill>
                <a:blip r:embed="rId1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5096954" y="5051904"/>
                <a:ext cx="1112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54" y="5051904"/>
                <a:ext cx="11125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页脚占位符 2">
            <a:extLst>
              <a:ext uri="{FF2B5EF4-FFF2-40B4-BE49-F238E27FC236}">
                <a16:creationId xmlns:a16="http://schemas.microsoft.com/office/drawing/2014/main" id="{212C3C6E-070A-4204-881E-86E1C6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249599"/>
            <a:ext cx="6371732" cy="194828"/>
          </a:xfrm>
        </p:spPr>
        <p:txBody>
          <a:bodyPr/>
          <a:lstStyle/>
          <a:p>
            <a:r>
              <a:rPr lang="en-US" altLang="zh-CN" dirty="0"/>
              <a:t>Hangout from Prof. Andrew Ng. https://cs229.stanford.edu/lectures-spring2022/main_notes.pdf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91544"/>
            <a:ext cx="7660046" cy="679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逻辑回归的打分函数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220386" y="5723422"/>
            <a:ext cx="6657085" cy="485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打分越高的样例越远离决策边界，具有更高的分类置信度</a:t>
            </a:r>
          </a:p>
        </p:txBody>
      </p:sp>
    </p:spTree>
    <p:extLst>
      <p:ext uri="{BB962C8B-B14F-4D97-AF65-F5344CB8AC3E}">
        <p14:creationId xmlns:p14="http://schemas.microsoft.com/office/powerpoint/2010/main" val="13057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支持向量机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27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853101"/>
            <a:ext cx="7660046" cy="756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直观的最优决策边界：最高的分类置信度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3501083" y="3036407"/>
            <a:ext cx="1373014" cy="309742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3893794" y="3255852"/>
            <a:ext cx="779152" cy="27102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4042077" y="3255852"/>
            <a:ext cx="969360" cy="27102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3703955" y="3124047"/>
            <a:ext cx="373777" cy="28420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087078" y="379973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594919" y="3506651"/>
            <a:ext cx="3560289" cy="2095386"/>
            <a:chOff x="2594919" y="3084615"/>
            <a:chExt cx="3560289" cy="2095386"/>
          </a:xfrm>
        </p:grpSpPr>
        <p:sp>
          <p:nvSpPr>
            <p:cNvPr id="76" name="十字形 75"/>
            <p:cNvSpPr/>
            <p:nvPr/>
          </p:nvSpPr>
          <p:spPr>
            <a:xfrm flipH="1">
              <a:off x="2924433" y="338575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十字形 76"/>
            <p:cNvSpPr/>
            <p:nvPr/>
          </p:nvSpPr>
          <p:spPr>
            <a:xfrm flipH="1">
              <a:off x="3575222" y="384670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十字形 77"/>
            <p:cNvSpPr/>
            <p:nvPr/>
          </p:nvSpPr>
          <p:spPr>
            <a:xfrm flipH="1">
              <a:off x="3171568" y="426683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十字形 78"/>
            <p:cNvSpPr/>
            <p:nvPr/>
          </p:nvSpPr>
          <p:spPr>
            <a:xfrm flipH="1">
              <a:off x="3575222" y="4629300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十字形 79"/>
            <p:cNvSpPr/>
            <p:nvPr/>
          </p:nvSpPr>
          <p:spPr>
            <a:xfrm flipH="1">
              <a:off x="2594919" y="402757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十字形 80"/>
            <p:cNvSpPr/>
            <p:nvPr/>
          </p:nvSpPr>
          <p:spPr>
            <a:xfrm flipH="1">
              <a:off x="2833817" y="4661521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十字形 81"/>
            <p:cNvSpPr/>
            <p:nvPr/>
          </p:nvSpPr>
          <p:spPr>
            <a:xfrm flipH="1">
              <a:off x="3352800" y="4998769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794422" y="382384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68097" y="416308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103340" y="4525550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457568" y="497590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934074" y="356698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9262" y="407246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457568" y="362206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206313" y="327607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十字形 90"/>
            <p:cNvSpPr/>
            <p:nvPr/>
          </p:nvSpPr>
          <p:spPr>
            <a:xfrm flipH="1">
              <a:off x="3278660" y="308461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238400" y="2992241"/>
            <a:ext cx="0" cy="3155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2789816" y="308249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451694" y="333484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104706" y="396629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2692437" y="4196752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346302" y="4635095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087078" y="466086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2848272" y="495832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264406" y="369811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706012" y="316990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4972248" y="347017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462828" y="344914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5527583" y="394343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817992" y="4044099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629572" y="4396518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955765" y="4856284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20121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最优决策边界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41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符号说明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1928498"/>
                <a:ext cx="8137923" cy="40510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类别标签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−1, 1</m:t>
                        </m:r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参数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截距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𝑏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特征权重向量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𝑤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标签预测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1928498"/>
                <a:ext cx="8137923" cy="4051032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11385" y="5146730"/>
                <a:ext cx="2478627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385" y="5146730"/>
                <a:ext cx="2478627" cy="38645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78624" y="5601600"/>
                <a:ext cx="274414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24" y="5601600"/>
                <a:ext cx="2744148" cy="710194"/>
              </a:xfrm>
              <a:prstGeom prst="rect">
                <a:avLst/>
              </a:prstGeom>
              <a:blipFill>
                <a:blip r:embed="rId6"/>
                <a:stretch>
                  <a:fillRect l="-10138" t="-194643" b="-28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13331" y="2004645"/>
            <a:ext cx="3676160" cy="3516781"/>
            <a:chOff x="628650" y="1601616"/>
            <a:chExt cx="5017203" cy="457534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601616"/>
              <a:ext cx="5017203" cy="4575347"/>
            </a:xfrm>
            <a:prstGeom prst="rect">
              <a:avLst/>
            </a:prstGeom>
          </p:spPr>
        </p:pic>
        <p:cxnSp>
          <p:nvCxnSpPr>
            <p:cNvPr id="30" name="直接连接符 29"/>
            <p:cNvCxnSpPr/>
            <p:nvPr/>
          </p:nvCxnSpPr>
          <p:spPr>
            <a:xfrm flipH="1">
              <a:off x="2019300" y="2864750"/>
              <a:ext cx="342623" cy="5547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465460" y="5151672"/>
              <a:ext cx="34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593707" y="3080951"/>
              <a:ext cx="421342" cy="7002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906277"/>
            <a:ext cx="7660046" cy="5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函数间隔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边界间隔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62868" y="454011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决策边界</a:t>
            </a:r>
            <a:endParaRPr lang="zh-CN" altLang="en-US" sz="1400" dirty="0">
              <a:latin typeface="Alibaba PuHuiTi"/>
              <a:ea typeface="Alibaba PuHuiT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4625203" y="2084951"/>
                <a:ext cx="410213" cy="348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03" y="2084951"/>
                <a:ext cx="410213" cy="348313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756849" y="5164322"/>
                <a:ext cx="405639" cy="348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49" y="5164322"/>
                <a:ext cx="405639" cy="348313"/>
              </a:xfrm>
              <a:prstGeom prst="rect">
                <a:avLst/>
              </a:prstGeom>
              <a:blipFill>
                <a:blip r:embed="rId7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49860" y="3030661"/>
                <a:ext cx="6519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0" y="3030661"/>
                <a:ext cx="651910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23064" y="2880484"/>
                <a:ext cx="420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64" y="2880484"/>
                <a:ext cx="4205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5530" y="2582940"/>
                <a:ext cx="2522293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0" y="2582940"/>
                <a:ext cx="2522293" cy="410177"/>
              </a:xfrm>
              <a:prstGeom prst="rect">
                <a:avLst/>
              </a:prstGeom>
              <a:blipFill>
                <a:blip r:embed="rId10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236750"/>
                <a:ext cx="4532974" cy="11070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分割超平面不会随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的幅值改变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而改变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236750"/>
                <a:ext cx="4532974" cy="1107019"/>
              </a:xfrm>
              <a:prstGeom prst="rect">
                <a:avLst/>
              </a:prstGeom>
              <a:blipFill>
                <a:blip r:embed="rId11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5530" y="4325566"/>
                <a:ext cx="3157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0" y="4325566"/>
                <a:ext cx="3157916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888343"/>
            <a:ext cx="7660046" cy="5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几何间隔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81738" y="5487038"/>
                <a:ext cx="4472745" cy="41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5487038"/>
                <a:ext cx="4472745" cy="410177"/>
              </a:xfrm>
              <a:prstGeom prst="rect">
                <a:avLst/>
              </a:prstGeom>
              <a:blipFill>
                <a:blip r:embed="rId1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7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13331" y="2004645"/>
            <a:ext cx="3676160" cy="3516781"/>
            <a:chOff x="628650" y="1601616"/>
            <a:chExt cx="5017203" cy="457534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601616"/>
              <a:ext cx="5017203" cy="4575347"/>
            </a:xfrm>
            <a:prstGeom prst="rect">
              <a:avLst/>
            </a:prstGeom>
          </p:spPr>
        </p:pic>
        <p:cxnSp>
          <p:nvCxnSpPr>
            <p:cNvPr id="30" name="直接连接符 29"/>
            <p:cNvCxnSpPr/>
            <p:nvPr/>
          </p:nvCxnSpPr>
          <p:spPr>
            <a:xfrm flipH="1">
              <a:off x="2019300" y="2864750"/>
              <a:ext cx="342623" cy="5547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465460" y="5151672"/>
              <a:ext cx="34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593707" y="3080951"/>
              <a:ext cx="421342" cy="7002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906277"/>
            <a:ext cx="7660046" cy="5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决策边界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边界间隔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62868" y="454011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决策边界</a:t>
            </a:r>
            <a:endParaRPr lang="zh-CN" altLang="en-US" sz="1400" dirty="0">
              <a:latin typeface="Alibaba PuHuiTi"/>
              <a:ea typeface="Alibaba PuHuiT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4625203" y="2084951"/>
                <a:ext cx="410213" cy="348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03" y="2084951"/>
                <a:ext cx="410213" cy="348313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756849" y="5164322"/>
                <a:ext cx="405639" cy="348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49" y="5164322"/>
                <a:ext cx="405639" cy="348313"/>
              </a:xfrm>
              <a:prstGeom prst="rect">
                <a:avLst/>
              </a:prstGeom>
              <a:blipFill>
                <a:blip r:embed="rId7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49860" y="3030661"/>
                <a:ext cx="6519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0" y="3030661"/>
                <a:ext cx="651910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23064" y="2880484"/>
                <a:ext cx="420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64" y="2880484"/>
                <a:ext cx="4205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5431325"/>
                <a:ext cx="7660046" cy="571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，最小几何间隔为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5431325"/>
                <a:ext cx="7660046" cy="571601"/>
              </a:xfrm>
              <a:prstGeom prst="rect">
                <a:avLst/>
              </a:prstGeom>
              <a:blipFill>
                <a:blip r:embed="rId10"/>
                <a:stretch>
                  <a:fillRect l="-477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2378" y="2456995"/>
                <a:ext cx="3319242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78" y="2456995"/>
                <a:ext cx="3319242" cy="601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77365" y="3399347"/>
                <a:ext cx="2617896" cy="714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5" y="3399347"/>
                <a:ext cx="2617896" cy="7142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57986" y="4191779"/>
                <a:ext cx="26727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86" y="4191779"/>
                <a:ext cx="2672783" cy="7087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33466" y="6007526"/>
                <a:ext cx="2115516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66" y="6007526"/>
                <a:ext cx="2115516" cy="406458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34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寻找一个使最小几何间隔达到最大值的分割超平面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13835" y="2564570"/>
                <a:ext cx="1040348" cy="485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835" y="2564570"/>
                <a:ext cx="1040348" cy="485967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13835" y="3083239"/>
                <a:ext cx="4466159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835" y="3083239"/>
                <a:ext cx="4466159" cy="41017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77715" y="3587347"/>
                <a:ext cx="3145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       (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非凸约束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15" y="3587347"/>
                <a:ext cx="3145968" cy="369332"/>
              </a:xfrm>
              <a:prstGeom prst="rect">
                <a:avLst/>
              </a:prstGeom>
              <a:blipFill>
                <a:blip r:embed="rId6"/>
                <a:stretch>
                  <a:fillRect t="-6667" r="-80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4203976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等同于归一化函数间隔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13835" y="4918246"/>
                <a:ext cx="4122732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zh-CN" altLang="en-US" dirty="0"/>
                  <a:t>                    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(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非凸目标函数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835" y="4918246"/>
                <a:ext cx="4122732" cy="593432"/>
              </a:xfrm>
              <a:prstGeom prst="rect">
                <a:avLst/>
              </a:prstGeom>
              <a:blipFill>
                <a:blip r:embed="rId7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13835" y="5649980"/>
                <a:ext cx="4639282" cy="424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835" y="5649980"/>
                <a:ext cx="4639282" cy="424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90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8"/>
                <a:ext cx="7660046" cy="1993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分类间隔的变化不会改变决策边界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将函数间隔固定为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1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8"/>
                <a:ext cx="7660046" cy="1993561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59480" y="2753294"/>
                <a:ext cx="3145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80" y="2753294"/>
                <a:ext cx="3145968" cy="369332"/>
              </a:xfrm>
              <a:prstGeom prst="rect">
                <a:avLst/>
              </a:prstGeom>
              <a:blipFill>
                <a:blip r:embed="rId5"/>
                <a:stretch>
                  <a:fillRect t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59480" y="3528354"/>
                <a:ext cx="1278234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80" y="3528354"/>
                <a:ext cx="1278234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59480" y="4199461"/>
                <a:ext cx="4639282" cy="424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80" y="4199461"/>
                <a:ext cx="4639282" cy="4241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2994981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目标函数重写成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4426815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目标函数等同于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759480" y="4755588"/>
                <a:ext cx="1469441" cy="650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80" y="4755588"/>
                <a:ext cx="1469441" cy="650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794648" y="5427048"/>
                <a:ext cx="4639282" cy="424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48" y="5427048"/>
                <a:ext cx="4639282" cy="4241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5870690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此优化问题可以由二次规划算法有效求解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48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支持向量机优化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35575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313221" y="3035041"/>
            <a:ext cx="3179425" cy="328473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2"/>
          </p:nvPr>
        </p:nvSpPr>
        <p:spPr>
          <a:xfrm>
            <a:off x="4428196" y="2986884"/>
            <a:ext cx="636022" cy="40778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313221" y="3805238"/>
            <a:ext cx="3179425" cy="328473"/>
          </a:xfrm>
        </p:spPr>
        <p:txBody>
          <a:bodyPr>
            <a:noAutofit/>
          </a:bodyPr>
          <a:lstStyle/>
          <a:p>
            <a:r>
              <a:rPr lang="zh-CN" altLang="en-US" dirty="0"/>
              <a:t>支持向量机优化求解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>
          <a:xfrm>
            <a:off x="4428196" y="3765585"/>
            <a:ext cx="636022" cy="40778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支持向量机简介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259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Autofit/>
          </a:bodyPr>
          <a:lstStyle/>
          <a:p>
            <a:r>
              <a:rPr lang="zh-CN" altLang="en-US" dirty="0"/>
              <a:t>拉格朗日</a:t>
            </a:r>
            <a:br>
              <a:rPr lang="en-US" altLang="zh-CN" dirty="0"/>
            </a:br>
            <a:r>
              <a:rPr lang="zh-CN" altLang="en-US" dirty="0"/>
              <a:t>对偶问题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86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9034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等式凸优化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对于凸优化问题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36667" y="2458167"/>
                <a:ext cx="1636717" cy="72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67" y="2458167"/>
                <a:ext cx="1636717" cy="72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36667" y="2895406"/>
                <a:ext cx="3424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 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67" y="2895406"/>
                <a:ext cx="342414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276267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问题的拉格朗日函数定义为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36667" y="3952090"/>
                <a:ext cx="3228063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67" y="3952090"/>
                <a:ext cx="3228063" cy="87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512778" y="4607169"/>
            <a:ext cx="1969476" cy="592381"/>
            <a:chOff x="5512778" y="4607169"/>
            <a:chExt cx="1969476" cy="592381"/>
          </a:xfrm>
        </p:grpSpPr>
        <p:cxnSp>
          <p:nvCxnSpPr>
            <p:cNvPr id="33" name="肘形连接符 32"/>
            <p:cNvCxnSpPr>
              <a:stCxn id="36" idx="1"/>
            </p:cNvCxnSpPr>
            <p:nvPr/>
          </p:nvCxnSpPr>
          <p:spPr>
            <a:xfrm rot="10800000">
              <a:off x="5512778" y="4607169"/>
              <a:ext cx="271365" cy="374430"/>
            </a:xfrm>
            <a:prstGeom prst="bentConnector2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占位符 3">
              <a:extLst>
                <a:ext uri="{FF2B5EF4-FFF2-40B4-BE49-F238E27FC236}">
                  <a16:creationId xmlns:a16="http://schemas.microsoft.com/office/drawing/2014/main" id="{B6F3BB87-5DED-0D46-A3DE-44F3E77EE66A}"/>
                </a:ext>
              </a:extLst>
            </p:cNvPr>
            <p:cNvSpPr txBox="1">
              <a:spLocks/>
            </p:cNvSpPr>
            <p:nvPr/>
          </p:nvSpPr>
          <p:spPr>
            <a:xfrm>
              <a:off x="5784142" y="4763647"/>
              <a:ext cx="1698112" cy="435903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0" dirty="0">
                  <a:solidFill>
                    <a:schemeClr val="accent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拉格朗日乘子</a:t>
              </a:r>
              <a:endParaRPr lang="en-US" altLang="zh-CN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996177"/>
            <a:ext cx="7660046" cy="154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求解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可得原优化问题的解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997144" y="5016227"/>
                <a:ext cx="3403111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44" y="5016227"/>
                <a:ext cx="3403111" cy="676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1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5509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拉格朗日函数解析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0" y="4938290"/>
            <a:ext cx="7660046" cy="88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拉格朗日函数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14658" y="1827724"/>
            <a:ext cx="4835611" cy="3245708"/>
            <a:chOff x="1828800" y="2323070"/>
            <a:chExt cx="4835611" cy="324570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828800" y="5568778"/>
              <a:ext cx="48356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1828800" y="2323070"/>
              <a:ext cx="0" cy="32457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 rot="537808">
              <a:off x="3203534" y="3464961"/>
              <a:ext cx="1511780" cy="868153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537808">
              <a:off x="2329121" y="2959508"/>
              <a:ext cx="4217730" cy="2178673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537808">
              <a:off x="2699801" y="3191482"/>
              <a:ext cx="3203302" cy="1502614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215978" y="3987113"/>
              <a:ext cx="4374292" cy="1573427"/>
            </a:xfrm>
            <a:custGeom>
              <a:avLst/>
              <a:gdLst>
                <a:gd name="connsiteX0" fmla="*/ 0 w 4374292"/>
                <a:gd name="connsiteY0" fmla="*/ 1573427 h 1573427"/>
                <a:gd name="connsiteX1" fmla="*/ 1383957 w 4374292"/>
                <a:gd name="connsiteY1" fmla="*/ 403654 h 1573427"/>
                <a:gd name="connsiteX2" fmla="*/ 3566984 w 4374292"/>
                <a:gd name="connsiteY2" fmla="*/ 568411 h 1573427"/>
                <a:gd name="connsiteX3" fmla="*/ 4374292 w 4374292"/>
                <a:gd name="connsiteY3" fmla="*/ 0 h 157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4292" h="1573427">
                  <a:moveTo>
                    <a:pt x="0" y="1573427"/>
                  </a:moveTo>
                  <a:cubicBezTo>
                    <a:pt x="394730" y="1072292"/>
                    <a:pt x="789460" y="571157"/>
                    <a:pt x="1383957" y="403654"/>
                  </a:cubicBezTo>
                  <a:cubicBezTo>
                    <a:pt x="1978454" y="236151"/>
                    <a:pt x="3068595" y="635687"/>
                    <a:pt x="3566984" y="568411"/>
                  </a:cubicBezTo>
                  <a:cubicBezTo>
                    <a:pt x="4065373" y="501135"/>
                    <a:pt x="4239741" y="85124"/>
                    <a:pt x="4374292" y="0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537808">
              <a:off x="3499970" y="3634962"/>
              <a:ext cx="839444" cy="482058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967662" y="4300152"/>
              <a:ext cx="82378" cy="82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27" idx="4"/>
            </p:cNvCxnSpPr>
            <p:nvPr/>
          </p:nvCxnSpPr>
          <p:spPr>
            <a:xfrm>
              <a:off x="4008851" y="4382530"/>
              <a:ext cx="0" cy="19651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0"/>
            </p:cNvCxnSpPr>
            <p:nvPr/>
          </p:nvCxnSpPr>
          <p:spPr>
            <a:xfrm flipV="1">
              <a:off x="4008851" y="4129221"/>
              <a:ext cx="0" cy="170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4731544" y="4445585"/>
              <a:ext cx="22638" cy="21214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94464" y="4570770"/>
              <a:ext cx="124166" cy="22268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3544507" y="4067175"/>
              <a:ext cx="72612" cy="1526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4403124" y="4090988"/>
              <a:ext cx="144253" cy="1452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59531" y="5174815"/>
                <a:ext cx="271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31" y="5174815"/>
                <a:ext cx="2714140" cy="369332"/>
              </a:xfrm>
              <a:prstGeom prst="rect">
                <a:avLst/>
              </a:prstGeom>
              <a:blipFill>
                <a:blip r:embed="rId5"/>
                <a:stretch>
                  <a:fillRect t="-121667" r="-18161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31990" y="5822318"/>
                <a:ext cx="3563540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0" y="5822318"/>
                <a:ext cx="3563540" cy="629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D6637EBD-C416-214D-9A0A-E7AFE5D2D010}"/>
              </a:ext>
            </a:extLst>
          </p:cNvPr>
          <p:cNvGrpSpPr/>
          <p:nvPr/>
        </p:nvGrpSpPr>
        <p:grpSpPr>
          <a:xfrm>
            <a:off x="5646838" y="1441206"/>
            <a:ext cx="2993527" cy="600597"/>
            <a:chOff x="502443" y="3689177"/>
            <a:chExt cx="8137922" cy="57145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4EED960-27F1-EC44-9DF3-53008EF0E6E1}"/>
                </a:ext>
              </a:extLst>
            </p:cNvPr>
            <p:cNvSpPr/>
            <p:nvPr/>
          </p:nvSpPr>
          <p:spPr>
            <a:xfrm>
              <a:off x="1038905" y="3805626"/>
              <a:ext cx="7601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如：两者梯度的方向相同</a:t>
              </a: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FF7C576E-45DB-F048-9565-3E09467E330C}"/>
                </a:ext>
              </a:extLst>
            </p:cNvPr>
            <p:cNvSpPr/>
            <p:nvPr/>
          </p:nvSpPr>
          <p:spPr>
            <a:xfrm>
              <a:off x="502443" y="3689177"/>
              <a:ext cx="8137922" cy="571453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59447" y="1830029"/>
                <a:ext cx="397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47" y="1830029"/>
                <a:ext cx="397723" cy="369332"/>
              </a:xfrm>
              <a:prstGeom prst="rect">
                <a:avLst/>
              </a:prstGeom>
              <a:blipFill>
                <a:blip r:embed="rId7"/>
                <a:stretch>
                  <a:fillRect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203961" y="5049323"/>
                <a:ext cx="397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61" y="5049323"/>
                <a:ext cx="397723" cy="369332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676128" y="3121630"/>
                <a:ext cx="148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28" y="3121630"/>
                <a:ext cx="14863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403688" y="2359192"/>
                <a:ext cx="148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88" y="2359192"/>
                <a:ext cx="148635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937349" y="2673718"/>
                <a:ext cx="148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49" y="2673718"/>
                <a:ext cx="1486358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967570" y="2052320"/>
                <a:ext cx="148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70" y="2052320"/>
                <a:ext cx="1486358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964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1544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不等式凸优化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对于凸优化问题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881463" y="2413324"/>
            <a:ext cx="3576486" cy="1350029"/>
            <a:chOff x="2880342" y="2458167"/>
            <a:chExt cx="3576486" cy="1350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≤ 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631376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问题的拉格朗日函数定义为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B6F3BB87-5DED-0D46-A3DE-44F3E77EE66A}"/>
              </a:ext>
            </a:extLst>
          </p:cNvPr>
          <p:cNvSpPr txBox="1">
            <a:spLocks/>
          </p:cNvSpPr>
          <p:nvPr/>
        </p:nvSpPr>
        <p:spPr>
          <a:xfrm>
            <a:off x="5439350" y="5558420"/>
            <a:ext cx="1934308" cy="43590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拉格朗日乘子</a:t>
            </a:r>
            <a:endParaRPr lang="en-US" altLang="zh-CN" sz="1800" b="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6402493" y="5088892"/>
            <a:ext cx="4011" cy="4695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6" idx="1"/>
          </p:cNvCxnSpPr>
          <p:nvPr/>
        </p:nvCxnSpPr>
        <p:spPr>
          <a:xfrm rot="10800000">
            <a:off x="4910498" y="5088892"/>
            <a:ext cx="528853" cy="68748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130591" y="4317151"/>
                <a:ext cx="5240215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91" y="4317151"/>
                <a:ext cx="5240215" cy="87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原始问题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凸优化问题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697505"/>
                <a:ext cx="7660046" cy="2160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对于不满足约束条件的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，例如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&gt;0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≠0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697505"/>
                <a:ext cx="7660046" cy="2160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02442" y="2427172"/>
            <a:ext cx="3609828" cy="1073030"/>
            <a:chOff x="2880342" y="2458167"/>
            <a:chExt cx="3609828" cy="1073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089239" y="2884866"/>
                  <a:ext cx="34009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≤ 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239" y="2884866"/>
                  <a:ext cx="3400931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269860" y="1724048"/>
            <a:ext cx="4983791" cy="1555519"/>
            <a:chOff x="4269860" y="1724048"/>
            <a:chExt cx="4983791" cy="1555519"/>
          </a:xfrm>
        </p:grpSpPr>
        <p:sp>
          <p:nvSpPr>
            <p:cNvPr id="32" name="内容占位符 2">
              <a:extLst>
                <a:ext uri="{FF2B5EF4-FFF2-40B4-BE49-F238E27FC236}">
                  <a16:creationId xmlns:a16="http://schemas.microsoft.com/office/drawing/2014/main" id="{B0DAA41D-EAD2-4F89-9615-BF03E9AF336C}"/>
                </a:ext>
              </a:extLst>
            </p:cNvPr>
            <p:cNvSpPr txBox="1">
              <a:spLocks/>
            </p:cNvSpPr>
            <p:nvPr/>
          </p:nvSpPr>
          <p:spPr>
            <a:xfrm>
              <a:off x="4269860" y="1724048"/>
              <a:ext cx="4983791" cy="7166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85750" indent="-28575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1"/>
                </a:buClr>
                <a:buSzPct val="88000"/>
                <a:buFont typeface="Wingdings" pitchFamily="2" charset="2"/>
                <a:buChar char="p"/>
                <a:defRPr sz="20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拉格朗日函数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475330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09191" y="4206537"/>
                <a:ext cx="2846548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91" y="4206537"/>
                <a:ext cx="2846548" cy="490968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1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原始问题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679919"/>
                <a:ext cx="7660046" cy="1334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相反，对于满足所有约束条件的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𝑤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4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679919"/>
                <a:ext cx="7660046" cy="1334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02442" y="1730008"/>
            <a:ext cx="7660046" cy="1770194"/>
            <a:chOff x="502442" y="1730008"/>
            <a:chExt cx="7660046" cy="1770194"/>
          </a:xfrm>
        </p:grpSpPr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B0DAA41D-EAD2-4F89-9615-BF03E9AF336C}"/>
                </a:ext>
              </a:extLst>
            </p:cNvPr>
            <p:cNvSpPr txBox="1">
              <a:spLocks/>
            </p:cNvSpPr>
            <p:nvPr/>
          </p:nvSpPr>
          <p:spPr>
            <a:xfrm>
              <a:off x="502442" y="1730008"/>
              <a:ext cx="7660046" cy="7166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85750" indent="-28575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1"/>
                </a:buClr>
                <a:buSzPct val="88000"/>
                <a:buFont typeface="Wingdings" pitchFamily="2" charset="2"/>
                <a:buChar char="p"/>
                <a:defRPr sz="20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凸优化问题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02442" y="2427172"/>
              <a:ext cx="3609828" cy="1073030"/>
              <a:chOff x="2880342" y="2458167"/>
              <a:chExt cx="3609828" cy="1073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880342" y="2458167"/>
                    <a:ext cx="1636717" cy="7298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oMath>
                      </m:oMathPara>
                    </a14:m>
                    <a:endParaRPr lang="en-US" altLang="zh-CN" b="0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0342" y="2458167"/>
                    <a:ext cx="1636717" cy="7298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089239" y="2884866"/>
                    <a:ext cx="340093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≤ 0,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= 0,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9239" y="2884866"/>
                    <a:ext cx="3400931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475330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09191" y="4206537"/>
                <a:ext cx="2846548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91" y="4206537"/>
                <a:ext cx="2846548" cy="490968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57249" y="5800448"/>
                <a:ext cx="3608282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阿里巴巴普惠体 R" panose="00020600040101010101" pitchFamily="18" charset="-122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阿里巴巴普惠体 R" panose="00020600040101010101" pitchFamily="18" charset="-122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49" y="5800448"/>
                <a:ext cx="3608282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269860" y="1724048"/>
            <a:ext cx="4983791" cy="1555519"/>
            <a:chOff x="4269860" y="1724048"/>
            <a:chExt cx="4983791" cy="1555519"/>
          </a:xfrm>
        </p:grpSpPr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0DAA41D-EAD2-4F89-9615-BF03E9AF336C}"/>
                </a:ext>
              </a:extLst>
            </p:cNvPr>
            <p:cNvSpPr txBox="1">
              <a:spLocks/>
            </p:cNvSpPr>
            <p:nvPr/>
          </p:nvSpPr>
          <p:spPr>
            <a:xfrm>
              <a:off x="4269860" y="1724048"/>
              <a:ext cx="4983791" cy="7166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85750" indent="-28575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1"/>
                </a:buClr>
                <a:buSzPct val="88000"/>
                <a:buFont typeface="Wingdings" pitchFamily="2" charset="2"/>
                <a:buChar char="p"/>
                <a:defRPr sz="20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拉格朗日函数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4728908" y="5857966"/>
            <a:ext cx="268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满足原始问题约束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38860" y="6148170"/>
            <a:ext cx="915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08521" y="5883613"/>
                <a:ext cx="240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21" y="5883613"/>
                <a:ext cx="240772" cy="276999"/>
              </a:xfrm>
              <a:prstGeom prst="rect">
                <a:avLst/>
              </a:prstGeom>
              <a:blipFill>
                <a:blip r:embed="rId10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8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原问题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619660"/>
            <a:ext cx="7660046" cy="84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等同于原来的优化任务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2393883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函数最小化问题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98204" y="3128692"/>
                <a:ext cx="3704989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4" y="3128692"/>
                <a:ext cx="3704989" cy="490968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36512" y="1706918"/>
                <a:ext cx="357841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12" y="1706918"/>
                <a:ext cx="357841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2945784" y="4167957"/>
            <a:ext cx="3576486" cy="1350029"/>
            <a:chOff x="2880342" y="2458167"/>
            <a:chExt cx="3576486" cy="1350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≤ 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blipFill>
                  <a:blip r:embed="rId7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400450"/>
            <a:ext cx="6774139" cy="71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定义原始问题的解为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19779" y="5977604"/>
                <a:ext cx="1825371" cy="452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779" y="5977604"/>
                <a:ext cx="1825371" cy="452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582501" y="1745595"/>
            <a:ext cx="268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满足原始问题约束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14922" y="2062351"/>
            <a:ext cx="915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62114" y="1771242"/>
                <a:ext cx="240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14" y="1771242"/>
                <a:ext cx="240772" cy="276999"/>
              </a:xfrm>
              <a:prstGeom prst="rect">
                <a:avLst/>
              </a:prstGeom>
              <a:blipFill>
                <a:blip r:embed="rId9"/>
                <a:stretch>
                  <a:fillRect l="-12821" r="-102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41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对偶问题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08866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略不相同的问题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18448" y="3470066"/>
                <a:ext cx="4264501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</m:t>
                          </m:r>
                          <m:r>
                            <m:rPr>
                              <m:sty m:val="p"/>
                            </m:rPr>
                            <a:rPr lang="zh-CN" alt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8" y="3470066"/>
                <a:ext cx="4264501" cy="490968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4999832"/>
            <a:ext cx="6774139" cy="71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定义对偶问题的解为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05413" y="5593374"/>
                <a:ext cx="2886816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13" y="5593374"/>
                <a:ext cx="2886816" cy="490968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55316" y="2395242"/>
                <a:ext cx="2790764" cy="452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6" y="2395242"/>
                <a:ext cx="2790764" cy="452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2696107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定义对偶优化问题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3907844"/>
                <a:ext cx="7630444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交换了原始问题中的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𝑚𝑖𝑛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𝑚𝑎𝑥</m:t>
                    </m:r>
                  </m:oMath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3907844"/>
                <a:ext cx="7630444" cy="716630"/>
              </a:xfrm>
              <a:prstGeom prst="rect">
                <a:avLst/>
              </a:prstGeom>
              <a:blipFill>
                <a:blip r:embed="rId7"/>
                <a:stretch>
                  <a:fillRect l="-479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898203" y="4657524"/>
                <a:ext cx="3704989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3" y="4657524"/>
                <a:ext cx="3704989" cy="490968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72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6867" y="625938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问题对比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09220" y="2422265"/>
                <a:ext cx="6882949" cy="49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20" y="2422265"/>
                <a:ext cx="6882949" cy="490968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17234"/>
                <a:ext cx="4983791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与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的大小关系</a:t>
                </a: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17234"/>
                <a:ext cx="4983791" cy="716630"/>
              </a:xfrm>
              <a:prstGeom prst="rect">
                <a:avLst/>
              </a:prstGeom>
              <a:blipFill>
                <a:blip r:embed="rId5"/>
                <a:stretch>
                  <a:fillRect l="-73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2880088"/>
            <a:ext cx="7630444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证明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8607" y="3651548"/>
            <a:ext cx="6349593" cy="1556891"/>
            <a:chOff x="2108607" y="3442941"/>
            <a:chExt cx="5284177" cy="1556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622476" y="3442941"/>
                  <a:ext cx="3924611" cy="4620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476" y="3442941"/>
                  <a:ext cx="3924611" cy="4620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08607" y="3956826"/>
                  <a:ext cx="5284177" cy="4909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limLow>
                          <m:limLowPr>
                            <m:ctrlPr>
                              <a:rPr lang="zh-CN" alt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limLow>
                          <m:limLowPr>
                            <m:ctrlPr>
                              <a:rPr lang="zh-CN" alt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607" y="3956826"/>
                  <a:ext cx="5284177" cy="490968"/>
                </a:xfrm>
                <a:prstGeom prst="rect">
                  <a:avLst/>
                </a:prstGeom>
                <a:blipFill>
                  <a:blip r:embed="rId7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2108608" y="4508864"/>
                  <a:ext cx="4918325" cy="4909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limLow>
                          <m:limLowPr>
                            <m:ctrlPr>
                              <a:rPr lang="zh-CN" alt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limLow>
                          <m:limLowPr>
                            <m:ctrlPr>
                              <a:rPr lang="zh-CN" alt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608" y="4508864"/>
                  <a:ext cx="4918325" cy="490968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502441" y="5330111"/>
            <a:ext cx="6774139" cy="716630"/>
            <a:chOff x="502441" y="4999832"/>
            <a:chExt cx="6774139" cy="716630"/>
          </a:xfrm>
        </p:grpSpPr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id="{B0DAA41D-EAD2-4F89-9615-BF03E9AF336C}"/>
                </a:ext>
              </a:extLst>
            </p:cNvPr>
            <p:cNvSpPr txBox="1">
              <a:spLocks/>
            </p:cNvSpPr>
            <p:nvPr/>
          </p:nvSpPr>
          <p:spPr>
            <a:xfrm>
              <a:off x="502441" y="4999832"/>
              <a:ext cx="6774139" cy="7166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85750" indent="-28575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1"/>
                </a:buClr>
                <a:buSzPct val="88000"/>
                <a:buFont typeface="Wingdings" pitchFamily="2" charset="2"/>
                <a:buChar char="p"/>
                <a:defRPr sz="20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>
                <a:lnSpc>
                  <a:spcPct val="200000"/>
                </a:lnSpc>
                <a:spcBef>
                  <a:spcPts val="1000"/>
                </a:spcBef>
                <a:buSzPct val="88000"/>
                <a:buFont typeface="Wingdings" pitchFamily="2" charset="2"/>
                <a:buChar char="p"/>
              </a:pPr>
              <a:r>
                <a: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满足一定条件，可得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814448" y="5217706"/>
                  <a:ext cx="10064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448" y="5217706"/>
                  <a:ext cx="100642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7403123" y="5264746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52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KKT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17234"/>
                <a:ext cx="8137924" cy="4384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以及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凸函数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并且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仿射函数，且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严格满足可行域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必然存在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，满足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是原始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问题的解</a:t>
                </a: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对偶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问题的解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两个问题的解数值相等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zh-CN" alt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同时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满足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KKT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条件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17234"/>
                <a:ext cx="8137924" cy="438462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5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480C692-B31A-0344-BFAA-BF8D473C02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296A87F-F951-AE48-9C79-1BD310D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9300" y="3017130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pPr algn="l"/>
            <a:r>
              <a:rPr kumimoji="1" lang="zh-CN" altLang="en-US" dirty="0"/>
              <a:t>线性分类器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724F0BF-53A1-8C4C-AD42-0E17F053D77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428196" y="2982840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CFF8168-52EA-4041-999C-A03781529AD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99300" y="3795831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pPr algn="l"/>
            <a:r>
              <a:rPr kumimoji="1" lang="zh-CN" altLang="en-US" dirty="0"/>
              <a:t>支持向量机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3A06AF6E-4CC5-1448-8068-D29DC14654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428196" y="3761541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5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KKT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17234"/>
                <a:ext cx="4189879" cy="4981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满足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KKT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条件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≤0,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≥0,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17234"/>
                <a:ext cx="4189879" cy="4981630"/>
              </a:xfrm>
              <a:prstGeom prst="rect">
                <a:avLst/>
              </a:prstGeom>
              <a:blipFill>
                <a:blip r:embed="rId4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0435" y="2267266"/>
                <a:ext cx="4079930" cy="305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如果存在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满足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KKT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条件，则这组参数同时也是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原始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问题以及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对偶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问题的解</a:t>
                </a:r>
              </a:p>
              <a:p>
                <a:pPr lvl="1">
                  <a:lnSpc>
                    <a:spcPct val="200000"/>
                  </a:lnSpc>
                </a:pP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35" y="2267266"/>
                <a:ext cx="4079930" cy="3055300"/>
              </a:xfrm>
              <a:prstGeom prst="rect">
                <a:avLst/>
              </a:prstGeom>
              <a:blipFill>
                <a:blip r:embed="rId5"/>
                <a:stretch>
                  <a:fillRect r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肘形连接符 24"/>
          <p:cNvCxnSpPr>
            <a:stCxn id="26" idx="0"/>
          </p:cNvCxnSpPr>
          <p:nvPr/>
        </p:nvCxnSpPr>
        <p:spPr>
          <a:xfrm rot="16200000" flipV="1">
            <a:off x="3779376" y="4136744"/>
            <a:ext cx="1209970" cy="908402"/>
          </a:xfrm>
          <a:prstGeom prst="bentConnector3">
            <a:avLst>
              <a:gd name="adj1" fmla="val 10014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B6F3BB87-5DED-0D46-A3DE-44F3E77EE66A}"/>
              </a:ext>
            </a:extLst>
          </p:cNvPr>
          <p:cNvSpPr txBox="1">
            <a:spLocks/>
          </p:cNvSpPr>
          <p:nvPr/>
        </p:nvSpPr>
        <p:spPr>
          <a:xfrm>
            <a:off x="3776997" y="5195930"/>
            <a:ext cx="2123129" cy="43590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KKT</a:t>
            </a:r>
            <a:r>
              <a:rPr lang="zh-CN" altLang="en-US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对偶互补条件</a:t>
            </a:r>
            <a:endParaRPr lang="en-US" altLang="zh-CN" sz="1800" b="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212C3C6E-070A-4204-881E-86E1C6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045208"/>
            <a:ext cx="6371732" cy="596891"/>
          </a:xfrm>
        </p:spPr>
        <p:txBody>
          <a:bodyPr/>
          <a:lstStyle/>
          <a:p>
            <a:r>
              <a:rPr lang="en-US" altLang="zh-CN" dirty="0"/>
              <a:t>Boyd, Stephen, and </a:t>
            </a:r>
            <a:r>
              <a:rPr lang="en-US" altLang="zh-CN" dirty="0" err="1"/>
              <a:t>Lieven</a:t>
            </a:r>
            <a:r>
              <a:rPr lang="en-US" altLang="zh-CN" dirty="0"/>
              <a:t> </a:t>
            </a:r>
            <a:r>
              <a:rPr lang="en-US" altLang="zh-CN" dirty="0" err="1"/>
              <a:t>Vandenberghe</a:t>
            </a:r>
            <a:r>
              <a:rPr lang="en-US" altLang="zh-CN" dirty="0"/>
              <a:t>. Convex optimization. Cambridge university press, 2004.</a:t>
            </a:r>
          </a:p>
          <a:p>
            <a:r>
              <a:rPr lang="zh-CN" altLang="en-US" dirty="0"/>
              <a:t>知乎</a:t>
            </a:r>
            <a:r>
              <a:rPr lang="en-US" altLang="zh-CN" dirty="0"/>
              <a:t>KKT</a:t>
            </a:r>
            <a:r>
              <a:rPr lang="zh-CN" altLang="en-US" dirty="0"/>
              <a:t>解释：</a:t>
            </a:r>
            <a:r>
              <a:rPr lang="en-US" altLang="zh-CN" dirty="0">
                <a:hlinkClick r:id="rId6"/>
              </a:rPr>
              <a:t>https://zhuanlan.zhihu.com/p/26514613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05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支持向量机</a:t>
            </a:r>
            <a:br>
              <a:rPr kumimoji="1" lang="en-US" altLang="zh-CN" dirty="0"/>
            </a:br>
            <a:r>
              <a:rPr lang="zh-CN" altLang="en-US" dirty="0"/>
              <a:t>优化求解</a:t>
            </a:r>
            <a:endParaRPr kumimoji="1"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92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REVIEW</a:t>
            </a:r>
            <a:r>
              <a:rPr kumimoji="1" lang="zh-CN" altLang="en-US" dirty="0"/>
              <a:t>：支持向量机优化目标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2143865" y="1077937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寻找一个使最小几何间隔达到最大值的分割超平面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47756" y="2032419"/>
                <a:ext cx="1040348" cy="485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6" y="2032419"/>
                <a:ext cx="1040348" cy="485967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7756" y="2551088"/>
                <a:ext cx="301377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6" y="2551088"/>
                <a:ext cx="3013774" cy="410177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1636" y="3055196"/>
                <a:ext cx="3145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       (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非凸约束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6" y="3055196"/>
                <a:ext cx="3145968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14628" y="2002659"/>
                <a:ext cx="3738011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(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非凸目标函数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28" y="2002659"/>
                <a:ext cx="3738011" cy="593432"/>
              </a:xfrm>
              <a:prstGeom prst="rect">
                <a:avLst/>
              </a:prstGeom>
              <a:blipFill>
                <a:blip r:embed="rId5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214628" y="2734393"/>
                <a:ext cx="286309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28" y="2734393"/>
                <a:ext cx="2863091" cy="410177"/>
              </a:xfrm>
              <a:prstGeom prst="rect">
                <a:avLst/>
              </a:prstGeom>
              <a:blipFill>
                <a:blip r:embed="rId6"/>
                <a:stretch>
                  <a:fillRect r="-8511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EE6080-7B60-436D-AAAB-A5F1B2C1A93D}"/>
                  </a:ext>
                </a:extLst>
              </p:cNvPr>
              <p:cNvSpPr/>
              <p:nvPr/>
            </p:nvSpPr>
            <p:spPr>
              <a:xfrm>
                <a:off x="3278859" y="2577271"/>
                <a:ext cx="134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EE6080-7B60-436D-AAAB-A5F1B2C1A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59" y="2577271"/>
                <a:ext cx="13420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9616C19-A207-4AFA-BF76-DE4EB8BB25EF}"/>
                  </a:ext>
                </a:extLst>
              </p:cNvPr>
              <p:cNvSpPr/>
              <p:nvPr/>
            </p:nvSpPr>
            <p:spPr>
              <a:xfrm>
                <a:off x="6689122" y="3154393"/>
                <a:ext cx="134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9616C19-A207-4AFA-BF76-DE4EB8BB2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22" y="3154393"/>
                <a:ext cx="13420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9DC2581-890A-4473-B681-2FBBA9AB0F53}"/>
              </a:ext>
            </a:extLst>
          </p:cNvPr>
          <p:cNvSpPr/>
          <p:nvPr/>
        </p:nvSpPr>
        <p:spPr>
          <a:xfrm>
            <a:off x="337279" y="1818567"/>
            <a:ext cx="4294682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5EA6BB-B548-4FB0-A5E3-85450EF80C67}"/>
              </a:ext>
            </a:extLst>
          </p:cNvPr>
          <p:cNvSpPr/>
          <p:nvPr/>
        </p:nvSpPr>
        <p:spPr>
          <a:xfrm>
            <a:off x="4936292" y="1818567"/>
            <a:ext cx="4016347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03A97C-7182-4CDC-8A2C-AB9B1F8B625B}"/>
                  </a:ext>
                </a:extLst>
              </p:cNvPr>
              <p:cNvSpPr txBox="1"/>
              <p:nvPr/>
            </p:nvSpPr>
            <p:spPr>
              <a:xfrm>
                <a:off x="4896024" y="4434782"/>
                <a:ext cx="3145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03A97C-7182-4CDC-8A2C-AB9B1F8B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24" y="4434782"/>
                <a:ext cx="3145968" cy="369332"/>
              </a:xfrm>
              <a:prstGeom prst="rect">
                <a:avLst/>
              </a:prstGeom>
              <a:blipFill>
                <a:blip r:embed="rId9"/>
                <a:stretch>
                  <a:fillRect t="-6557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0A4F06-7056-4724-8A14-A3161DE6B5CA}"/>
                  </a:ext>
                </a:extLst>
              </p:cNvPr>
              <p:cNvSpPr/>
              <p:nvPr/>
            </p:nvSpPr>
            <p:spPr>
              <a:xfrm>
                <a:off x="4896024" y="4859322"/>
                <a:ext cx="1278234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0A4F06-7056-4724-8A14-A3161DE6B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24" y="4859322"/>
                <a:ext cx="1278234" cy="6594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B52668A-89E3-49D1-B91B-55984F51A5D7}"/>
                  </a:ext>
                </a:extLst>
              </p:cNvPr>
              <p:cNvSpPr/>
              <p:nvPr/>
            </p:nvSpPr>
            <p:spPr>
              <a:xfrm>
                <a:off x="4896024" y="5530429"/>
                <a:ext cx="286328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mtClean="0"/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zh-CN" altLang="en-US" i="1"/>
                      <m:t>.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en-US" i="1"/>
                      <m:t>. </m:t>
                    </m:r>
                    <m:r>
                      <m:rPr>
                        <m:nor/>
                      </m:rPr>
                      <a:rPr lang="en-US" altLang="zh-CN" b="0" i="1" smtClean="0"/>
                      <m:t> 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B52668A-89E3-49D1-B91B-55984F51A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24" y="5530429"/>
                <a:ext cx="2863284" cy="410177"/>
              </a:xfrm>
              <a:prstGeom prst="rect">
                <a:avLst/>
              </a:prstGeom>
              <a:blipFill>
                <a:blip r:embed="rId11"/>
                <a:stretch>
                  <a:fillRect t="-1471" r="-106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0561FA-CFA1-4D42-8AAC-9B01CF173D11}"/>
                  </a:ext>
                </a:extLst>
              </p:cNvPr>
              <p:cNvSpPr/>
              <p:nvPr/>
            </p:nvSpPr>
            <p:spPr>
              <a:xfrm>
                <a:off x="7599537" y="5550851"/>
                <a:ext cx="134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0561FA-CFA1-4D42-8AAC-9B01CF173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37" y="5550851"/>
                <a:ext cx="13420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02E12593-07FC-4704-866C-2352C4416C57}"/>
              </a:ext>
            </a:extLst>
          </p:cNvPr>
          <p:cNvSpPr/>
          <p:nvPr/>
        </p:nvSpPr>
        <p:spPr>
          <a:xfrm>
            <a:off x="4657957" y="4207596"/>
            <a:ext cx="4294682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62576D4-EE23-48D4-9A9A-5D02D9CAC29F}"/>
                  </a:ext>
                </a:extLst>
              </p:cNvPr>
              <p:cNvSpPr/>
              <p:nvPr/>
            </p:nvSpPr>
            <p:spPr>
              <a:xfrm>
                <a:off x="620668" y="4393320"/>
                <a:ext cx="1469441" cy="650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62576D4-EE23-48D4-9A9A-5D02D9CAC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8" y="4393320"/>
                <a:ext cx="1469441" cy="650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C8687A9-659E-4E9C-85ED-6515ABD0F3C3}"/>
                  </a:ext>
                </a:extLst>
              </p:cNvPr>
              <p:cNvSpPr/>
              <p:nvPr/>
            </p:nvSpPr>
            <p:spPr>
              <a:xfrm>
                <a:off x="655836" y="5064780"/>
                <a:ext cx="291137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C8687A9-659E-4E9C-85ED-6515ABD0F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6" y="5064780"/>
                <a:ext cx="2911374" cy="410177"/>
              </a:xfrm>
              <a:prstGeom prst="rect">
                <a:avLst/>
              </a:prstGeom>
              <a:blipFill>
                <a:blip r:embed="rId1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E111C2-1798-4F5E-9906-B63A75321EF8}"/>
                  </a:ext>
                </a:extLst>
              </p:cNvPr>
              <p:cNvSpPr/>
              <p:nvPr/>
            </p:nvSpPr>
            <p:spPr>
              <a:xfrm>
                <a:off x="2345452" y="5550851"/>
                <a:ext cx="134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E111C2-1798-4F5E-9906-B63A7532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52" y="5550851"/>
                <a:ext cx="13420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2FD27B26-9FAE-42B5-A291-B059750EDC72}"/>
              </a:ext>
            </a:extLst>
          </p:cNvPr>
          <p:cNvSpPr/>
          <p:nvPr/>
        </p:nvSpPr>
        <p:spPr>
          <a:xfrm>
            <a:off x="337279" y="4207596"/>
            <a:ext cx="4016347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0A1C9EB-0D53-44DB-8DD8-1CB5302D57B8}"/>
              </a:ext>
            </a:extLst>
          </p:cNvPr>
          <p:cNvSpPr/>
          <p:nvPr/>
        </p:nvSpPr>
        <p:spPr>
          <a:xfrm>
            <a:off x="4631961" y="2693745"/>
            <a:ext cx="304331" cy="169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CE3ACD7-4452-4470-8CD1-8933C4B94728}"/>
              </a:ext>
            </a:extLst>
          </p:cNvPr>
          <p:cNvSpPr/>
          <p:nvPr/>
        </p:nvSpPr>
        <p:spPr>
          <a:xfrm rot="5400000">
            <a:off x="6670232" y="3856644"/>
            <a:ext cx="507502" cy="169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D6C41FE-1834-40C6-BA7C-B5EB5146934A}"/>
              </a:ext>
            </a:extLst>
          </p:cNvPr>
          <p:cNvSpPr/>
          <p:nvPr/>
        </p:nvSpPr>
        <p:spPr>
          <a:xfrm rot="10800000">
            <a:off x="4352453" y="5100493"/>
            <a:ext cx="304331" cy="169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4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支持向量机的目标函数：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寻找最优间隔分类器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3535648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重写约束条件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13474" y="2375019"/>
            <a:ext cx="4674450" cy="1095615"/>
            <a:chOff x="2759480" y="4755588"/>
            <a:chExt cx="4674450" cy="1095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759480" y="4755588"/>
                  <a:ext cx="1469441" cy="650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480" y="4755588"/>
                  <a:ext cx="1469441" cy="650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794648" y="5427048"/>
                  <a:ext cx="4639282" cy="4241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i="1"/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i="1"/>
                          <m:t>. 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  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648" y="5427048"/>
                  <a:ext cx="4639282" cy="4241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72749" y="4191964"/>
                <a:ext cx="3755900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49" y="4191964"/>
                <a:ext cx="3755900" cy="410177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4599666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对应标准优化形式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45785" y="5167434"/>
            <a:ext cx="3576486" cy="1350029"/>
            <a:chOff x="2880342" y="2458167"/>
            <a:chExt cx="3576486" cy="1350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≤ 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239" y="2884866"/>
                  <a:ext cx="3367589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152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原始问题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凸优化问题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18" y="4349148"/>
                <a:ext cx="8623700" cy="535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对于不满足约束条件的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&gt;0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8" y="4349148"/>
                <a:ext cx="8623700" cy="535344"/>
              </a:xfrm>
              <a:prstGeom prst="rect">
                <a:avLst/>
              </a:prstGeom>
              <a:blipFill>
                <a:blip r:embed="rId2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02442" y="2427172"/>
            <a:ext cx="3609828" cy="1073030"/>
            <a:chOff x="2880342" y="2458167"/>
            <a:chExt cx="3609828" cy="1073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342" y="2458167"/>
                  <a:ext cx="1636717" cy="729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089239" y="2884866"/>
                  <a:ext cx="34009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≤ 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239" y="2884866"/>
                  <a:ext cx="3400931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269860" y="1724048"/>
            <a:ext cx="4983791" cy="1555519"/>
            <a:chOff x="4269860" y="1724048"/>
            <a:chExt cx="4983791" cy="1555519"/>
          </a:xfrm>
        </p:grpSpPr>
        <p:sp>
          <p:nvSpPr>
            <p:cNvPr id="32" name="内容占位符 2">
              <a:extLst>
                <a:ext uri="{FF2B5EF4-FFF2-40B4-BE49-F238E27FC236}">
                  <a16:creationId xmlns:a16="http://schemas.microsoft.com/office/drawing/2014/main" id="{B0DAA41D-EAD2-4F89-9615-BF03E9AF336C}"/>
                </a:ext>
              </a:extLst>
            </p:cNvPr>
            <p:cNvSpPr txBox="1">
              <a:spLocks/>
            </p:cNvSpPr>
            <p:nvPr/>
          </p:nvSpPr>
          <p:spPr>
            <a:xfrm>
              <a:off x="4269860" y="1724048"/>
              <a:ext cx="4983791" cy="7166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85750" indent="-28575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1"/>
                </a:buClr>
                <a:buSzPct val="88000"/>
                <a:buFont typeface="Wingdings" pitchFamily="2" charset="2"/>
                <a:buChar char="p"/>
                <a:defRPr sz="20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拉格朗日函数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67" y="2489927"/>
                  <a:ext cx="4932484" cy="7896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475330"/>
            <a:ext cx="4983791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09191" y="3879656"/>
                <a:ext cx="2846548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91" y="3879656"/>
                <a:ext cx="2846548" cy="490968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6B87503-4F18-43D8-B887-138DDB9A9B63}"/>
              </a:ext>
            </a:extLst>
          </p:cNvPr>
          <p:cNvSpPr txBox="1">
            <a:spLocks/>
          </p:cNvSpPr>
          <p:nvPr/>
        </p:nvSpPr>
        <p:spPr>
          <a:xfrm>
            <a:off x="502442" y="4823762"/>
            <a:ext cx="6774139" cy="71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定义原始问题的解为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F3C358-7B43-4E35-A80F-64BC4295D1BD}"/>
                  </a:ext>
                </a:extLst>
              </p:cNvPr>
              <p:cNvSpPr/>
              <p:nvPr/>
            </p:nvSpPr>
            <p:spPr>
              <a:xfrm>
                <a:off x="3199584" y="5049469"/>
                <a:ext cx="4115550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lim>
                    </m:limLow>
                    <m:limLow>
                      <m:limLowPr>
                        <m:ctrlPr>
                          <a:rPr lang="zh-CN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F3C358-7B43-4E35-A80F-64BC4295D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84" y="5049469"/>
                <a:ext cx="4115550" cy="490968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2D6E19-0DF8-4FD0-B1E6-F26243A4A340}"/>
              </a:ext>
            </a:extLst>
          </p:cNvPr>
          <p:cNvCxnSpPr>
            <a:cxnSpLocks/>
          </p:cNvCxnSpPr>
          <p:nvPr/>
        </p:nvCxnSpPr>
        <p:spPr>
          <a:xfrm flipH="1">
            <a:off x="7240251" y="5259885"/>
            <a:ext cx="299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D6B4F-EA99-4F86-859A-2970D39D49D2}"/>
              </a:ext>
            </a:extLst>
          </p:cNvPr>
          <p:cNvSpPr txBox="1"/>
          <p:nvPr/>
        </p:nvSpPr>
        <p:spPr>
          <a:xfrm>
            <a:off x="7549327" y="507843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不好直接解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9A06082-F70E-4B9E-85B4-04254BA61B67}"/>
              </a:ext>
            </a:extLst>
          </p:cNvPr>
          <p:cNvSpPr txBox="1">
            <a:spLocks/>
          </p:cNvSpPr>
          <p:nvPr/>
        </p:nvSpPr>
        <p:spPr>
          <a:xfrm>
            <a:off x="502441" y="5656691"/>
            <a:ext cx="6774139" cy="71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定义对偶问题的解为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7DDE9C7-A315-44B6-8BA2-ED8B0007A917}"/>
                  </a:ext>
                </a:extLst>
              </p:cNvPr>
              <p:cNvSpPr/>
              <p:nvPr/>
            </p:nvSpPr>
            <p:spPr>
              <a:xfrm>
                <a:off x="3155511" y="5882974"/>
                <a:ext cx="2886816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7DDE9C7-A315-44B6-8BA2-ED8B0007A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1" y="5882974"/>
                <a:ext cx="2886816" cy="490968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BD1DCE-9890-457E-8274-F9D58C011710}"/>
              </a:ext>
            </a:extLst>
          </p:cNvPr>
          <p:cNvCxnSpPr>
            <a:cxnSpLocks/>
          </p:cNvCxnSpPr>
          <p:nvPr/>
        </p:nvCxnSpPr>
        <p:spPr>
          <a:xfrm flipH="1">
            <a:off x="6003563" y="6097240"/>
            <a:ext cx="299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76C6EE-58BC-4B67-ABCA-DB4778A3714A}"/>
              </a:ext>
            </a:extLst>
          </p:cNvPr>
          <p:cNvSpPr txBox="1"/>
          <p:nvPr/>
        </p:nvSpPr>
        <p:spPr>
          <a:xfrm>
            <a:off x="6312639" y="591578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容易直接解</a:t>
            </a:r>
          </a:p>
        </p:txBody>
      </p:sp>
    </p:spTree>
    <p:extLst>
      <p:ext uri="{BB962C8B-B14F-4D97-AF65-F5344CB8AC3E}">
        <p14:creationId xmlns:p14="http://schemas.microsoft.com/office/powerpoint/2010/main" val="3157434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拉格朗日对偶问题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09220" y="1704169"/>
                <a:ext cx="6882949" cy="49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CN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zh-CN" altLang="en-US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20" y="1704169"/>
                <a:ext cx="6882949" cy="490968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999138"/>
                <a:ext cx="4983791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与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的大小关系</a:t>
                </a: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999138"/>
                <a:ext cx="4983791" cy="716630"/>
              </a:xfrm>
              <a:prstGeom prst="rect">
                <a:avLst/>
              </a:prstGeom>
              <a:blipFill>
                <a:blip r:embed="rId3"/>
                <a:stretch>
                  <a:fillRect l="-73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2224879"/>
                <a:ext cx="7338198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满足</a:t>
                </a:r>
                <a:r>
                  <a:rPr lang="en-US" altLang="zh-CN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KKT</a:t>
                </a: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条件，</a:t>
                </a:r>
                <a:r>
                  <a:rPr lang="en-US" altLang="zh-CN" sz="2000" dirty="0">
                    <a:solidFill>
                      <a:schemeClr val="accent2"/>
                    </a:solidFill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成立，这时解对偶问题就是解原问题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2224879"/>
                <a:ext cx="7338198" cy="716630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E386E523-68C6-4EE8-B2B0-C3BB102EFB71}"/>
              </a:ext>
            </a:extLst>
          </p:cNvPr>
          <p:cNvSpPr txBox="1">
            <a:spLocks/>
          </p:cNvSpPr>
          <p:nvPr/>
        </p:nvSpPr>
        <p:spPr>
          <a:xfrm>
            <a:off x="681738" y="2979082"/>
            <a:ext cx="14318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KKT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A037246-D4F4-4DC1-B937-A3B9FEC91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7273" y="2999713"/>
                <a:ext cx="4189879" cy="2999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≤0,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≥0,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A037246-D4F4-4DC1-B937-A3B9FEC91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73" y="2999713"/>
                <a:ext cx="4189879" cy="2999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1363CEBF-E572-424A-9913-B8E6801D2271}"/>
              </a:ext>
            </a:extLst>
          </p:cNvPr>
          <p:cNvSpPr txBox="1">
            <a:spLocks/>
          </p:cNvSpPr>
          <p:nvPr/>
        </p:nvSpPr>
        <p:spPr>
          <a:xfrm>
            <a:off x="6105007" y="4525938"/>
            <a:ext cx="2123129" cy="43590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KKT</a:t>
            </a:r>
            <a:r>
              <a:rPr lang="zh-CN" altLang="en-US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对偶互补条件</a:t>
            </a:r>
            <a:endParaRPr lang="en-US" altLang="zh-CN" sz="1800" b="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页脚占位符 2">
            <a:extLst>
              <a:ext uri="{FF2B5EF4-FFF2-40B4-BE49-F238E27FC236}">
                <a16:creationId xmlns:a16="http://schemas.microsoft.com/office/drawing/2014/main" id="{4E25B6DB-24FE-43F6-B24F-934D2DDB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045208"/>
            <a:ext cx="6371732" cy="596891"/>
          </a:xfrm>
        </p:spPr>
        <p:txBody>
          <a:bodyPr/>
          <a:lstStyle/>
          <a:p>
            <a:r>
              <a:rPr lang="en-US" altLang="zh-CN" dirty="0"/>
              <a:t>Boyd, Stephen, and </a:t>
            </a:r>
            <a:r>
              <a:rPr lang="en-US" altLang="zh-CN" dirty="0" err="1"/>
              <a:t>Lieven</a:t>
            </a:r>
            <a:r>
              <a:rPr lang="en-US" altLang="zh-CN" dirty="0"/>
              <a:t> </a:t>
            </a:r>
            <a:r>
              <a:rPr lang="en-US" altLang="zh-CN" dirty="0" err="1"/>
              <a:t>Vandenberghe</a:t>
            </a:r>
            <a:r>
              <a:rPr lang="en-US" altLang="zh-CN" dirty="0"/>
              <a:t>. Convex optimization. Cambridge university press, 2004.</a:t>
            </a:r>
          </a:p>
          <a:p>
            <a:r>
              <a:rPr lang="zh-CN" altLang="en-US" dirty="0"/>
              <a:t>知乎</a:t>
            </a:r>
            <a:r>
              <a:rPr lang="en-US" altLang="zh-CN" dirty="0"/>
              <a:t>KKT</a:t>
            </a:r>
            <a:r>
              <a:rPr lang="zh-CN" altLang="en-US" dirty="0"/>
              <a:t>解释：</a:t>
            </a:r>
            <a:r>
              <a:rPr lang="en-US" altLang="zh-CN" dirty="0">
                <a:hlinkClick r:id="rId6"/>
              </a:rPr>
              <a:t>https://zhuanlan.zhihu.com/p/26514613</a:t>
            </a:r>
            <a:endParaRPr lang="en-US" altLang="zh-CN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837B1F-5290-414A-85B1-A58DF9D0475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508885" y="4743890"/>
            <a:ext cx="596122" cy="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9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502440" y="2346008"/>
            <a:ext cx="4189760" cy="3431845"/>
            <a:chOff x="628649" y="1936579"/>
            <a:chExt cx="5789505" cy="47422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1936579"/>
              <a:ext cx="5789505" cy="4742200"/>
            </a:xfrm>
            <a:prstGeom prst="rect">
              <a:avLst/>
            </a:prstGeom>
          </p:spPr>
        </p:pic>
        <p:cxnSp>
          <p:nvCxnSpPr>
            <p:cNvPr id="26" name="直接箭头连接符 25"/>
            <p:cNvCxnSpPr/>
            <p:nvPr/>
          </p:nvCxnSpPr>
          <p:spPr>
            <a:xfrm flipH="1">
              <a:off x="3238500" y="2495379"/>
              <a:ext cx="977900" cy="10918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16400" y="2508079"/>
              <a:ext cx="330200" cy="19554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89300" y="2520779"/>
              <a:ext cx="927100" cy="2196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等式情况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对于不等式约束条件，考虑等号成立的情况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74152" y="2508606"/>
            <a:ext cx="3788086" cy="2067886"/>
            <a:chOff x="2454514" y="2430391"/>
            <a:chExt cx="3788086" cy="206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454514" y="2430391"/>
                  <a:ext cx="3755900" cy="4101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)=−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+1=0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14" y="2430391"/>
                  <a:ext cx="3755900" cy="410177"/>
                </a:xfrm>
                <a:prstGeom prst="rect">
                  <a:avLst/>
                </a:prstGeom>
                <a:blipFill>
                  <a:blip r:embed="rId15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710802" y="2957748"/>
                  <a:ext cx="3132396" cy="714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802" y="2957748"/>
                  <a:ext cx="3132396" cy="71423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占位符 3">
              <a:extLst>
                <a:ext uri="{FF2B5EF4-FFF2-40B4-BE49-F238E27FC236}">
                  <a16:creationId xmlns:a16="http://schemas.microsoft.com/office/drawing/2014/main" id="{B6F3BB87-5DED-0D46-A3DE-44F3E77EE66A}"/>
                </a:ext>
              </a:extLst>
            </p:cNvPr>
            <p:cNvSpPr txBox="1">
              <a:spLocks/>
            </p:cNvSpPr>
            <p:nvPr/>
          </p:nvSpPr>
          <p:spPr>
            <a:xfrm>
              <a:off x="4978179" y="4062374"/>
              <a:ext cx="1264421" cy="435903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0" dirty="0">
                  <a:solidFill>
                    <a:schemeClr val="accent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几何间隔</a:t>
              </a:r>
              <a:endParaRPr lang="en-US" altLang="zh-CN" sz="1800" b="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cxnSp>
        <p:nvCxnSpPr>
          <p:cNvPr id="33" name="直接箭头连接符 32"/>
          <p:cNvCxnSpPr>
            <a:stCxn id="31" idx="0"/>
          </p:cNvCxnSpPr>
          <p:nvPr/>
        </p:nvCxnSpPr>
        <p:spPr>
          <a:xfrm flipH="1" flipV="1">
            <a:off x="7025054" y="3800982"/>
            <a:ext cx="4974" cy="3396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352800"/>
            <a:ext cx="914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1045506" y="5940451"/>
                <a:ext cx="4651132" cy="50995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ysClr val="windowText" lastClr="00000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时，训练样本的函数间隔恰好等于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1</m:t>
                    </m:r>
                  </m:oMath>
                </a14:m>
                <a:endParaRPr lang="en-US" altLang="zh-CN" dirty="0">
                  <a:solidFill>
                    <a:sysClr val="windowText" lastClr="00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06" y="5940451"/>
                <a:ext cx="4651132" cy="509954"/>
              </a:xfrm>
              <a:prstGeom prst="roundRect">
                <a:avLst/>
              </a:prstGeom>
              <a:blipFill>
                <a:blip r:embed="rId21"/>
                <a:stretch>
                  <a:fillRect l="-523" b="-34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0E551A7-FA4A-4566-A2AF-EB5B1F7938F1}"/>
              </a:ext>
            </a:extLst>
          </p:cNvPr>
          <p:cNvSpPr txBox="1"/>
          <p:nvPr/>
        </p:nvSpPr>
        <p:spPr>
          <a:xfrm>
            <a:off x="2576474" y="2363539"/>
            <a:ext cx="11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63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支持向量机的目标函数：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寻找最优间隔分类器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0103" y="2445834"/>
            <a:ext cx="5146024" cy="1080638"/>
            <a:chOff x="2759480" y="4755588"/>
            <a:chExt cx="5146024" cy="1080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759480" y="4755588"/>
                  <a:ext cx="1469441" cy="650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480" y="4755588"/>
                  <a:ext cx="1469441" cy="650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759480" y="5426049"/>
                  <a:ext cx="5146024" cy="4101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i="1"/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i="1"/>
                          <m:t>. 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480" y="5426049"/>
                  <a:ext cx="5146024" cy="410177"/>
                </a:xfrm>
                <a:prstGeom prst="rect">
                  <a:avLst/>
                </a:prstGeom>
                <a:blipFill>
                  <a:blip r:embed="rId5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5401098"/>
                <a:ext cx="7660046" cy="740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支持向量机中不存在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𝛽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或者等式约束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5401098"/>
                <a:ext cx="7660046" cy="740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5614" y="4460279"/>
                <a:ext cx="575017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14" y="4460279"/>
                <a:ext cx="5750170" cy="8485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3802895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拉格朗日函数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352800"/>
            <a:ext cx="914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4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220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问题求解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求解拉格朗日函数的极值点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2724533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关于两个参数的偏导数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5613" y="2142294"/>
                <a:ext cx="5750170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13" y="2142294"/>
                <a:ext cx="5750170" cy="7645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71168" y="3179922"/>
                <a:ext cx="6559062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68" y="3179922"/>
                <a:ext cx="6559062" cy="7645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58147" y="3847562"/>
                <a:ext cx="285328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47" y="3847562"/>
                <a:ext cx="2853282" cy="7645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390489"/>
            <a:ext cx="7660046" cy="7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重写拉格朗日函数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5656" y="4854342"/>
                <a:ext cx="8590085" cy="84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6" y="4854342"/>
                <a:ext cx="8590085" cy="840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4932" y="5652611"/>
                <a:ext cx="7622931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2" y="5652611"/>
                <a:ext cx="7622931" cy="7923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B1949E9-3545-2243-852D-C71E726A1F3C}"/>
              </a:ext>
            </a:extLst>
          </p:cNvPr>
          <p:cNvSpPr/>
          <p:nvPr/>
        </p:nvSpPr>
        <p:spPr>
          <a:xfrm>
            <a:off x="5846196" y="5658693"/>
            <a:ext cx="1078479" cy="786313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922157" y="5885507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57" y="5885507"/>
                <a:ext cx="61427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占位符 3">
                <a:extLst>
                  <a:ext uri="{FF2B5EF4-FFF2-40B4-BE49-F238E27FC236}">
                    <a16:creationId xmlns:a16="http://schemas.microsoft.com/office/drawing/2014/main" id="{3AA95A00-8B9A-4899-A97E-CDC32B96C6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1285289"/>
                <a:ext cx="1259854" cy="4149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solidFill>
                  <a:srgbClr val="80C0F6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dirty="0"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文本占位符 3">
                <a:extLst>
                  <a:ext uri="{FF2B5EF4-FFF2-40B4-BE49-F238E27FC236}">
                    <a16:creationId xmlns:a16="http://schemas.microsoft.com/office/drawing/2014/main" id="{3AA95A00-8B9A-4899-A97E-CDC32B96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1285289"/>
                <a:ext cx="1259854" cy="414902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b="-28571"/>
                </a:stretch>
              </a:blipFill>
              <a:ln>
                <a:solidFill>
                  <a:srgbClr val="80C0F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拉格朗日对偶问题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018334" y="2326065"/>
                <a:ext cx="3516027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</m:t>
                          </m:r>
                          <m:r>
                            <m:rPr>
                              <m:sty m:val="p"/>
                            </m:rPr>
                            <a:rPr lang="zh-CN" alt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34" y="2326065"/>
                <a:ext cx="3516027" cy="474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39233" y="2968622"/>
                <a:ext cx="7622931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33" y="2968622"/>
                <a:ext cx="7622931" cy="879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239866" y="4039188"/>
                <a:ext cx="3056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66" y="4039188"/>
                <a:ext cx="305660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72150" y="4492541"/>
                <a:ext cx="162948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50" y="4492541"/>
                <a:ext cx="1629484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5524374"/>
                <a:ext cx="7660046" cy="6686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可以使用序列最小优化（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SMO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）算法对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进行求解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5524374"/>
                <a:ext cx="7660046" cy="668610"/>
              </a:xfrm>
              <a:prstGeom prst="rect">
                <a:avLst/>
              </a:prstGeom>
              <a:blipFill>
                <a:blip r:embed="rId11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线性分类器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650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630" y="1830823"/>
            <a:ext cx="3956742" cy="32409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占位符 3">
                <a:extLst>
                  <a:ext uri="{FF2B5EF4-FFF2-40B4-BE49-F238E27FC236}">
                    <a16:creationId xmlns:a16="http://schemas.microsoft.com/office/drawing/2014/main" id="{3AA95A00-8B9A-4899-A97E-CDC32B96C6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85289"/>
                <a:ext cx="1808495" cy="4149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solidFill>
                  <a:srgbClr val="80C0F6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dirty="0"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阿里巴巴普惠体 B" panose="00020600040101010101" pitchFamily="18" charset="-122"/>
                            <a:ea typeface="阿里巴巴普惠体 B" panose="00020600040101010101" pitchFamily="18" charset="-122"/>
                            <a:cs typeface="阿里巴巴普惠体 B" panose="00020600040101010101" pitchFamily="18" charset="-122"/>
                          </a:rPr>
                          <m:t>和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文本占位符 3">
                <a:extLst>
                  <a:ext uri="{FF2B5EF4-FFF2-40B4-BE49-F238E27FC236}">
                    <a16:creationId xmlns:a16="http://schemas.microsoft.com/office/drawing/2014/main" id="{3AA95A00-8B9A-4899-A97E-CDC32B96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85289"/>
                <a:ext cx="1808495" cy="414902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b="-28571"/>
                </a:stretch>
              </a:blipFill>
              <a:ln>
                <a:solidFill>
                  <a:srgbClr val="80C0F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当求解得到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以后，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可以直接求解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  <a:blipFill>
                <a:blip r:embed="rId6"/>
                <a:stretch>
                  <a:fillRect l="-477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61215" y="2476232"/>
                <a:ext cx="202850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15" y="2476232"/>
                <a:ext cx="2028504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476472"/>
                <a:ext cx="7660046" cy="740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只有支持向量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&gt;0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476472"/>
                <a:ext cx="7660046" cy="740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489763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当求解得到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以后，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可以直接求解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489763"/>
                <a:ext cx="7660046" cy="594550"/>
              </a:xfrm>
              <a:prstGeom prst="rect">
                <a:avLst/>
              </a:prstGeom>
              <a:blipFill>
                <a:blip r:embed="rId9"/>
                <a:stretch>
                  <a:fillRect l="-477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0090" y="5308856"/>
                <a:ext cx="5611091" cy="70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0" y="5308856"/>
                <a:ext cx="5611091" cy="705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7024254" y="2984269"/>
            <a:ext cx="374073" cy="6068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398327" y="2759726"/>
                <a:ext cx="524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7" y="2759726"/>
                <a:ext cx="524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031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01" y="2587281"/>
            <a:ext cx="3956742" cy="32409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0092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预测数值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106801" cy="10345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当求解得到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以后，每个样例的预测数值（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如：函数间隔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106801" cy="1034578"/>
              </a:xfrm>
              <a:prstGeom prst="rect">
                <a:avLst/>
              </a:prstGeom>
              <a:blipFill>
                <a:blip r:embed="rId5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5119381"/>
                <a:ext cx="7660046" cy="740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只需要计算样例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与支持向量的内积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5119381"/>
                <a:ext cx="7660046" cy="740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2440" y="2653801"/>
                <a:ext cx="4572000" cy="9033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2653801"/>
                <a:ext cx="4572000" cy="90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31180" y="3914002"/>
                <a:ext cx="272132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80" y="3914002"/>
                <a:ext cx="272132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50553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不可分情况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132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在之前支持向量机的推导过程中，数据被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假定为线性可分的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应用场景中，数据往往是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线性不可分的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34417" y="2930721"/>
            <a:ext cx="3974486" cy="3255512"/>
            <a:chOff x="688111" y="2728487"/>
            <a:chExt cx="4485249" cy="367387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111" y="2728487"/>
              <a:ext cx="4485249" cy="3673879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3789405" y="4258962"/>
              <a:ext cx="98854" cy="988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34" y="4409348"/>
            <a:ext cx="2368281" cy="1843200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60" y="2560323"/>
            <a:ext cx="2353548" cy="1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5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13269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ea typeface="阿里巴巴普惠体 B" panose="00020600040101010101" pitchFamily="18" charset="-122"/>
              </a:rPr>
              <a:t>处理不可分情况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增加松弛变量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90143" y="1730009"/>
            <a:ext cx="4220835" cy="1618253"/>
            <a:chOff x="2414403" y="2185786"/>
            <a:chExt cx="4220835" cy="1618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414403" y="2185786"/>
                  <a:ext cx="2184892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403" y="2185786"/>
                  <a:ext cx="2184892" cy="7645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/>
            <p:cNvGrpSpPr/>
            <p:nvPr/>
          </p:nvGrpSpPr>
          <p:grpSpPr>
            <a:xfrm>
              <a:off x="2414403" y="2987291"/>
              <a:ext cx="4220835" cy="816748"/>
              <a:chOff x="3020433" y="2919477"/>
              <a:chExt cx="4220835" cy="816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3020433" y="2919477"/>
                    <a:ext cx="4220835" cy="3749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zh-CN" altLang="en-US" sz="1600" i="1"/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zh-CN" altLang="en-US" sz="1600" i="1"/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1600" b="0" i="1" smtClean="0"/>
                            <m:t> </m:t>
                          </m:r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≥1−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433" y="2919477"/>
                    <a:ext cx="4220835" cy="3749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3389252" y="3397671"/>
                    <a:ext cx="220406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252" y="3397671"/>
                    <a:ext cx="2204065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262113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拉格朗日函数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06062" y="3681810"/>
                <a:ext cx="7689273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2" y="3681810"/>
                <a:ext cx="7689273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365458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对偶问题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364945" y="4770432"/>
            <a:ext cx="4771506" cy="1937018"/>
            <a:chOff x="2364945" y="4770432"/>
            <a:chExt cx="4771506" cy="193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sz="1600" i="1"/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sz="1600" i="1"/>
                          <m:t>.</m:t>
                        </m:r>
                        <m:r>
                          <m:rPr>
                            <m:nor/>
                          </m:rPr>
                          <a:rPr lang="en-US" altLang="zh-CN" sz="1600" b="0" i="1" smtClean="0"/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DEE35AD-E0E6-A343-E374-C8CFA3F80BE4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383" y="411155"/>
            <a:ext cx="2353548" cy="1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9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支持向量机</a:t>
            </a:r>
            <a:r>
              <a:rPr lang="zh-CN" altLang="en-US" dirty="0"/>
              <a:t>优化求解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883310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损失函数对比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3989" y="2314635"/>
                <a:ext cx="384188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nary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0,1−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9" y="2314635"/>
                <a:ext cx="3841886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30930" y="2511740"/>
                <a:ext cx="481307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1600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zh-CN" altLang="en-US" sz="1600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930" y="2511740"/>
                <a:ext cx="4813070" cy="370294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711" y="3079140"/>
            <a:ext cx="4872885" cy="36026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4325" y="1906686"/>
            <a:ext cx="3841886" cy="3754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支持向量机铰链损失（</a:t>
            </a:r>
            <a:r>
              <a:rPr lang="en-US" altLang="zh-CN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Hinge Loss</a:t>
            </a:r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468817" y="1906686"/>
            <a:ext cx="2286000" cy="3754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逻辑回归的对数损失</a:t>
            </a:r>
            <a:endParaRPr lang="en-US" altLang="zh-CN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994504-63F6-41B1-AC6E-FC830F5B7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112" y="3284859"/>
            <a:ext cx="340906" cy="135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DBE8F4-B6D5-43DE-8D8F-AB1D335E5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934" y="3465514"/>
            <a:ext cx="322035" cy="112712"/>
          </a:xfrm>
          <a:prstGeom prst="rect">
            <a:avLst/>
          </a:prstGeom>
        </p:spPr>
      </p:pic>
      <p:sp>
        <p:nvSpPr>
          <p:cNvPr id="13" name="圆角矩形 4">
            <a:extLst>
              <a:ext uri="{FF2B5EF4-FFF2-40B4-BE49-F238E27FC236}">
                <a16:creationId xmlns:a16="http://schemas.microsoft.com/office/drawing/2014/main" id="{A0A31C9A-FF50-4BA7-9410-8874DE15A2DA}"/>
              </a:ext>
            </a:extLst>
          </p:cNvPr>
          <p:cNvSpPr/>
          <p:nvPr/>
        </p:nvSpPr>
        <p:spPr>
          <a:xfrm>
            <a:off x="4940943" y="3809635"/>
            <a:ext cx="1788051" cy="3754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</a:t>
            </a:r>
            <a:r>
              <a:rPr lang="en-US" altLang="zh-CN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y=1</a:t>
            </a:r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372103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05595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4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3311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坐标上升法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1730009"/>
            <a:ext cx="8137923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47189" y="2474412"/>
                <a:ext cx="2448426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189" y="2474412"/>
                <a:ext cx="2448426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02441" y="3079005"/>
            <a:ext cx="8137923" cy="3170039"/>
            <a:chOff x="502441" y="3079005"/>
            <a:chExt cx="8137923" cy="3170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>
                  <a:extLst>
                    <a:ext uri="{FF2B5EF4-FFF2-40B4-BE49-F238E27FC236}">
                      <a16:creationId xmlns:a16="http://schemas.microsoft.com/office/drawing/2014/main" id="{B0DAA41D-EAD2-4F89-9615-BF03E9AF33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2441" y="3079005"/>
                  <a:ext cx="8137923" cy="31700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85750" indent="-285750" algn="l" defTabSz="914400" rtl="0" eaLnBrk="1" latinLnBrk="0" hangingPunct="1">
                    <a:lnSpc>
                      <a:spcPct val="100000"/>
                    </a:lnSpc>
                    <a:spcBef>
                      <a:spcPts val="1000"/>
                    </a:spcBef>
                    <a:buClr>
                      <a:schemeClr val="accent1"/>
                    </a:buClr>
                    <a:buSzPct val="88000"/>
                    <a:buFont typeface="Wingdings" pitchFamily="2" charset="2"/>
                    <a:buChar char="p"/>
                    <a:defRPr sz="2000" b="0" kern="1200">
                      <a:solidFill>
                        <a:schemeClr val="tx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800" b="0" kern="1200">
                      <a:solidFill>
                        <a:schemeClr val="tx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600" b="0" kern="1200">
                      <a:solidFill>
                        <a:schemeClr val="tx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b="0" kern="1200">
                      <a:solidFill>
                        <a:schemeClr val="tx1"/>
                      </a:solidFill>
                      <a:latin typeface="+mn-ea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b="0" kern="1200">
                      <a:solidFill>
                        <a:schemeClr val="tx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坐标上升法</a:t>
                  </a:r>
                  <a:endPara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endParaRPr>
                </a:p>
                <a:p>
                  <a:pPr marL="914400" lvl="2" indent="0">
                    <a:lnSpc>
                      <a:spcPct val="150000"/>
                    </a:lnSpc>
                    <a:buNone/>
                  </a:pPr>
                  <a:r>
                    <a:rPr lang="zh-CN" altLang="en-US" dirty="0"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循环直到收敛：</a:t>
                  </a:r>
                  <a:r>
                    <a:rPr lang="en-US" altLang="zh-CN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阿里巴巴普惠体 R" panose="00020600040101010101" pitchFamily="18" charset="-122"/>
                    </a:rPr>
                    <a:t>{</a:t>
                  </a:r>
                </a:p>
                <a:p>
                  <a:pPr marL="1371600" lvl="3" indent="0">
                    <a:lnSpc>
                      <a:spcPct val="150000"/>
                    </a:lnSpc>
                    <a:buNone/>
                  </a:pPr>
                  <a:r>
                    <a:rPr lang="zh-CN" altLang="en-US" dirty="0"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对于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a14:m>
                  <a:endParaRPr lang="en-US" altLang="zh-CN" b="0" dirty="0">
                    <a:latin typeface="阿里巴巴普惠体 R" panose="00020600040101010101" pitchFamily="18" charset="-122"/>
                  </a:endParaRPr>
                </a:p>
                <a:p>
                  <a:pPr marL="1828800" lvl="4" indent="0">
                    <a:lnSpc>
                      <a:spcPct val="15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:=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i="1" dirty="0">
                    <a:latin typeface="Cambria Math" panose="02040503050406030204" pitchFamily="18" charset="0"/>
                  </a:endParaRPr>
                </a:p>
                <a:p>
                  <a:pPr marL="1371600" lvl="3" indent="0">
                    <a:lnSpc>
                      <a:spcPct val="150000"/>
                    </a:lnSpc>
                    <a:buNone/>
                  </a:pPr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4" name="内容占位符 2">
                  <a:extLst>
                    <a:ext uri="{FF2B5EF4-FFF2-40B4-BE49-F238E27FC236}">
                      <a16:creationId xmlns:a16="http://schemas.microsoft.com/office/drawing/2014/main" id="{B0DAA41D-EAD2-4F89-9615-BF03E9AF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41" y="3079005"/>
                  <a:ext cx="8137923" cy="3170039"/>
                </a:xfrm>
                <a:prstGeom prst="rect">
                  <a:avLst/>
                </a:prstGeom>
                <a:blipFill>
                  <a:blip r:embed="rId5"/>
                  <a:stretch>
                    <a:fillRect l="-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886773" y="5330727"/>
                  <a:ext cx="3225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73" y="5330727"/>
                  <a:ext cx="32252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1481339" y="566928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}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123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3311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坐标上升法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1" y="1765531"/>
            <a:ext cx="5634745" cy="4440515"/>
          </a:xfrm>
          <a:prstGeom prst="rect">
            <a:avLst/>
          </a:prstGeom>
        </p:spPr>
      </p:pic>
      <p:sp>
        <p:nvSpPr>
          <p:cNvPr id="17" name="Text Box 66">
            <a:extLst>
              <a:ext uri="{FF2B5EF4-FFF2-40B4-BE49-F238E27FC236}">
                <a16:creationId xmlns:a16="http://schemas.microsoft.com/office/drawing/2014/main" id="{F103116C-3498-E741-9615-C89B965BD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70" y="6158988"/>
            <a:ext cx="4330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二维坐标上升法样例</a:t>
            </a:r>
            <a:endParaRPr lang="ru-RU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32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49597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序列最小优化（</a:t>
            </a:r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SMO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支持向量机的优化问题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34502" y="2354377"/>
            <a:ext cx="5432392" cy="2021079"/>
            <a:chOff x="2364945" y="4770432"/>
            <a:chExt cx="4771506" cy="2021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364945" y="4770432"/>
                  <a:ext cx="4771506" cy="12422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945" y="4770432"/>
                  <a:ext cx="4771506" cy="12422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438073" y="5573613"/>
                  <a:ext cx="34674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0≤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073" y="5573613"/>
                  <a:ext cx="34674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990143" y="5942945"/>
                  <a:ext cx="162948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143" y="5942945"/>
                  <a:ext cx="162948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399821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无法直接使用坐标上升法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95263" y="5018736"/>
                <a:ext cx="4110869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63" y="5018736"/>
                <a:ext cx="4110869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544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8"/>
                <a:ext cx="7660046" cy="2446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每次优化两个变量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循环直到收敛：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阿里巴巴普惠体 R" panose="00020600040101010101" pitchFamily="18" charset="-122"/>
                  </a:rPr>
                  <a:t>{</a:t>
                </a:r>
              </a:p>
              <a:p>
                <a:pPr marL="1714500" lvl="3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选取一组变量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进行更新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为变量，对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进行再次优化</a:t>
                </a:r>
                <a:endParaRPr lang="zh-CN" altLang="en-US" sz="16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8"/>
                <a:ext cx="7660046" cy="2446337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257410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收敛判别：当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的变化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小于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一个预设值，如：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0.01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257410"/>
                <a:ext cx="7660046" cy="594550"/>
              </a:xfrm>
              <a:prstGeom prst="rect">
                <a:avLst/>
              </a:prstGeom>
              <a:blipFill>
                <a:blip r:embed="rId5"/>
                <a:stretch>
                  <a:fillRect l="-477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23905" y="3540119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05" y="3540119"/>
                <a:ext cx="322524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5230698"/>
                <a:ext cx="7781749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序列最小优化算法核心优势：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（步骤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）十分高效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5230698"/>
                <a:ext cx="7781749" cy="594550"/>
              </a:xfrm>
              <a:prstGeom prst="rect">
                <a:avLst/>
              </a:prstGeom>
              <a:blipFill>
                <a:blip r:embed="rId7"/>
                <a:stretch>
                  <a:fillRect l="-470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49597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序列最小优化（</a:t>
            </a:r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SMO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0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决策边界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线性可分的情形下，决策边界可以是多样的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94919" y="3084615"/>
            <a:ext cx="3560289" cy="2095386"/>
            <a:chOff x="2594919" y="3084615"/>
            <a:chExt cx="3560289" cy="2095386"/>
          </a:xfrm>
        </p:grpSpPr>
        <p:sp>
          <p:nvSpPr>
            <p:cNvPr id="8" name="十字形 7"/>
            <p:cNvSpPr/>
            <p:nvPr/>
          </p:nvSpPr>
          <p:spPr>
            <a:xfrm flipH="1">
              <a:off x="2924433" y="338575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十字形 8"/>
            <p:cNvSpPr/>
            <p:nvPr/>
          </p:nvSpPr>
          <p:spPr>
            <a:xfrm flipH="1">
              <a:off x="3575222" y="384670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十字形 10"/>
            <p:cNvSpPr/>
            <p:nvPr/>
          </p:nvSpPr>
          <p:spPr>
            <a:xfrm flipH="1">
              <a:off x="3171568" y="426683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/>
          </p:nvSpPr>
          <p:spPr>
            <a:xfrm flipH="1">
              <a:off x="3575222" y="4629300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十字形 14"/>
            <p:cNvSpPr/>
            <p:nvPr/>
          </p:nvSpPr>
          <p:spPr>
            <a:xfrm flipH="1">
              <a:off x="2594919" y="402757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十字形 15"/>
            <p:cNvSpPr/>
            <p:nvPr/>
          </p:nvSpPr>
          <p:spPr>
            <a:xfrm flipH="1">
              <a:off x="2833817" y="4661521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十字形 16"/>
            <p:cNvSpPr/>
            <p:nvPr/>
          </p:nvSpPr>
          <p:spPr>
            <a:xfrm flipH="1">
              <a:off x="3352800" y="4998769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94422" y="382384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268097" y="416308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3340" y="4525550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57568" y="497590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34074" y="356698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49262" y="407246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57568" y="362206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206313" y="327607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十字形 25"/>
            <p:cNvSpPr/>
            <p:nvPr/>
          </p:nvSpPr>
          <p:spPr>
            <a:xfrm flipH="1">
              <a:off x="3278660" y="308461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3501083" y="2614371"/>
            <a:ext cx="1373014" cy="3097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893794" y="2833816"/>
            <a:ext cx="779152" cy="271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238400" y="2570205"/>
            <a:ext cx="0" cy="3155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042077" y="2833816"/>
            <a:ext cx="969360" cy="271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703955" y="2702011"/>
            <a:ext cx="373777" cy="28420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35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3921121"/>
                <a:ext cx="4377129" cy="1091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不失一般性，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为变量，对𝑊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(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𝛼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进行再次优化</a:t>
                </a: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3921121"/>
                <a:ext cx="4377129" cy="1091731"/>
              </a:xfrm>
              <a:prstGeom prst="rect">
                <a:avLst/>
              </a:prstGeom>
              <a:blipFill>
                <a:blip r:embed="rId4"/>
                <a:stretch>
                  <a:fillRect l="-836" r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81738" y="1900740"/>
            <a:ext cx="4771506" cy="1937018"/>
            <a:chOff x="2364945" y="4770432"/>
            <a:chExt cx="4771506" cy="193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1600" b="0" i="1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0≤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1738" y="4848178"/>
                <a:ext cx="338387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4848178"/>
                <a:ext cx="3383875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0100" y="5584400"/>
                <a:ext cx="2379626" cy="656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0" y="5584400"/>
                <a:ext cx="2379626" cy="656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30100" y="6276554"/>
                <a:ext cx="2167773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0" y="6276554"/>
                <a:ext cx="2167773" cy="374974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9612" y="2921494"/>
            <a:ext cx="3855720" cy="3303270"/>
          </a:xfrm>
          <a:prstGeom prst="rect">
            <a:avLst/>
          </a:prstGeom>
        </p:spPr>
      </p:pic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49597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序列最小优化（</a:t>
            </a:r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SMO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809599" y="2027284"/>
            <a:ext cx="2532185" cy="5610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支持向量机的优化问题</a:t>
            </a:r>
          </a:p>
        </p:txBody>
      </p:sp>
    </p:spTree>
    <p:extLst>
      <p:ext uri="{BB962C8B-B14F-4D97-AF65-F5344CB8AC3E}">
        <p14:creationId xmlns:p14="http://schemas.microsoft.com/office/powerpoint/2010/main" val="722015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，优化目标函数可以重写为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  <a:blipFill>
                <a:blip r:embed="rId4"/>
                <a:stretch>
                  <a:fillRect l="-477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89" y="5139608"/>
                <a:ext cx="8469307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转化为以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为变量的二次优化问题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9" y="5139608"/>
                <a:ext cx="8469307" cy="594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2222967" y="3202876"/>
            <a:ext cx="4771506" cy="1937018"/>
            <a:chOff x="2364945" y="4770432"/>
            <a:chExt cx="4771506" cy="193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1600" b="0" i="1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0≤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352254" y="2320609"/>
                <a:ext cx="4796890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54" y="2320609"/>
                <a:ext cx="4796890" cy="46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2795596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原始的优化问题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14793" y="5633972"/>
            <a:ext cx="2871812" cy="770269"/>
            <a:chOff x="2693586" y="5686543"/>
            <a:chExt cx="2871812" cy="770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693586" y="5686543"/>
                  <a:ext cx="2871812" cy="4524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lim>
                            </m:limLow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586" y="5686543"/>
                  <a:ext cx="2871812" cy="4524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848165" y="6118258"/>
                  <a:ext cx="162929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1600" b="0" i="1" smtClean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165" y="6118258"/>
                  <a:ext cx="162929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49597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序列最小优化（</a:t>
            </a:r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SMO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613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序列最小优化算法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二次函数的优化十分高效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49779" y="4998471"/>
            <a:ext cx="3201839" cy="949858"/>
            <a:chOff x="2693586" y="5686543"/>
            <a:chExt cx="3201839" cy="949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693586" y="5686543"/>
                  <a:ext cx="3201839" cy="497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lim>
                            </m:limLow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586" y="5686543"/>
                  <a:ext cx="3201839" cy="497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899297" y="6267069"/>
                  <a:ext cx="18073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297" y="6267069"/>
                  <a:ext cx="18073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3493969" y="2743198"/>
            <a:ext cx="2184962" cy="1767961"/>
            <a:chOff x="574714" y="2570204"/>
            <a:chExt cx="2184962" cy="1767961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089850" y="4020064"/>
              <a:ext cx="1669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1471622" y="2570204"/>
              <a:ext cx="0" cy="144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0800000">
              <a:off x="574714" y="3176886"/>
              <a:ext cx="1668875" cy="686661"/>
            </a:xfrm>
            <a:custGeom>
              <a:avLst/>
              <a:gdLst>
                <a:gd name="connsiteX0" fmla="*/ 0 w 1120346"/>
                <a:gd name="connsiteY0" fmla="*/ 0 h 1054445"/>
                <a:gd name="connsiteX1" fmla="*/ 609600 w 1120346"/>
                <a:gd name="connsiteY1" fmla="*/ 1054443 h 1054445"/>
                <a:gd name="connsiteX2" fmla="*/ 1120346 w 1120346"/>
                <a:gd name="connsiteY2" fmla="*/ 8238 h 10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346" h="1054445">
                  <a:moveTo>
                    <a:pt x="0" y="0"/>
                  </a:moveTo>
                  <a:cubicBezTo>
                    <a:pt x="211438" y="526535"/>
                    <a:pt x="422876" y="1053070"/>
                    <a:pt x="609600" y="1054443"/>
                  </a:cubicBezTo>
                  <a:cubicBezTo>
                    <a:pt x="796324" y="1055816"/>
                    <a:pt x="958335" y="532027"/>
                    <a:pt x="1120346" y="82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149475" y="3188043"/>
              <a:ext cx="0" cy="8320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412875" y="4100040"/>
            <a:ext cx="115888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71640" imgH="148680" progId="Equation.Ribbit">
                    <p:embed/>
                  </p:oleObj>
                </mc:Choice>
                <mc:Fallback>
                  <p:oleObj name="Formula" r:id="rId7" imgW="71640" imgH="148680" progId="Equation.Ribbit">
                    <p:embed/>
                    <p:pic>
                      <p:nvPicPr>
                        <p:cNvPr id="30" name="对象 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12875" y="4100040"/>
                          <a:ext cx="115888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065087" y="2743198"/>
            <a:ext cx="1748525" cy="1767961"/>
            <a:chOff x="1011151" y="2570204"/>
            <a:chExt cx="1748525" cy="1767961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1089850" y="4020064"/>
              <a:ext cx="1669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1471622" y="2570204"/>
              <a:ext cx="0" cy="144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>
            <a:xfrm rot="10800000">
              <a:off x="1011151" y="3176886"/>
              <a:ext cx="1668875" cy="686661"/>
            </a:xfrm>
            <a:custGeom>
              <a:avLst/>
              <a:gdLst>
                <a:gd name="connsiteX0" fmla="*/ 0 w 1120346"/>
                <a:gd name="connsiteY0" fmla="*/ 0 h 1054445"/>
                <a:gd name="connsiteX1" fmla="*/ 609600 w 1120346"/>
                <a:gd name="connsiteY1" fmla="*/ 1054443 h 1054445"/>
                <a:gd name="connsiteX2" fmla="*/ 1120346 w 1120346"/>
                <a:gd name="connsiteY2" fmla="*/ 8238 h 10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346" h="1054445">
                  <a:moveTo>
                    <a:pt x="0" y="0"/>
                  </a:moveTo>
                  <a:cubicBezTo>
                    <a:pt x="211438" y="526535"/>
                    <a:pt x="422876" y="1053070"/>
                    <a:pt x="609600" y="1054443"/>
                  </a:cubicBezTo>
                  <a:cubicBezTo>
                    <a:pt x="796324" y="1055816"/>
                    <a:pt x="958335" y="532027"/>
                    <a:pt x="1120346" y="82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2149475" y="3188043"/>
              <a:ext cx="0" cy="8320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412875" y="4100040"/>
            <a:ext cx="115888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9" imgW="71640" imgH="148680" progId="Equation.Ribbit">
                    <p:embed/>
                  </p:oleObj>
                </mc:Choice>
                <mc:Fallback>
                  <p:oleObj name="Formula" r:id="rId9" imgW="71640" imgH="148680" progId="Equation.Ribbit">
                    <p:embed/>
                    <p:pic>
                      <p:nvPicPr>
                        <p:cNvPr id="39" name="对象 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12875" y="4100040"/>
                          <a:ext cx="115888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/>
            <p:cNvCxnSpPr/>
            <p:nvPr/>
          </p:nvCxnSpPr>
          <p:spPr>
            <a:xfrm flipV="1">
              <a:off x="1762341" y="3188043"/>
              <a:ext cx="0" cy="8320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405405" y="2743198"/>
            <a:ext cx="2216420" cy="1767961"/>
            <a:chOff x="1089850" y="2570204"/>
            <a:chExt cx="2216420" cy="1767961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089850" y="4020064"/>
              <a:ext cx="1669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1471622" y="2570204"/>
              <a:ext cx="0" cy="144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 rot="10800000">
              <a:off x="1637395" y="3176886"/>
              <a:ext cx="1668875" cy="686661"/>
            </a:xfrm>
            <a:custGeom>
              <a:avLst/>
              <a:gdLst>
                <a:gd name="connsiteX0" fmla="*/ 0 w 1120346"/>
                <a:gd name="connsiteY0" fmla="*/ 0 h 1054445"/>
                <a:gd name="connsiteX1" fmla="*/ 609600 w 1120346"/>
                <a:gd name="connsiteY1" fmla="*/ 1054443 h 1054445"/>
                <a:gd name="connsiteX2" fmla="*/ 1120346 w 1120346"/>
                <a:gd name="connsiteY2" fmla="*/ 8238 h 10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346" h="1054445">
                  <a:moveTo>
                    <a:pt x="0" y="0"/>
                  </a:moveTo>
                  <a:cubicBezTo>
                    <a:pt x="211438" y="526535"/>
                    <a:pt x="422876" y="1053070"/>
                    <a:pt x="609600" y="1054443"/>
                  </a:cubicBezTo>
                  <a:cubicBezTo>
                    <a:pt x="796324" y="1055816"/>
                    <a:pt x="958335" y="532027"/>
                    <a:pt x="1120346" y="82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2149475" y="3188043"/>
              <a:ext cx="0" cy="8320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1412875" y="4100040"/>
            <a:ext cx="115888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0" imgW="71640" imgH="148680" progId="Equation.Ribbit">
                    <p:embed/>
                  </p:oleObj>
                </mc:Choice>
                <mc:Fallback>
                  <p:oleObj name="Formula" r:id="rId10" imgW="71640" imgH="148680" progId="Equation.Ribbit">
                    <p:embed/>
                    <p:pic>
                      <p:nvPicPr>
                        <p:cNvPr id="50" name="对象 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12875" y="4100040"/>
                          <a:ext cx="115888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椭圆 50"/>
          <p:cNvSpPr/>
          <p:nvPr/>
        </p:nvSpPr>
        <p:spPr>
          <a:xfrm>
            <a:off x="1775522" y="3308690"/>
            <a:ext cx="82379" cy="82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47272" y="3334090"/>
            <a:ext cx="82379" cy="82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423840" y="3410466"/>
            <a:ext cx="82379" cy="82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05023" y="4174157"/>
                <a:ext cx="39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023" y="4174157"/>
                <a:ext cx="396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851836" y="4176725"/>
                <a:ext cx="39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36" y="4176725"/>
                <a:ext cx="396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271235" y="4174157"/>
                <a:ext cx="39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235" y="4174157"/>
                <a:ext cx="396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96854" y="412544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54" y="4125447"/>
                <a:ext cx="49398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39409" y="4147550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09" y="4147550"/>
                <a:ext cx="49398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95892" y="413449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892" y="4134497"/>
                <a:ext cx="49398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7487" y="2600056"/>
                <a:ext cx="914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87" y="2600056"/>
                <a:ext cx="914225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73242" y="2596581"/>
                <a:ext cx="914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42" y="2596581"/>
                <a:ext cx="9142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869541" y="2600056"/>
                <a:ext cx="914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41" y="2600056"/>
                <a:ext cx="914225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49597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序列最小优化（</a:t>
            </a:r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SMO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68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支持向量机核方法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20585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075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270616" y="3041670"/>
            <a:ext cx="3179425" cy="328473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2"/>
          </p:nvPr>
        </p:nvSpPr>
        <p:spPr>
          <a:xfrm>
            <a:off x="4428196" y="2962362"/>
            <a:ext cx="636022" cy="40778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270616" y="3757082"/>
            <a:ext cx="3179425" cy="328473"/>
          </a:xfrm>
        </p:spPr>
        <p:txBody>
          <a:bodyPr>
            <a:noAutofit/>
          </a:bodyPr>
          <a:lstStyle/>
          <a:p>
            <a:r>
              <a:rPr lang="zh-CN" altLang="en-US" dirty="0"/>
              <a:t>广义线性模型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>
          <a:xfrm>
            <a:off x="4428196" y="3682236"/>
            <a:ext cx="636022" cy="40778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75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Autofit/>
          </a:bodyPr>
          <a:lstStyle/>
          <a:p>
            <a:r>
              <a:rPr lang="zh-CN" altLang="en-US" dirty="0"/>
              <a:t>支持向量机</a:t>
            </a:r>
            <a:br>
              <a:rPr lang="en-US" altLang="zh-CN" dirty="0"/>
            </a:br>
            <a:r>
              <a:rPr lang="zh-CN" altLang="en-US" dirty="0"/>
              <a:t>核方法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316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50553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不可分情况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应用场景中，数据往往是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线性不可分的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53801" y="2725233"/>
            <a:ext cx="3974486" cy="3255512"/>
            <a:chOff x="688111" y="2728487"/>
            <a:chExt cx="4485249" cy="367387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111" y="2728487"/>
              <a:ext cx="4485249" cy="3673879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3789405" y="4258962"/>
              <a:ext cx="98854" cy="988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32" y="3846353"/>
            <a:ext cx="2368281" cy="1843200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60" y="1463043"/>
            <a:ext cx="2353548" cy="1832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42775" y="5890187"/>
            <a:ext cx="1396536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线性可分情况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6027" y="3255813"/>
            <a:ext cx="1800493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通过松弛变量可解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44049" y="5665812"/>
            <a:ext cx="2204450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无法通过松弛变量求解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92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2210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应用场景中，数据往往是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线性不可分的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解决方案：将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特征向量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映射到高维空间中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一个例子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2210224"/>
              </a:xfrm>
              <a:prstGeom prst="rect">
                <a:avLst/>
              </a:prstGeom>
              <a:blipFill>
                <a:blip r:embed="rId4"/>
                <a:stretch>
                  <a:fillRect l="-477" b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049030" y="3917761"/>
            <a:ext cx="2910840" cy="2447787"/>
            <a:chOff x="3106695" y="2392680"/>
            <a:chExt cx="2910840" cy="2447787"/>
          </a:xfrm>
        </p:grpSpPr>
        <p:sp>
          <p:nvSpPr>
            <p:cNvPr id="20" name="任意多边形 19"/>
            <p:cNvSpPr/>
            <p:nvPr/>
          </p:nvSpPr>
          <p:spPr>
            <a:xfrm>
              <a:off x="3277757" y="2748163"/>
              <a:ext cx="2610238" cy="1298137"/>
            </a:xfrm>
            <a:custGeom>
              <a:avLst/>
              <a:gdLst>
                <a:gd name="connsiteX0" fmla="*/ 0 w 1882140"/>
                <a:gd name="connsiteY0" fmla="*/ 0 h 1104980"/>
                <a:gd name="connsiteX1" fmla="*/ 967740 w 1882140"/>
                <a:gd name="connsiteY1" fmla="*/ 1104900 h 1104980"/>
                <a:gd name="connsiteX2" fmla="*/ 1882140 w 1882140"/>
                <a:gd name="connsiteY2" fmla="*/ 45720 h 110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2140" h="1104980">
                  <a:moveTo>
                    <a:pt x="0" y="0"/>
                  </a:moveTo>
                  <a:cubicBezTo>
                    <a:pt x="327025" y="548640"/>
                    <a:pt x="654050" y="1097280"/>
                    <a:pt x="967740" y="1104900"/>
                  </a:cubicBezTo>
                  <a:cubicBezTo>
                    <a:pt x="1281430" y="1112520"/>
                    <a:pt x="1581785" y="579120"/>
                    <a:pt x="188214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106695" y="4687829"/>
              <a:ext cx="2910840" cy="152638"/>
              <a:chOff x="5181600" y="3216751"/>
              <a:chExt cx="2910840" cy="152638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5181600" y="3293070"/>
                <a:ext cx="2910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组合 65"/>
              <p:cNvGrpSpPr/>
              <p:nvPr/>
            </p:nvGrpSpPr>
            <p:grpSpPr>
              <a:xfrm rot="18900000">
                <a:off x="5331619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101" name="直接连接符 100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组合 66"/>
              <p:cNvGrpSpPr/>
              <p:nvPr/>
            </p:nvGrpSpPr>
            <p:grpSpPr>
              <a:xfrm rot="18900000">
                <a:off x="5510213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99" name="直接连接符 98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/>
              <p:cNvGrpSpPr/>
              <p:nvPr/>
            </p:nvGrpSpPr>
            <p:grpSpPr>
              <a:xfrm rot="18900000">
                <a:off x="5596115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97" name="直接连接符 96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68"/>
              <p:cNvGrpSpPr/>
              <p:nvPr/>
            </p:nvGrpSpPr>
            <p:grpSpPr>
              <a:xfrm rot="18900000">
                <a:off x="5841383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95" name="直接连接符 94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/>
              <p:cNvGrpSpPr/>
              <p:nvPr/>
            </p:nvGrpSpPr>
            <p:grpSpPr>
              <a:xfrm rot="18900000">
                <a:off x="5974733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 rot="18900000">
                <a:off x="6123474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91" name="直接连接符 90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/>
              <p:cNvGrpSpPr/>
              <p:nvPr/>
            </p:nvGrpSpPr>
            <p:grpSpPr>
              <a:xfrm rot="18900000">
                <a:off x="7411731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 rot="18900000">
                <a:off x="7542700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/>
              <p:cNvGrpSpPr/>
              <p:nvPr/>
            </p:nvGrpSpPr>
            <p:grpSpPr>
              <a:xfrm rot="18900000">
                <a:off x="7604613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74"/>
              <p:cNvGrpSpPr/>
              <p:nvPr/>
            </p:nvGrpSpPr>
            <p:grpSpPr>
              <a:xfrm rot="18900000">
                <a:off x="7779604" y="3216751"/>
                <a:ext cx="150019" cy="152638"/>
                <a:chOff x="5074444" y="3017401"/>
                <a:chExt cx="150019" cy="152638"/>
              </a:xfrm>
            </p:grpSpPr>
            <p:cxnSp>
              <p:nvCxnSpPr>
                <p:cNvPr id="83" name="直接连接符 82"/>
                <p:cNvCxnSpPr/>
                <p:nvPr/>
              </p:nvCxnSpPr>
              <p:spPr>
                <a:xfrm>
                  <a:off x="5074444" y="3093720"/>
                  <a:ext cx="15001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5149453" y="3017401"/>
                  <a:ext cx="0" cy="1526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椭圆 75"/>
              <p:cNvSpPr/>
              <p:nvPr/>
            </p:nvSpPr>
            <p:spPr>
              <a:xfrm>
                <a:off x="6305550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376315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546055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691759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956972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6883732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145308" y="3231810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3106695" y="4268848"/>
              <a:ext cx="2910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 rot="18900000">
              <a:off x="3256714" y="2754254"/>
              <a:ext cx="150019" cy="152638"/>
              <a:chOff x="5074444" y="3017401"/>
              <a:chExt cx="150019" cy="152638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18900000">
              <a:off x="3435308" y="2995554"/>
              <a:ext cx="150019" cy="152638"/>
              <a:chOff x="5074444" y="3017401"/>
              <a:chExt cx="150019" cy="152638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 rot="18900000">
              <a:off x="3521210" y="3128905"/>
              <a:ext cx="150019" cy="152638"/>
              <a:chOff x="5074444" y="3017401"/>
              <a:chExt cx="150019" cy="152638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rot="18900000">
              <a:off x="3766478" y="3430530"/>
              <a:ext cx="150019" cy="152638"/>
              <a:chOff x="5074444" y="3017401"/>
              <a:chExt cx="150019" cy="152638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rot="18900000">
              <a:off x="3899828" y="3582929"/>
              <a:ext cx="150019" cy="152638"/>
              <a:chOff x="5074444" y="3017401"/>
              <a:chExt cx="150019" cy="152638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 rot="18900000">
              <a:off x="4048569" y="3728979"/>
              <a:ext cx="150019" cy="152638"/>
              <a:chOff x="5074444" y="3017401"/>
              <a:chExt cx="150019" cy="152638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 rot="18900000">
              <a:off x="5336826" y="3408304"/>
              <a:ext cx="150019" cy="152638"/>
              <a:chOff x="5074444" y="3017401"/>
              <a:chExt cx="150019" cy="152638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rot="18900000">
              <a:off x="5467795" y="3240029"/>
              <a:ext cx="150019" cy="152638"/>
              <a:chOff x="5074444" y="3017401"/>
              <a:chExt cx="150019" cy="152638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8900000">
              <a:off x="5529708" y="3154304"/>
              <a:ext cx="150019" cy="152638"/>
              <a:chOff x="5074444" y="3017401"/>
              <a:chExt cx="150019" cy="152638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rot="18900000">
              <a:off x="5704698" y="2893955"/>
              <a:ext cx="150019" cy="152638"/>
              <a:chOff x="5074444" y="3017401"/>
              <a:chExt cx="150019" cy="152638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5074444" y="3093720"/>
                <a:ext cx="1500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149453" y="3017401"/>
                <a:ext cx="0" cy="15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椭圆 32"/>
            <p:cNvSpPr/>
            <p:nvPr/>
          </p:nvSpPr>
          <p:spPr>
            <a:xfrm>
              <a:off x="4230645" y="3871038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01410" y="391866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471150" y="3978988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16854" y="3991688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882067" y="389326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8827" y="3934538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0403" y="375356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3106695" y="2392680"/>
              <a:ext cx="0" cy="187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87521" y="3537663"/>
              <a:ext cx="1870237" cy="42957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2805" y="3900863"/>
                <a:ext cx="49699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05" y="3900863"/>
                <a:ext cx="496995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69481" y="5571381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81" y="5571381"/>
                <a:ext cx="37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69481" y="6076555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81" y="6076555"/>
                <a:ext cx="37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50553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不可分情况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2BC3659-947E-4778-8471-071400442822}"/>
                  </a:ext>
                </a:extLst>
              </p:cNvPr>
              <p:cNvSpPr/>
              <p:nvPr/>
            </p:nvSpPr>
            <p:spPr>
              <a:xfrm>
                <a:off x="911217" y="4470133"/>
                <a:ext cx="169174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2BC3659-947E-4778-8471-07140044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7" y="4470133"/>
                <a:ext cx="1691745" cy="5078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019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68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更广义地，将特征向量映射到不同空间中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62" y="2595846"/>
            <a:ext cx="7067074" cy="3321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86304" y="3906605"/>
                <a:ext cx="72878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304" y="3906605"/>
                <a:ext cx="728789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50553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不可分情况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978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414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特征映射函数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基础的支持向量机只着眼于内积计算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276267"/>
                <a:ext cx="7660046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定义特征映射函数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276267"/>
                <a:ext cx="7660046" cy="716630"/>
              </a:xfrm>
              <a:prstGeom prst="rect">
                <a:avLst/>
              </a:prstGeom>
              <a:blipFill>
                <a:blip r:embed="rId4"/>
                <a:stretch>
                  <a:fillRect l="-47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996177"/>
            <a:ext cx="7660046" cy="7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核函数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64945" y="2465254"/>
                <a:ext cx="477150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45" y="2465254"/>
                <a:ext cx="4771506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43942" y="4011514"/>
                <a:ext cx="477150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942" y="4011514"/>
                <a:ext cx="4771506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29732" y="5545918"/>
                <a:ext cx="4041931" cy="464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32" y="5545918"/>
                <a:ext cx="4041931" cy="464999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决策边界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31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线性可分的情形下，决策边界可以是多样的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01083" y="2614371"/>
            <a:ext cx="1373014" cy="3097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893794" y="2833816"/>
            <a:ext cx="779152" cy="271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042077" y="2833816"/>
            <a:ext cx="969360" cy="27102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703955" y="2702011"/>
            <a:ext cx="373777" cy="28420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89189" y="2895144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734962" y="3200217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405448" y="3838101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40918" y="4472255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82678" y="4443332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383050" y="3667783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80744" y="4077364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161304" y="4802447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022380" y="3022815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610487" y="3566617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285537" y="3364836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85537" y="4718681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756960" y="3812657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756959" y="3302732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088813" y="3886364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5288" y="4258595"/>
            <a:ext cx="560173" cy="560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594919" y="3084615"/>
            <a:ext cx="3560289" cy="2095386"/>
            <a:chOff x="2594919" y="3084615"/>
            <a:chExt cx="3560289" cy="2095386"/>
          </a:xfrm>
        </p:grpSpPr>
        <p:sp>
          <p:nvSpPr>
            <p:cNvPr id="53" name="十字形 52"/>
            <p:cNvSpPr/>
            <p:nvPr/>
          </p:nvSpPr>
          <p:spPr>
            <a:xfrm flipH="1">
              <a:off x="2924433" y="338575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/>
            <p:cNvSpPr/>
            <p:nvPr/>
          </p:nvSpPr>
          <p:spPr>
            <a:xfrm flipH="1">
              <a:off x="3575222" y="384670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十字形 54"/>
            <p:cNvSpPr/>
            <p:nvPr/>
          </p:nvSpPr>
          <p:spPr>
            <a:xfrm flipH="1">
              <a:off x="3171568" y="426683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十字形 55"/>
            <p:cNvSpPr/>
            <p:nvPr/>
          </p:nvSpPr>
          <p:spPr>
            <a:xfrm flipH="1">
              <a:off x="3575222" y="4629300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十字形 56"/>
            <p:cNvSpPr/>
            <p:nvPr/>
          </p:nvSpPr>
          <p:spPr>
            <a:xfrm flipH="1">
              <a:off x="2594919" y="402757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十字形 57"/>
            <p:cNvSpPr/>
            <p:nvPr/>
          </p:nvSpPr>
          <p:spPr>
            <a:xfrm flipH="1">
              <a:off x="2833817" y="4661521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十字形 58"/>
            <p:cNvSpPr/>
            <p:nvPr/>
          </p:nvSpPr>
          <p:spPr>
            <a:xfrm flipH="1">
              <a:off x="3352800" y="4998769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794422" y="382384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268097" y="416308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103340" y="4525550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457568" y="497590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074" y="356698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949262" y="407246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457568" y="362206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206313" y="327607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十字形 67"/>
            <p:cNvSpPr/>
            <p:nvPr/>
          </p:nvSpPr>
          <p:spPr>
            <a:xfrm flipH="1">
              <a:off x="3278660" y="308461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238400" y="2570205"/>
            <a:ext cx="0" cy="3155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607177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考虑数据噪声，可以去除一些划分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8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11853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核函数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597001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对于特征映射函数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2902194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其对应核函数为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791406"/>
                <a:ext cx="8439335" cy="1798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在多数情况下，可以直接定义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，从而不需要显式定义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例如，假定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791406"/>
                <a:ext cx="8439335" cy="1798590"/>
              </a:xfrm>
              <a:prstGeom prst="rect">
                <a:avLst/>
              </a:prstGeom>
              <a:blipFill>
                <a:blip r:embed="rId4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18476" y="5898011"/>
                <a:ext cx="4041931" cy="570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76" y="5898011"/>
                <a:ext cx="4041931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2904" y="2269343"/>
                <a:ext cx="145559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04" y="2269343"/>
                <a:ext cx="1455590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99663" y="3492964"/>
                <a:ext cx="4572000" cy="464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63" y="3492964"/>
                <a:ext cx="4572000" cy="464999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02299" y="4030283"/>
                <a:ext cx="3585853" cy="407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99" y="4030283"/>
                <a:ext cx="3585853" cy="407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1" y="4376504"/>
            <a:ext cx="3086920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核技巧（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Kernel Trick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351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2561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训练和预测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8"/>
                <a:ext cx="7660046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给定核函数，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可以通过序列最小优化算法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(SMO)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求得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8"/>
                <a:ext cx="7660046" cy="716630"/>
              </a:xfrm>
              <a:prstGeom prst="rect">
                <a:avLst/>
              </a:prstGeom>
              <a:blipFill>
                <a:blip r:embed="rId4"/>
                <a:stretch>
                  <a:fillRect l="-477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64946" y="2355550"/>
                <a:ext cx="477150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46" y="2355550"/>
                <a:ext cx="4771506" cy="792396"/>
              </a:xfrm>
              <a:prstGeom prst="rect">
                <a:avLst/>
              </a:prstGeom>
              <a:blipFill>
                <a:blip r:embed="rId5"/>
                <a:stretch>
                  <a:fillRect t="-98413" b="-1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147946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当求解得到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以后，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可以进行求解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147946"/>
                <a:ext cx="7660046" cy="594550"/>
              </a:xfrm>
              <a:prstGeom prst="rect">
                <a:avLst/>
              </a:prstGeom>
              <a:blipFill>
                <a:blip r:embed="rId6"/>
                <a:stretch>
                  <a:fillRect l="-477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3306" y="3715551"/>
                <a:ext cx="249651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6" y="3715551"/>
                <a:ext cx="2496516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1497" y="4578737"/>
                <a:ext cx="5611091" cy="70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7" y="4578737"/>
                <a:ext cx="5611091" cy="7057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6464" y="5373923"/>
                <a:ext cx="7783926" cy="70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4" y="5373923"/>
                <a:ext cx="7783926" cy="7057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926" y="3742496"/>
                <a:ext cx="4079930" cy="920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不需要被求解</a:t>
                </a:r>
                <a:endParaRPr lang="en-US" altLang="zh-CN" dirty="0">
                  <a:solidFill>
                    <a:schemeClr val="accent4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26" y="3742496"/>
                <a:ext cx="4079930" cy="920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62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62561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训练和预测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753690"/>
                <a:ext cx="8137922" cy="1047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当求解得到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以后，每个样例的预测数值（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如：函数间隔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753690"/>
                <a:ext cx="8137922" cy="104735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00530" y="2458722"/>
                <a:ext cx="5100337" cy="903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30" y="2458722"/>
                <a:ext cx="5100337" cy="903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495477" y="3389649"/>
                <a:ext cx="298370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77" y="3389649"/>
                <a:ext cx="2983702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3" y="4350489"/>
            <a:ext cx="7660046" cy="59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假如预测数值为正，样例被预测为正例，反之亦然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1647413" y="5260117"/>
                <a:ext cx="5939930" cy="5275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注意：整个过程没有真正引入特征映射函数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的计算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13" y="5260117"/>
                <a:ext cx="5939930" cy="527539"/>
              </a:xfrm>
              <a:prstGeom prst="roundRect">
                <a:avLst/>
              </a:prstGeom>
              <a:blipFill>
                <a:blip r:embed="rId7"/>
                <a:stretch>
                  <a:fillRect b="-112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04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594550"/>
              </a:xfrm>
              <a:prstGeom prst="rect">
                <a:avLst/>
              </a:prstGeom>
              <a:blipFill>
                <a:blip r:embed="rId4"/>
                <a:stretch>
                  <a:fillRect l="-477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61537" y="2820017"/>
                <a:ext cx="1653593" cy="2449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7" y="2820017"/>
                <a:ext cx="1653593" cy="244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304597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根据核函数反算映射函数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0610" y="2310889"/>
                <a:ext cx="2957668" cy="570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0" y="2310889"/>
                <a:ext cx="2957668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74847" y="2840071"/>
                <a:ext cx="312892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47" y="2840071"/>
                <a:ext cx="3128920" cy="8485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100982" y="3655321"/>
                <a:ext cx="2765244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82" y="3655321"/>
                <a:ext cx="2765244" cy="8485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09295" y="4454087"/>
                <a:ext cx="2884059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95" y="4454087"/>
                <a:ext cx="2884059" cy="869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99415" y="385469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15" y="3854692"/>
                <a:ext cx="4491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1745251" y="5474753"/>
                <a:ext cx="5308692" cy="9247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注意：计算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需要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zh-CN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的时间复杂度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然而计算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zh-CN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仅仅需要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zh-CN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的时间复杂度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1" y="5474753"/>
                <a:ext cx="5308692" cy="924761"/>
              </a:xfrm>
              <a:prstGeom prst="roundRect">
                <a:avLst/>
              </a:prstGeom>
              <a:blipFill>
                <a:blip r:embed="rId11"/>
                <a:stretch>
                  <a:fillRect t="-57419" b="-7290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333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052473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直观上对于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两个样例，如果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足够接近，我们希望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更大，反之亦然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052473" cy="1944216"/>
              </a:xfrm>
              <a:prstGeom prst="rect">
                <a:avLst/>
              </a:prstGeo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3341663"/>
            <a:ext cx="7660046" cy="72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高斯核函数（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十分常用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59853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相似性度量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46465" y="2455688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65" y="245568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40550" y="4015371"/>
                <a:ext cx="298383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50" y="4015371"/>
                <a:ext cx="298383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4791062"/>
            <a:ext cx="7660046" cy="144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也被称为径向基函数（</a:t>
            </a:r>
            <a:r>
              <a:rPr lang="en-US" altLang="zh-CN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RBF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）核</a:t>
            </a:r>
            <a:endParaRPr lang="en-US" altLang="zh-CN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那么，该核函数的特征映射函数是什么？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8F23E-FDC3-49FE-9168-9346A2785766}"/>
              </a:ext>
            </a:extLst>
          </p:cNvPr>
          <p:cNvSpPr/>
          <p:nvPr/>
        </p:nvSpPr>
        <p:spPr>
          <a:xfrm>
            <a:off x="458698" y="6253713"/>
            <a:ext cx="3827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hlinkClick r:id="rId7"/>
              </a:rPr>
              <a:t>知乎回答：</a:t>
            </a:r>
            <a:r>
              <a:rPr lang="en-US" altLang="zh-CN" sz="1200" dirty="0">
                <a:hlinkClick r:id="rId7"/>
              </a:rPr>
              <a:t>https://www.zhihu.com/question/35602879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40216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8"/>
                <a:ext cx="8456502" cy="18173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对于有限样例集合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，其对应的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核矩阵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核矩阵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必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定是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对称矩阵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，由于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维坐标值，那么对于任何向量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8"/>
                <a:ext cx="8456502" cy="1817373"/>
              </a:xfrm>
              <a:prstGeom prst="rect">
                <a:avLst/>
              </a:prstGeom>
              <a:blipFill>
                <a:blip r:embed="rId4"/>
                <a:stretch>
                  <a:fillRect l="-432" b="-33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11853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69072" y="3103166"/>
                <a:ext cx="7061805" cy="429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72" y="3103166"/>
                <a:ext cx="7061805" cy="429413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61712" y="4153018"/>
            <a:ext cx="7276527" cy="1836510"/>
            <a:chOff x="950195" y="4521379"/>
            <a:chExt cx="7276527" cy="1836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077319" y="4521379"/>
                  <a:ext cx="2279983" cy="717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𝐾𝑧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19" y="4521379"/>
                  <a:ext cx="2279983" cy="7176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950195" y="5084406"/>
                  <a:ext cx="7276527" cy="71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95" y="5084406"/>
                  <a:ext cx="7276527" cy="7176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74688" y="5640192"/>
                  <a:ext cx="7082444" cy="71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688" y="5640192"/>
                  <a:ext cx="7082444" cy="717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5870961"/>
                <a:ext cx="7660046" cy="73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半正定矩阵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5870961"/>
                <a:ext cx="7660046" cy="739006"/>
              </a:xfrm>
              <a:prstGeom prst="rect">
                <a:avLst/>
              </a:prstGeom>
              <a:blipFill>
                <a:blip r:embed="rId9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685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887" y="2228954"/>
                <a:ext cx="7660046" cy="4417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Mercer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为一个有效（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Mercer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）核，对于任意集合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，其对应的核矩阵为对称半正定矩阵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有效核举例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RBF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核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多项式核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余弦相似度核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chemeClr val="accent4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7" y="2228954"/>
                <a:ext cx="7660046" cy="4417088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295847" y="4226556"/>
                <a:ext cx="298383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7" y="4226556"/>
                <a:ext cx="2983830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295847" y="5045865"/>
                <a:ext cx="19295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7" y="5045865"/>
                <a:ext cx="1929503" cy="374270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95847" y="5519119"/>
                <a:ext cx="2147832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7" y="5519119"/>
                <a:ext cx="2147832" cy="68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00" y="1229216"/>
            <a:ext cx="1029265" cy="126056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06658" y="1397831"/>
            <a:ext cx="1702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James Mercer</a:t>
            </a: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英国数学家</a:t>
            </a:r>
            <a:endParaRPr lang="en-US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r"/>
            <a:r>
              <a:rPr 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1883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-1932</a:t>
            </a:r>
            <a:endParaRPr lang="en-US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12685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有效核</a:t>
            </a:r>
          </a:p>
        </p:txBody>
      </p:sp>
    </p:spTree>
    <p:extLst>
      <p:ext uri="{BB962C8B-B14F-4D97-AF65-F5344CB8AC3E}">
        <p14:creationId xmlns:p14="http://schemas.microsoft.com/office/powerpoint/2010/main" val="3470929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支持向量机核方法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75861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Sigmoid</a:t>
            </a:r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82803" y="2276386"/>
                <a:ext cx="3135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3" y="2276386"/>
                <a:ext cx="31357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4" y="4063862"/>
            <a:ext cx="7660046" cy="164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神经网络使用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Sigmoid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函数作为激活函数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Sigmoid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核的支持向量机相似于一个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二层的感知机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但二层感知机还可以学习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59567" y="3022936"/>
                <a:ext cx="2182264" cy="663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67" y="3022936"/>
                <a:ext cx="2182264" cy="663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212C3C6E-070A-4204-881E-86E1C6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249599"/>
            <a:ext cx="6371732" cy="194828"/>
          </a:xfrm>
        </p:spPr>
        <p:txBody>
          <a:bodyPr/>
          <a:lstStyle/>
          <a:p>
            <a:r>
              <a:rPr lang="en-US" altLang="zh-CN" dirty="0"/>
              <a:t>Lin, </a:t>
            </a:r>
            <a:r>
              <a:rPr lang="en-US" altLang="zh-CN" dirty="0" err="1"/>
              <a:t>Hsuan</a:t>
            </a:r>
            <a:r>
              <a:rPr lang="en-US" altLang="zh-CN" dirty="0"/>
              <a:t>-Tien, and </a:t>
            </a:r>
            <a:r>
              <a:rPr lang="en-US" altLang="zh-CN" dirty="0" err="1"/>
              <a:t>Chih</a:t>
            </a:r>
            <a:r>
              <a:rPr lang="en-US" altLang="zh-CN" dirty="0"/>
              <a:t>-Jen Lin. "A study on sigmoid kernels for SVM and the training of non-PSD kernels by SMO-type methods." 2003.</a:t>
            </a:r>
          </a:p>
        </p:txBody>
      </p:sp>
    </p:spTree>
    <p:extLst>
      <p:ext uri="{BB962C8B-B14F-4D97-AF65-F5344CB8AC3E}">
        <p14:creationId xmlns:p14="http://schemas.microsoft.com/office/powerpoint/2010/main" val="2155479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828059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泛线性模型</a:t>
            </a:r>
            <a:br>
              <a:rPr kumimoji="1" lang="en-US" altLang="zh-CN" dirty="0"/>
            </a:br>
            <a:r>
              <a:rPr kumimoji="1" lang="zh-CN" altLang="en-US" sz="4000" dirty="0"/>
              <a:t>（复习）</a:t>
            </a:r>
            <a:endParaRPr kumimoji="1"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72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0117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线性回归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3206821"/>
                <a:ext cx="7660046" cy="3136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预测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zh-CN" altLang="en-US" sz="1800" b="1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sz="1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sz="1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sz="1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目标函数 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zh-CN" altLang="en-US" sz="1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8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zh-CN" altLang="en-US" sz="1800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zh-CN" altLang="en-US" sz="1800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3206821"/>
                <a:ext cx="7660046" cy="3136833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1659" y="1956780"/>
                <a:ext cx="7498080" cy="143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9" y="1956780"/>
                <a:ext cx="7498080" cy="1435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决策边界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56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线性可分的情形下，决策边界可以是多样的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3501083" y="2614371"/>
            <a:ext cx="1373014" cy="309742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3893794" y="2833816"/>
            <a:ext cx="779152" cy="27102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4042077" y="2833816"/>
            <a:ext cx="969360" cy="27102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3703955" y="2702011"/>
            <a:ext cx="373777" cy="28420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087078" y="337769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594919" y="3084615"/>
            <a:ext cx="3560289" cy="2095386"/>
            <a:chOff x="2594919" y="3084615"/>
            <a:chExt cx="3560289" cy="2095386"/>
          </a:xfrm>
        </p:grpSpPr>
        <p:sp>
          <p:nvSpPr>
            <p:cNvPr id="76" name="十字形 75"/>
            <p:cNvSpPr/>
            <p:nvPr/>
          </p:nvSpPr>
          <p:spPr>
            <a:xfrm flipH="1">
              <a:off x="2924433" y="338575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十字形 76"/>
            <p:cNvSpPr/>
            <p:nvPr/>
          </p:nvSpPr>
          <p:spPr>
            <a:xfrm flipH="1">
              <a:off x="3575222" y="384670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十字形 77"/>
            <p:cNvSpPr/>
            <p:nvPr/>
          </p:nvSpPr>
          <p:spPr>
            <a:xfrm flipH="1">
              <a:off x="3171568" y="426683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十字形 78"/>
            <p:cNvSpPr/>
            <p:nvPr/>
          </p:nvSpPr>
          <p:spPr>
            <a:xfrm flipH="1">
              <a:off x="3575222" y="4629300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十字形 79"/>
            <p:cNvSpPr/>
            <p:nvPr/>
          </p:nvSpPr>
          <p:spPr>
            <a:xfrm flipH="1">
              <a:off x="2594919" y="4027572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十字形 80"/>
            <p:cNvSpPr/>
            <p:nvPr/>
          </p:nvSpPr>
          <p:spPr>
            <a:xfrm flipH="1">
              <a:off x="2833817" y="4661521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十字形 81"/>
            <p:cNvSpPr/>
            <p:nvPr/>
          </p:nvSpPr>
          <p:spPr>
            <a:xfrm flipH="1">
              <a:off x="3352800" y="4998769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794422" y="382384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68097" y="416308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103340" y="4525550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457568" y="497590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934074" y="356698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9262" y="4072469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457568" y="3622064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206313" y="3276075"/>
              <a:ext cx="205946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十字形 90"/>
            <p:cNvSpPr/>
            <p:nvPr/>
          </p:nvSpPr>
          <p:spPr>
            <a:xfrm flipH="1">
              <a:off x="3278660" y="3084615"/>
              <a:ext cx="181232" cy="181232"/>
            </a:xfrm>
            <a:prstGeom prst="plus">
              <a:avLst>
                <a:gd name="adj" fmla="val 4318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238400" y="2570205"/>
            <a:ext cx="0" cy="3155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2789816" y="266045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451694" y="291280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104706" y="354426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2692437" y="3774716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346302" y="4213059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087078" y="4238825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2848272" y="4536285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264406" y="3276075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706012" y="274786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4972248" y="3048137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462828" y="302711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5527583" y="3521401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817992" y="3622063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629572" y="3974482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955765" y="4434248"/>
            <a:ext cx="1147853" cy="11478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607177"/>
            <a:ext cx="7660046" cy="71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一种直观的最优决策边界：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最大间隔边界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350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242363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线性回归矩阵形式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4" y="1733443"/>
            <a:ext cx="7660046" cy="4713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梯度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求解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1721" y="1934009"/>
                <a:ext cx="4477956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          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21" y="1934009"/>
                <a:ext cx="4477956" cy="870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18705" y="3194064"/>
                <a:ext cx="2427524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05" y="3194064"/>
                <a:ext cx="2427524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59775" y="4365915"/>
                <a:ext cx="3316421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5" y="4365915"/>
                <a:ext cx="331642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09290" y="5158643"/>
                <a:ext cx="1824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90" y="5158643"/>
                <a:ext cx="1824859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09290" y="5745891"/>
                <a:ext cx="2194319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90" y="5745891"/>
                <a:ext cx="2194319" cy="381323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47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93318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1733444"/>
                <a:ext cx="7660046" cy="2900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映射关系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特征映射函数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映射后的特征矩阵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𝚽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阿里巴巴普惠体 R" panose="00020600040101010101" pitchFamily="18" charset="-122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1733444"/>
                <a:ext cx="7660046" cy="2900102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48239" y="2280701"/>
                <a:ext cx="180491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39" y="2280701"/>
                <a:ext cx="1804918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07422" y="4035052"/>
                <a:ext cx="7086553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2" y="4035052"/>
                <a:ext cx="7086553" cy="2205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640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61626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核线性回归矩阵形式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4" y="1733444"/>
            <a:ext cx="7660046" cy="4155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梯度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求解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1721" y="1934009"/>
                <a:ext cx="4711996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          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21" y="1934009"/>
                <a:ext cx="4711996" cy="870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65739" y="3301714"/>
                <a:ext cx="2733455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𝚽𝛉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9" y="3301714"/>
                <a:ext cx="2733455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80582" y="4429033"/>
                <a:ext cx="342439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𝚽𝛉</m:t>
                          </m: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582" y="4429033"/>
                <a:ext cx="3424399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23616" y="5114342"/>
                <a:ext cx="1980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𝚽𝛉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16" y="5114342"/>
                <a:ext cx="198009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23616" y="5626688"/>
                <a:ext cx="2349554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16" y="5626688"/>
                <a:ext cx="2349554" cy="381323"/>
              </a:xfrm>
              <a:prstGeom prst="rect">
                <a:avLst/>
              </a:prstGeom>
              <a:blipFill>
                <a:blip r:embed="rId8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646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泛线性模型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61626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核线性回归矩阵形式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4" y="1733444"/>
            <a:ext cx="7660046" cy="63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通过矩阵运算的代数技巧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4" y="2799393"/>
            <a:ext cx="7660046" cy="63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范数作为正则项，最优参数为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4" y="4264352"/>
                <a:ext cx="7660046" cy="635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在预测时，我们不需要真正求出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4" y="4264352"/>
                <a:ext cx="7660046" cy="635684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57870" y="2339157"/>
                <a:ext cx="5785658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  <m:sup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𝐁𝐏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70" y="2339157"/>
                <a:ext cx="5785658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60815" y="3421979"/>
                <a:ext cx="4572000" cy="381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3421979"/>
                <a:ext cx="4572000" cy="381323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37988" y="3895114"/>
                <a:ext cx="2525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88" y="3895114"/>
                <a:ext cx="252517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4699" y="4891881"/>
                <a:ext cx="4572000" cy="381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acc>
                        <m:accPr>
                          <m:chr m:val="̂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99" y="4891881"/>
                <a:ext cx="4572000" cy="381323"/>
              </a:xfrm>
              <a:prstGeom prst="rect">
                <a:avLst/>
              </a:prstGeom>
              <a:blipFill>
                <a:blip r:embed="rId8"/>
                <a:stretch>
                  <a:fillRect t="-1587"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855350" y="5338802"/>
                <a:ext cx="2006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𝐊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350" y="5338802"/>
                <a:ext cx="2006831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827" y="5729311"/>
                <a:ext cx="7660046" cy="635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其中，核矩阵为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7" y="5729311"/>
                <a:ext cx="7660046" cy="6356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页脚占位符 2">
            <a:extLst>
              <a:ext uri="{FF2B5EF4-FFF2-40B4-BE49-F238E27FC236}">
                <a16:creationId xmlns:a16="http://schemas.microsoft.com/office/drawing/2014/main" id="{212C3C6E-070A-4204-881E-86E1C6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249599"/>
            <a:ext cx="6371732" cy="194828"/>
          </a:xfrm>
        </p:spPr>
        <p:txBody>
          <a:bodyPr/>
          <a:lstStyle/>
          <a:p>
            <a:r>
              <a:rPr lang="en-US" altLang="zh-CN" dirty="0"/>
              <a:t>https://web2.qatar.cmu.edu/~gdicaro/10315-Fall19/additional/welling-notes-on-kernel-ridge.pdf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CF99BA-7043-4C2B-9F18-314A08479797}"/>
              </a:ext>
            </a:extLst>
          </p:cNvPr>
          <p:cNvSpPr/>
          <p:nvPr/>
        </p:nvSpPr>
        <p:spPr>
          <a:xfrm>
            <a:off x="5508899" y="2796975"/>
            <a:ext cx="3581835" cy="612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34DBA4-B8FC-4406-A0F5-443BDE3A2C19}"/>
                  </a:ext>
                </a:extLst>
              </p:cNvPr>
              <p:cNvSpPr txBox="1"/>
              <p:nvPr/>
            </p:nvSpPr>
            <p:spPr>
              <a:xfrm>
                <a:off x="5459461" y="2796975"/>
                <a:ext cx="3684539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𝑷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h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h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𝑛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34DBA4-B8FC-4406-A0F5-443BDE3A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61" y="2796975"/>
                <a:ext cx="3684539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201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2FD27B26-9FAE-42B5-A291-B059750EDC72}"/>
              </a:ext>
            </a:extLst>
          </p:cNvPr>
          <p:cNvSpPr/>
          <p:nvPr/>
        </p:nvSpPr>
        <p:spPr>
          <a:xfrm>
            <a:off x="390867" y="1867804"/>
            <a:ext cx="3514383" cy="2113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总结支持向量机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1151505" y="1338313"/>
            <a:ext cx="19931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原始优化问题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380627" y="4362450"/>
            <a:ext cx="3347356" cy="1878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原始问题本身求解很方便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带线性不等式约束的凸优化问题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方便用标准求解器求解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参数化方法</a:t>
            </a:r>
            <a:endParaRPr lang="en-US" altLang="zh-CN" dirty="0">
              <a:solidFill>
                <a:srgbClr val="17ABE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E12593-07FC-4704-866C-2352C4416C57}"/>
              </a:ext>
            </a:extLst>
          </p:cNvPr>
          <p:cNvSpPr/>
          <p:nvPr/>
        </p:nvSpPr>
        <p:spPr>
          <a:xfrm>
            <a:off x="4458451" y="1867804"/>
            <a:ext cx="4561724" cy="2113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62576D4-EE23-48D4-9A9A-5D02D9CAC29F}"/>
                  </a:ext>
                </a:extLst>
              </p:cNvPr>
              <p:cNvSpPr/>
              <p:nvPr/>
            </p:nvSpPr>
            <p:spPr>
              <a:xfrm>
                <a:off x="661100" y="2053528"/>
                <a:ext cx="1469441" cy="650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62576D4-EE23-48D4-9A9A-5D02D9CAC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" y="2053528"/>
                <a:ext cx="1469441" cy="650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C8687A9-659E-4E9C-85ED-6515ABD0F3C3}"/>
                  </a:ext>
                </a:extLst>
              </p:cNvPr>
              <p:cNvSpPr/>
              <p:nvPr/>
            </p:nvSpPr>
            <p:spPr>
              <a:xfrm>
                <a:off x="696268" y="2724988"/>
                <a:ext cx="291137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i="1"/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i="1"/>
                        <m:t>. </m:t>
                      </m:r>
                      <m:r>
                        <m:rPr>
                          <m:nor/>
                        </m:rPr>
                        <a:rPr lang="en-US" altLang="zh-CN" b="0" i="1" smtClean="0"/>
                        <m:t> 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C8687A9-659E-4E9C-85ED-6515ABD0F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8" y="2724988"/>
                <a:ext cx="2911374" cy="410177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E111C2-1798-4F5E-9906-B63A75321EF8}"/>
                  </a:ext>
                </a:extLst>
              </p:cNvPr>
              <p:cNvSpPr/>
              <p:nvPr/>
            </p:nvSpPr>
            <p:spPr>
              <a:xfrm>
                <a:off x="2385884" y="3211059"/>
                <a:ext cx="134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E111C2-1798-4F5E-9906-B63A7532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84" y="3211059"/>
                <a:ext cx="13420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D6C41FE-1834-40C6-BA7C-B5EB5146934A}"/>
              </a:ext>
            </a:extLst>
          </p:cNvPr>
          <p:cNvSpPr/>
          <p:nvPr/>
        </p:nvSpPr>
        <p:spPr>
          <a:xfrm>
            <a:off x="4058485" y="2673772"/>
            <a:ext cx="304331" cy="169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ED17AB9-B5C1-400C-97BE-7436A528E596}"/>
              </a:ext>
            </a:extLst>
          </p:cNvPr>
          <p:cNvGrpSpPr/>
          <p:nvPr/>
        </p:nvGrpSpPr>
        <p:grpSpPr>
          <a:xfrm>
            <a:off x="4372494" y="1961567"/>
            <a:ext cx="4771506" cy="1937018"/>
            <a:chOff x="2364945" y="4770432"/>
            <a:chExt cx="4771506" cy="193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77952AA-DC11-4E83-824D-A615B33DE959}"/>
                    </a:ext>
                  </a:extLst>
                </p:cNvPr>
                <p:cNvSpPr/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945" y="4770432"/>
                  <a:ext cx="4771506" cy="7923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18295DD-A8B3-43DE-8E65-D476231E0DF7}"/>
                    </a:ext>
                  </a:extLst>
                </p:cNvPr>
                <p:cNvSpPr/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1600" b="0" i="1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0≤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307" y="5645956"/>
                  <a:ext cx="309854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1219169-54BC-421A-9A98-C12B941BCA41}"/>
                    </a:ext>
                  </a:extLst>
                </p:cNvPr>
                <p:cNvSpPr/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143" y="5942945"/>
                  <a:ext cx="1470852" cy="764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2E424DDC-60C9-417E-B28E-D9C92567350C}"/>
              </a:ext>
            </a:extLst>
          </p:cNvPr>
          <p:cNvSpPr txBox="1">
            <a:spLocks/>
          </p:cNvSpPr>
          <p:nvPr/>
        </p:nvSpPr>
        <p:spPr>
          <a:xfrm>
            <a:off x="5609239" y="1338313"/>
            <a:ext cx="19931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对偶优化问题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E53A7AA7-C419-4D95-92A7-DC2CDA008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447" y="4362450"/>
                <a:ext cx="3990327" cy="1878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对偶问题通过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SMO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算法建模成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二次函数，快速求解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更方便直接用代码手写完成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直接导出了核技巧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solidFill>
                      <a:srgbClr val="17ABE3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非参数化方法</a:t>
                </a:r>
                <a:endParaRPr lang="en-US" altLang="zh-CN" dirty="0">
                  <a:solidFill>
                    <a:srgbClr val="17ABE3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E53A7AA7-C419-4D95-92A7-DC2CDA00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47" y="4362450"/>
                <a:ext cx="3990327" cy="1878014"/>
              </a:xfrm>
              <a:prstGeom prst="rect">
                <a:avLst/>
              </a:prstGeom>
              <a:blipFill>
                <a:blip r:embed="rId9"/>
                <a:stretch>
                  <a:fillRect l="-917" t="-1948" b="-4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785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D0FAAA-00CD-4A03-88A3-2D3F7F56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4E9610B-8264-40AD-A400-5F78F62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总结支持向量机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8C31F-E56A-4E16-8D1E-70E438C654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1266669"/>
            <a:ext cx="8137922" cy="48706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支持向量机是一种</a:t>
            </a:r>
            <a:r>
              <a:rPr lang="zh-CN" altLang="en-US" sz="2000" dirty="0">
                <a:solidFill>
                  <a:srgbClr val="00B0F0"/>
                </a:solidFill>
              </a:rPr>
              <a:t>线性模型</a:t>
            </a:r>
            <a:r>
              <a:rPr lang="zh-CN" altLang="en-US" sz="2000" dirty="0"/>
              <a:t>，优化目标是</a:t>
            </a:r>
            <a:r>
              <a:rPr lang="zh-CN" altLang="en-US" sz="2000" dirty="0">
                <a:solidFill>
                  <a:srgbClr val="00B0F0"/>
                </a:solidFill>
              </a:rPr>
              <a:t>最大化决策边界距离数据点的最小距离</a:t>
            </a:r>
            <a:r>
              <a:rPr lang="zh-CN" altLang="en-US" sz="2000" dirty="0"/>
              <a:t>，由此获得更好的分类鲁棒性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支持向量机的原问题可转化为一个二次函数优化问题，最终由</a:t>
            </a:r>
            <a:r>
              <a:rPr kumimoji="1" lang="zh-CN" altLang="en-US" sz="2000" dirty="0"/>
              <a:t>序列最小优化算法来高效求解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lang="zh-CN" altLang="en-US" sz="2000" dirty="0"/>
              <a:t>当对原始特征数据做了映射变换，支持向量机可以被看成一个泛线性模型，而使用核方法可以让研究者仅仅关注定义两个数据点之间的相似性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支持向量机和逻辑回归的本质区别是什么？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基于统计的机器学习的本质思维方式是什么？</a:t>
            </a:r>
          </a:p>
        </p:txBody>
      </p:sp>
    </p:spTree>
    <p:extLst>
      <p:ext uri="{BB962C8B-B14F-4D97-AF65-F5344CB8AC3E}">
        <p14:creationId xmlns:p14="http://schemas.microsoft.com/office/powerpoint/2010/main" val="432302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1667493"/>
            <a:ext cx="7660046" cy="5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逻辑回归是一种二分类模型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5207DE6-9ACE-4C0F-8D8C-6DAFF325D058}"/>
              </a:ext>
            </a:extLst>
          </p:cNvPr>
          <p:cNvSpPr txBox="1">
            <a:spLocks/>
          </p:cNvSpPr>
          <p:nvPr/>
        </p:nvSpPr>
        <p:spPr>
          <a:xfrm>
            <a:off x="502442" y="3582231"/>
            <a:ext cx="7660046" cy="6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交叉熵损失函数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6800" y="370447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0447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20972" y="3304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14980" y="2203878"/>
                <a:ext cx="375577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0" y="2203878"/>
                <a:ext cx="3755772" cy="645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14980" y="2803134"/>
                <a:ext cx="2732223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0" y="2803134"/>
                <a:ext cx="2732223" cy="728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8" descr="Image result for sigmoi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87" y="2320760"/>
            <a:ext cx="1993765" cy="13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549157" y="2231131"/>
                <a:ext cx="711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57" y="2231131"/>
                <a:ext cx="711477" cy="369332"/>
              </a:xfrm>
              <a:prstGeom prst="rect">
                <a:avLst/>
              </a:prstGeom>
              <a:blipFill>
                <a:blip r:embed="rId11"/>
                <a:stretch>
                  <a:fillRect t="-119672" r="-70085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682552" y="3263382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2" y="3263382"/>
                <a:ext cx="37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959140" y="4211498"/>
                <a:ext cx="5583115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40" y="4211498"/>
                <a:ext cx="5583115" cy="404983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5207DE6-9ACE-4C0F-8D8C-6DAFF325D058}"/>
              </a:ext>
            </a:extLst>
          </p:cNvPr>
          <p:cNvSpPr txBox="1">
            <a:spLocks/>
          </p:cNvSpPr>
          <p:nvPr/>
        </p:nvSpPr>
        <p:spPr>
          <a:xfrm>
            <a:off x="502441" y="4525605"/>
            <a:ext cx="7660046" cy="6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梯度函数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6429" y="5134432"/>
                <a:ext cx="8608645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" y="5134432"/>
                <a:ext cx="8608645" cy="669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78561" y="5803526"/>
                <a:ext cx="193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61" y="5803526"/>
                <a:ext cx="1939762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671493" y="6057760"/>
                <a:ext cx="271792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93" y="6057760"/>
                <a:ext cx="2717924" cy="404983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52166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逻辑回归</a:t>
            </a:r>
          </a:p>
        </p:txBody>
      </p:sp>
    </p:spTree>
    <p:extLst>
      <p:ext uri="{BB962C8B-B14F-4D97-AF65-F5344CB8AC3E}">
        <p14:creationId xmlns:p14="http://schemas.microsoft.com/office/powerpoint/2010/main" val="392562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线性分类器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91544"/>
            <a:ext cx="7660046" cy="679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逻辑回归给出了每个类别的概率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145430"/>
                <a:ext cx="7660046" cy="716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每个样例的最终标签由设定的阈值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决定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145430"/>
                <a:ext cx="7660046" cy="716630"/>
              </a:xfrm>
              <a:prstGeom prst="rect">
                <a:avLst/>
              </a:prstGeom>
              <a:blipFill>
                <a:blip r:embed="rId4"/>
                <a:stretch>
                  <a:fillRect l="-47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879225" y="2489355"/>
                <a:ext cx="3742948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225" y="2489355"/>
                <a:ext cx="3742948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390999" y="3321807"/>
                <a:ext cx="2719399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99" y="3321807"/>
                <a:ext cx="2719399" cy="72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29475" y="5060533"/>
                <a:ext cx="284244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75" y="5060533"/>
                <a:ext cx="2842445" cy="710194"/>
              </a:xfrm>
              <a:prstGeom prst="rect">
                <a:avLst/>
              </a:prstGeom>
              <a:blipFill>
                <a:blip r:embed="rId7"/>
                <a:stretch>
                  <a:fillRect l="-21429" t="-191228" b="-277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4065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标签决策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45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6344</TotalTime>
  <Words>4811</Words>
  <Application>Microsoft Office PowerPoint</Application>
  <PresentationFormat>全屏显示(4:3)</PresentationFormat>
  <Paragraphs>727</Paragraphs>
  <Slides>76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88" baseType="lpstr">
      <vt:lpstr>Alibaba PuHuiTi</vt:lpstr>
      <vt:lpstr>阿里巴巴普惠体 B</vt:lpstr>
      <vt:lpstr>阿里巴巴普惠体 R</vt:lpstr>
      <vt:lpstr>Microsoft YaHei</vt:lpstr>
      <vt:lpstr>Microsoft YaHei</vt:lpstr>
      <vt:lpstr>Arial</vt:lpstr>
      <vt:lpstr>Cambria Math</vt:lpstr>
      <vt:lpstr>Wingdings</vt:lpstr>
      <vt:lpstr>主题5</vt:lpstr>
      <vt:lpstr>think-cell Slide</vt:lpstr>
      <vt:lpstr>Equation</vt:lpstr>
      <vt:lpstr>Formula</vt:lpstr>
      <vt:lpstr>PowerPoint 演示文稿</vt:lpstr>
      <vt:lpstr>PowerPoint 演示文稿</vt:lpstr>
      <vt:lpstr>PowerPoint 演示文稿</vt:lpstr>
      <vt:lpstr>线性分类器</vt:lpstr>
      <vt:lpstr>线性分类器</vt:lpstr>
      <vt:lpstr>线性分类器</vt:lpstr>
      <vt:lpstr>线性分类器</vt:lpstr>
      <vt:lpstr>线性分类器</vt:lpstr>
      <vt:lpstr>线性分类器</vt:lpstr>
      <vt:lpstr>线性分类器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PowerPoint 演示文稿</vt:lpstr>
      <vt:lpstr>PowerPoint 演示文稿</vt:lpstr>
      <vt:lpstr>拉格朗日 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拉格朗日对偶问题</vt:lpstr>
      <vt:lpstr>支持向量机 优化求解</vt:lpstr>
      <vt:lpstr>REVIEW：支持向量机优化目标</vt:lpstr>
      <vt:lpstr>支持向量机优化求解</vt:lpstr>
      <vt:lpstr>REVIEW: 拉格朗日对偶问题</vt:lpstr>
      <vt:lpstr>REVIEW: 拉格朗日对偶问题</vt:lpstr>
      <vt:lpstr>支持向量机优化求解</vt:lpstr>
      <vt:lpstr>支持向量机优化求解</vt:lpstr>
      <vt:lpstr>支持向量机优化求解</vt:lpstr>
      <vt:lpstr>支持向量机优化求解</vt:lpstr>
      <vt:lpstr>支持向量机优化求解</vt:lpstr>
      <vt:lpstr>支持向量机优化求解</vt:lpstr>
      <vt:lpstr>支持向量机优化求解</vt:lpstr>
      <vt:lpstr>支持向量机优化求解</vt:lpstr>
      <vt:lpstr>支持向量机优化求解</vt:lpstr>
      <vt:lpstr>PowerPoint 演示文稿</vt:lpstr>
      <vt:lpstr>序列最小优化算法</vt:lpstr>
      <vt:lpstr>序列最小优化算法</vt:lpstr>
      <vt:lpstr>序列最小优化算法</vt:lpstr>
      <vt:lpstr>序列最小优化算法</vt:lpstr>
      <vt:lpstr>序列最小优化算法</vt:lpstr>
      <vt:lpstr>序列最小优化算法</vt:lpstr>
      <vt:lpstr>序列最小优化算法</vt:lpstr>
      <vt:lpstr>PowerPoint 演示文稿</vt:lpstr>
      <vt:lpstr>PowerPoint 演示文稿</vt:lpstr>
      <vt:lpstr>支持向量机 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支持向量机核方法</vt:lpstr>
      <vt:lpstr>泛线性模型 （复习）</vt:lpstr>
      <vt:lpstr>泛线性模型</vt:lpstr>
      <vt:lpstr>泛线性模型</vt:lpstr>
      <vt:lpstr>泛线性模型</vt:lpstr>
      <vt:lpstr>泛线性模型</vt:lpstr>
      <vt:lpstr>泛线性模型</vt:lpstr>
      <vt:lpstr>总结支持向量机</vt:lpstr>
      <vt:lpstr>总结支持向量机</vt:lpstr>
      <vt:lpstr>PowerPoint 演示文稿</vt:lpstr>
    </vt:vector>
  </TitlesOfParts>
  <Manager/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5-SVM</dc:title>
  <dc:subject/>
  <dc:creator>Weinan Zhang</dc:creator>
  <cp:keywords/>
  <dc:description/>
  <cp:lastModifiedBy>Hanye Zhao</cp:lastModifiedBy>
  <cp:revision>180</cp:revision>
  <cp:lastPrinted>2020-03-08T08:35:36Z</cp:lastPrinted>
  <dcterms:created xsi:type="dcterms:W3CDTF">2019-04-27T16:00:00Z</dcterms:created>
  <dcterms:modified xsi:type="dcterms:W3CDTF">2023-06-28T09:45:40Z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