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409" r:id="rId2"/>
    <p:sldId id="296" r:id="rId3"/>
    <p:sldId id="363" r:id="rId4"/>
    <p:sldId id="299" r:id="rId5"/>
    <p:sldId id="415" r:id="rId6"/>
    <p:sldId id="300" r:id="rId7"/>
    <p:sldId id="416" r:id="rId8"/>
    <p:sldId id="417" r:id="rId9"/>
    <p:sldId id="418" r:id="rId10"/>
    <p:sldId id="419" r:id="rId11"/>
    <p:sldId id="348" r:id="rId12"/>
    <p:sldId id="377" r:id="rId13"/>
    <p:sldId id="420" r:id="rId14"/>
    <p:sldId id="402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352" r:id="rId52"/>
    <p:sldId id="350" r:id="rId53"/>
    <p:sldId id="401" r:id="rId54"/>
    <p:sldId id="458" r:id="rId55"/>
    <p:sldId id="459" r:id="rId56"/>
    <p:sldId id="460" r:id="rId57"/>
    <p:sldId id="461" r:id="rId58"/>
    <p:sldId id="462" r:id="rId59"/>
    <p:sldId id="463" r:id="rId60"/>
    <p:sldId id="464" r:id="rId61"/>
    <p:sldId id="465" r:id="rId62"/>
    <p:sldId id="466" r:id="rId63"/>
    <p:sldId id="467" r:id="rId64"/>
    <p:sldId id="496" r:id="rId65"/>
    <p:sldId id="468" r:id="rId66"/>
    <p:sldId id="298" r:id="rId67"/>
    <p:sldId id="469" r:id="rId68"/>
    <p:sldId id="470" r:id="rId69"/>
    <p:sldId id="471" r:id="rId70"/>
    <p:sldId id="472" r:id="rId71"/>
    <p:sldId id="473" r:id="rId72"/>
    <p:sldId id="474" r:id="rId73"/>
    <p:sldId id="475" r:id="rId74"/>
    <p:sldId id="476" r:id="rId75"/>
    <p:sldId id="477" r:id="rId76"/>
    <p:sldId id="478" r:id="rId77"/>
    <p:sldId id="479" r:id="rId78"/>
    <p:sldId id="480" r:id="rId79"/>
    <p:sldId id="430" r:id="rId80"/>
    <p:sldId id="301" r:id="rId81"/>
  </p:sldIdLst>
  <p:sldSz cx="9144000" cy="6858000" type="screen4x3"/>
  <p:notesSz cx="6400800" cy="8686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7" autoAdjust="0"/>
    <p:restoredTop sz="97436" autoAdjust="0"/>
  </p:normalViewPr>
  <p:slideViewPr>
    <p:cSldViewPr snapToGrid="0">
      <p:cViewPr varScale="1">
        <p:scale>
          <a:sx n="121" d="100"/>
          <a:sy n="121" d="100"/>
        </p:scale>
        <p:origin x="1814" y="82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2023/6/28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2023/6/28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0" tIns="43105" rIns="86210" bIns="43105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0" tIns="43105" rIns="86210" bIns="43105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24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609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71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20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92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ID3 (Iterative </a:t>
            </a:r>
            <a:r>
              <a:rPr lang="en-US" altLang="zh-CN" dirty="0" err="1"/>
              <a:t>Dichotomiser</a:t>
            </a:r>
            <a:r>
              <a:rPr lang="en-US" altLang="zh-CN" dirty="0"/>
              <a:t> 3) is an algorithm invented by Ross Quinlan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73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2023/6/28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2023/6/28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oleObject" Target="../embeddings/oleObject3.bin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9.png"/><Relationship Id="rId4" Type="http://schemas.openxmlformats.org/officeDocument/2006/relationships/image" Target="../media/image6.wmf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NUL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7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0.png"/><Relationship Id="rId5" Type="http://schemas.openxmlformats.org/officeDocument/2006/relationships/image" Target="../media/image710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1.png"/><Relationship Id="rId5" Type="http://schemas.openxmlformats.org/officeDocument/2006/relationships/image" Target="../media/image122.png"/><Relationship Id="rId4" Type="http://schemas.openxmlformats.org/officeDocument/2006/relationships/image" Target="../media/image1100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33.png"/><Relationship Id="rId5" Type="http://schemas.openxmlformats.org/officeDocument/2006/relationships/image" Target="../media/image321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10.png"/><Relationship Id="rId4" Type="http://schemas.openxmlformats.org/officeDocument/2006/relationships/image" Target="../media/image321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32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260.png"/><Relationship Id="rId4" Type="http://schemas.openxmlformats.org/officeDocument/2006/relationships/image" Target="../media/image490.png"/><Relationship Id="rId9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90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4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391.png"/><Relationship Id="rId9" Type="http://schemas.openxmlformats.org/officeDocument/2006/relationships/image" Target="../media/image4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44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112.png"/><Relationship Id="rId9" Type="http://schemas.openxmlformats.org/officeDocument/2006/relationships/image" Target="../media/image46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121.png"/><Relationship Id="rId4" Type="http://schemas.openxmlformats.org/officeDocument/2006/relationships/image" Target="../media/image13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9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树模型基础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机器学习</a:t>
            </a:r>
            <a:endParaRPr lang="en-US" altLang="zh-CN" sz="28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6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17728" y="1785532"/>
            <a:ext cx="5887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fontAlgn="ctr"/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决策树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ID3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决策树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CART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决策树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集成学习概念及应用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集成学习的组合模型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Bagging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</a:t>
            </a:r>
            <a:endParaRPr lang="zh-CN" altLang="zh-CN" sz="4800" dirty="0">
              <a:latin typeface="Arial" panose="020B0604020202020204" pitchFamily="34" charset="0"/>
            </a:endParaRPr>
          </a:p>
          <a:p>
            <a:pPr fontAlgn="ctr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Bagging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算法有效性分析</a:t>
            </a:r>
            <a:endParaRPr lang="zh-CN" altLang="zh-CN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93"/>
    </mc:Choice>
    <mc:Fallback xmlns="">
      <p:transition advTm="77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218256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决策树研究历史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3" y="1789725"/>
            <a:ext cx="8070057" cy="480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二十世纪六十年代，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Hunt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和同事们使用穷举搜索树（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CLS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）对人类的认知学习进行建模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七十年代末期，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Quinlan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发明了根据信息增益启发式搜索的</a:t>
            </a:r>
            <a:r>
              <a:rPr lang="en-US" altLang="zh-CN" sz="18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，从样例中学习专家系统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同时，</a:t>
            </a:r>
            <a:r>
              <a:rPr lang="en-US" altLang="zh-CN" sz="1800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Breiman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Friedman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以及同事们发明了与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类似的分类回归树（</a:t>
            </a:r>
            <a:r>
              <a:rPr lang="en-US" altLang="zh-CN" sz="18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CART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二十世纪八十年代，许多关于决策树的改进被引入，用于处理噪声、连续特征、丢失特征以及分裂标准等，多种专家系统都得到了发展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1993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年，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Quinlan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更新并且发布了决策树程序包</a:t>
            </a:r>
            <a:r>
              <a:rPr lang="en-US" altLang="zh-CN" sz="18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C4.5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程序包</a:t>
            </a:r>
            <a:r>
              <a:rPr lang="en-US" altLang="zh-CN" sz="1800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Sklearn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Python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Weka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Java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）现在都包含了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以及</a:t>
            </a:r>
            <a:r>
              <a:rPr lang="en-US" altLang="zh-CN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C4.5</a:t>
            </a:r>
            <a:endParaRPr lang="zh-CN" altLang="en-US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357"/>
    </mc:Choice>
    <mc:Fallback xmlns="">
      <p:transition advTm="8835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220215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决策树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27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7"/>
    </mc:Choice>
    <mc:Fallback xmlns="">
      <p:transition advTm="66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11853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451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树模型：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中间节点用于分割数据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叶子节点用于标签预测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树模型的核心问题：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如何选择分裂节点的条件？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如何做出预测？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如何决定树结构？</a:t>
            </a:r>
          </a:p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141"/>
    </mc:Choice>
    <mc:Fallback xmlns="">
      <p:transition advTm="5114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4273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节点分裂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90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200000"/>
              </a:lnSpc>
              <a:spcBef>
                <a:spcPts val="1000"/>
              </a:spcBef>
              <a:buSzPct val="88000"/>
              <a:buFont typeface="Wingdings" pitchFamily="2" charset="2"/>
              <a:buChar char="p"/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如何选择分裂节点的条件？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086008"/>
            <a:ext cx="7660046" cy="1278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选择具有更强分类能力的特征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量化地说，即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具有更高的信息增益的特征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42680" y="2887454"/>
            <a:ext cx="6990689" cy="1946234"/>
            <a:chOff x="1158777" y="2527515"/>
            <a:chExt cx="6990689" cy="1946234"/>
          </a:xfrm>
        </p:grpSpPr>
        <p:sp>
          <p:nvSpPr>
            <p:cNvPr id="8" name="矩形 7"/>
            <p:cNvSpPr/>
            <p:nvPr/>
          </p:nvSpPr>
          <p:spPr>
            <a:xfrm>
              <a:off x="1916590" y="2980303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Outlook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9" name="直接箭头连接符 8"/>
            <p:cNvCxnSpPr>
              <a:stCxn id="8" idx="2"/>
            </p:cNvCxnSpPr>
            <p:nvPr/>
          </p:nvCxnSpPr>
          <p:spPr>
            <a:xfrm flipH="1">
              <a:off x="1382566" y="3347500"/>
              <a:ext cx="113338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>
              <a:off x="2515949" y="3347500"/>
              <a:ext cx="112101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303139" y="342869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Sunny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71349" y="342038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Rain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3" name="直接箭头连接符 12"/>
            <p:cNvCxnSpPr>
              <a:stCxn id="8" idx="2"/>
            </p:cNvCxnSpPr>
            <p:nvPr/>
          </p:nvCxnSpPr>
          <p:spPr>
            <a:xfrm flipH="1">
              <a:off x="2515948" y="3347500"/>
              <a:ext cx="1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2454780" y="3533409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7922" y="3478571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Overcast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4577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040726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36875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433024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29173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825322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021471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844577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40726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236875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433024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629173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825322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021471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5877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35492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55107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58777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354926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161376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57525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553674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749823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235808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3195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62810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82425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24255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913369" y="2980303"/>
              <a:ext cx="1587731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Temperature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48" name="直接箭头连接符 47"/>
            <p:cNvCxnSpPr>
              <a:stCxn id="47" idx="2"/>
            </p:cNvCxnSpPr>
            <p:nvPr/>
          </p:nvCxnSpPr>
          <p:spPr>
            <a:xfrm flipH="1">
              <a:off x="5577627" y="3347500"/>
              <a:ext cx="112960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7" idx="2"/>
            </p:cNvCxnSpPr>
            <p:nvPr/>
          </p:nvCxnSpPr>
          <p:spPr>
            <a:xfrm>
              <a:off x="6707235" y="3347500"/>
              <a:ext cx="1124790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639518" y="346194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Hot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216529" y="346194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Cool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52" name="直接箭头连接符 51"/>
            <p:cNvCxnSpPr>
              <a:stCxn id="47" idx="2"/>
            </p:cNvCxnSpPr>
            <p:nvPr/>
          </p:nvCxnSpPr>
          <p:spPr>
            <a:xfrm>
              <a:off x="6707235" y="3347500"/>
              <a:ext cx="377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6649838" y="3533409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55435" y="3461945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Mild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039635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235784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431933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628082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6824231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020380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216529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039635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6235784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431933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628082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824231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7020380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7216529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42205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61820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5422057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618206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459767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6655916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852065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45976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762701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7823164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8019313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8019313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823163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43542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938"/>
    </mc:Choice>
    <mc:Fallback xmlns="">
      <p:transition advTm="10693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9"/>
                <a:ext cx="7660046" cy="4716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（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香农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）熵（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entropy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）的含义是：接收的每条消息中包含的信息的平均量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为包含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个离散取值的随机变量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容易证明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9"/>
                <a:ext cx="7660046" cy="4716836"/>
              </a:xfrm>
              <a:prstGeom prst="rect">
                <a:avLst/>
              </a:prstGeom>
              <a:blipFill>
                <a:blip r:embed="rId4"/>
                <a:stretch>
                  <a:fillRect l="-477" r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65886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信息论基础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458837" y="3290730"/>
                <a:ext cx="2583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837" y="3290730"/>
                <a:ext cx="258372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58837" y="4156184"/>
                <a:ext cx="235532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837" y="4156184"/>
                <a:ext cx="2355325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83868" y="5391898"/>
                <a:ext cx="6533660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868" y="5391898"/>
                <a:ext cx="6533660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0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3932"/>
    </mc:Choice>
    <mc:Fallback xmlns="">
      <p:transition advTm="1439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50923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熵的图示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3" y="5398586"/>
            <a:ext cx="7660046" cy="72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二项分布的熵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83869" y="5997239"/>
                <a:ext cx="65336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869" y="5997239"/>
                <a:ext cx="653366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005" y="1753966"/>
            <a:ext cx="5059680" cy="37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922"/>
    </mc:Choice>
    <mc:Fallback xmlns="">
      <p:transition advTm="4992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8070058" cy="4510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交叉熵（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cross entropy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）用来度量两个随机变量分布之间的差异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连续情况下公式为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KL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散度比较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23491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66546" y="2291593"/>
                <a:ext cx="394184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546" y="2291593"/>
                <a:ext cx="3941848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50594" y="3722528"/>
                <a:ext cx="3173753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594" y="3722528"/>
                <a:ext cx="3173753" cy="6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18074" y="5082606"/>
                <a:ext cx="7438794" cy="692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74" y="5082606"/>
                <a:ext cx="7438794" cy="692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7439"/>
    </mc:Choice>
    <mc:Fallback xmlns="">
      <p:transition advTm="14743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22781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835223" cy="1099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KL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散度（</a:t>
            </a:r>
            <a:r>
              <a:rPr lang="en-US" altLang="zh-CN" dirty="0" err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Kullback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</a:t>
            </a:r>
            <a:r>
              <a:rPr lang="en-US" altLang="zh-CN" dirty="0" err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Leibler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divergence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）也称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相对熵（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relative entropy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），是两个概率分布之间差别的非对称性的度量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23491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KL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散度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90231" y="2829373"/>
                <a:ext cx="7438794" cy="692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31" y="2829373"/>
                <a:ext cx="7438794" cy="692113"/>
              </a:xfrm>
              <a:prstGeom prst="rect">
                <a:avLst/>
              </a:prstGeom>
              <a:blipFill>
                <a:blip r:embed="rId4"/>
                <a:stretch>
                  <a:fillRect t="-157143" b="-233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4D351B26-855D-42BA-91D3-2101B8312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7"/>
          <a:stretch/>
        </p:blipFill>
        <p:spPr>
          <a:xfrm>
            <a:off x="662290" y="3491966"/>
            <a:ext cx="7694676" cy="29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659"/>
    </mc:Choice>
    <mc:Fallback xmlns="">
      <p:transition advTm="706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1667493"/>
            <a:ext cx="7660046" cy="5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逻辑回归是一种二分类模型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5207DE6-9ACE-4C0F-8D8C-6DAFF325D058}"/>
              </a:ext>
            </a:extLst>
          </p:cNvPr>
          <p:cNvSpPr txBox="1">
            <a:spLocks/>
          </p:cNvSpPr>
          <p:nvPr/>
        </p:nvSpPr>
        <p:spPr>
          <a:xfrm>
            <a:off x="502442" y="3582231"/>
            <a:ext cx="7660046" cy="62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交叉熵损失函数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46800" y="370447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704478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20972" y="3304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14980" y="2203878"/>
                <a:ext cx="375577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80" y="2203878"/>
                <a:ext cx="3755772" cy="645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14980" y="2803134"/>
                <a:ext cx="2732223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80" y="2803134"/>
                <a:ext cx="2732223" cy="728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8" descr="Image result for sigmoi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87" y="2320760"/>
            <a:ext cx="1993765" cy="13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549157" y="2231131"/>
                <a:ext cx="711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57" y="2231131"/>
                <a:ext cx="711477" cy="369332"/>
              </a:xfrm>
              <a:prstGeom prst="rect">
                <a:avLst/>
              </a:prstGeom>
              <a:blipFill>
                <a:blip r:embed="rId11"/>
                <a:stretch>
                  <a:fillRect t="-118033" r="-70085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682552" y="3263382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52" y="3263382"/>
                <a:ext cx="3792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858190" y="4177775"/>
                <a:ext cx="5583115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90" y="4177775"/>
                <a:ext cx="5583115" cy="404983"/>
              </a:xfrm>
              <a:prstGeom prst="rect">
                <a:avLst/>
              </a:prstGeom>
              <a:blipFill>
                <a:blip r:embed="rId1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5207DE6-9ACE-4C0F-8D8C-6DAFF325D058}"/>
              </a:ext>
            </a:extLst>
          </p:cNvPr>
          <p:cNvSpPr txBox="1">
            <a:spLocks/>
          </p:cNvSpPr>
          <p:nvPr/>
        </p:nvSpPr>
        <p:spPr>
          <a:xfrm>
            <a:off x="502441" y="4525605"/>
            <a:ext cx="7660046" cy="62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梯度函数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46374" y="5087038"/>
                <a:ext cx="8608645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4" y="5087038"/>
                <a:ext cx="8608645" cy="669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58190" y="5831018"/>
                <a:ext cx="193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90" y="5831018"/>
                <a:ext cx="1939762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97952" y="6057920"/>
                <a:ext cx="271792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52" y="6057920"/>
                <a:ext cx="2717924" cy="404983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3341645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回顾逻辑回归中的交叉熵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88787" y="1290760"/>
                <a:ext cx="2620076" cy="6298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87" y="1290760"/>
                <a:ext cx="2620076" cy="629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8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3982"/>
    </mc:Choice>
    <mc:Fallback xmlns="">
      <p:transition advTm="16398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8"/>
                <a:ext cx="8137923" cy="45104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熵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在给定条件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的熵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在给定条件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下，计算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的熵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下，</a:t>
                </a:r>
                <a:r>
                  <a:rPr lang="en-US" altLang="zh-CN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的信息增益（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Information Gain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8"/>
                <a:ext cx="8137923" cy="4510455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12685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条件熵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11502" y="1626816"/>
                <a:ext cx="371980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02" y="1626816"/>
                <a:ext cx="3719801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13572" y="2765562"/>
                <a:ext cx="567424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572" y="2765562"/>
                <a:ext cx="567424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41785" y="3945707"/>
                <a:ext cx="4459233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values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5" y="3945707"/>
                <a:ext cx="4459233" cy="800219"/>
              </a:xfrm>
              <a:prstGeom prst="rect">
                <a:avLst/>
              </a:prstGeom>
              <a:blipFill>
                <a:blip r:embed="rId7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22021" y="5220222"/>
                <a:ext cx="50136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021" y="5220222"/>
                <a:ext cx="501361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792580" y="5579774"/>
                <a:ext cx="2877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80" y="5579774"/>
                <a:ext cx="287719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507543" y="6082044"/>
                <a:ext cx="1983093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CN" altLang="en-US" sz="1400" b="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此为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的联合分布的熵，非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的交叉熵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43" y="6082044"/>
                <a:ext cx="1983093" cy="523220"/>
              </a:xfrm>
              <a:prstGeom prst="rect">
                <a:avLst/>
              </a:prstGeom>
              <a:blipFill>
                <a:blip r:embed="rId10"/>
                <a:stretch>
                  <a:fillRect l="-610" t="-113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肘形连接符 36"/>
          <p:cNvCxnSpPr>
            <a:cxnSpLocks/>
            <a:stCxn id="20" idx="1"/>
          </p:cNvCxnSpPr>
          <p:nvPr/>
        </p:nvCxnSpPr>
        <p:spPr>
          <a:xfrm rot="10800000">
            <a:off x="5128955" y="5949106"/>
            <a:ext cx="378588" cy="394548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183"/>
    </mc:Choice>
    <mc:Fallback xmlns="">
      <p:transition advTm="1371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4958060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6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79"/>
    </mc:Choice>
    <mc:Fallback xmlns="">
      <p:transition advTm="507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41112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信息增益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628561"/>
                <a:ext cx="7660046" cy="7683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给定条件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下，</a:t>
                </a:r>
                <a:r>
                  <a:rPr lang="en-US" altLang="zh-CN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的信息增益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628561"/>
                <a:ext cx="7660046" cy="768340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6515" y="2334273"/>
                <a:ext cx="31095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5" y="2334273"/>
                <a:ext cx="3109502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2442" y="5570946"/>
                <a:ext cx="27561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1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5570946"/>
                <a:ext cx="2756147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93746" y="6046681"/>
                <a:ext cx="2117956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CN" altLang="en-US" sz="1400" b="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此为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的联合分布的熵，非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的交叉熵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46" y="6046681"/>
                <a:ext cx="2117956" cy="523220"/>
              </a:xfrm>
              <a:prstGeom prst="rect">
                <a:avLst/>
              </a:prstGeom>
              <a:blipFill>
                <a:blip r:embed="rId7"/>
                <a:stretch>
                  <a:fillRect l="-571" t="-113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肘形连接符 36"/>
          <p:cNvCxnSpPr>
            <a:cxnSpLocks/>
            <a:stCxn id="20" idx="1"/>
          </p:cNvCxnSpPr>
          <p:nvPr/>
        </p:nvCxnSpPr>
        <p:spPr>
          <a:xfrm rot="10800000">
            <a:off x="2551814" y="5932967"/>
            <a:ext cx="1241932" cy="375324"/>
          </a:xfrm>
          <a:prstGeom prst="bentConnector3">
            <a:avLst>
              <a:gd name="adj1" fmla="val 100084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2442" y="2742432"/>
                <a:ext cx="7178519" cy="615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2742432"/>
                <a:ext cx="7178519" cy="615168"/>
              </a:xfrm>
              <a:prstGeom prst="rect">
                <a:avLst/>
              </a:prstGeom>
              <a:blipFill>
                <a:blip r:embed="rId8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2442" y="3473331"/>
                <a:ext cx="6480250" cy="615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473331"/>
                <a:ext cx="6480250" cy="615168"/>
              </a:xfrm>
              <a:prstGeom prst="rect">
                <a:avLst/>
              </a:prstGeom>
              <a:blipFill>
                <a:blip r:embed="rId9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2442" y="4148051"/>
                <a:ext cx="7785347" cy="615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4148051"/>
                <a:ext cx="7785347" cy="615168"/>
              </a:xfrm>
              <a:prstGeom prst="rect">
                <a:avLst/>
              </a:prstGeom>
              <a:blipFill>
                <a:blip r:embed="rId10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02443" y="4868916"/>
                <a:ext cx="8375550" cy="63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1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4868916"/>
                <a:ext cx="8375550" cy="631648"/>
              </a:xfrm>
              <a:prstGeom prst="rect">
                <a:avLst/>
              </a:prstGeom>
              <a:blipFill>
                <a:blip r:embed="rId11"/>
                <a:stretch>
                  <a:fillRect t="-113592" b="-16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03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3417"/>
    </mc:Choice>
    <mc:Fallback xmlns="">
      <p:transition advTm="12341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41112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节点分裂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607010"/>
            <a:ext cx="7660046" cy="76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信息增益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894474" y="1040880"/>
                <a:ext cx="5167377" cy="763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𝑯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𝑿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|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𝒀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𝒗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zh-CN" altLang="en-US" sz="1600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6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altLang="zh-CN" sz="16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nary>
                      <m:r>
                        <a:rPr lang="zh-CN" altLang="en-US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74" y="1040880"/>
                <a:ext cx="5167377" cy="763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28892" y="1740128"/>
                <a:ext cx="4225131" cy="721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𝑯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𝑿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|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zh-CN" altLang="en-US" sz="1600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𝐯𝐚𝐥𝐮𝐞𝐬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92" y="1740128"/>
                <a:ext cx="4225131" cy="721608"/>
              </a:xfrm>
              <a:prstGeom prst="rect">
                <a:avLst/>
              </a:prstGeom>
              <a:blipFill>
                <a:blip r:embed="rId5"/>
                <a:stretch>
                  <a:fillRect t="-115517" b="-16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084491" y="2342208"/>
            <a:ext cx="6990689" cy="1946234"/>
            <a:chOff x="1158777" y="2527515"/>
            <a:chExt cx="6990689" cy="1946234"/>
          </a:xfrm>
        </p:grpSpPr>
        <p:sp>
          <p:nvSpPr>
            <p:cNvPr id="24" name="矩形 23"/>
            <p:cNvSpPr/>
            <p:nvPr/>
          </p:nvSpPr>
          <p:spPr>
            <a:xfrm>
              <a:off x="1916590" y="2980303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Outlook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25" name="直接箭头连接符 24"/>
            <p:cNvCxnSpPr>
              <a:stCxn id="24" idx="2"/>
            </p:cNvCxnSpPr>
            <p:nvPr/>
          </p:nvCxnSpPr>
          <p:spPr>
            <a:xfrm flipH="1">
              <a:off x="1382566" y="3347500"/>
              <a:ext cx="113338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2"/>
            </p:cNvCxnSpPr>
            <p:nvPr/>
          </p:nvCxnSpPr>
          <p:spPr>
            <a:xfrm>
              <a:off x="2515949" y="3347500"/>
              <a:ext cx="112101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303139" y="342869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Sunny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71349" y="342038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Rain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29" name="直接箭头连接符 28"/>
            <p:cNvCxnSpPr>
              <a:stCxn id="24" idx="2"/>
            </p:cNvCxnSpPr>
            <p:nvPr/>
          </p:nvCxnSpPr>
          <p:spPr>
            <a:xfrm flipH="1">
              <a:off x="2515948" y="3347500"/>
              <a:ext cx="1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454780" y="3533409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37922" y="3478571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Overcast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844577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040726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236875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33024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29173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825322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21471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844577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040726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236875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33024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9173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825322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021471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15877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35492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55107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58777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354926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161376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57525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553674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49823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235808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43195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62810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82425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824255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913369" y="2980303"/>
              <a:ext cx="1587731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Temperature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62" name="直接箭头连接符 61"/>
            <p:cNvCxnSpPr>
              <a:stCxn id="61" idx="2"/>
            </p:cNvCxnSpPr>
            <p:nvPr/>
          </p:nvCxnSpPr>
          <p:spPr>
            <a:xfrm flipH="1">
              <a:off x="5577627" y="3347500"/>
              <a:ext cx="112960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61" idx="2"/>
            </p:cNvCxnSpPr>
            <p:nvPr/>
          </p:nvCxnSpPr>
          <p:spPr>
            <a:xfrm>
              <a:off x="6707235" y="3347500"/>
              <a:ext cx="1124790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5639518" y="346194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Hot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216529" y="346194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Cool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66" name="直接箭头连接符 65"/>
            <p:cNvCxnSpPr>
              <a:stCxn id="61" idx="2"/>
            </p:cNvCxnSpPr>
            <p:nvPr/>
          </p:nvCxnSpPr>
          <p:spPr>
            <a:xfrm>
              <a:off x="6707235" y="3347500"/>
              <a:ext cx="377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6649838" y="3533409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455435" y="3461945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Mild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6039635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6235784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431933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628082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824231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020380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7216529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039635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235784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431933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628082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824231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20380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216529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42205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61820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422057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618206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459767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655916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52065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45976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62701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7823164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019313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019313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7823163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743542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-601210" y="4515952"/>
                <a:ext cx="5029562" cy="1751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=0.9710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=0.7219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×0.9710+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×0+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×0.7219=0.6046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)=1−0.6046=0.3954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210" y="4515952"/>
                <a:ext cx="5029562" cy="1751890"/>
              </a:xfrm>
              <a:prstGeom prst="rect">
                <a:avLst/>
              </a:prstGeom>
              <a:blipFill>
                <a:blip r:embed="rId6"/>
                <a:stretch>
                  <a:fillRect r="-6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32765" y="4519230"/>
                <a:ext cx="6925473" cy="1751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=0.8118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=0.9183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×1+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×0.8113+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×0.9183=0.9111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)=1−0.9111=0.0889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65" y="4519230"/>
                <a:ext cx="6925473" cy="17513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990"/>
    </mc:Choice>
    <mc:Fallback xmlns="">
      <p:transition advTm="18299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3" y="1730008"/>
                <a:ext cx="7853490" cy="4315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信息增益与熵之间的比值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dirty="0"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之下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被分开的熵为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其中，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为给定条件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时，得到观测值</a:t>
                </a:r>
                <a:r>
                  <a:rPr lang="en-US" altLang="zh-CN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的数目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如此，避免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𝑌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仅仅是把数据分得很细但对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的区分模式并不有效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的情况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3" y="1730008"/>
                <a:ext cx="7853490" cy="4315201"/>
              </a:xfrm>
              <a:prstGeom prst="rect">
                <a:avLst/>
              </a:prstGeom>
              <a:blipFill>
                <a:blip r:embed="rId4"/>
                <a:stretch>
                  <a:fillRect l="-465" b="-4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73368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信息增益率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50204" y="2421294"/>
                <a:ext cx="3842398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204" y="2421294"/>
                <a:ext cx="3842398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26750" y="3801634"/>
                <a:ext cx="4080156" cy="801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alues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50" y="3801634"/>
                <a:ext cx="4080156" cy="801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5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776"/>
    </mc:Choice>
    <mc:Fallback xmlns="">
      <p:transition advTm="10577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zh-CN" altLang="en-US" dirty="0"/>
              <a:t>决策树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41112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节点分裂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612226"/>
            <a:ext cx="7660046" cy="76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信息增益率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84491" y="2342208"/>
            <a:ext cx="6990689" cy="1946234"/>
            <a:chOff x="1158777" y="2527515"/>
            <a:chExt cx="6990689" cy="1946234"/>
          </a:xfrm>
        </p:grpSpPr>
        <p:sp>
          <p:nvSpPr>
            <p:cNvPr id="24" name="矩形 23"/>
            <p:cNvSpPr/>
            <p:nvPr/>
          </p:nvSpPr>
          <p:spPr>
            <a:xfrm>
              <a:off x="1916590" y="2980303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Outlook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25" name="直接箭头连接符 24"/>
            <p:cNvCxnSpPr>
              <a:stCxn id="24" idx="2"/>
            </p:cNvCxnSpPr>
            <p:nvPr/>
          </p:nvCxnSpPr>
          <p:spPr>
            <a:xfrm flipH="1">
              <a:off x="1382566" y="3347500"/>
              <a:ext cx="113338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2"/>
            </p:cNvCxnSpPr>
            <p:nvPr/>
          </p:nvCxnSpPr>
          <p:spPr>
            <a:xfrm>
              <a:off x="2515949" y="3347500"/>
              <a:ext cx="112101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303139" y="3428693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Sunny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71349" y="342038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Rain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29" name="直接箭头连接符 28"/>
            <p:cNvCxnSpPr>
              <a:stCxn id="24" idx="2"/>
            </p:cNvCxnSpPr>
            <p:nvPr/>
          </p:nvCxnSpPr>
          <p:spPr>
            <a:xfrm flipH="1">
              <a:off x="2515948" y="3347500"/>
              <a:ext cx="1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2454780" y="3533409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37922" y="3478571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Overcast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844577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040726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236875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33024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629173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825322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21471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844577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040726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236875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33024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9173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825322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021471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15877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35492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55107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58777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354926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161376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57525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553674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49823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235808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43195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62810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82425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824255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913369" y="2980303"/>
              <a:ext cx="1587731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Temperature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62" name="直接箭头连接符 61"/>
            <p:cNvCxnSpPr>
              <a:stCxn id="61" idx="2"/>
            </p:cNvCxnSpPr>
            <p:nvPr/>
          </p:nvCxnSpPr>
          <p:spPr>
            <a:xfrm flipH="1">
              <a:off x="5577627" y="3347500"/>
              <a:ext cx="112960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61" idx="2"/>
            </p:cNvCxnSpPr>
            <p:nvPr/>
          </p:nvCxnSpPr>
          <p:spPr>
            <a:xfrm>
              <a:off x="6707235" y="3347500"/>
              <a:ext cx="1124790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5639518" y="346194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Hot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216529" y="346194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Cool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66" name="直接箭头连接符 65"/>
            <p:cNvCxnSpPr>
              <a:stCxn id="61" idx="2"/>
            </p:cNvCxnSpPr>
            <p:nvPr/>
          </p:nvCxnSpPr>
          <p:spPr>
            <a:xfrm>
              <a:off x="6707235" y="3347500"/>
              <a:ext cx="377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6649838" y="3533409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455435" y="3461945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Mild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6039635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6235784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431933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628082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824231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020380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7216529" y="252751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039635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235784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431933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628082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824231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20380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216529" y="274947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42205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61820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422057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618206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459767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655916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52065" y="4339364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459766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627015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7823164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8019313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019313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7823163" y="434359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7435427" y="412164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3735530" y="1460435"/>
                <a:ext cx="3078407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zh-CN" altLang="en-US" sz="1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1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1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zh-CN" altLang="en-US" sz="1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sub>
                              </m:sSub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lang="zh-CN" altLang="en-US" sz="1400" b="1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zh-CN" altLang="en-US" sz="1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sub>
                              </m:sSub>
                              <m:r>
                                <a:rPr lang="zh-CN" altLang="en-US" sz="1400" b="1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30" y="1460435"/>
                <a:ext cx="3078407" cy="548676"/>
              </a:xfrm>
              <a:prstGeom prst="rect">
                <a:avLst/>
              </a:prstGeom>
              <a:blipFill>
                <a:blip r:embed="rId4"/>
                <a:stretch>
                  <a:fillRect t="-58889" r="-11485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6907" y="4936257"/>
                <a:ext cx="4395960" cy="10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=1−0.6046=0.3954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=1.5774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0.3954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1.5774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=0.2507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7" y="4936257"/>
                <a:ext cx="4395960" cy="1010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80387" y="4932025"/>
                <a:ext cx="4324936" cy="1003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)=1−0.9111=0.0889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=1.556</m:t>
                            </m:r>
                            <m:r>
                              <a:rPr lang="zh-CN" altLang="en-US" sz="120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0.0889</m:t>
                                </m:r>
                              </m:num>
                              <m:den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1.5567</m:t>
                                </m:r>
                              </m:den>
                            </m:f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=0.0571</m:t>
                            </m:r>
                            <m: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87" y="4932025"/>
                <a:ext cx="4324936" cy="1003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8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222"/>
    </mc:Choice>
    <mc:Fallback xmlns="">
      <p:transition advTm="2722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ID3</a:t>
            </a:r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277270" y="5010526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8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23"/>
    </mc:Choice>
    <mc:Fallback xmlns="">
      <p:transition advTm="572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94149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决策树的构建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1730008"/>
            <a:ext cx="8137923" cy="423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算法框架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6617" y="2664070"/>
            <a:ext cx="6089570" cy="2927838"/>
          </a:xfrm>
          <a:prstGeom prst="roundRect">
            <a:avLst>
              <a:gd name="adj" fmla="val 6628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从包含所有数据的根节点开始</a:t>
            </a:r>
            <a:endParaRPr lang="en-US" altLang="zh-CN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对于每一个节点，计算所有可能特征带来的</a:t>
            </a:r>
            <a:r>
              <a:rPr lang="zh-CN" altLang="en-US" dirty="0">
                <a:solidFill>
                  <a:schemeClr val="accent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信息增益</a:t>
            </a:r>
            <a:endParaRPr lang="en-US" altLang="zh-CN" dirty="0">
              <a:solidFill>
                <a:schemeClr val="accent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选择具有最大信息增益的特征</a:t>
            </a:r>
            <a:endParaRPr lang="en-US" altLang="zh-CN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ysClr val="windowText" lastClr="0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根据选择的特征分割这一节点上的数据</a:t>
            </a:r>
            <a:endParaRPr lang="en-US" altLang="zh-CN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solidFill>
                <a:sysClr val="windowText" lastClr="0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对每个叶子节点递归进行上述步骤，直至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叶子节点不再有信息增益</a:t>
            </a:r>
            <a:endParaRPr lang="en-US" altLang="zh-CN" sz="16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没有更多的特征可以被选取</a:t>
            </a:r>
            <a:endParaRPr lang="en-US" altLang="zh-CN" sz="16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7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4960"/>
    </mc:Choice>
    <mc:Fallback xmlns="">
      <p:transition advTm="16496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94149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决策树的构建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7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算法构建的决策树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2534218" y="2428149"/>
            <a:ext cx="3274431" cy="3014073"/>
            <a:chOff x="2055638" y="2088750"/>
            <a:chExt cx="3638257" cy="3348970"/>
          </a:xfrm>
        </p:grpSpPr>
        <p:sp>
          <p:nvSpPr>
            <p:cNvPr id="7" name="矩形 6"/>
            <p:cNvSpPr/>
            <p:nvPr/>
          </p:nvSpPr>
          <p:spPr>
            <a:xfrm>
              <a:off x="3656077" y="2541538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Outlook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8" name="直接箭头连接符 7"/>
            <p:cNvCxnSpPr>
              <a:stCxn id="7" idx="2"/>
            </p:cNvCxnSpPr>
            <p:nvPr/>
          </p:nvCxnSpPr>
          <p:spPr>
            <a:xfrm flipH="1">
              <a:off x="3122053" y="2908735"/>
              <a:ext cx="113338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7" idx="2"/>
            </p:cNvCxnSpPr>
            <p:nvPr/>
          </p:nvCxnSpPr>
          <p:spPr>
            <a:xfrm>
              <a:off x="4255436" y="2908735"/>
              <a:ext cx="112101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907780" y="3023180"/>
              <a:ext cx="791171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Sunny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88668" y="3023180"/>
              <a:ext cx="627309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Rain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4" name="直接箭头连接符 13"/>
            <p:cNvCxnSpPr>
              <a:stCxn id="7" idx="2"/>
            </p:cNvCxnSpPr>
            <p:nvPr/>
          </p:nvCxnSpPr>
          <p:spPr>
            <a:xfrm flipH="1">
              <a:off x="4255435" y="2908735"/>
              <a:ext cx="1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4194267" y="3094644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32149" y="3041653"/>
              <a:ext cx="1035183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Overcast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84064" y="208875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80213" y="208875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76362" y="208875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172511" y="208875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8660" y="208875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564809" y="208875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760958" y="2088750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584064" y="231070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80213" y="231070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976362" y="231070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172511" y="231070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68660" y="231070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64809" y="231070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60958" y="2310706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898264" y="368287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094413" y="368287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290562" y="368287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898264" y="390483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094413" y="390483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900863" y="3900599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097012" y="3900599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293161" y="3900599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489310" y="3900599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975295" y="368287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171444" y="368287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367593" y="368287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63742" y="3682875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63742" y="3904831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251788" y="4164106"/>
              <a:ext cx="1690276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Temperature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46" name="直接箭头连接符 45"/>
            <p:cNvCxnSpPr>
              <a:stCxn id="45" idx="2"/>
            </p:cNvCxnSpPr>
            <p:nvPr/>
          </p:nvCxnSpPr>
          <p:spPr>
            <a:xfrm flipH="1">
              <a:off x="2237150" y="4531302"/>
              <a:ext cx="859776" cy="65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5" idx="2"/>
            </p:cNvCxnSpPr>
            <p:nvPr/>
          </p:nvCxnSpPr>
          <p:spPr>
            <a:xfrm>
              <a:off x="3096926" y="4531302"/>
              <a:ext cx="879436" cy="65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110012" y="4645747"/>
              <a:ext cx="536471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Hot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561458" y="4645747"/>
              <a:ext cx="627309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Cool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50" name="直接箭头连接符 49"/>
            <p:cNvCxnSpPr>
              <a:stCxn id="45" idx="2"/>
            </p:cNvCxnSpPr>
            <p:nvPr/>
          </p:nvCxnSpPr>
          <p:spPr>
            <a:xfrm flipH="1">
              <a:off x="3092506" y="4531302"/>
              <a:ext cx="4420" cy="65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3031335" y="4717211"/>
              <a:ext cx="127167" cy="181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781513" y="4645747"/>
              <a:ext cx="607717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Mild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055638" y="5305442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251787" y="5305442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028417" y="5305442"/>
              <a:ext cx="130153" cy="130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008060" y="5307567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811910" y="5307567"/>
              <a:ext cx="130153" cy="130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498115"/>
            <a:ext cx="7660046" cy="77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一个特征最多会出现在一条路径中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一次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391"/>
    </mc:Choice>
    <mc:Fallback xmlns="">
      <p:transition advTm="493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94149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决策树的构建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7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算法构建的决策树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498115"/>
            <a:ext cx="7660046" cy="77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这棵树的划分是最优的么？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2534218" y="2428149"/>
            <a:ext cx="4138944" cy="3023269"/>
            <a:chOff x="2534218" y="2428149"/>
            <a:chExt cx="4138944" cy="3023269"/>
          </a:xfrm>
        </p:grpSpPr>
        <p:grpSp>
          <p:nvGrpSpPr>
            <p:cNvPr id="154" name="组合 153"/>
            <p:cNvGrpSpPr>
              <a:grpSpLocks noChangeAspect="1"/>
            </p:cNvGrpSpPr>
            <p:nvPr/>
          </p:nvGrpSpPr>
          <p:grpSpPr>
            <a:xfrm>
              <a:off x="2534218" y="2428149"/>
              <a:ext cx="3274431" cy="3014073"/>
              <a:chOff x="2055638" y="2088750"/>
              <a:chExt cx="3638257" cy="334897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656077" y="2541538"/>
                <a:ext cx="1198718" cy="367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Outlook</a:t>
                </a:r>
                <a:endParaRPr lang="zh-CN" altLang="en-US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166" name="直接箭头连接符 165"/>
              <p:cNvCxnSpPr>
                <a:stCxn id="165" idx="2"/>
              </p:cNvCxnSpPr>
              <p:nvPr/>
            </p:nvCxnSpPr>
            <p:spPr>
              <a:xfrm flipH="1">
                <a:off x="3122053" y="2908735"/>
                <a:ext cx="1133383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/>
              <p:cNvCxnSpPr>
                <a:stCxn id="165" idx="2"/>
              </p:cNvCxnSpPr>
              <p:nvPr/>
            </p:nvCxnSpPr>
            <p:spPr>
              <a:xfrm>
                <a:off x="4255436" y="2908735"/>
                <a:ext cx="1121018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本框 167"/>
              <p:cNvSpPr txBox="1"/>
              <p:nvPr/>
            </p:nvSpPr>
            <p:spPr>
              <a:xfrm>
                <a:off x="2907780" y="3023180"/>
                <a:ext cx="791171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Sunny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4788668" y="3023180"/>
                <a:ext cx="627309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Rain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170" name="直接箭头连接符 169"/>
              <p:cNvCxnSpPr>
                <a:stCxn id="165" idx="2"/>
              </p:cNvCxnSpPr>
              <p:nvPr/>
            </p:nvCxnSpPr>
            <p:spPr>
              <a:xfrm flipH="1">
                <a:off x="4255435" y="2908735"/>
                <a:ext cx="1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矩形 170"/>
              <p:cNvSpPr/>
              <p:nvPr/>
            </p:nvSpPr>
            <p:spPr>
              <a:xfrm>
                <a:off x="4194267" y="3094644"/>
                <a:ext cx="127167" cy="181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3732149" y="3041653"/>
                <a:ext cx="1035183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Overcast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3584064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3780213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3976362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172511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368660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4564809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4760958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3584064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3780213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3976362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4172511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4368660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4564809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4760958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898264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094413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3290562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898264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094413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900863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097012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293161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89310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975295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5171444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5367593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563742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5563742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251788" y="4164106"/>
                <a:ext cx="1690276" cy="367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Temperature</a:t>
                </a:r>
                <a:endParaRPr lang="zh-CN" altLang="en-US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202" name="直接箭头连接符 201"/>
              <p:cNvCxnSpPr>
                <a:stCxn id="201" idx="2"/>
              </p:cNvCxnSpPr>
              <p:nvPr/>
            </p:nvCxnSpPr>
            <p:spPr>
              <a:xfrm flipH="1">
                <a:off x="2237150" y="4531302"/>
                <a:ext cx="859776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/>
              <p:cNvCxnSpPr>
                <a:stCxn id="201" idx="2"/>
              </p:cNvCxnSpPr>
              <p:nvPr/>
            </p:nvCxnSpPr>
            <p:spPr>
              <a:xfrm>
                <a:off x="3096926" y="4531302"/>
                <a:ext cx="879436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文本框 203"/>
              <p:cNvSpPr txBox="1"/>
              <p:nvPr/>
            </p:nvSpPr>
            <p:spPr>
              <a:xfrm>
                <a:off x="2110012" y="4645747"/>
                <a:ext cx="536471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Hot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3561458" y="4645747"/>
                <a:ext cx="627309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Cool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206" name="直接箭头连接符 205"/>
              <p:cNvCxnSpPr>
                <a:stCxn id="201" idx="2"/>
              </p:cNvCxnSpPr>
              <p:nvPr/>
            </p:nvCxnSpPr>
            <p:spPr>
              <a:xfrm flipH="1">
                <a:off x="3092506" y="4531302"/>
                <a:ext cx="4420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矩形 206"/>
              <p:cNvSpPr/>
              <p:nvPr/>
            </p:nvSpPr>
            <p:spPr>
              <a:xfrm>
                <a:off x="3031335" y="4717211"/>
                <a:ext cx="127167" cy="181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2781513" y="4645747"/>
                <a:ext cx="607717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Mild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2055638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2251787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3028417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008060" y="5307567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3811910" y="5307567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5" name="矩形 154"/>
            <p:cNvSpPr>
              <a:spLocks noChangeAspect="1"/>
            </p:cNvSpPr>
            <p:nvPr/>
          </p:nvSpPr>
          <p:spPr>
            <a:xfrm>
              <a:off x="5133865" y="4279061"/>
              <a:ext cx="1127860" cy="3454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Wind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56" name="直接箭头连接符 155"/>
            <p:cNvCxnSpPr>
              <a:cxnSpLocks noChangeAspect="1"/>
              <a:stCxn id="155" idx="2"/>
            </p:cNvCxnSpPr>
            <p:nvPr/>
          </p:nvCxnSpPr>
          <p:spPr>
            <a:xfrm flipH="1">
              <a:off x="5170190" y="4624552"/>
              <a:ext cx="527605" cy="6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cxnSpLocks noChangeAspect="1"/>
              <a:stCxn id="155" idx="2"/>
            </p:cNvCxnSpPr>
            <p:nvPr/>
          </p:nvCxnSpPr>
          <p:spPr>
            <a:xfrm>
              <a:off x="5697795" y="4624552"/>
              <a:ext cx="602885" cy="6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>
              <a:spLocks noChangeAspect="1"/>
            </p:cNvSpPr>
            <p:nvPr/>
          </p:nvSpPr>
          <p:spPr>
            <a:xfrm>
              <a:off x="4750734" y="476070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Strong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59" name="文本框 158"/>
            <p:cNvSpPr txBox="1">
              <a:spLocks noChangeAspect="1"/>
            </p:cNvSpPr>
            <p:nvPr/>
          </p:nvSpPr>
          <p:spPr>
            <a:xfrm>
              <a:off x="6018816" y="4760702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Weak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>
              <a:off x="4830277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5026426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>
              <a:off x="5217119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300758" y="5322769"/>
              <a:ext cx="122460" cy="1224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5415142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140"/>
    </mc:Choice>
    <mc:Fallback xmlns="">
      <p:transition advTm="4414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27648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过拟合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1730008"/>
            <a:ext cx="8137921" cy="12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通过对每一个样例生成一个叶子节点，树模型可以近似任何有限数据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63603" y="2767500"/>
            <a:ext cx="4138944" cy="3023269"/>
            <a:chOff x="2534218" y="2428149"/>
            <a:chExt cx="4138944" cy="3023269"/>
          </a:xfrm>
        </p:grpSpPr>
        <p:grpSp>
          <p:nvGrpSpPr>
            <p:cNvPr id="6" name="组合 5"/>
            <p:cNvGrpSpPr>
              <a:grpSpLocks noChangeAspect="1"/>
            </p:cNvGrpSpPr>
            <p:nvPr/>
          </p:nvGrpSpPr>
          <p:grpSpPr>
            <a:xfrm>
              <a:off x="2534218" y="2428149"/>
              <a:ext cx="3274431" cy="3014073"/>
              <a:chOff x="2055638" y="2088750"/>
              <a:chExt cx="3638257" cy="334897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656077" y="2541538"/>
                <a:ext cx="1198718" cy="367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Outlook</a:t>
                </a:r>
                <a:endParaRPr lang="zh-CN" altLang="en-US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8" name="直接箭头连接符 7"/>
              <p:cNvCxnSpPr>
                <a:stCxn id="7" idx="2"/>
              </p:cNvCxnSpPr>
              <p:nvPr/>
            </p:nvCxnSpPr>
            <p:spPr>
              <a:xfrm flipH="1">
                <a:off x="3122053" y="2908735"/>
                <a:ext cx="1133383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7" idx="2"/>
              </p:cNvCxnSpPr>
              <p:nvPr/>
            </p:nvCxnSpPr>
            <p:spPr>
              <a:xfrm>
                <a:off x="4255436" y="2908735"/>
                <a:ext cx="1121018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907780" y="3023180"/>
                <a:ext cx="791171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Sunny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88668" y="3023180"/>
                <a:ext cx="627309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Rain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14" name="直接箭头连接符 13"/>
              <p:cNvCxnSpPr>
                <a:stCxn id="7" idx="2"/>
              </p:cNvCxnSpPr>
              <p:nvPr/>
            </p:nvCxnSpPr>
            <p:spPr>
              <a:xfrm flipH="1">
                <a:off x="4255435" y="2908735"/>
                <a:ext cx="1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4194267" y="3094644"/>
                <a:ext cx="127167" cy="181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732149" y="3041653"/>
                <a:ext cx="1035183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Overcast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584064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80213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76362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172511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368660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564809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760958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584064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780213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76362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172511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368660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564809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760958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898264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94413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290562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898264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094413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00863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097012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293161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489310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975295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5171444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367593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563742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563742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51788" y="4164106"/>
                <a:ext cx="1690276" cy="367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Temperature</a:t>
                </a:r>
                <a:endParaRPr lang="zh-CN" altLang="en-US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46" name="直接箭头连接符 45"/>
              <p:cNvCxnSpPr>
                <a:stCxn id="45" idx="2"/>
              </p:cNvCxnSpPr>
              <p:nvPr/>
            </p:nvCxnSpPr>
            <p:spPr>
              <a:xfrm flipH="1">
                <a:off x="2237150" y="4531302"/>
                <a:ext cx="859776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45" idx="2"/>
              </p:cNvCxnSpPr>
              <p:nvPr/>
            </p:nvCxnSpPr>
            <p:spPr>
              <a:xfrm>
                <a:off x="3096926" y="4531302"/>
                <a:ext cx="879436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2110012" y="4645747"/>
                <a:ext cx="536471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Hot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561458" y="4645747"/>
                <a:ext cx="627309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Cool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45" idx="2"/>
              </p:cNvCxnSpPr>
              <p:nvPr/>
            </p:nvCxnSpPr>
            <p:spPr>
              <a:xfrm flipH="1">
                <a:off x="3092506" y="4531302"/>
                <a:ext cx="4420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3031335" y="4717211"/>
                <a:ext cx="127167" cy="181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781513" y="4645747"/>
                <a:ext cx="607717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Mild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055638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251787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028417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08060" y="5307567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811910" y="5307567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矩形 129"/>
            <p:cNvSpPr>
              <a:spLocks noChangeAspect="1"/>
            </p:cNvSpPr>
            <p:nvPr/>
          </p:nvSpPr>
          <p:spPr>
            <a:xfrm>
              <a:off x="5133865" y="4279061"/>
              <a:ext cx="1127860" cy="3454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Wind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31" name="直接箭头连接符 130"/>
            <p:cNvCxnSpPr>
              <a:cxnSpLocks noChangeAspect="1"/>
              <a:stCxn id="130" idx="2"/>
            </p:cNvCxnSpPr>
            <p:nvPr/>
          </p:nvCxnSpPr>
          <p:spPr>
            <a:xfrm flipH="1">
              <a:off x="5170190" y="4624552"/>
              <a:ext cx="527605" cy="6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cxnSpLocks noChangeAspect="1"/>
              <a:stCxn id="130" idx="2"/>
            </p:cNvCxnSpPr>
            <p:nvPr/>
          </p:nvCxnSpPr>
          <p:spPr>
            <a:xfrm>
              <a:off x="5697795" y="4624552"/>
              <a:ext cx="602885" cy="6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>
              <a:spLocks noChangeAspect="1"/>
            </p:cNvSpPr>
            <p:nvPr/>
          </p:nvSpPr>
          <p:spPr>
            <a:xfrm>
              <a:off x="4750734" y="476070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Strong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34" name="文本框 133"/>
            <p:cNvSpPr txBox="1">
              <a:spLocks noChangeAspect="1"/>
            </p:cNvSpPr>
            <p:nvPr/>
          </p:nvSpPr>
          <p:spPr>
            <a:xfrm>
              <a:off x="6018816" y="4760702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Weak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>
              <a:off x="4830277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>
              <a:off x="5026426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>
              <a:off x="5217119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>
              <a:off x="6300758" y="5322769"/>
              <a:ext cx="122460" cy="1224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>
              <a:off x="5415142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4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077"/>
    </mc:Choice>
    <mc:Fallback xmlns="">
      <p:transition advTm="5107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59361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8"/>
                <a:ext cx="8137923" cy="28910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利用训练数据构建树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的损失函数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对于叶子节点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𝑡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为经验熵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为节点样例总数目，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为类别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中的样例数目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8"/>
                <a:ext cx="8137923" cy="2891035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32473" y="2216160"/>
                <a:ext cx="2231124" cy="889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73" y="2216160"/>
                <a:ext cx="2231124" cy="8890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3133609" y="4360712"/>
                <a:ext cx="2828851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09" y="4360712"/>
                <a:ext cx="2828851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040808"/>
            <a:ext cx="7660046" cy="77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训练目标函数：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寻找一棵树能够最小化损失函数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3216900" y="5647613"/>
                <a:ext cx="2662267" cy="889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900" y="5647613"/>
                <a:ext cx="2662267" cy="889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1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320"/>
    </mc:Choice>
    <mc:Fallback xmlns="">
      <p:transition advTm="1333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270616" y="2909789"/>
            <a:ext cx="3179425" cy="328473"/>
          </a:xfrm>
        </p:spPr>
        <p:txBody>
          <a:bodyPr/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2"/>
          </p:nvPr>
        </p:nvSpPr>
        <p:spPr>
          <a:xfrm>
            <a:off x="4428196" y="2830481"/>
            <a:ext cx="636022" cy="407781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270616" y="3827420"/>
            <a:ext cx="3179425" cy="328473"/>
          </a:xfrm>
        </p:spPr>
        <p:txBody>
          <a:bodyPr>
            <a:noAutofit/>
          </a:bodyPr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</p:nvPr>
        </p:nvSpPr>
        <p:spPr>
          <a:xfrm>
            <a:off x="4428196" y="3752574"/>
            <a:ext cx="636022" cy="407781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393"/>
    </mc:Choice>
    <mc:Fallback xmlns="">
      <p:transition advTm="1939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220750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决策树的正则化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9"/>
                <a:ext cx="8137923" cy="779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利用训练数据构建树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的损失函数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9"/>
                <a:ext cx="8137923" cy="779892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62403" y="2908530"/>
                <a:ext cx="3217997" cy="977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03" y="2908530"/>
                <a:ext cx="3217997" cy="977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4284927"/>
                <a:ext cx="7660046" cy="15192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其中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的叶子节点数目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为正则化的超参数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4284927"/>
                <a:ext cx="7660046" cy="1519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0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759"/>
    </mc:Choice>
    <mc:Fallback xmlns="">
      <p:transition advTm="7475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/>
          <p:cNvSpPr>
            <a:spLocks noChangeAspect="1"/>
          </p:cNvSpPr>
          <p:nvPr/>
        </p:nvSpPr>
        <p:spPr>
          <a:xfrm>
            <a:off x="4697610" y="4210089"/>
            <a:ext cx="1964659" cy="135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941499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决策树的构建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7660046" cy="77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算法构建的决策树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5498115"/>
            <a:ext cx="7660046" cy="77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计算并且比较损失函数的大小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2534218" y="2428149"/>
            <a:ext cx="4138944" cy="3023269"/>
            <a:chOff x="2534218" y="2428149"/>
            <a:chExt cx="4138944" cy="3023269"/>
          </a:xfrm>
        </p:grpSpPr>
        <p:grpSp>
          <p:nvGrpSpPr>
            <p:cNvPr id="154" name="组合 153"/>
            <p:cNvGrpSpPr>
              <a:grpSpLocks noChangeAspect="1"/>
            </p:cNvGrpSpPr>
            <p:nvPr/>
          </p:nvGrpSpPr>
          <p:grpSpPr>
            <a:xfrm>
              <a:off x="2534218" y="2428149"/>
              <a:ext cx="3274431" cy="3014073"/>
              <a:chOff x="2055638" y="2088750"/>
              <a:chExt cx="3638257" cy="3348970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3656077" y="2541538"/>
                <a:ext cx="1198718" cy="367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Outlook</a:t>
                </a:r>
                <a:endParaRPr lang="zh-CN" altLang="en-US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166" name="直接箭头连接符 165"/>
              <p:cNvCxnSpPr>
                <a:stCxn id="165" idx="2"/>
              </p:cNvCxnSpPr>
              <p:nvPr/>
            </p:nvCxnSpPr>
            <p:spPr>
              <a:xfrm flipH="1">
                <a:off x="3122053" y="2908735"/>
                <a:ext cx="1133383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/>
              <p:cNvCxnSpPr>
                <a:stCxn id="165" idx="2"/>
              </p:cNvCxnSpPr>
              <p:nvPr/>
            </p:nvCxnSpPr>
            <p:spPr>
              <a:xfrm>
                <a:off x="4255436" y="2908735"/>
                <a:ext cx="1121018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本框 167"/>
              <p:cNvSpPr txBox="1"/>
              <p:nvPr/>
            </p:nvSpPr>
            <p:spPr>
              <a:xfrm>
                <a:off x="2907780" y="3023180"/>
                <a:ext cx="791171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Sunny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4788668" y="3023180"/>
                <a:ext cx="627309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Rain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170" name="直接箭头连接符 169"/>
              <p:cNvCxnSpPr>
                <a:stCxn id="165" idx="2"/>
              </p:cNvCxnSpPr>
              <p:nvPr/>
            </p:nvCxnSpPr>
            <p:spPr>
              <a:xfrm flipH="1">
                <a:off x="4255435" y="2908735"/>
                <a:ext cx="1" cy="659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矩形 170"/>
              <p:cNvSpPr/>
              <p:nvPr/>
            </p:nvSpPr>
            <p:spPr>
              <a:xfrm>
                <a:off x="4194267" y="3094644"/>
                <a:ext cx="127167" cy="181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3732149" y="3041653"/>
                <a:ext cx="1035183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Overcast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3584064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3780213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3976362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172511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368660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4564809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4760958" y="2088750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3584064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3780213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3976362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4172511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4368660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4564809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4760958" y="2310706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898264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094413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3290562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898264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094413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900863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097012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293161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89310" y="3900599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975295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5171444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5367593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563742" y="3682875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5563742" y="3904831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2251788" y="4164106"/>
                <a:ext cx="1690276" cy="367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Temperature</a:t>
                </a:r>
                <a:endParaRPr lang="zh-CN" altLang="en-US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202" name="直接箭头连接符 201"/>
              <p:cNvCxnSpPr>
                <a:stCxn id="201" idx="2"/>
              </p:cNvCxnSpPr>
              <p:nvPr/>
            </p:nvCxnSpPr>
            <p:spPr>
              <a:xfrm flipH="1">
                <a:off x="2237150" y="4531302"/>
                <a:ext cx="859776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/>
              <p:cNvCxnSpPr>
                <a:stCxn id="201" idx="2"/>
              </p:cNvCxnSpPr>
              <p:nvPr/>
            </p:nvCxnSpPr>
            <p:spPr>
              <a:xfrm>
                <a:off x="3096926" y="4531302"/>
                <a:ext cx="879436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4" name="文本框 203"/>
              <p:cNvSpPr txBox="1"/>
              <p:nvPr/>
            </p:nvSpPr>
            <p:spPr>
              <a:xfrm>
                <a:off x="2110012" y="4645747"/>
                <a:ext cx="536471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Hot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3561458" y="4645747"/>
                <a:ext cx="627309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Cool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cxnSp>
            <p:nvCxnSpPr>
              <p:cNvPr id="206" name="直接箭头连接符 205"/>
              <p:cNvCxnSpPr>
                <a:stCxn id="201" idx="2"/>
              </p:cNvCxnSpPr>
              <p:nvPr/>
            </p:nvCxnSpPr>
            <p:spPr>
              <a:xfrm flipH="1">
                <a:off x="3092506" y="4531302"/>
                <a:ext cx="4420" cy="659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矩形 206"/>
              <p:cNvSpPr/>
              <p:nvPr/>
            </p:nvSpPr>
            <p:spPr>
              <a:xfrm>
                <a:off x="3031335" y="4717211"/>
                <a:ext cx="127167" cy="181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2781513" y="4645747"/>
                <a:ext cx="607717" cy="341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Mild</a:t>
                </a:r>
                <a:endParaRPr lang="zh-CN" altLang="en-US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2055638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2251787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3028417" y="5305442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008060" y="5307567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3811910" y="5307567"/>
                <a:ext cx="130153" cy="13015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5" name="矩形 154"/>
            <p:cNvSpPr>
              <a:spLocks noChangeAspect="1"/>
            </p:cNvSpPr>
            <p:nvPr/>
          </p:nvSpPr>
          <p:spPr>
            <a:xfrm>
              <a:off x="5133865" y="4279061"/>
              <a:ext cx="1127860" cy="3454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Wind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56" name="直接箭头连接符 155"/>
            <p:cNvCxnSpPr>
              <a:cxnSpLocks noChangeAspect="1"/>
              <a:stCxn id="155" idx="2"/>
            </p:cNvCxnSpPr>
            <p:nvPr/>
          </p:nvCxnSpPr>
          <p:spPr>
            <a:xfrm flipH="1">
              <a:off x="5170190" y="4624552"/>
              <a:ext cx="527605" cy="6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cxnSpLocks noChangeAspect="1"/>
              <a:stCxn id="155" idx="2"/>
            </p:cNvCxnSpPr>
            <p:nvPr/>
          </p:nvCxnSpPr>
          <p:spPr>
            <a:xfrm>
              <a:off x="5697795" y="4624552"/>
              <a:ext cx="602885" cy="6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>
              <a:spLocks noChangeAspect="1"/>
            </p:cNvSpPr>
            <p:nvPr/>
          </p:nvSpPr>
          <p:spPr>
            <a:xfrm>
              <a:off x="4750734" y="4760702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Strong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59" name="文本框 158"/>
            <p:cNvSpPr txBox="1">
              <a:spLocks noChangeAspect="1"/>
            </p:cNvSpPr>
            <p:nvPr/>
          </p:nvSpPr>
          <p:spPr>
            <a:xfrm>
              <a:off x="6018816" y="4760702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Weak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>
              <a:off x="4830277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5026426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>
              <a:off x="5217119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300758" y="5322769"/>
              <a:ext cx="122460" cy="1224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5415142" y="5328958"/>
              <a:ext cx="122460" cy="122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053459" y="5655440"/>
                <a:ext cx="2342373" cy="711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zh-CN" altLang="en-US" sz="1400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14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1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459" y="5655440"/>
                <a:ext cx="2342373" cy="711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789330" y="4573841"/>
            <a:ext cx="1550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是否对该节点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进行分裂？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8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014"/>
    </mc:Choice>
    <mc:Fallback xmlns="">
      <p:transition advTm="6401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334670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ID3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总结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8"/>
            <a:ext cx="8070058" cy="423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算法是一种传统并且直观的决策树训练算法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针对离散的类别型数据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一个特征数值或类别构成一个分支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C4.5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算法与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ID3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算法相似但是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C4.5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算法做了改进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根据信息增益率进行节点分裂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分裂出来的树枝数目取决于特征中不同类别取值的数量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可能会产生很宽的树结构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2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709"/>
    </mc:Choice>
    <mc:Fallback xmlns="">
      <p:transition advTm="11770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CART</a:t>
            </a:r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4973050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讲师：张伟楠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2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21"/>
    </mc:Choice>
    <mc:Fallback xmlns="">
      <p:transition advTm="612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09484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算法简介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216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分类和回归树（</a:t>
            </a:r>
            <a:r>
              <a:rPr lang="en-US" altLang="zh-CN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CART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1984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年，由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Leo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Breiman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二值分裂，对于分裂条件仅取</a:t>
            </a:r>
            <a:r>
              <a:rPr lang="en-US" altLang="zh-CN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yes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或者</a:t>
            </a:r>
            <a:r>
              <a:rPr lang="en-US" altLang="zh-CN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no</a:t>
            </a: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对于连续数值特征同样有效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当采取不同分裂条件时，可以重复使用相同的特征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10384" y="3963106"/>
            <a:ext cx="3244162" cy="2483739"/>
            <a:chOff x="2765965" y="4038114"/>
            <a:chExt cx="3244162" cy="2483739"/>
          </a:xfrm>
        </p:grpSpPr>
        <p:sp>
          <p:nvSpPr>
            <p:cNvPr id="8" name="矩形 7"/>
            <p:cNvSpPr/>
            <p:nvPr/>
          </p:nvSpPr>
          <p:spPr>
            <a:xfrm>
              <a:off x="4214130" y="4038114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Condition 1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9" name="直接箭头连接符 8"/>
            <p:cNvCxnSpPr>
              <a:stCxn id="8" idx="2"/>
              <a:endCxn id="13" idx="0"/>
            </p:cNvCxnSpPr>
            <p:nvPr/>
          </p:nvCxnSpPr>
          <p:spPr>
            <a:xfrm flipH="1">
              <a:off x="3962603" y="4405311"/>
              <a:ext cx="850886" cy="699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>
              <a:off x="4813489" y="4405311"/>
              <a:ext cx="599359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972718" y="453622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35561" y="4519756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63244" y="5104637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Condition 2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4" name="直接箭头连接符 13"/>
            <p:cNvCxnSpPr>
              <a:stCxn id="13" idx="2"/>
            </p:cNvCxnSpPr>
            <p:nvPr/>
          </p:nvCxnSpPr>
          <p:spPr>
            <a:xfrm flipH="1">
              <a:off x="3399560" y="5471834"/>
              <a:ext cx="563043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3" idx="2"/>
            </p:cNvCxnSpPr>
            <p:nvPr/>
          </p:nvCxnSpPr>
          <p:spPr>
            <a:xfrm>
              <a:off x="3962603" y="5471834"/>
              <a:ext cx="599359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184830" y="558627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84675" y="5586279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5965" y="6214076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Prediction 1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42341" y="6214076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Prediction 2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15569" y="5134346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Prediction 3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6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8844"/>
    </mc:Choice>
    <mc:Fallback xmlns="">
      <p:transition advTm="108844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409484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算法简介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7660046" cy="113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回归树：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输出预测数值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4810342" y="1730009"/>
            <a:ext cx="4138925" cy="113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分类树：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输出预测类别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99209" y="2906201"/>
            <a:ext cx="2891600" cy="2880700"/>
            <a:chOff x="3155920" y="4038114"/>
            <a:chExt cx="2475080" cy="2465749"/>
          </a:xfrm>
        </p:grpSpPr>
        <p:sp>
          <p:nvSpPr>
            <p:cNvPr id="27" name="矩形 26"/>
            <p:cNvSpPr/>
            <p:nvPr/>
          </p:nvSpPr>
          <p:spPr>
            <a:xfrm>
              <a:off x="4214130" y="4038114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Age &gt; 20</a:t>
              </a:r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28" name="直接箭头连接符 27"/>
            <p:cNvCxnSpPr>
              <a:stCxn id="27" idx="2"/>
              <a:endCxn id="32" idx="0"/>
            </p:cNvCxnSpPr>
            <p:nvPr/>
          </p:nvCxnSpPr>
          <p:spPr>
            <a:xfrm flipH="1">
              <a:off x="4053379" y="4405311"/>
              <a:ext cx="760111" cy="699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7" idx="2"/>
            </p:cNvCxnSpPr>
            <p:nvPr/>
          </p:nvCxnSpPr>
          <p:spPr>
            <a:xfrm>
              <a:off x="4813489" y="4405311"/>
              <a:ext cx="599359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035716" y="4519756"/>
              <a:ext cx="44757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35561" y="4519756"/>
              <a:ext cx="39543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63244" y="5104637"/>
              <a:ext cx="1380269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Gender=Male</a:t>
              </a:r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33" name="直接箭头连接符 32"/>
            <p:cNvCxnSpPr>
              <a:stCxn id="32" idx="2"/>
            </p:cNvCxnSpPr>
            <p:nvPr/>
          </p:nvCxnSpPr>
          <p:spPr>
            <a:xfrm flipH="1">
              <a:off x="3399561" y="5471834"/>
              <a:ext cx="65381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2" idx="2"/>
            </p:cNvCxnSpPr>
            <p:nvPr/>
          </p:nvCxnSpPr>
          <p:spPr>
            <a:xfrm>
              <a:off x="4053379" y="5471834"/>
              <a:ext cx="721247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184830" y="5586279"/>
              <a:ext cx="44757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84675" y="5586279"/>
              <a:ext cx="39543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155920" y="6214076"/>
              <a:ext cx="41464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4.8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536188" y="6214076"/>
              <a:ext cx="41464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4.1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05524" y="5134346"/>
              <a:ext cx="41464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2.8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88381" y="2906201"/>
            <a:ext cx="3058486" cy="2880700"/>
            <a:chOff x="3139457" y="4038114"/>
            <a:chExt cx="2617926" cy="2465749"/>
          </a:xfrm>
        </p:grpSpPr>
        <p:sp>
          <p:nvSpPr>
            <p:cNvPr id="41" name="矩形 40"/>
            <p:cNvSpPr/>
            <p:nvPr/>
          </p:nvSpPr>
          <p:spPr>
            <a:xfrm>
              <a:off x="4214130" y="4038114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Age &gt; 20</a:t>
              </a:r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42" name="直接箭头连接符 41"/>
            <p:cNvCxnSpPr>
              <a:stCxn id="41" idx="2"/>
              <a:endCxn id="46" idx="0"/>
            </p:cNvCxnSpPr>
            <p:nvPr/>
          </p:nvCxnSpPr>
          <p:spPr>
            <a:xfrm flipH="1">
              <a:off x="4053379" y="4405311"/>
              <a:ext cx="760111" cy="699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1" idx="2"/>
            </p:cNvCxnSpPr>
            <p:nvPr/>
          </p:nvCxnSpPr>
          <p:spPr>
            <a:xfrm>
              <a:off x="4813489" y="4405311"/>
              <a:ext cx="599359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035716" y="4519756"/>
              <a:ext cx="44757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35561" y="4519756"/>
              <a:ext cx="39543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363244" y="5104637"/>
              <a:ext cx="1380269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Gender=Male</a:t>
              </a:r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47" name="直接箭头连接符 46"/>
            <p:cNvCxnSpPr>
              <a:stCxn id="46" idx="2"/>
            </p:cNvCxnSpPr>
            <p:nvPr/>
          </p:nvCxnSpPr>
          <p:spPr>
            <a:xfrm flipH="1">
              <a:off x="3399561" y="5471834"/>
              <a:ext cx="65381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2"/>
            </p:cNvCxnSpPr>
            <p:nvPr/>
          </p:nvCxnSpPr>
          <p:spPr>
            <a:xfrm>
              <a:off x="4053379" y="5471834"/>
              <a:ext cx="721247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3184830" y="5586279"/>
              <a:ext cx="44757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384675" y="5586279"/>
              <a:ext cx="39543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139457" y="6214076"/>
              <a:ext cx="447578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like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398978" y="6214076"/>
              <a:ext cx="689068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dislike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068315" y="5134346"/>
              <a:ext cx="689068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dislike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739616" y="5871132"/>
            <a:ext cx="3455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举例：预测用户对于电影的打分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059232" y="5871132"/>
            <a:ext cx="364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举例：预测用户是否喜欢一部电影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907"/>
    </mc:Choice>
    <mc:Fallback xmlns="">
      <p:transition advTm="95907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20166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回归树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09"/>
                <a:ext cx="7660046" cy="48730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对于目标为连续值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的训练数据集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假设回归树对于空间进行了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个区域的划分，记为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的预测值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的损失函数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容易得出，区域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最优预测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09"/>
                <a:ext cx="7660046" cy="4873014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446501" y="2361130"/>
                <a:ext cx="37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501" y="2361130"/>
                <a:ext cx="377192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64683" y="3730915"/>
                <a:ext cx="273555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83" y="3730915"/>
                <a:ext cx="2735557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3470366" y="4861647"/>
                <a:ext cx="172419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366" y="4861647"/>
                <a:ext cx="1724190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32933" y="5989226"/>
                <a:ext cx="2399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avg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33" y="5989226"/>
                <a:ext cx="2399055" cy="369332"/>
              </a:xfrm>
              <a:prstGeom prst="rect">
                <a:avLst/>
              </a:prstGeom>
              <a:blipFill>
                <a:blip r:embed="rId8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6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5072"/>
    </mc:Choice>
    <mc:Fallback xmlns="">
      <p:transition advTm="14507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20166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回归树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10"/>
                <a:ext cx="8137923" cy="2789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如何得到最优的分割区域？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如何寻找最优的分割条件？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上，定义一个阈值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即可分割出两个区域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10"/>
                <a:ext cx="8137923" cy="2789236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0" y="3981129"/>
            <a:ext cx="7660046" cy="83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基于当前分割进行训练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32935" y="5679830"/>
                <a:ext cx="2399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avg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35" y="5679830"/>
                <a:ext cx="2399055" cy="369332"/>
              </a:xfrm>
              <a:prstGeom prst="rect">
                <a:avLst/>
              </a:prstGeom>
              <a:blipFill>
                <a:blip r:embed="rId5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6271" y="3625734"/>
                <a:ext cx="7290262" cy="423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1" y="3625734"/>
                <a:ext cx="7290262" cy="42344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4606" y="4687091"/>
                <a:ext cx="7613592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06" y="4687091"/>
                <a:ext cx="7613592" cy="80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7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7151"/>
    </mc:Choice>
    <mc:Fallback xmlns="">
      <p:transition advTm="19715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69211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回归树算法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10"/>
                <a:ext cx="7660046" cy="3625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输入：训练数据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𝐷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输出：回归树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重复至满足停止条件：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找到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最优分割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  <m:r>
                      <a:rPr lang="en-US" altLang="zh-CN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计算新的区域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的预测值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10"/>
                <a:ext cx="7660046" cy="3625740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39" y="5171083"/>
            <a:ext cx="7660046" cy="83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返回回归树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32933" y="5096354"/>
                <a:ext cx="2399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avg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33" y="5096354"/>
                <a:ext cx="2399055" cy="369332"/>
              </a:xfrm>
              <a:prstGeom prst="rect">
                <a:avLst/>
              </a:prstGeom>
              <a:blipFill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43903" y="3772208"/>
                <a:ext cx="7613592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" y="3772208"/>
                <a:ext cx="7613592" cy="801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64681" y="5621459"/>
                <a:ext cx="273555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81" y="5621459"/>
                <a:ext cx="2735557" cy="8712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43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336"/>
    </mc:Choice>
    <mc:Fallback xmlns="">
      <p:transition advTm="7333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69211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回归树算法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lnSpc>
                    <a:spcPct val="200000"/>
                  </a:lnSpc>
                  <a:spcBef>
                    <a:spcPts val="1000"/>
                  </a:spcBef>
                  <a:buSzPct val="88000"/>
                  <a:buFont typeface="Wingdings" pitchFamily="2" charset="2"/>
                  <a:buChar char="p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如何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高效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寻找最优分割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  <a:blipFill>
                <a:blip r:embed="rId5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0" y="3164865"/>
                <a:ext cx="7660046" cy="580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根据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特征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的数值对数据进行升序的排序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0" y="3164865"/>
                <a:ext cx="7660046" cy="580048"/>
              </a:xfrm>
              <a:prstGeom prst="rect">
                <a:avLst/>
              </a:prstGeom>
              <a:blipFill>
                <a:blip r:embed="rId6"/>
                <a:stretch>
                  <a:fillRect l="-477"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43903" y="2324923"/>
                <a:ext cx="7613592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" y="2324923"/>
                <a:ext cx="7613592" cy="80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03106" y="4980026"/>
                <a:ext cx="2615138" cy="61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m:rPr>
                          <m:nor/>
                        </m:rPr>
                        <a:rPr lang="zh-CN" alt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=7</m:t>
                          </m:r>
                        </m:sub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06" y="4980026"/>
                <a:ext cx="2615138" cy="6115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34040" y="5718744"/>
                <a:ext cx="5776211" cy="723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=7</m:t>
                          </m:r>
                        </m:sub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=7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=7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zh-CN" alt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40" y="5718744"/>
                <a:ext cx="5776211" cy="723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350907" y="5055264"/>
            <a:ext cx="12440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在线更新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438479" y="5423879"/>
            <a:ext cx="0" cy="3114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486326" y="5435794"/>
            <a:ext cx="0" cy="3114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041637" y="3629692"/>
            <a:ext cx="7712594" cy="1362108"/>
            <a:chOff x="1041637" y="3629692"/>
            <a:chExt cx="7712594" cy="1362108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1146412" y="4408227"/>
              <a:ext cx="7219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1384452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82720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5282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8711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8236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450951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402536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4522324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193947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858667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6740016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575521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41637" y="4622468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small </a:t>
              </a:r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j</a:t>
              </a:r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value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210219" y="4622468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large </a:t>
              </a:r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j</a:t>
              </a:r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value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3721460" y="3629692"/>
              <a:ext cx="1205779" cy="778535"/>
              <a:chOff x="3721460" y="3629692"/>
              <a:chExt cx="1205779" cy="778535"/>
            </a:xfrm>
          </p:grpSpPr>
          <p:cxnSp>
            <p:nvCxnSpPr>
              <p:cNvPr id="85" name="直接箭头连接符 84"/>
              <p:cNvCxnSpPr/>
              <p:nvPr/>
            </p:nvCxnSpPr>
            <p:spPr>
              <a:xfrm>
                <a:off x="4324350" y="4048125"/>
                <a:ext cx="0" cy="3601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3721460" y="3629692"/>
                <a:ext cx="120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分割阈值</a:t>
                </a:r>
                <a:r>
                  <a:rPr lang="en-US" i="1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303106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74586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468658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3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781953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378789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5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750548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6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42745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7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315636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8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76582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9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089545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619910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11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426894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12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731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1701"/>
    </mc:Choice>
    <mc:Fallback xmlns="">
      <p:transition advTm="221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" grpId="0"/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05" y="2818892"/>
            <a:ext cx="5167602" cy="1220215"/>
          </a:xfrm>
        </p:spPr>
        <p:txBody>
          <a:bodyPr>
            <a:noAutofit/>
          </a:bodyPr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65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61"/>
    </mc:Choice>
    <mc:Fallback xmlns="">
      <p:transition advTm="476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69211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回归树算法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lnSpc>
                    <a:spcPct val="200000"/>
                  </a:lnSpc>
                  <a:spcBef>
                    <a:spcPts val="1000"/>
                  </a:spcBef>
                  <a:buSzPct val="88000"/>
                  <a:buFont typeface="Wingdings" pitchFamily="2" charset="2"/>
                  <a:buChar char="p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如何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高效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寻找最优分割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0" y="3164865"/>
                <a:ext cx="7660046" cy="580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根据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特征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的数值对数据进行升序的排序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0" y="3164865"/>
                <a:ext cx="7660046" cy="580048"/>
              </a:xfrm>
              <a:prstGeom prst="rect">
                <a:avLst/>
              </a:prstGeom>
              <a:blipFill>
                <a:blip r:embed="rId5"/>
                <a:stretch>
                  <a:fillRect l="-477"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43903" y="2324923"/>
                <a:ext cx="7613592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" y="2324923"/>
                <a:ext cx="7613592" cy="801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041637" y="3629692"/>
            <a:ext cx="7712594" cy="1362108"/>
            <a:chOff x="1041637" y="3629692"/>
            <a:chExt cx="7712594" cy="1362108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1146412" y="4408227"/>
              <a:ext cx="7219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384452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2720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5282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8711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8236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50951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402536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522324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193947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858667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740016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575521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1637" y="4622468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small </a:t>
              </a:r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j</a:t>
              </a:r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value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10219" y="4622468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large </a:t>
              </a:r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j</a:t>
              </a:r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value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21460" y="3629692"/>
              <a:ext cx="1205779" cy="778535"/>
              <a:chOff x="3721460" y="3629692"/>
              <a:chExt cx="1205779" cy="778535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4324350" y="4048125"/>
                <a:ext cx="0" cy="3601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3721460" y="3629692"/>
                <a:ext cx="120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分割阈值</a:t>
                </a:r>
                <a:r>
                  <a:rPr lang="en-US" i="1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</a:t>
                </a: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303106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4586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68658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3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81953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378789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5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50548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6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2745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7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15636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8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6582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9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089545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19910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11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426894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12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44357" y="5215479"/>
                <a:ext cx="5776211" cy="723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20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6,7</m:t>
                          </m:r>
                        </m:sub>
                      </m:sSub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=7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zh-CN" alt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57" y="5215479"/>
                <a:ext cx="5776211" cy="723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02"/>
    </mc:Choice>
    <mc:Fallback xmlns="">
      <p:transition advTm="240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69211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回归树算法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lnSpc>
                    <a:spcPct val="200000"/>
                  </a:lnSpc>
                  <a:spcBef>
                    <a:spcPts val="1000"/>
                  </a:spcBef>
                  <a:buSzPct val="88000"/>
                  <a:buFont typeface="Wingdings" pitchFamily="2" charset="2"/>
                  <a:buChar char="p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如何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高效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寻找最优分割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0" y="3164865"/>
                <a:ext cx="7660046" cy="580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根据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特征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的数值对数据进行升序的排序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0" y="3164865"/>
                <a:ext cx="7660046" cy="580048"/>
              </a:xfrm>
              <a:prstGeom prst="rect">
                <a:avLst/>
              </a:prstGeom>
              <a:blipFill>
                <a:blip r:embed="rId5"/>
                <a:stretch>
                  <a:fillRect l="-477" t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43903" y="2324923"/>
                <a:ext cx="7613592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03" y="2324923"/>
                <a:ext cx="7613592" cy="801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041637" y="3629692"/>
            <a:ext cx="7712594" cy="1362108"/>
            <a:chOff x="1041637" y="3629692"/>
            <a:chExt cx="7712594" cy="1362108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1146412" y="4408227"/>
              <a:ext cx="7219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384452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2720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5282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8711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823648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50951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402536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522324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193947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858667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740016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575521" y="4305869"/>
              <a:ext cx="204716" cy="204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1637" y="4622468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small </a:t>
              </a:r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j</a:t>
              </a:r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value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210219" y="4622468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large </a:t>
              </a:r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j</a:t>
              </a:r>
              <a:r>
                <a:rPr 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 value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394786" y="3629692"/>
              <a:ext cx="1205779" cy="778535"/>
              <a:chOff x="4394786" y="3629692"/>
              <a:chExt cx="1205779" cy="778535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4997676" y="4048125"/>
                <a:ext cx="0" cy="36010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4394786" y="3629692"/>
                <a:ext cx="120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分割阈值</a:t>
                </a:r>
                <a:r>
                  <a:rPr lang="en-US" i="1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</a:t>
                </a: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303106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4586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68658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3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81953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378789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5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50548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6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2745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7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15636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8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65822" y="3905409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9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089545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10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19910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11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426894" y="390540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</a:t>
              </a:r>
              <a:r>
                <a:rPr lang="en-US" baseline="-25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12</a:t>
              </a:r>
              <a:endParaRPr lang="en-US" i="1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52461" y="4919788"/>
                <a:ext cx="3242528" cy="723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20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6,7</m:t>
                          </m:r>
                        </m:sub>
                      </m:sSub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=7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zh-CN" alt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61" y="4919788"/>
                <a:ext cx="3242528" cy="723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852461" y="5792451"/>
                <a:ext cx="3242528" cy="723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200" smtClean="0">
                              <a:latin typeface="Cambria Math" panose="02040503050406030204" pitchFamily="18" charset="0"/>
                            </a:rPr>
                            <m:t>loss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7,8</m:t>
                          </m:r>
                        </m:sub>
                      </m:sSub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zh-CN" altLang="en-US" sz="12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zh-CN" alt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61" y="5792451"/>
                <a:ext cx="3242528" cy="723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/>
          <p:nvPr/>
        </p:nvCxnSpPr>
        <p:spPr>
          <a:xfrm>
            <a:off x="3163338" y="5573509"/>
            <a:ext cx="0" cy="3114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211185" y="5585424"/>
            <a:ext cx="0" cy="3114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5430" y="4988858"/>
                <a:ext cx="4791865" cy="15777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维护以及在线更新仅需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𝑂</m:t>
                    </m:r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时间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对于整个特征的检验需要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𝑂</m:t>
                    </m:r>
                    <m:r>
                      <a:rPr lang="en-US" altLang="zh-CN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时间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48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430" y="4988858"/>
                <a:ext cx="4791865" cy="1577736"/>
              </a:xfrm>
              <a:prstGeom prst="rect">
                <a:avLst/>
              </a:prstGeom>
              <a:blipFill>
                <a:blip r:embed="rId9"/>
                <a:stretch>
                  <a:fillRect t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14519" y="5369032"/>
                <a:ext cx="2839624" cy="615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20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zh-CN" altLang="en-US" sz="1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sty m:val="p"/>
                        </m:rPr>
                        <a:rPr lang="zh-CN" altLang="en-US" sz="1200" i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19" y="5369032"/>
                <a:ext cx="2839624" cy="615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038"/>
    </mc:Choice>
    <mc:Fallback xmlns="">
      <p:transition advTm="5903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20166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分类树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9"/>
                <a:ext cx="8137923" cy="4376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对于目标为类别值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的训练数据集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假设分类树对于空间进行了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个区域的划分，记为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的预测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这里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叶子节点的预测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是类别的分布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可以由类别计数进行求解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9"/>
                <a:ext cx="8137923" cy="4376649"/>
              </a:xfrm>
              <a:prstGeom prst="rect">
                <a:avLst/>
              </a:prstGeom>
              <a:blipFill>
                <a:blip r:embed="rId4"/>
                <a:stretch>
                  <a:fillRect l="-449" r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699991" y="2355482"/>
                <a:ext cx="3771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991" y="2355482"/>
                <a:ext cx="377192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03466" y="3482732"/>
                <a:ext cx="273555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66" y="3482732"/>
                <a:ext cx="2735557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74063" y="5019694"/>
                <a:ext cx="3023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063" y="5019694"/>
                <a:ext cx="3023776" cy="369332"/>
              </a:xfrm>
              <a:prstGeom prst="rect">
                <a:avLst/>
              </a:prstGeom>
              <a:blipFill>
                <a:blip r:embed="rId7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71742" y="5944158"/>
                <a:ext cx="2278957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42" y="5944158"/>
                <a:ext cx="2278957" cy="7007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064489" y="5997950"/>
                <a:ext cx="2206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叶子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𝑚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上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𝑘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类别的样例数目</a:t>
                </a:r>
                <a:endParaRPr lang="en-US" sz="1400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89" y="5997950"/>
                <a:ext cx="2206373" cy="307777"/>
              </a:xfrm>
              <a:prstGeom prst="rect">
                <a:avLst/>
              </a:prstGeom>
              <a:blipFill>
                <a:blip r:embed="rId9"/>
                <a:stretch>
                  <a:fillRect l="-829" t="-4000" r="-55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064489" y="6326463"/>
                <a:ext cx="1749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叶子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𝑚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上的样例数目</a:t>
                </a:r>
                <a:endParaRPr lang="en-US" sz="1400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89" y="6326463"/>
                <a:ext cx="1749069" cy="307777"/>
              </a:xfrm>
              <a:prstGeom prst="rect">
                <a:avLst/>
              </a:prstGeom>
              <a:blipFill>
                <a:blip r:embed="rId10"/>
                <a:stretch>
                  <a:fillRect l="-1045" t="-4000" r="-104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1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186"/>
    </mc:Choice>
    <mc:Fallback xmlns="">
      <p:transition advTm="94186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20166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分类树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10"/>
            <a:ext cx="7660046" cy="83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如何得到最优的分割区域？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39" y="2471083"/>
                <a:ext cx="8137925" cy="40377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如何寻找最优的分割条件？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对于连续特征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，定义一个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阈值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</m:oMath>
                </a14:m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即可分割出两个区域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对于类别特征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，选择一个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类别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</m:oMath>
                </a14:m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即可分割出两个区域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如何选择？基于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基尼不纯度（</a:t>
                </a:r>
                <a:r>
                  <a:rPr lang="en-US" altLang="zh-CN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Gini Impurity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9" y="2471083"/>
                <a:ext cx="8137925" cy="4037782"/>
              </a:xfrm>
              <a:prstGeom prst="rect">
                <a:avLst/>
              </a:prstGeom>
              <a:blipFill>
                <a:blip r:embed="rId4"/>
                <a:stretch>
                  <a:fillRect l="-449" t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26270" y="3632553"/>
                <a:ext cx="7290262" cy="423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0" y="3632553"/>
                <a:ext cx="7290262" cy="42344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26270" y="4988162"/>
                <a:ext cx="7290262" cy="423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0" y="4988162"/>
                <a:ext cx="7290262" cy="423449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2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838"/>
    </mc:Choice>
    <mc:Fallback xmlns="">
      <p:transition advTm="6883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75030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基尼不纯度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9"/>
                <a:ext cx="8137923" cy="31935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在分类问题中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假设共有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个类别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为一个样例是第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类的概率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基尼不纯度为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285750" lvl="1" indent="-285750">
                  <a:lnSpc>
                    <a:spcPct val="200000"/>
                  </a:lnSpc>
                  <a:spcBef>
                    <a:spcPts val="1000"/>
                  </a:spcBef>
                  <a:buSzPct val="88000"/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对于给定的训练数据集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𝐷</m:t>
                    </m:r>
                  </m:oMath>
                </a14:m>
                <a:r>
                  <a:rPr lang="zh-CN" altLang="en-US" sz="20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，基尼不纯度为</a:t>
                </a:r>
                <a:endParaRPr lang="en-US" altLang="zh-CN" sz="20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9"/>
                <a:ext cx="8137923" cy="3193597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99595" y="3393975"/>
                <a:ext cx="405835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595" y="3393975"/>
                <a:ext cx="4058354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15394" y="4923605"/>
                <a:ext cx="297017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)=1−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394" y="4923605"/>
                <a:ext cx="2970172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789210" y="5090359"/>
                <a:ext cx="235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数据集𝐷上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𝑘</m:t>
                    </m:r>
                  </m:oMath>
                </a14:m>
                <a:r>
                  <a:rPr lang="zh-CN" altLang="en-US" sz="1400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类别的样例数目</a:t>
                </a:r>
                <a:endParaRPr lang="en-US" sz="1400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210" y="5090359"/>
                <a:ext cx="2353978" cy="307777"/>
              </a:xfrm>
              <a:prstGeom prst="rect">
                <a:avLst/>
              </a:prstGeom>
              <a:blipFill>
                <a:blip r:embed="rId7"/>
                <a:stretch>
                  <a:fillRect l="-777" t="-7843" r="-518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789210" y="5418872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数据集𝐷上的样例数目</a:t>
            </a:r>
            <a:endParaRPr lang="en-US" sz="14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1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80"/>
    </mc:Choice>
    <mc:Fallback xmlns="">
      <p:transition advTm="6768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15" y="3544936"/>
            <a:ext cx="4000000" cy="29546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75030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基尼不纯度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9"/>
                <a:ext cx="8210735" cy="31935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在二分类问题中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为一个样例是第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类的概率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基尼不纯度为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Gini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熵为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9"/>
                <a:ext cx="8210735" cy="3193597"/>
              </a:xfrm>
              <a:prstGeom prst="rect">
                <a:avLst/>
              </a:prstGeom>
              <a:blipFill>
                <a:blip r:embed="rId5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180686" y="4326609"/>
            <a:ext cx="19380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基尼不纯度与熵在图示的分类错误率上十分近似</a:t>
            </a:r>
            <a:endParaRPr lang="en-US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609"/>
    </mc:Choice>
    <mc:Fallback xmlns="">
      <p:transition advTm="4760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750306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基尼不纯度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0" y="1730009"/>
                <a:ext cx="8070059" cy="4130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lnSpc>
                    <a:spcPct val="200000"/>
                  </a:lnSpc>
                  <a:spcBef>
                    <a:spcPts val="1000"/>
                  </a:spcBef>
                  <a:buSzPct val="88000"/>
                  <a:buFont typeface="Wingdings" pitchFamily="2" charset="2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对于类别特征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以及其中一个类别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两个分割区域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在类别特征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中，选择类别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的基尼不纯度为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0" y="1730009"/>
                <a:ext cx="8070059" cy="4130464"/>
              </a:xfrm>
              <a:prstGeom prst="rect">
                <a:avLst/>
              </a:prstGeom>
              <a:blipFill>
                <a:blip r:embed="rId4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92338" y="2935223"/>
                <a:ext cx="7290262" cy="423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38" y="2935223"/>
                <a:ext cx="7290262" cy="423449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2338" y="3585305"/>
                <a:ext cx="7290262" cy="42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38" y="3585305"/>
                <a:ext cx="7290262" cy="425822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17141" y="4994666"/>
                <a:ext cx="5440655" cy="752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41" y="4994666"/>
                <a:ext cx="5440655" cy="7527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113"/>
    </mc:Choice>
    <mc:Fallback xmlns="">
      <p:transition advTm="7011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118946" y="2984323"/>
            <a:ext cx="1023265" cy="310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0" y="2934422"/>
                <a:ext cx="7660046" cy="22610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重复至满足停止条件：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找到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最优分割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𝑗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计算新的区域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的预测分布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0" y="2934422"/>
                <a:ext cx="7660046" cy="2261033"/>
              </a:xfrm>
              <a:prstGeom prst="rect">
                <a:avLst/>
              </a:prstGeom>
              <a:blipFill>
                <a:blip r:embed="rId4"/>
                <a:stretch>
                  <a:fillRect l="-477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>
            <a:endCxn id="21" idx="1"/>
          </p:cNvCxnSpPr>
          <p:nvPr/>
        </p:nvCxnSpPr>
        <p:spPr>
          <a:xfrm flipV="1">
            <a:off x="3142211" y="2689961"/>
            <a:ext cx="2316240" cy="464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458451" y="2235438"/>
            <a:ext cx="2161424" cy="909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节点样例数很少</a:t>
            </a:r>
            <a:endParaRPr lang="en-US" altLang="zh-CN" sz="16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基尼不纯度很小</a:t>
            </a:r>
            <a:endParaRPr lang="en-US" altLang="zh-CN" sz="16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没有多余的特征</a:t>
            </a:r>
            <a:endParaRPr lang="en-US" sz="1600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69211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分类树算法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输入：训练数据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𝐷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0010"/>
                <a:ext cx="7660046" cy="837786"/>
              </a:xfrm>
              <a:prstGeom prst="rect">
                <a:avLst/>
              </a:prstGeom>
              <a:blipFill>
                <a:blip r:embed="rId5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0" y="4868917"/>
            <a:ext cx="7660046" cy="83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返回分类树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18788" y="3689383"/>
                <a:ext cx="2663821" cy="504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88" y="3689383"/>
                <a:ext cx="2663821" cy="504049"/>
              </a:xfrm>
              <a:prstGeom prst="rect">
                <a:avLst/>
              </a:prstGeom>
              <a:blipFill>
                <a:blip r:embed="rId6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0" y="2213039"/>
                <a:ext cx="7660046" cy="837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输出：分类树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0" y="2213039"/>
                <a:ext cx="7660046" cy="837786"/>
              </a:xfrm>
              <a:prstGeom prst="rect">
                <a:avLst/>
              </a:prstGeom>
              <a:blipFill>
                <a:blip r:embed="rId7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382919" y="5435339"/>
                <a:ext cx="273555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919" y="5435339"/>
                <a:ext cx="2735557" cy="8712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38810" y="4704680"/>
                <a:ext cx="3023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10" y="4704680"/>
                <a:ext cx="3023776" cy="369332"/>
              </a:xfrm>
              <a:prstGeom prst="rect">
                <a:avLst/>
              </a:prstGeom>
              <a:blipFill>
                <a:blip r:embed="rId9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138"/>
    </mc:Choice>
    <mc:Fallback xmlns="">
      <p:transition advTm="60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2" y="1285289"/>
            <a:ext cx="1692117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分类树输出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10"/>
            <a:ext cx="7660046" cy="357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类别标签的输出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输出具有最大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条件概率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的类别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8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0" y="3781956"/>
            <a:ext cx="7660046" cy="83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概率分布输出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64683" y="4412125"/>
                <a:ext cx="273555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83" y="4412125"/>
                <a:ext cx="2735557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820574" y="5581925"/>
                <a:ext cx="3023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574" y="5581925"/>
                <a:ext cx="3023776" cy="369332"/>
              </a:xfrm>
              <a:prstGeom prst="rect">
                <a:avLst/>
              </a:prstGeom>
              <a:blipFill>
                <a:blip r:embed="rId5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22761" y="3001385"/>
                <a:ext cx="5619404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arg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61" y="3001385"/>
                <a:ext cx="5619404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2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73"/>
    </mc:Choice>
    <mc:Fallback xmlns="">
      <p:transition advTm="4597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218256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树与规则的转换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48793" y="2114571"/>
            <a:ext cx="2891602" cy="2880700"/>
            <a:chOff x="3155919" y="4038114"/>
            <a:chExt cx="2475081" cy="2465749"/>
          </a:xfrm>
        </p:grpSpPr>
        <p:sp>
          <p:nvSpPr>
            <p:cNvPr id="11" name="矩形 10"/>
            <p:cNvSpPr/>
            <p:nvPr/>
          </p:nvSpPr>
          <p:spPr>
            <a:xfrm>
              <a:off x="4214130" y="4038114"/>
              <a:ext cx="1198718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Age &gt; 20</a:t>
              </a:r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4" name="直接箭头连接符 13"/>
            <p:cNvCxnSpPr>
              <a:stCxn id="11" idx="2"/>
              <a:endCxn id="20" idx="0"/>
            </p:cNvCxnSpPr>
            <p:nvPr/>
          </p:nvCxnSpPr>
          <p:spPr>
            <a:xfrm flipH="1">
              <a:off x="4053379" y="4405311"/>
              <a:ext cx="760111" cy="699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2"/>
            </p:cNvCxnSpPr>
            <p:nvPr/>
          </p:nvCxnSpPr>
          <p:spPr>
            <a:xfrm>
              <a:off x="4813489" y="4405311"/>
              <a:ext cx="599359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035716" y="4519756"/>
              <a:ext cx="443791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35561" y="4519756"/>
              <a:ext cx="39543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363244" y="5104637"/>
              <a:ext cx="1380269" cy="3671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Gender=Male</a:t>
              </a:r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21" name="直接箭头连接符 20"/>
            <p:cNvCxnSpPr>
              <a:stCxn id="20" idx="2"/>
            </p:cNvCxnSpPr>
            <p:nvPr/>
          </p:nvCxnSpPr>
          <p:spPr>
            <a:xfrm flipH="1">
              <a:off x="3399561" y="5471834"/>
              <a:ext cx="653818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0" idx="2"/>
            </p:cNvCxnSpPr>
            <p:nvPr/>
          </p:nvCxnSpPr>
          <p:spPr>
            <a:xfrm>
              <a:off x="4053379" y="5471834"/>
              <a:ext cx="721247" cy="65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184830" y="5586279"/>
              <a:ext cx="443791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84675" y="5586279"/>
              <a:ext cx="39543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55919" y="6214076"/>
              <a:ext cx="41464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4.8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36187" y="6214076"/>
              <a:ext cx="41464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4.1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05523" y="5134346"/>
              <a:ext cx="414649" cy="2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2.8</a:t>
              </a:r>
              <a:endPara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304343" y="2441175"/>
            <a:ext cx="2804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IF </a:t>
            </a: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Age &gt; 20:</a:t>
            </a:r>
          </a:p>
          <a:p>
            <a:r>
              <a:rPr 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IF Gender == Male:</a:t>
            </a:r>
          </a:p>
          <a:p>
            <a:r>
              <a:rPr 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return 4.8</a:t>
            </a:r>
          </a:p>
          <a:p>
            <a:r>
              <a:rPr 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ELSE:</a:t>
            </a:r>
          </a:p>
          <a:p>
            <a:r>
              <a:rPr 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   return 4.1</a:t>
            </a:r>
          </a:p>
          <a:p>
            <a:r>
              <a:rPr 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ELSE:</a:t>
            </a:r>
          </a:p>
          <a:p>
            <a:r>
              <a:rPr 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 return 2.8</a:t>
            </a:r>
          </a:p>
        </p:txBody>
      </p:sp>
      <p:sp>
        <p:nvSpPr>
          <p:cNvPr id="29" name="右箭头 28"/>
          <p:cNvSpPr/>
          <p:nvPr/>
        </p:nvSpPr>
        <p:spPr>
          <a:xfrm>
            <a:off x="4267505" y="3441365"/>
            <a:ext cx="573206" cy="348200"/>
          </a:xfrm>
          <a:prstGeom prst="rightArrow">
            <a:avLst>
              <a:gd name="adj1" fmla="val 343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9025" y="5398986"/>
            <a:ext cx="348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举例：预测用户对于电影的打分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51542" y="5260487"/>
            <a:ext cx="25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决策树模型易于可视化、原理解释以及错误调试</a:t>
            </a:r>
            <a:endParaRPr lang="en-US" altLang="zh-CN" dirty="0">
              <a:solidFill>
                <a:schemeClr val="accent2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7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625"/>
    </mc:Choice>
    <mc:Fallback xmlns="">
      <p:transition advTm="466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0117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函数逼近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1" y="1730007"/>
                <a:ext cx="8137923" cy="4716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问题设定：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样例特征空间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样例标签空间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内在的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未知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映射函数（目标函数）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函数假设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输入：由未知函数生成的训练数据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输出：对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最佳逼近假设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𝐻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优化：在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泛函空间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中进行，而不仅仅着眼于参数空间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" y="1730007"/>
                <a:ext cx="8137923" cy="4716837"/>
              </a:xfrm>
              <a:prstGeom prst="rect">
                <a:avLst/>
              </a:prstGeom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06439" y="4343081"/>
                <a:ext cx="4452052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439" y="4343081"/>
                <a:ext cx="4452052" cy="410177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965"/>
    </mc:Choice>
    <mc:Fallback xmlns="">
      <p:transition advTm="93965"/>
    </mc:Fallback>
  </mc:AlternateContent>
  <p:extLst>
    <p:ext uri="{3A86A75C-4F4B-4683-9AE1-C65F6400EC91}">
      <p14:laserTraceLst xmlns:p14="http://schemas.microsoft.com/office/powerpoint/2010/main">
        <p14:tracePtLst>
          <p14:tracePt t="9521" x="2925763" y="5121275"/>
          <p14:tracePt t="9529" x="2925763" y="5091113"/>
          <p14:tracePt t="9537" x="2925763" y="5038725"/>
          <p14:tracePt t="9546" x="2914650" y="4997450"/>
          <p14:tracePt t="9563" x="2876550" y="4906963"/>
          <p14:tracePt t="9580" x="2846388" y="4813300"/>
          <p14:tracePt t="9596" x="2838450" y="4700588"/>
          <p14:tracePt t="9614" x="2843213" y="4568825"/>
          <p14:tracePt t="9630" x="2857500" y="4357688"/>
          <p14:tracePt t="9647" x="2857500" y="4256088"/>
          <p14:tracePt t="9663" x="2846388" y="4124325"/>
          <p14:tracePt t="9680" x="2838450" y="4019550"/>
          <p14:tracePt t="9697" x="2838450" y="3962400"/>
          <p14:tracePt t="9713" x="2846388" y="3898900"/>
          <p14:tracePt t="9730" x="2890838" y="3759200"/>
          <p14:tracePt t="9747" x="2914650" y="3654425"/>
          <p14:tracePt t="9763" x="2943225" y="3549650"/>
          <p14:tracePt t="9780" x="2962275" y="3486150"/>
          <p14:tracePt t="9797" x="2973388" y="3443288"/>
          <p14:tracePt t="9813" x="2997200" y="3379788"/>
          <p14:tracePt t="9830" x="3014663" y="3330575"/>
          <p14:tracePt t="9847" x="3019425" y="3297238"/>
          <p14:tracePt t="9863" x="3019425" y="3282950"/>
          <p14:tracePt t="9880" x="3022600" y="3236913"/>
          <p14:tracePt t="9897" x="3038475" y="3192463"/>
          <p14:tracePt t="9913" x="3049588" y="3135313"/>
          <p14:tracePt t="9930" x="3052763" y="3109913"/>
          <p14:tracePt t="9947" x="3063875" y="3068638"/>
          <p14:tracePt t="9964" x="3074988" y="3041650"/>
          <p14:tracePt t="9980" x="3086100" y="3019425"/>
          <p14:tracePt t="9997" x="3090863" y="2997200"/>
          <p14:tracePt t="10013" x="3094038" y="2978150"/>
          <p14:tracePt t="10030" x="3101975" y="2951163"/>
          <p14:tracePt t="10047" x="3105150" y="2925763"/>
          <p14:tracePt t="10063" x="3121025" y="2906713"/>
          <p14:tracePt t="10080" x="3132138" y="2895600"/>
          <p14:tracePt t="10096" x="3132138" y="2890838"/>
          <p14:tracePt t="10113" x="3135313" y="2884488"/>
          <p14:tracePt t="10130" x="3143250" y="2868613"/>
          <p14:tracePt t="10147" x="3146425" y="2857500"/>
          <p14:tracePt t="10163" x="3162300" y="2835275"/>
          <p14:tracePt t="10180" x="3173413" y="2819400"/>
          <p14:tracePt t="10197" x="3173413" y="2813050"/>
          <p14:tracePt t="10213" x="3176588" y="2813050"/>
          <p14:tracePt t="10230" x="3176588" y="2808288"/>
          <p14:tracePt t="22081" x="3200400" y="2835275"/>
          <p14:tracePt t="22089" x="3228975" y="2868613"/>
          <p14:tracePt t="22098" x="3248025" y="2895600"/>
          <p14:tracePt t="22112" x="3294063" y="2940050"/>
          <p14:tracePt t="22128" x="3414713" y="3030538"/>
          <p14:tracePt t="22145" x="3522663" y="3116263"/>
          <p14:tracePt t="22162" x="3643313" y="3195638"/>
          <p14:tracePt t="22179" x="3687763" y="3225800"/>
          <p14:tracePt t="22195" x="3722688" y="3255963"/>
          <p14:tracePt t="22212" x="3741738" y="3271838"/>
          <p14:tracePt t="22228" x="3767138" y="3286125"/>
          <p14:tracePt t="22245" x="3800475" y="3300413"/>
          <p14:tracePt t="22262" x="3838575" y="3313113"/>
          <p14:tracePt t="22278" x="3879850" y="3324225"/>
          <p14:tracePt t="22295" x="3940175" y="3330575"/>
          <p14:tracePt t="22312" x="4027488" y="3360738"/>
          <p14:tracePt t="22329" x="4135438" y="3406775"/>
          <p14:tracePt t="22345" x="4264025" y="3462338"/>
          <p14:tracePt t="22362" x="4519613" y="3530600"/>
          <p14:tracePt t="22378" x="4651375" y="3544888"/>
          <p14:tracePt t="22395" x="4714875" y="3544888"/>
          <p14:tracePt t="22412" x="4764088" y="3549650"/>
          <p14:tracePt t="22428" x="4778375" y="3549650"/>
          <p14:tracePt t="22471" x="4783138" y="3549650"/>
          <p14:tracePt t="22487" x="4786313" y="3549650"/>
          <p14:tracePt t="22496" x="4786313" y="3544888"/>
          <p14:tracePt t="22504" x="4789488" y="3544888"/>
          <p14:tracePt t="22549" x="4797425" y="3544888"/>
          <p14:tracePt t="22557" x="4800600" y="3541713"/>
          <p14:tracePt t="22565" x="4808538" y="3538538"/>
          <p14:tracePt t="22579" x="4819650" y="3538538"/>
          <p14:tracePt t="22595" x="4827588" y="3538538"/>
          <p14:tracePt t="22612" x="4830763" y="3533775"/>
          <p14:tracePt t="23135" x="4830763" y="3530600"/>
          <p14:tracePt t="23157" x="4830763" y="3522663"/>
          <p14:tracePt t="23165" x="4830763" y="3514725"/>
          <p14:tracePt t="23178" x="4827588" y="3503613"/>
          <p14:tracePt t="23195" x="4808538" y="3486150"/>
          <p14:tracePt t="23212" x="4800600" y="3467100"/>
          <p14:tracePt t="23228" x="4789488" y="3443288"/>
          <p14:tracePt t="23245" x="4775200" y="3429000"/>
          <p14:tracePt t="23262" x="4772025" y="3421063"/>
          <p14:tracePt t="23278" x="4767263" y="3417888"/>
          <p14:tracePt t="23312" x="4767263" y="3414713"/>
          <p14:tracePt t="23328" x="4767263" y="3398838"/>
          <p14:tracePt t="23345" x="4767263" y="3387725"/>
          <p14:tracePt t="23362" x="4764088" y="3371850"/>
          <p14:tracePt t="23378" x="4759325" y="3365500"/>
          <p14:tracePt t="23395" x="4748213" y="3357563"/>
          <p14:tracePt t="23412" x="4741863" y="3346450"/>
          <p14:tracePt t="23428" x="4737100" y="3346450"/>
          <p14:tracePt t="23445" x="4733925" y="3343275"/>
          <p14:tracePt t="23462" x="4733925" y="3338513"/>
          <p14:tracePt t="23485" x="4729163" y="3335338"/>
          <p14:tracePt t="23509" x="4725988" y="3330575"/>
          <p14:tracePt t="23518" x="4718050" y="3327400"/>
          <p14:tracePt t="23532" x="4714875" y="3319463"/>
          <p14:tracePt t="23545" x="4711700" y="3319463"/>
          <p14:tracePt t="23562" x="4703763" y="3313113"/>
          <p14:tracePt t="23578" x="4700588" y="3313113"/>
          <p14:tracePt t="23611" x="4695825" y="3313113"/>
          <p14:tracePt t="23642" x="4687888" y="3313113"/>
          <p14:tracePt t="23657" x="4687888" y="3308350"/>
          <p14:tracePt t="23666" x="4684713" y="3308350"/>
          <p14:tracePt t="23719" x="4681538" y="3308350"/>
          <p14:tracePt t="23735" x="4676775" y="3308350"/>
          <p14:tracePt t="23751" x="4673600" y="3308350"/>
          <p14:tracePt t="24008" x="4673600" y="3313113"/>
          <p14:tracePt t="24025" x="4673600" y="3316288"/>
          <p14:tracePt t="24040" x="4673600" y="3324225"/>
          <p14:tracePt t="24055" x="4673600" y="3327400"/>
          <p14:tracePt t="24070" x="4673600" y="3330575"/>
          <p14:tracePt t="24086" x="4673600" y="3338513"/>
          <p14:tracePt t="24095" x="4673600" y="3349625"/>
          <p14:tracePt t="24112" x="4673600" y="3368675"/>
          <p14:tracePt t="24128" x="4684713" y="3384550"/>
          <p14:tracePt t="24146" x="4684713" y="3390900"/>
          <p14:tracePt t="24162" x="4687888" y="3409950"/>
          <p14:tracePt t="24178" x="4695825" y="3425825"/>
          <p14:tracePt t="24212" x="4695825" y="3429000"/>
          <p14:tracePt t="24290" x="4700588" y="3429000"/>
          <p14:tracePt t="24312" x="4703763" y="3429000"/>
          <p14:tracePt t="24352" x="4711700" y="3429000"/>
          <p14:tracePt t="24368" x="4714875" y="3429000"/>
          <p14:tracePt t="24397" x="4718050" y="3429000"/>
          <p14:tracePt t="24421" x="4718050" y="3432175"/>
          <p14:tracePt t="24647" x="4718050" y="3429000"/>
          <p14:tracePt t="24655" x="4718050" y="3425825"/>
          <p14:tracePt t="24671" x="4718050" y="3421063"/>
          <p14:tracePt t="24686" x="4714875" y="3414713"/>
          <p14:tracePt t="24701" x="4714875" y="3409950"/>
          <p14:tracePt t="24718" x="4714875" y="3406775"/>
          <p14:tracePt t="24734" x="4714875" y="3402013"/>
          <p14:tracePt t="24745" x="4714875" y="3398838"/>
          <p14:tracePt t="24762" x="4714875" y="3390900"/>
          <p14:tracePt t="24778" x="4714875" y="3379788"/>
          <p14:tracePt t="24795" x="4714875" y="3376613"/>
          <p14:tracePt t="24812" x="4714875" y="3371850"/>
          <p14:tracePt t="24828" x="4714875" y="3368675"/>
          <p14:tracePt t="24936" x="4714875" y="3357563"/>
          <p14:tracePt t="24952" x="4706938" y="3354388"/>
          <p14:tracePt t="24960" x="4703763" y="3349625"/>
          <p14:tracePt t="24969" x="4700588" y="3346450"/>
          <p14:tracePt t="24978" x="4700588" y="3343275"/>
          <p14:tracePt t="24995" x="4695825" y="3335338"/>
          <p14:tracePt t="25012" x="4692650" y="3330575"/>
          <p14:tracePt t="25028" x="4687888" y="3330575"/>
          <p14:tracePt t="25062" x="4684713" y="3324225"/>
          <p14:tracePt t="25078" x="4676775" y="3324225"/>
          <p14:tracePt t="25095" x="4673600" y="3319463"/>
          <p14:tracePt t="25111" x="4665663" y="3316288"/>
          <p14:tracePt t="25145" x="4662488" y="3316288"/>
          <p14:tracePt t="25161" x="4657725" y="3313113"/>
          <p14:tracePt t="25195" x="4654550" y="3313113"/>
          <p14:tracePt t="25272" x="4654550" y="3308350"/>
          <p14:tracePt t="25288" x="4651375" y="3308350"/>
          <p14:tracePt t="25310" x="4643438" y="3305175"/>
          <p14:tracePt t="25435" x="4646613" y="3305175"/>
          <p14:tracePt t="25449" x="4651375" y="3308350"/>
          <p14:tracePt t="25457" x="4654550" y="3313113"/>
          <p14:tracePt t="25465" x="4657725" y="3313113"/>
          <p14:tracePt t="25478" x="4657725" y="3316288"/>
          <p14:tracePt t="25496" x="4687888" y="3330575"/>
          <p14:tracePt t="25512" x="4714875" y="3343275"/>
          <p14:tracePt t="25528" x="4733925" y="3354388"/>
          <p14:tracePt t="25545" x="4748213" y="3357563"/>
          <p14:tracePt t="25562" x="4764088" y="3360738"/>
          <p14:tracePt t="25578" x="4772025" y="3360738"/>
          <p14:tracePt t="25582" x="4778375" y="3360738"/>
          <p14:tracePt t="25595" x="4797425" y="3360738"/>
          <p14:tracePt t="25612" x="4824413" y="3360738"/>
          <p14:tracePt t="25628" x="4846638" y="3360738"/>
          <p14:tracePt t="25645" x="4857750" y="3360738"/>
          <p14:tracePt t="25661" x="4872038" y="3360738"/>
          <p14:tracePt t="25678" x="4891088" y="3357563"/>
          <p14:tracePt t="25682" x="4902200" y="3349625"/>
          <p14:tracePt t="25695" x="4910138" y="3349625"/>
          <p14:tracePt t="25711" x="4937125" y="3338513"/>
          <p14:tracePt t="25728" x="4959350" y="3338513"/>
          <p14:tracePt t="25731" x="4962525" y="3338513"/>
          <p14:tracePt t="25744" x="4973638" y="3338513"/>
          <p14:tracePt t="25761" x="4989513" y="3338513"/>
          <p14:tracePt t="25778" x="5022850" y="3335338"/>
          <p14:tracePt t="25795" x="5068888" y="3324225"/>
          <p14:tracePt t="25811" x="5094288" y="3324225"/>
          <p14:tracePt t="25828" x="5140325" y="3324225"/>
          <p14:tracePt t="25845" x="5162550" y="3324225"/>
          <p14:tracePt t="25862" x="5176838" y="3324225"/>
          <p14:tracePt t="25878" x="5203825" y="3324225"/>
          <p14:tracePt t="25895" x="5222875" y="3324225"/>
          <p14:tracePt t="25911" x="5241925" y="3324225"/>
          <p14:tracePt t="25917" x="5253038" y="3319463"/>
          <p14:tracePt t="25928" x="5264150" y="3319463"/>
          <p14:tracePt t="25945" x="5286375" y="3319463"/>
          <p14:tracePt t="25949" x="5297488" y="3319463"/>
          <p14:tracePt t="25962" x="5308600" y="3319463"/>
          <p14:tracePt t="25978" x="5335588" y="3319463"/>
          <p14:tracePt t="25995" x="5349875" y="3313113"/>
          <p14:tracePt t="26012" x="5357813" y="3313113"/>
          <p14:tracePt t="26028" x="5365750" y="3313113"/>
          <p14:tracePt t="26045" x="5384800" y="3316288"/>
          <p14:tracePt t="26061" x="5399088" y="3316288"/>
          <p14:tracePt t="26065" x="5402263" y="3316288"/>
          <p14:tracePt t="26078" x="5414963" y="3316288"/>
          <p14:tracePt t="26096" x="5432425" y="3319463"/>
          <p14:tracePt t="26112" x="5451475" y="3319463"/>
          <p14:tracePt t="26128" x="5459413" y="3324225"/>
          <p14:tracePt t="26145" x="5467350" y="3324225"/>
          <p14:tracePt t="26161" x="5481638" y="3324225"/>
          <p14:tracePt t="26165" x="5486400" y="3327400"/>
          <p14:tracePt t="26178" x="5489575" y="3327400"/>
          <p14:tracePt t="26194" x="5497513" y="3335338"/>
          <p14:tracePt t="26199" x="5500688" y="3335338"/>
          <p14:tracePt t="26331" x="5497513" y="3335338"/>
          <p14:tracePt t="26339" x="5492750" y="3335338"/>
          <p14:tracePt t="26349" x="5489575" y="3338513"/>
          <p14:tracePt t="26361" x="5473700" y="3343275"/>
          <p14:tracePt t="26378" x="5448300" y="3354388"/>
          <p14:tracePt t="26395" x="5432425" y="3368675"/>
          <p14:tracePt t="26412" x="5414963" y="3384550"/>
          <p14:tracePt t="26428" x="5391150" y="3395663"/>
          <p14:tracePt t="26445" x="5372100" y="3402013"/>
          <p14:tracePt t="26462" x="5349875" y="3414713"/>
          <p14:tracePt t="26479" x="5319713" y="3429000"/>
          <p14:tracePt t="26486" x="5308600" y="3432175"/>
          <p14:tracePt t="26495" x="5300663" y="3440113"/>
          <p14:tracePt t="26512" x="5278438" y="3455988"/>
          <p14:tracePt t="26528" x="5259388" y="3470275"/>
          <p14:tracePt t="26545" x="5245100" y="3481388"/>
          <p14:tracePt t="26561" x="5211763" y="3497263"/>
          <p14:tracePt t="26578" x="5146675" y="3522663"/>
          <p14:tracePt t="26595" x="5086350" y="3549650"/>
          <p14:tracePt t="26612" x="5030788" y="3568700"/>
          <p14:tracePt t="26628" x="4970463" y="3594100"/>
          <p14:tracePt t="26645" x="4914900" y="3621088"/>
          <p14:tracePt t="26661" x="4857750" y="3640138"/>
          <p14:tracePt t="26678" x="4797425" y="3665538"/>
          <p14:tracePt t="26695" x="4692650" y="3703638"/>
          <p14:tracePt t="26712" x="4632325" y="3725863"/>
          <p14:tracePt t="26728" x="4508500" y="3771900"/>
          <p14:tracePt t="26745" x="4271963" y="3819525"/>
          <p14:tracePt t="26761" x="4110038" y="3846513"/>
          <p14:tracePt t="26778" x="3948113" y="3868738"/>
          <p14:tracePt t="26794" x="3805238" y="3876675"/>
          <p14:tracePt t="26812" x="3624263" y="3895725"/>
          <p14:tracePt t="26828" x="3486150" y="3902075"/>
          <p14:tracePt t="26844" x="3319463" y="3917950"/>
          <p14:tracePt t="26861" x="3181350" y="3917950"/>
          <p14:tracePt t="26878" x="3098800" y="3914775"/>
          <p14:tracePt t="26894" x="2997200" y="3914775"/>
          <p14:tracePt t="26912" x="2914650" y="3914775"/>
          <p14:tracePt t="26928" x="2849563" y="3914775"/>
          <p14:tracePt t="26945" x="2830513" y="3910013"/>
          <p14:tracePt t="26961" x="2824163" y="3910013"/>
          <p14:tracePt t="26978" x="2824163" y="3906838"/>
          <p14:tracePt t="26995" x="2816225" y="3898900"/>
          <p14:tracePt t="27011" x="2813050" y="3895725"/>
          <p14:tracePt t="27028" x="2805113" y="3890963"/>
          <p14:tracePt t="27045" x="2800350" y="3887788"/>
          <p14:tracePt t="27062" x="2786063" y="3884613"/>
          <p14:tracePt t="27079" x="2774950" y="3879850"/>
          <p14:tracePt t="27094" x="2755900" y="3879850"/>
          <p14:tracePt t="27111" x="2736850" y="3879850"/>
          <p14:tracePt t="27128" x="2722563" y="3879850"/>
          <p14:tracePt t="27145" x="2711450" y="3879850"/>
          <p14:tracePt t="27161" x="2700338" y="3879850"/>
          <p14:tracePt t="27178" x="2687638" y="3879850"/>
          <p14:tracePt t="27194" x="2670175" y="3879850"/>
          <p14:tracePt t="27211" x="2657475" y="3879850"/>
          <p14:tracePt t="27228" x="2643188" y="3879850"/>
          <p14:tracePt t="27244" x="2616200" y="3884613"/>
          <p14:tracePt t="27261" x="2590800" y="3887788"/>
          <p14:tracePt t="27278" x="2563813" y="3895725"/>
          <p14:tracePt t="27295" x="2538413" y="3895725"/>
          <p14:tracePt t="27312" x="2527300" y="3895725"/>
          <p14:tracePt t="27328" x="2519363" y="3895725"/>
          <p14:tracePt t="27345" x="2514600" y="3898900"/>
          <p14:tracePt t="27375" x="2511425" y="3898900"/>
          <p14:tracePt t="27385" x="2511425" y="3902075"/>
          <p14:tracePt t="28046" x="2511425" y="3898900"/>
          <p14:tracePt t="28062" x="2511425" y="3895725"/>
          <p14:tracePt t="28078" x="2511425" y="3890963"/>
          <p14:tracePt t="28086" x="2511425" y="3879850"/>
          <p14:tracePt t="28094" x="2511425" y="3876675"/>
          <p14:tracePt t="28111" x="2511425" y="3868738"/>
          <p14:tracePt t="28128" x="2511425" y="3854450"/>
          <p14:tracePt t="28144" x="2511425" y="3843338"/>
          <p14:tracePt t="28161" x="2511425" y="3835400"/>
          <p14:tracePt t="28178" x="2511425" y="3827463"/>
          <p14:tracePt t="28211" x="2511425" y="3819525"/>
          <p14:tracePt t="28228" x="2511425" y="3816350"/>
          <p14:tracePt t="28245" x="2511425" y="3805238"/>
          <p14:tracePt t="28262" x="2511425" y="3800475"/>
          <p14:tracePt t="28278" x="2511425" y="379730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kumimoji="1" lang="en-US" altLang="zh-CN" dirty="0"/>
              <a:t>CART</a:t>
            </a:r>
            <a:r>
              <a:rPr kumimoji="1" lang="zh-CN" altLang="en-US" dirty="0"/>
              <a:t>算法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3" y="1285289"/>
            <a:ext cx="195889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学习模型比较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47" y="1819690"/>
            <a:ext cx="5511238" cy="4362476"/>
          </a:xfrm>
          <a:prstGeom prst="rect">
            <a:avLst/>
          </a:prstGeom>
        </p:spPr>
      </p:pic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212C3C6E-070A-4204-881E-86E1C6A6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853" y="6249599"/>
            <a:ext cx="6371732" cy="194828"/>
          </a:xfrm>
        </p:spPr>
        <p:txBody>
          <a:bodyPr/>
          <a:lstStyle/>
          <a:p>
            <a:r>
              <a:rPr lang="en-US" altLang="zh-CN" dirty="0"/>
              <a:t>[Table 10.3 from Hastie et al. Elements of Statistical Learning, 2nd Edition]</a:t>
            </a:r>
          </a:p>
        </p:txBody>
      </p:sp>
    </p:spTree>
    <p:extLst>
      <p:ext uri="{BB962C8B-B14F-4D97-AF65-F5344CB8AC3E}">
        <p14:creationId xmlns:p14="http://schemas.microsoft.com/office/powerpoint/2010/main" val="9390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1419"/>
    </mc:Choice>
    <mc:Fallback xmlns="">
      <p:transition advTm="201419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集成学习概念及应用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5012599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8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37"/>
    </mc:Choice>
    <mc:Fallback xmlns="">
      <p:transition advTm="5837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集成学习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04" y="1431866"/>
                <a:ext cx="7953661" cy="39942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考虑一组预测模型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不同的预测模型在数据上具有不同的表现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想法：构造预测模型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,...,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𝐿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单独预测结合起来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例如，可以对集合中的预测模型的预测进行投票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例如，可以为数据空间的不同区域使用不同的预测模型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如果每个预测模型的错误率都很低，那么效果会很好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成功的集成需要</a:t>
                </a:r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多样性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预测模型应该犯的错误不相同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鼓励把不同类型的预测模型集成在一起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4" y="1431866"/>
                <a:ext cx="7953661" cy="3994267"/>
              </a:xfrm>
              <a:prstGeom prst="rect">
                <a:avLst/>
              </a:prstGeom>
              <a:blipFill>
                <a:blip r:embed="rId5"/>
                <a:stretch>
                  <a:fillRect l="-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1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4130"/>
    </mc:Choice>
    <mc:Fallback xmlns="">
      <p:transition advTm="12413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集成学习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343352" y="4856119"/>
            <a:ext cx="8457296" cy="91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虽然复杂，集成学习可能会提供最可靠的输出结果和最佳的经验表现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/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E796C-CC1F-4D8B-8526-9C7D5689178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798169" y="2749169"/>
            <a:ext cx="1122452" cy="25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/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/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DA45B9-2854-4442-A6BD-DBD29596A4F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798169" y="1956602"/>
            <a:ext cx="1122452" cy="1047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/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blipFill>
                <a:blip r:embed="rId7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0487F-A5A9-4A47-997F-E8CC84EEEFAF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98169" y="3003690"/>
            <a:ext cx="1122452" cy="93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0EC7E-F05C-49ED-93B6-0CD015E0333C}"/>
              </a:ext>
            </a:extLst>
          </p:cNvPr>
          <p:cNvSpPr txBox="1"/>
          <p:nvPr/>
        </p:nvSpPr>
        <p:spPr>
          <a:xfrm>
            <a:off x="3318765" y="324148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圆角矩形 27">
            <a:extLst>
              <a:ext uri="{FF2B5EF4-FFF2-40B4-BE49-F238E27FC236}">
                <a16:creationId xmlns:a16="http://schemas.microsoft.com/office/drawing/2014/main" id="{AA64A28E-AFF9-4B5B-8094-4433C38FC6B7}"/>
              </a:ext>
            </a:extLst>
          </p:cNvPr>
          <p:cNvSpPr/>
          <p:nvPr/>
        </p:nvSpPr>
        <p:spPr>
          <a:xfrm>
            <a:off x="5172501" y="2635200"/>
            <a:ext cx="1487605" cy="606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集成</a:t>
            </a:r>
            <a:endParaRPr lang="en-US" sz="2400" dirty="0">
              <a:solidFill>
                <a:schemeClr val="tx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0B5F47-B7D2-4E93-B9E3-E8679EF55595}"/>
              </a:ext>
            </a:extLst>
          </p:cNvPr>
          <p:cNvCxnSpPr>
            <a:endCxn id="17" idx="1"/>
          </p:cNvCxnSpPr>
          <p:nvPr/>
        </p:nvCxnSpPr>
        <p:spPr>
          <a:xfrm>
            <a:off x="4039737" y="1954188"/>
            <a:ext cx="1132764" cy="98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F31342-AA9C-4E35-BE89-D65724EAE151}"/>
              </a:ext>
            </a:extLst>
          </p:cNvPr>
          <p:cNvCxnSpPr>
            <a:endCxn id="17" idx="1"/>
          </p:cNvCxnSpPr>
          <p:nvPr/>
        </p:nvCxnSpPr>
        <p:spPr>
          <a:xfrm>
            <a:off x="4039737" y="2734621"/>
            <a:ext cx="1132764" cy="203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D62AF1-3A07-47AF-830B-5DC9A8A5E564}"/>
              </a:ext>
            </a:extLst>
          </p:cNvPr>
          <p:cNvCxnSpPr>
            <a:endCxn id="17" idx="1"/>
          </p:cNvCxnSpPr>
          <p:nvPr/>
        </p:nvCxnSpPr>
        <p:spPr>
          <a:xfrm flipV="1">
            <a:off x="4039737" y="2938343"/>
            <a:ext cx="1132764" cy="98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3B48AC6-2352-4325-A1F0-CB68EB5D51D0}"/>
              </a:ext>
            </a:extLst>
          </p:cNvPr>
          <p:cNvCxnSpPr/>
          <p:nvPr/>
        </p:nvCxnSpPr>
        <p:spPr>
          <a:xfrm flipV="1">
            <a:off x="6660106" y="2961564"/>
            <a:ext cx="723333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/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183218-5D59-4505-A32D-0A852957713C}"/>
              </a:ext>
            </a:extLst>
          </p:cNvPr>
          <p:cNvSpPr txBox="1"/>
          <p:nvPr/>
        </p:nvSpPr>
        <p:spPr>
          <a:xfrm>
            <a:off x="1146412" y="2437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3579A-EEE8-4BBB-B0D8-40D92478B434}"/>
              </a:ext>
            </a:extLst>
          </p:cNvPr>
          <p:cNvSpPr txBox="1"/>
          <p:nvPr/>
        </p:nvSpPr>
        <p:spPr>
          <a:xfrm>
            <a:off x="2910268" y="1196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单个模型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AA2116-EA8E-4EE9-8BAC-D1FC5DA41488}"/>
              </a:ext>
            </a:extLst>
          </p:cNvPr>
          <p:cNvSpPr txBox="1"/>
          <p:nvPr/>
        </p:nvSpPr>
        <p:spPr>
          <a:xfrm>
            <a:off x="5389676" y="21612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集成模型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C4678E-8F0E-4169-A548-C5ED3724DCAF}"/>
              </a:ext>
            </a:extLst>
          </p:cNvPr>
          <p:cNvSpPr txBox="1"/>
          <p:nvPr/>
        </p:nvSpPr>
        <p:spPr>
          <a:xfrm>
            <a:off x="7622775" y="2341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8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107"/>
    </mc:Choice>
    <mc:Fallback xmlns="">
      <p:transition advTm="36107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在竞赛中的实际应用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1738" y="1449070"/>
            <a:ext cx="7953661" cy="184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Netflix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奖竞赛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任务：根据某些用户对某些影片的评分来预测用户对影片的评分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“协同过滤”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20EC1653-590B-4DB6-966A-254C0F4D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4428145" cy="321701"/>
          </a:xfrm>
        </p:spPr>
        <p:txBody>
          <a:bodyPr/>
          <a:lstStyle/>
          <a:p>
            <a:r>
              <a:rPr lang="en-US" altLang="zh-CN" dirty="0"/>
              <a:t>[Yehuda </a:t>
            </a:r>
            <a:r>
              <a:rPr lang="en-US" altLang="zh-CN" dirty="0" err="1"/>
              <a:t>Koren</a:t>
            </a:r>
            <a:r>
              <a:rPr lang="en-US" altLang="zh-CN" dirty="0"/>
              <a:t>. The </a:t>
            </a:r>
            <a:r>
              <a:rPr lang="en-US" altLang="zh-CN" dirty="0" err="1"/>
              <a:t>BellKor</a:t>
            </a:r>
            <a:r>
              <a:rPr lang="en-US" altLang="zh-CN" dirty="0"/>
              <a:t> Solution to the Netflix Grand Prize. 2009.]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317306-D9D7-4ADF-A016-EFBBD7B3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52" y="3290047"/>
            <a:ext cx="1104762" cy="140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E68F56-208C-4FE5-8D73-68AD22F01CF8}"/>
              </a:ext>
            </a:extLst>
          </p:cNvPr>
          <p:cNvSpPr/>
          <p:nvPr/>
        </p:nvSpPr>
        <p:spPr>
          <a:xfrm>
            <a:off x="6457949" y="473299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Yehuda </a:t>
            </a:r>
            <a:r>
              <a:rPr lang="en-US" altLang="zh-CN" dirty="0" err="1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Koren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35736CF-BD62-4511-BF76-2780B6047D84}"/>
              </a:ext>
            </a:extLst>
          </p:cNvPr>
          <p:cNvSpPr txBox="1">
            <a:spLocks/>
          </p:cNvSpPr>
          <p:nvPr/>
        </p:nvSpPr>
        <p:spPr>
          <a:xfrm>
            <a:off x="681737" y="3567954"/>
            <a:ext cx="4625369" cy="250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优胜者的解决方案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超过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800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个预测模型进行集成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8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400"/>
    </mc:Choice>
    <mc:Fallback xmlns="">
      <p:transition advTm="454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在竞赛中的实际应用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1738" y="1449069"/>
            <a:ext cx="7953661" cy="228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KDD-Cup 2011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年雅虎音乐推荐</a:t>
            </a: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任务：根据某些用户对某些音乐的评分来预测用户对音乐的评分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包含音乐信息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比如专辑、艺术家、流派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优胜者的解决方案</a:t>
            </a: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台湾国立大学的研究生课程：将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221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个预测模型进行集成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788DC4-2CEA-44C9-B134-2EF77D42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82" y="3429000"/>
            <a:ext cx="6157235" cy="27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486"/>
    </mc:Choice>
    <mc:Fallback xmlns="">
      <p:transition advTm="48486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在竞赛中的实际应用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1738" y="1449069"/>
            <a:ext cx="7953661" cy="182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KDD-Cup 2011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年雅虎音乐推荐</a:t>
            </a: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任务：根据某些用户对某些音乐的评分来预测用户对音乐的评分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包含音乐信息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,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比如专辑、艺术家、流派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ID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第三名的解决方案：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SJTU-HKUST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联合团队：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16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个预测模型进行集成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F6CFE4-E655-4207-8748-609829CD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31" y="3530963"/>
            <a:ext cx="6984336" cy="27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070"/>
    </mc:Choice>
    <mc:Fallback xmlns="">
      <p:transition advTm="5407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集成学习的组合模型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5012599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6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2"/>
    </mc:Choice>
    <mc:Fallback xmlns="">
      <p:transition advTm="6572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组合模型：平均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1966" y="5408497"/>
            <a:ext cx="7953661" cy="66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回归问题求平均值，分类问题进行投票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/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E796C-CC1F-4D8B-8526-9C7D5689178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798169" y="2749169"/>
            <a:ext cx="1122452" cy="25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/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/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DA45B9-2854-4442-A6BD-DBD29596A4F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798169" y="1956602"/>
            <a:ext cx="1122452" cy="1047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/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blipFill>
                <a:blip r:embed="rId7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0487F-A5A9-4A47-997F-E8CC84EEEFAF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98169" y="3003690"/>
            <a:ext cx="1122452" cy="93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0EC7E-F05C-49ED-93B6-0CD015E0333C}"/>
              </a:ext>
            </a:extLst>
          </p:cNvPr>
          <p:cNvSpPr txBox="1"/>
          <p:nvPr/>
        </p:nvSpPr>
        <p:spPr>
          <a:xfrm>
            <a:off x="3318765" y="324148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圆角矩形 27">
            <a:extLst>
              <a:ext uri="{FF2B5EF4-FFF2-40B4-BE49-F238E27FC236}">
                <a16:creationId xmlns:a16="http://schemas.microsoft.com/office/drawing/2014/main" id="{AA64A28E-AFF9-4B5B-8094-4433C38FC6B7}"/>
              </a:ext>
            </a:extLst>
          </p:cNvPr>
          <p:cNvSpPr/>
          <p:nvPr/>
        </p:nvSpPr>
        <p:spPr>
          <a:xfrm>
            <a:off x="5172501" y="2635200"/>
            <a:ext cx="1487605" cy="606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+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0B5F47-B7D2-4E93-B9E3-E8679EF55595}"/>
              </a:ext>
            </a:extLst>
          </p:cNvPr>
          <p:cNvCxnSpPr>
            <a:endCxn id="17" idx="1"/>
          </p:cNvCxnSpPr>
          <p:nvPr/>
        </p:nvCxnSpPr>
        <p:spPr>
          <a:xfrm>
            <a:off x="4039737" y="1954188"/>
            <a:ext cx="1132764" cy="98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F31342-AA9C-4E35-BE89-D65724EAE151}"/>
              </a:ext>
            </a:extLst>
          </p:cNvPr>
          <p:cNvCxnSpPr>
            <a:endCxn id="17" idx="1"/>
          </p:cNvCxnSpPr>
          <p:nvPr/>
        </p:nvCxnSpPr>
        <p:spPr>
          <a:xfrm>
            <a:off x="4039737" y="2734621"/>
            <a:ext cx="1132764" cy="203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D62AF1-3A07-47AF-830B-5DC9A8A5E564}"/>
              </a:ext>
            </a:extLst>
          </p:cNvPr>
          <p:cNvCxnSpPr>
            <a:endCxn id="17" idx="1"/>
          </p:cNvCxnSpPr>
          <p:nvPr/>
        </p:nvCxnSpPr>
        <p:spPr>
          <a:xfrm flipV="1">
            <a:off x="4039737" y="2938343"/>
            <a:ext cx="1132764" cy="98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3B48AC6-2352-4325-A1F0-CB68EB5D51D0}"/>
              </a:ext>
            </a:extLst>
          </p:cNvPr>
          <p:cNvCxnSpPr/>
          <p:nvPr/>
        </p:nvCxnSpPr>
        <p:spPr>
          <a:xfrm flipV="1">
            <a:off x="6660106" y="2961564"/>
            <a:ext cx="723333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/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183218-5D59-4505-A32D-0A852957713C}"/>
              </a:ext>
            </a:extLst>
          </p:cNvPr>
          <p:cNvSpPr txBox="1"/>
          <p:nvPr/>
        </p:nvSpPr>
        <p:spPr>
          <a:xfrm>
            <a:off x="1146412" y="2437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3579A-EEE8-4BBB-B0D8-40D92478B434}"/>
              </a:ext>
            </a:extLst>
          </p:cNvPr>
          <p:cNvSpPr txBox="1"/>
          <p:nvPr/>
        </p:nvSpPr>
        <p:spPr>
          <a:xfrm>
            <a:off x="2910268" y="1196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单个模型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AA2116-EA8E-4EE9-8BAC-D1FC5DA41488}"/>
              </a:ext>
            </a:extLst>
          </p:cNvPr>
          <p:cNvSpPr txBox="1"/>
          <p:nvPr/>
        </p:nvSpPr>
        <p:spPr>
          <a:xfrm>
            <a:off x="5389676" y="21612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集成模型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C4678E-8F0E-4169-A548-C5ED3724DCAF}"/>
              </a:ext>
            </a:extLst>
          </p:cNvPr>
          <p:cNvSpPr txBox="1"/>
          <p:nvPr/>
        </p:nvSpPr>
        <p:spPr>
          <a:xfrm>
            <a:off x="7622775" y="2341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/>
              <p:nvPr/>
            </p:nvSpPr>
            <p:spPr>
              <a:xfrm>
                <a:off x="4131683" y="1841310"/>
                <a:ext cx="619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83" y="1841310"/>
                <a:ext cx="61901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/>
              <p:nvPr/>
            </p:nvSpPr>
            <p:spPr>
              <a:xfrm>
                <a:off x="4131683" y="2414583"/>
                <a:ext cx="619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83" y="2414583"/>
                <a:ext cx="619016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/>
              <p:nvPr/>
            </p:nvSpPr>
            <p:spPr>
              <a:xfrm>
                <a:off x="4128373" y="3000675"/>
                <a:ext cx="619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373" y="3000675"/>
                <a:ext cx="619016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/>
              <p:nvPr/>
            </p:nvSpPr>
            <p:spPr>
              <a:xfrm>
                <a:off x="3569683" y="4286067"/>
                <a:ext cx="2178225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83" y="4286067"/>
                <a:ext cx="2178225" cy="9578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02"/>
    </mc:Choice>
    <mc:Fallback xmlns="">
      <p:transition advTm="91402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组合模型：带权平均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/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E796C-CC1F-4D8B-8526-9C7D5689178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798169" y="2749169"/>
            <a:ext cx="1122452" cy="25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/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/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DA45B9-2854-4442-A6BD-DBD29596A4F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798169" y="1956602"/>
            <a:ext cx="1122452" cy="1047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/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blipFill>
                <a:blip r:embed="rId7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0487F-A5A9-4A47-997F-E8CC84EEEFAF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98169" y="3003690"/>
            <a:ext cx="1122452" cy="93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0EC7E-F05C-49ED-93B6-0CD015E0333C}"/>
              </a:ext>
            </a:extLst>
          </p:cNvPr>
          <p:cNvSpPr txBox="1"/>
          <p:nvPr/>
        </p:nvSpPr>
        <p:spPr>
          <a:xfrm>
            <a:off x="3318765" y="324148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圆角矩形 27">
            <a:extLst>
              <a:ext uri="{FF2B5EF4-FFF2-40B4-BE49-F238E27FC236}">
                <a16:creationId xmlns:a16="http://schemas.microsoft.com/office/drawing/2014/main" id="{AA64A28E-AFF9-4B5B-8094-4433C38FC6B7}"/>
              </a:ext>
            </a:extLst>
          </p:cNvPr>
          <p:cNvSpPr/>
          <p:nvPr/>
        </p:nvSpPr>
        <p:spPr>
          <a:xfrm>
            <a:off x="5172501" y="2635200"/>
            <a:ext cx="1487605" cy="606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+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0B5F47-B7D2-4E93-B9E3-E8679EF55595}"/>
              </a:ext>
            </a:extLst>
          </p:cNvPr>
          <p:cNvCxnSpPr>
            <a:endCxn id="17" idx="1"/>
          </p:cNvCxnSpPr>
          <p:nvPr/>
        </p:nvCxnSpPr>
        <p:spPr>
          <a:xfrm>
            <a:off x="4039737" y="1954188"/>
            <a:ext cx="1132764" cy="98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F31342-AA9C-4E35-BE89-D65724EAE151}"/>
              </a:ext>
            </a:extLst>
          </p:cNvPr>
          <p:cNvCxnSpPr>
            <a:endCxn id="17" idx="1"/>
          </p:cNvCxnSpPr>
          <p:nvPr/>
        </p:nvCxnSpPr>
        <p:spPr>
          <a:xfrm>
            <a:off x="4039737" y="2734621"/>
            <a:ext cx="1132764" cy="203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D62AF1-3A07-47AF-830B-5DC9A8A5E564}"/>
              </a:ext>
            </a:extLst>
          </p:cNvPr>
          <p:cNvCxnSpPr>
            <a:endCxn id="17" idx="1"/>
          </p:cNvCxnSpPr>
          <p:nvPr/>
        </p:nvCxnSpPr>
        <p:spPr>
          <a:xfrm flipV="1">
            <a:off x="4039737" y="2938343"/>
            <a:ext cx="1132764" cy="98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3B48AC6-2352-4325-A1F0-CB68EB5D51D0}"/>
              </a:ext>
            </a:extLst>
          </p:cNvPr>
          <p:cNvCxnSpPr/>
          <p:nvPr/>
        </p:nvCxnSpPr>
        <p:spPr>
          <a:xfrm flipV="1">
            <a:off x="6660106" y="2961564"/>
            <a:ext cx="723333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/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183218-5D59-4505-A32D-0A852957713C}"/>
              </a:ext>
            </a:extLst>
          </p:cNvPr>
          <p:cNvSpPr txBox="1"/>
          <p:nvPr/>
        </p:nvSpPr>
        <p:spPr>
          <a:xfrm>
            <a:off x="1146412" y="2437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3579A-EEE8-4BBB-B0D8-40D92478B434}"/>
              </a:ext>
            </a:extLst>
          </p:cNvPr>
          <p:cNvSpPr txBox="1"/>
          <p:nvPr/>
        </p:nvSpPr>
        <p:spPr>
          <a:xfrm>
            <a:off x="2910268" y="1196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单个模型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AA2116-EA8E-4EE9-8BAC-D1FC5DA41488}"/>
              </a:ext>
            </a:extLst>
          </p:cNvPr>
          <p:cNvSpPr txBox="1"/>
          <p:nvPr/>
        </p:nvSpPr>
        <p:spPr>
          <a:xfrm>
            <a:off x="5389676" y="21612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集成模型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C4678E-8F0E-4169-A548-C5ED3724DCAF}"/>
              </a:ext>
            </a:extLst>
          </p:cNvPr>
          <p:cNvSpPr txBox="1"/>
          <p:nvPr/>
        </p:nvSpPr>
        <p:spPr>
          <a:xfrm>
            <a:off x="7622775" y="2341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/>
              <p:nvPr/>
            </p:nvSpPr>
            <p:spPr>
              <a:xfrm>
                <a:off x="4131683" y="1841310"/>
                <a:ext cx="513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83" y="1841310"/>
                <a:ext cx="5130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/>
              <p:nvPr/>
            </p:nvSpPr>
            <p:spPr>
              <a:xfrm>
                <a:off x="4131683" y="2414583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83" y="2414583"/>
                <a:ext cx="5183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/>
              <p:nvPr/>
            </p:nvSpPr>
            <p:spPr>
              <a:xfrm>
                <a:off x="4128373" y="3000675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373" y="3000675"/>
                <a:ext cx="5164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/>
              <p:nvPr/>
            </p:nvSpPr>
            <p:spPr>
              <a:xfrm>
                <a:off x="3549597" y="4349472"/>
                <a:ext cx="2283895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97" y="4349472"/>
                <a:ext cx="2283895" cy="9578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5C3ECB9D-B572-4649-9532-9349EDD8751F}"/>
              </a:ext>
            </a:extLst>
          </p:cNvPr>
          <p:cNvSpPr txBox="1">
            <a:spLocks/>
          </p:cNvSpPr>
          <p:nvPr/>
        </p:nvSpPr>
        <p:spPr>
          <a:xfrm>
            <a:off x="681738" y="5413398"/>
            <a:ext cx="7953661" cy="121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像线性回归或分类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注意：训练集成模型时不会更新单个模型</a:t>
            </a:r>
          </a:p>
        </p:txBody>
      </p:sp>
    </p:spTree>
    <p:extLst>
      <p:ext uri="{BB962C8B-B14F-4D97-AF65-F5344CB8AC3E}">
        <p14:creationId xmlns:p14="http://schemas.microsoft.com/office/powerpoint/2010/main" val="18589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932"/>
    </mc:Choice>
    <mc:Fallback xmlns="">
      <p:transition advTm="87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44" name="组合 143"/>
          <p:cNvGrpSpPr>
            <a:grpSpLocks noChangeAspect="1"/>
          </p:cNvGrpSpPr>
          <p:nvPr/>
        </p:nvGrpSpPr>
        <p:grpSpPr>
          <a:xfrm>
            <a:off x="3815755" y="3342231"/>
            <a:ext cx="5168328" cy="2754220"/>
            <a:chOff x="3910186" y="3164053"/>
            <a:chExt cx="5082250" cy="2708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/>
                <p:cNvSpPr/>
                <p:nvPr/>
              </p:nvSpPr>
              <p:spPr>
                <a:xfrm>
                  <a:off x="5264065" y="3164053"/>
                  <a:ext cx="1314995" cy="4028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矩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065" y="3164053"/>
                  <a:ext cx="1314995" cy="4028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矩形 145"/>
                <p:cNvSpPr/>
                <p:nvPr/>
              </p:nvSpPr>
              <p:spPr>
                <a:xfrm>
                  <a:off x="4419334" y="4290555"/>
                  <a:ext cx="1314995" cy="4028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矩形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34" y="4290555"/>
                  <a:ext cx="1314995" cy="4028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接箭头连接符 146"/>
            <p:cNvCxnSpPr>
              <a:stCxn id="145" idx="2"/>
              <a:endCxn id="146" idx="0"/>
            </p:cNvCxnSpPr>
            <p:nvPr/>
          </p:nvCxnSpPr>
          <p:spPr>
            <a:xfrm flipH="1">
              <a:off x="5076832" y="3566869"/>
              <a:ext cx="844731" cy="72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矩形 147"/>
                <p:cNvSpPr/>
                <p:nvPr/>
              </p:nvSpPr>
              <p:spPr>
                <a:xfrm>
                  <a:off x="6186763" y="4290555"/>
                  <a:ext cx="1314996" cy="4028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矩形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763" y="4290555"/>
                  <a:ext cx="1314996" cy="4028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/>
            <p:cNvCxnSpPr>
              <a:stCxn id="145" idx="2"/>
              <a:endCxn id="148" idx="0"/>
            </p:cNvCxnSpPr>
            <p:nvPr/>
          </p:nvCxnSpPr>
          <p:spPr>
            <a:xfrm>
              <a:off x="5921563" y="3566869"/>
              <a:ext cx="922698" cy="7236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4976686" y="3692415"/>
              <a:ext cx="556751" cy="36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6341717" y="3692415"/>
              <a:ext cx="488970" cy="36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52" name="直接箭头连接符 151"/>
            <p:cNvCxnSpPr/>
            <p:nvPr/>
          </p:nvCxnSpPr>
          <p:spPr>
            <a:xfrm flipH="1">
              <a:off x="4578015" y="4693371"/>
              <a:ext cx="486656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5064670" y="4693371"/>
              <a:ext cx="458223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4321875" y="4818917"/>
              <a:ext cx="556751" cy="36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286828" y="4818917"/>
              <a:ext cx="488970" cy="36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6319593" y="4693371"/>
              <a:ext cx="486656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/>
            <p:nvPr/>
          </p:nvCxnSpPr>
          <p:spPr>
            <a:xfrm>
              <a:off x="6806248" y="4693371"/>
              <a:ext cx="458223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6063453" y="4818917"/>
              <a:ext cx="556751" cy="36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7028406" y="4818917"/>
              <a:ext cx="488970" cy="36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7538145" y="4346496"/>
              <a:ext cx="1117115" cy="376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中间节点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7875321" y="5455589"/>
              <a:ext cx="1117115" cy="376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叶子节点</a:t>
              </a: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6562921" y="3185190"/>
              <a:ext cx="1142009" cy="376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根节点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圆角矩形 162"/>
                <p:cNvSpPr/>
                <p:nvPr/>
              </p:nvSpPr>
              <p:spPr>
                <a:xfrm>
                  <a:off x="3910186" y="5448000"/>
                  <a:ext cx="1044283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−1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圆角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186" y="5448000"/>
                  <a:ext cx="1044283" cy="42439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圆角矩形 163"/>
                <p:cNvSpPr/>
                <p:nvPr/>
              </p:nvSpPr>
              <p:spPr>
                <a:xfrm>
                  <a:off x="5035284" y="5448000"/>
                  <a:ext cx="886279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圆角矩形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284" y="5448000"/>
                  <a:ext cx="886279" cy="42439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圆角矩形 164"/>
                <p:cNvSpPr/>
                <p:nvPr/>
              </p:nvSpPr>
              <p:spPr>
                <a:xfrm>
                  <a:off x="5970400" y="5448000"/>
                  <a:ext cx="873860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圆角矩形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400" y="5448000"/>
                  <a:ext cx="873860" cy="42439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圆角矩形 165"/>
                <p:cNvSpPr/>
                <p:nvPr/>
              </p:nvSpPr>
              <p:spPr>
                <a:xfrm>
                  <a:off x="6884744" y="5448000"/>
                  <a:ext cx="990577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−1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圆角矩形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744" y="5448000"/>
                  <a:ext cx="990577" cy="42439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/>
          <p:cNvGrpSpPr>
            <a:grpSpLocks noChangeAspect="1"/>
          </p:cNvGrpSpPr>
          <p:nvPr/>
        </p:nvGrpSpPr>
        <p:grpSpPr>
          <a:xfrm>
            <a:off x="929522" y="3763524"/>
            <a:ext cx="2700703" cy="2155374"/>
            <a:chOff x="966652" y="3056709"/>
            <a:chExt cx="3000780" cy="2394860"/>
          </a:xfrm>
        </p:grpSpPr>
        <p:cxnSp>
          <p:nvCxnSpPr>
            <p:cNvPr id="168" name="直接箭头连接符 167"/>
            <p:cNvCxnSpPr/>
            <p:nvPr/>
          </p:nvCxnSpPr>
          <p:spPr>
            <a:xfrm>
              <a:off x="966652" y="5451567"/>
              <a:ext cx="2656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 flipV="1">
              <a:off x="966652" y="3056709"/>
              <a:ext cx="0" cy="2394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966652" y="4241074"/>
              <a:ext cx="1548742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516778" y="3370217"/>
              <a:ext cx="0" cy="2081350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椭圆 175"/>
            <p:cNvSpPr/>
            <p:nvPr/>
          </p:nvSpPr>
          <p:spPr>
            <a:xfrm>
              <a:off x="1403280" y="3553642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77" name="十字形 176"/>
            <p:cNvSpPr/>
            <p:nvPr/>
          </p:nvSpPr>
          <p:spPr>
            <a:xfrm rot="2700000">
              <a:off x="1565843" y="4645436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260396" y="3078336"/>
              <a:ext cx="104765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Class 1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108490" y="4787342"/>
              <a:ext cx="104765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Class 2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1694092" y="3762115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092647" y="3822530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1960029" y="4005144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2059962" y="3518008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4" name="十字形 183"/>
            <p:cNvSpPr/>
            <p:nvPr/>
          </p:nvSpPr>
          <p:spPr>
            <a:xfrm rot="2700000">
              <a:off x="1971415" y="4525721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5" name="十字形 184"/>
            <p:cNvSpPr/>
            <p:nvPr/>
          </p:nvSpPr>
          <p:spPr>
            <a:xfrm rot="2700000">
              <a:off x="1943853" y="4804543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6" name="十字形 185"/>
            <p:cNvSpPr/>
            <p:nvPr/>
          </p:nvSpPr>
          <p:spPr>
            <a:xfrm rot="2700000">
              <a:off x="1794672" y="5101299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7" name="十字形 186"/>
            <p:cNvSpPr/>
            <p:nvPr/>
          </p:nvSpPr>
          <p:spPr>
            <a:xfrm rot="2700000">
              <a:off x="1680495" y="4337234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2671696" y="4458303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2894788" y="4811094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3137648" y="4645561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3109389" y="4936518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395753" y="4848982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3" name="十字形 192"/>
            <p:cNvSpPr/>
            <p:nvPr/>
          </p:nvSpPr>
          <p:spPr>
            <a:xfrm rot="2700000">
              <a:off x="2213975" y="4422978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4" name="十字形 193"/>
            <p:cNvSpPr/>
            <p:nvPr/>
          </p:nvSpPr>
          <p:spPr>
            <a:xfrm rot="2700000">
              <a:off x="3053272" y="3496555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5" name="十字形 194"/>
            <p:cNvSpPr/>
            <p:nvPr/>
          </p:nvSpPr>
          <p:spPr>
            <a:xfrm rot="2700000">
              <a:off x="2730091" y="3680696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6" name="十字形 195"/>
            <p:cNvSpPr/>
            <p:nvPr/>
          </p:nvSpPr>
          <p:spPr>
            <a:xfrm rot="2700000">
              <a:off x="2989036" y="3750070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7" name="十字形 196"/>
            <p:cNvSpPr/>
            <p:nvPr/>
          </p:nvSpPr>
          <p:spPr>
            <a:xfrm rot="2700000">
              <a:off x="2804148" y="3349290"/>
              <a:ext cx="161471" cy="161471"/>
            </a:xfrm>
            <a:prstGeom prst="plus">
              <a:avLst>
                <a:gd name="adj" fmla="val 417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2976768" y="4179886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3311616" y="4052769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3298235" y="4289269"/>
              <a:ext cx="95250" cy="9525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201" name="直接连接符 200"/>
            <p:cNvCxnSpPr/>
            <p:nvPr/>
          </p:nvCxnSpPr>
          <p:spPr>
            <a:xfrm>
              <a:off x="2537245" y="3987727"/>
              <a:ext cx="953758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966652" y="3988525"/>
              <a:ext cx="1548742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2742182" y="5003583"/>
              <a:ext cx="104765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Class 1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2919780" y="3149815"/>
              <a:ext cx="104765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Class 2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82903" y="5999326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903" y="5999326"/>
                <a:ext cx="5084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12063" y="5995001"/>
                <a:ext cx="461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063" y="5995001"/>
                <a:ext cx="4619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6914" y="4399323"/>
                <a:ext cx="461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14" y="4399323"/>
                <a:ext cx="4619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/>
              <p:cNvSpPr/>
              <p:nvPr/>
            </p:nvSpPr>
            <p:spPr>
              <a:xfrm>
                <a:off x="458703" y="4598161"/>
                <a:ext cx="461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06" name="矩形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3" y="4598161"/>
                <a:ext cx="4619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矩形 206"/>
              <p:cNvSpPr/>
              <p:nvPr/>
            </p:nvSpPr>
            <p:spPr>
              <a:xfrm>
                <a:off x="411032" y="3683220"/>
                <a:ext cx="508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07" name="矩形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2" y="3683220"/>
                <a:ext cx="5084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内容占位符 2">
            <a:extLst>
              <a:ext uri="{FF2B5EF4-FFF2-40B4-BE49-F238E27FC236}">
                <a16:creationId xmlns:a16="http://schemas.microsoft.com/office/drawing/2014/main" id="{B4DDEBDA-B415-4971-AE5E-6A1C77B10459}"/>
              </a:ext>
            </a:extLst>
          </p:cNvPr>
          <p:cNvSpPr txBox="1">
            <a:spLocks/>
          </p:cNvSpPr>
          <p:nvPr/>
        </p:nvSpPr>
        <p:spPr>
          <a:xfrm>
            <a:off x="502442" y="1225832"/>
            <a:ext cx="7660046" cy="30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树模型：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中间节点用于分割数据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叶子节点用于标签预测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连续数据举例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5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03"/>
    </mc:Choice>
    <mc:Fallback xmlns="">
      <p:transition advTm="96003"/>
    </mc:Fallback>
  </mc:AlternateContent>
  <p:extLst>
    <p:ext uri="{3A86A75C-4F4B-4683-9AE1-C65F6400EC91}">
      <p14:laserTraceLst xmlns:p14="http://schemas.microsoft.com/office/powerpoint/2010/main">
        <p14:tracePtLst>
          <p14:tracePt t="44679" x="2657475" y="3783013"/>
          <p14:tracePt t="44687" x="2786063" y="3771900"/>
          <p14:tracePt t="44696" x="2887663" y="3763963"/>
          <p14:tracePt t="44710" x="3038475" y="3763963"/>
          <p14:tracePt t="44727" x="3090863" y="3756025"/>
          <p14:tracePt t="44743" x="3135313" y="3756025"/>
          <p14:tracePt t="44760" x="3187700" y="3752850"/>
          <p14:tracePt t="44777" x="3225800" y="3748088"/>
          <p14:tracePt t="44810" x="3228975" y="3748088"/>
          <p14:tracePt t="44827" x="3244850" y="3748088"/>
          <p14:tracePt t="44844" x="3263900" y="3752850"/>
          <p14:tracePt t="44860" x="3313113" y="3783013"/>
          <p14:tracePt t="44877" x="3371850" y="3816350"/>
          <p14:tracePt t="44880" x="3406775" y="3838575"/>
          <p14:tracePt t="44894" x="3489325" y="3871913"/>
          <p14:tracePt t="44911" x="3624263" y="3917950"/>
          <p14:tracePt t="44927" x="3951288" y="4000500"/>
          <p14:tracePt t="44943" x="4343400" y="4033838"/>
          <p14:tracePt t="44960" x="4676775" y="4033838"/>
          <p14:tracePt t="44977" x="5075238" y="4027488"/>
          <p14:tracePt t="44994" x="5237163" y="4008438"/>
          <p14:tracePt t="45010" x="5426075" y="3992563"/>
          <p14:tracePt t="45027" x="5530850" y="3973513"/>
          <p14:tracePt t="45043" x="5534025" y="3973513"/>
          <p14:tracePt t="45077" x="5549900" y="3962400"/>
          <p14:tracePt t="45094" x="5575300" y="3948113"/>
          <p14:tracePt t="45110" x="5635625" y="3914775"/>
          <p14:tracePt t="45127" x="5722938" y="3884613"/>
          <p14:tracePt t="45144" x="5827713" y="3854450"/>
          <p14:tracePt t="45160" x="6132513" y="3775075"/>
          <p14:tracePt t="45177" x="6294438" y="3741738"/>
          <p14:tracePt t="45193" x="6569075" y="3684588"/>
          <p14:tracePt t="45210" x="6662738" y="3684588"/>
          <p14:tracePt t="45227" x="6665913" y="3684588"/>
          <p14:tracePt t="45244" x="6657975" y="3687763"/>
          <p14:tracePt t="45261" x="6610350" y="3714750"/>
          <p14:tracePt t="45277" x="6492875" y="3748088"/>
          <p14:tracePt t="45294" x="6451600" y="3756025"/>
          <p14:tracePt t="45310" x="6437313" y="3756025"/>
          <p14:tracePt t="45327" x="6432550" y="3756025"/>
          <p14:tracePt t="45344" x="6429375" y="3756025"/>
          <p14:tracePt t="45360" x="6426200" y="3756025"/>
          <p14:tracePt t="45377" x="6380163" y="3783013"/>
          <p14:tracePt t="45394" x="6272213" y="3846513"/>
          <p14:tracePt t="45410" x="6151563" y="3925888"/>
          <p14:tracePt t="45427" x="5959475" y="4052888"/>
          <p14:tracePt t="45443" x="5748338" y="4192588"/>
          <p14:tracePt t="45460" x="5575300" y="4308475"/>
          <p14:tracePt t="45477" x="5467350" y="4387850"/>
          <p14:tracePt t="45494" x="5418138" y="4429125"/>
          <p14:tracePt t="45510" x="5414963" y="4432300"/>
          <p14:tracePt t="45527" x="5414963" y="4437063"/>
          <p14:tracePt t="45543" x="5414963" y="4440238"/>
          <p14:tracePt t="45661" x="5414963" y="4443413"/>
          <p14:tracePt t="45677" x="5414963" y="4448175"/>
          <p14:tracePt t="45686" x="5414963" y="4456113"/>
          <p14:tracePt t="45695" x="5410200" y="4459288"/>
          <p14:tracePt t="45710" x="5402263" y="4467225"/>
          <p14:tracePt t="45744" x="5402263" y="4470400"/>
          <p14:tracePt t="45761" x="5387975" y="4478338"/>
          <p14:tracePt t="45777" x="5376863" y="4492625"/>
          <p14:tracePt t="45794" x="5360988" y="4497388"/>
          <p14:tracePt t="45811" x="5357813" y="4497388"/>
          <p14:tracePt t="45827" x="5357813" y="4500563"/>
          <p14:tracePt t="45918" x="5354638" y="4500563"/>
          <p14:tracePt t="45949" x="5349875" y="4500563"/>
          <p14:tracePt t="45973" x="5346700" y="4500563"/>
          <p14:tracePt t="45982" x="5338763" y="4500563"/>
          <p14:tracePt t="45994" x="5327650" y="4500563"/>
          <p14:tracePt t="46010" x="5319713" y="4500563"/>
          <p14:tracePt t="46027" x="5308600" y="4500563"/>
          <p14:tracePt t="46044" x="5305425" y="4500563"/>
          <p14:tracePt t="46060" x="5300663" y="4500563"/>
          <p14:tracePt t="46077" x="5294313" y="4500563"/>
          <p14:tracePt t="46094" x="5289550" y="4500563"/>
          <p14:tracePt t="46111" x="5278438" y="4500563"/>
          <p14:tracePt t="46127" x="5275263" y="4500563"/>
          <p14:tracePt t="46144" x="5245100" y="4500563"/>
          <p14:tracePt t="46160" x="5207000" y="4503738"/>
          <p14:tracePt t="46177" x="5151438" y="4522788"/>
          <p14:tracePt t="46194" x="5091113" y="4557713"/>
          <p14:tracePt t="46211" x="5041900" y="4586288"/>
          <p14:tracePt t="46227" x="4962525" y="4640263"/>
          <p14:tracePt t="46244" x="4902200" y="4673600"/>
          <p14:tracePt t="46260" x="4805363" y="4733925"/>
          <p14:tracePt t="46277" x="4684713" y="4797425"/>
          <p14:tracePt t="46294" x="4478338" y="4876800"/>
          <p14:tracePt t="46310" x="4203700" y="4967288"/>
          <p14:tracePt t="46327" x="3876675" y="5053013"/>
          <p14:tracePt t="46344" x="3538538" y="5132388"/>
          <p14:tracePt t="46361" x="3090863" y="5200650"/>
          <p14:tracePt t="46377" x="2871788" y="5218113"/>
          <p14:tracePt t="46394" x="2741613" y="5226050"/>
          <p14:tracePt t="46410" x="2635250" y="5233988"/>
          <p14:tracePt t="46427" x="2590800" y="5233988"/>
          <p14:tracePt t="46444" x="2579688" y="5233988"/>
          <p14:tracePt t="46461" x="2571750" y="5233988"/>
          <p14:tracePt t="46519" x="2568575" y="5233988"/>
          <p14:tracePt t="46532" x="2563813" y="5233988"/>
          <p14:tracePt t="46543" x="2557463" y="5233988"/>
          <p14:tracePt t="46561" x="2530475" y="5233988"/>
          <p14:tracePt t="46577" x="2436813" y="5233988"/>
          <p14:tracePt t="46594" x="2225675" y="5233988"/>
          <p14:tracePt t="46610" x="2074863" y="5233988"/>
          <p14:tracePt t="46627" x="1857375" y="5226050"/>
          <p14:tracePt t="46644" x="1665288" y="5192713"/>
          <p14:tracePt t="46660" x="1530350" y="5151438"/>
          <p14:tracePt t="46677" x="1395413" y="5121275"/>
          <p14:tracePt t="46694" x="1357313" y="5110163"/>
          <p14:tracePt t="46711" x="1335088" y="5105400"/>
          <p14:tracePt t="46727" x="1327150" y="5099050"/>
          <p14:tracePt t="46744" x="1296988" y="5083175"/>
          <p14:tracePt t="46760" x="1247775" y="5068888"/>
          <p14:tracePt t="46777" x="1211263" y="5049838"/>
          <p14:tracePt t="46794" x="1169988" y="5038725"/>
          <p14:tracePt t="46811" x="1146175" y="5027613"/>
          <p14:tracePt t="46827" x="1135063" y="5022850"/>
          <p14:tracePt t="46843" x="1104900" y="5011738"/>
          <p14:tracePt t="46860" x="1049338" y="4992688"/>
          <p14:tracePt t="46877" x="1003300" y="4981575"/>
          <p14:tracePt t="46894" x="981075" y="4970463"/>
          <p14:tracePt t="46911" x="973138" y="4970463"/>
          <p14:tracePt t="47087" x="973138" y="4973638"/>
          <p14:tracePt t="47097" x="977900" y="4978400"/>
          <p14:tracePt t="47110" x="981075" y="4986338"/>
          <p14:tracePt t="47127" x="985838" y="4992688"/>
          <p14:tracePt t="47144" x="1000125" y="5003800"/>
          <p14:tracePt t="47161" x="1019175" y="5008563"/>
          <p14:tracePt t="47177" x="1033463" y="5008563"/>
          <p14:tracePt t="47194" x="1052513" y="5014913"/>
          <p14:tracePt t="47210" x="1063625" y="5014913"/>
          <p14:tracePt t="47227" x="1068388" y="5019675"/>
          <p14:tracePt t="47244" x="1071563" y="5022850"/>
          <p14:tracePt t="47261" x="1079500" y="5027613"/>
          <p14:tracePt t="47277" x="1090613" y="5030788"/>
          <p14:tracePt t="47294" x="1098550" y="5033963"/>
          <p14:tracePt t="47311" x="1109663" y="5038725"/>
          <p14:tracePt t="47327" x="1128713" y="5038725"/>
          <p14:tracePt t="47344" x="1187450" y="5008563"/>
          <p14:tracePt t="47360" x="1258888" y="4948238"/>
          <p14:tracePt t="47377" x="1296988" y="4906963"/>
          <p14:tracePt t="47382" x="1335088" y="4876800"/>
          <p14:tracePt t="47394" x="1343025" y="4865688"/>
          <p14:tracePt t="47410" x="1365250" y="4830763"/>
          <p14:tracePt t="47427" x="1387475" y="4797425"/>
          <p14:tracePt t="47444" x="1428750" y="4711700"/>
          <p14:tracePt t="47460" x="1436688" y="4676775"/>
          <p14:tracePt t="47477" x="1455738" y="4651375"/>
          <p14:tracePt t="47494" x="1455738" y="4640263"/>
          <p14:tracePt t="47511" x="1458913" y="4640263"/>
          <p14:tracePt t="47527" x="1458913" y="4635500"/>
          <p14:tracePt t="47585" x="1458913" y="4651375"/>
          <p14:tracePt t="47596" x="1458913" y="4673600"/>
          <p14:tracePt t="47610" x="1443038" y="4745038"/>
          <p14:tracePt t="47627" x="1443038" y="4797425"/>
          <p14:tracePt t="47644" x="1439863" y="4838700"/>
          <p14:tracePt t="47661" x="1439863" y="4868863"/>
          <p14:tracePt t="47677" x="1439863" y="4910138"/>
          <p14:tracePt t="47679" x="1439863" y="4932363"/>
          <p14:tracePt t="47694" x="1439863" y="4951413"/>
          <p14:tracePt t="47711" x="1439863" y="4970463"/>
          <p14:tracePt t="47727" x="1431925" y="4986338"/>
          <p14:tracePt t="47744" x="1431925" y="4989513"/>
          <p14:tracePt t="47760" x="1431925" y="4997450"/>
          <p14:tracePt t="47777" x="1431925" y="5003800"/>
          <p14:tracePt t="47794" x="1431925" y="5014913"/>
          <p14:tracePt t="47810" x="1431925" y="5022850"/>
          <p14:tracePt t="47828" x="1431925" y="5027613"/>
          <p14:tracePt t="48000" x="1431925" y="5030788"/>
          <p14:tracePt t="48061" x="1428750" y="5030788"/>
          <p14:tracePt t="48257" x="1428750" y="5038725"/>
          <p14:tracePt t="48267" x="1428750" y="5045075"/>
          <p14:tracePt t="48277" x="1428750" y="5049838"/>
          <p14:tracePt t="48294" x="1436688" y="5060950"/>
          <p14:tracePt t="48310" x="1436688" y="5064125"/>
          <p14:tracePt t="48327" x="1439863" y="5068888"/>
          <p14:tracePt t="48344" x="1439863" y="5075238"/>
          <p14:tracePt t="48360" x="1439863" y="5080000"/>
          <p14:tracePt t="48376" x="1439863" y="5086350"/>
          <p14:tracePt t="48394" x="1439863" y="5091113"/>
          <p14:tracePt t="48411" x="1439863" y="5094288"/>
          <p14:tracePt t="48427" x="1439863" y="5099050"/>
          <p14:tracePt t="48444" x="1439863" y="5105400"/>
          <p14:tracePt t="48460" x="1439863" y="5110163"/>
          <p14:tracePt t="48483" x="1439863" y="5113338"/>
          <p14:tracePt t="48497" x="1439863" y="5116513"/>
          <p14:tracePt t="48521" x="1439863" y="5121275"/>
          <p14:tracePt t="48537" x="1439863" y="5124450"/>
          <p14:tracePt t="48563" x="1439863" y="5129213"/>
          <p14:tracePt t="48576" x="1439863" y="5135563"/>
          <p14:tracePt t="48591" x="1439863" y="5140325"/>
          <p14:tracePt t="48623" x="1439863" y="5143500"/>
          <p14:tracePt t="48633" x="1431925" y="5146675"/>
          <p14:tracePt t="48644" x="1428750" y="5151438"/>
          <p14:tracePt t="48660" x="1387475" y="5154613"/>
          <p14:tracePt t="48677" x="1330325" y="5140325"/>
          <p14:tracePt t="48693" x="1206500" y="5094288"/>
          <p14:tracePt t="48710" x="1071563" y="5053013"/>
          <p14:tracePt t="48727" x="917575" y="5003800"/>
          <p14:tracePt t="48743" x="808038" y="4967288"/>
          <p14:tracePt t="48760" x="752475" y="4948238"/>
          <p14:tracePt t="48777" x="744538" y="4948238"/>
          <p14:tracePt t="48833" x="744538" y="4943475"/>
          <p14:tracePt t="48841" x="744538" y="4940300"/>
          <p14:tracePt t="48851" x="741363" y="4932363"/>
          <p14:tracePt t="48860" x="741363" y="4929188"/>
          <p14:tracePt t="48877" x="733425" y="4926013"/>
          <p14:tracePt t="48919" x="728663" y="4926013"/>
          <p14:tracePt t="48928" x="725488" y="4926013"/>
          <p14:tracePt t="48943" x="706438" y="4926013"/>
          <p14:tracePt t="48960" x="676275" y="4926013"/>
          <p14:tracePt t="48977" x="620713" y="4932363"/>
          <p14:tracePt t="48994" x="582613" y="4943475"/>
          <p14:tracePt t="49010" x="557213" y="4956175"/>
          <p14:tracePt t="49027" x="533400" y="4970463"/>
          <p14:tracePt t="49043" x="527050" y="4986338"/>
          <p14:tracePt t="49060" x="522288" y="4989513"/>
          <p14:tracePt t="49113" x="522288" y="4992688"/>
          <p14:tracePt t="49124" x="522288" y="4997450"/>
          <p14:tracePt t="49136" x="522288" y="5011738"/>
          <p14:tracePt t="49147" x="527050" y="5011738"/>
          <p14:tracePt t="49160" x="544513" y="5019675"/>
          <p14:tracePt t="49177" x="560388" y="5030788"/>
          <p14:tracePt t="49193" x="568325" y="5033963"/>
          <p14:tracePt t="49211" x="593725" y="5033963"/>
          <p14:tracePt t="49227" x="612775" y="5033963"/>
          <p14:tracePt t="49244" x="620713" y="5033963"/>
          <p14:tracePt t="49260" x="642938" y="5033963"/>
          <p14:tracePt t="49277" x="654050" y="5033963"/>
          <p14:tracePt t="49293" x="661988" y="5033963"/>
          <p14:tracePt t="49327" x="665163" y="5033963"/>
          <p14:tracePt t="49366" x="669925" y="5033963"/>
          <p14:tracePt t="49503" x="673100" y="5033963"/>
          <p14:tracePt t="49520" x="681038" y="5033963"/>
          <p14:tracePt t="49597" x="681038" y="5038725"/>
          <p14:tracePt t="49630" x="681038" y="5041900"/>
          <p14:tracePt t="49700" x="676275" y="5041900"/>
          <p14:tracePt t="49709" x="676275" y="5049838"/>
          <p14:tracePt t="49732" x="673100" y="5049838"/>
          <p14:tracePt t="49743" x="673100" y="5053013"/>
          <p14:tracePt t="49778" x="669925" y="5053013"/>
          <p14:tracePt t="49789" x="665163" y="5053013"/>
          <p14:tracePt t="49801" x="661988" y="5045075"/>
          <p14:tracePt t="52639" x="665163" y="5045075"/>
          <p14:tracePt t="52646" x="703263" y="5045075"/>
          <p14:tracePt t="52660" x="766763" y="5049838"/>
          <p14:tracePt t="52676" x="1011238" y="5116513"/>
          <p14:tracePt t="52693" x="1154113" y="5146675"/>
          <p14:tracePt t="52710" x="1354138" y="5173663"/>
          <p14:tracePt t="52726" x="1541463" y="5187950"/>
          <p14:tracePt t="52743" x="1816100" y="5229225"/>
          <p14:tracePt t="52760" x="2090738" y="5308600"/>
          <p14:tracePt t="52776" x="2432050" y="5426075"/>
          <p14:tracePt t="52793" x="2752725" y="5549900"/>
          <p14:tracePt t="52809" x="2898775" y="5613400"/>
          <p14:tracePt t="52826" x="2955925" y="5635625"/>
          <p14:tracePt t="52843" x="2986088" y="5640388"/>
          <p14:tracePt t="52860" x="3008313" y="5640388"/>
          <p14:tracePt t="52876" x="3014663" y="5640388"/>
          <p14:tracePt t="53013" x="3014663" y="5643563"/>
          <p14:tracePt t="53021" x="3011488" y="5643563"/>
          <p14:tracePt t="53028" x="3000375" y="5643563"/>
          <p14:tracePt t="53043" x="2981325" y="5643563"/>
          <p14:tracePt t="53059" x="2928938" y="5651500"/>
          <p14:tracePt t="53076" x="2879725" y="5654675"/>
          <p14:tracePt t="53093" x="2800350" y="5654675"/>
          <p14:tracePt t="53110" x="2767013" y="5662613"/>
          <p14:tracePt t="53126" x="2741613" y="5662613"/>
          <p14:tracePt t="53199" x="2736850" y="5662613"/>
          <p14:tracePt t="53355" x="2736850" y="5665788"/>
          <p14:tracePt t="53364" x="2733675" y="5665788"/>
          <p14:tracePt t="53380" x="2728913" y="5670550"/>
          <p14:tracePt t="53393" x="2722563" y="5670550"/>
          <p14:tracePt t="53409" x="2706688" y="5676900"/>
          <p14:tracePt t="53426" x="2703513" y="5676900"/>
          <p14:tracePt t="53443" x="2692400" y="5676900"/>
          <p14:tracePt t="53460" x="2681288" y="5670550"/>
          <p14:tracePt t="53477" x="2657475" y="5651500"/>
          <p14:tracePt t="53493" x="2643188" y="5629275"/>
          <p14:tracePt t="53510" x="2582863" y="5553075"/>
          <p14:tracePt t="53526" x="2560638" y="5508625"/>
          <p14:tracePt t="53543" x="2533650" y="5451475"/>
          <p14:tracePt t="53559" x="2492375" y="5384800"/>
          <p14:tracePt t="53576" x="2439988" y="5283200"/>
          <p14:tracePt t="53593" x="2398713" y="5214938"/>
          <p14:tracePt t="53610" x="2357438" y="5143500"/>
          <p14:tracePt t="53627" x="2324100" y="5083175"/>
          <p14:tracePt t="53643" x="2286000" y="5038725"/>
          <p14:tracePt t="53660" x="2259013" y="5008563"/>
          <p14:tracePt t="53676" x="2236788" y="4989513"/>
          <p14:tracePt t="53693" x="2217738" y="4970463"/>
          <p14:tracePt t="53710" x="2195513" y="4943475"/>
          <p14:tracePt t="53727" x="2154238" y="4921250"/>
          <p14:tracePt t="53743" x="2098675" y="4902200"/>
          <p14:tracePt t="53760" x="2030413" y="4879975"/>
          <p14:tracePt t="53776" x="1890713" y="4838700"/>
          <p14:tracePt t="53793" x="1804988" y="4808538"/>
          <p14:tracePt t="53809" x="1752600" y="4789488"/>
          <p14:tracePt t="53825" x="1722438" y="4778375"/>
          <p14:tracePt t="53842" x="1706563" y="4775200"/>
          <p14:tracePt t="53859" x="1687513" y="4764088"/>
          <p14:tracePt t="53875" x="1662113" y="4752975"/>
          <p14:tracePt t="53892" x="1643063" y="4748213"/>
          <p14:tracePt t="53909" x="1624013" y="4745038"/>
          <p14:tracePt t="53925" x="1590675" y="4737100"/>
          <p14:tracePt t="53942" x="1557338" y="4737100"/>
          <p14:tracePt t="53959" x="1519238" y="4737100"/>
          <p14:tracePt t="53976" x="1489075" y="4737100"/>
          <p14:tracePt t="53993" x="1455738" y="4737100"/>
          <p14:tracePt t="54009" x="1417638" y="4741863"/>
          <p14:tracePt t="54026" x="1360488" y="4752975"/>
          <p14:tracePt t="54043" x="1346200" y="4756150"/>
          <p14:tracePt t="54060" x="1335088" y="4759325"/>
          <p14:tracePt t="54076" x="1323975" y="4759325"/>
          <p14:tracePt t="54093" x="1316038" y="4759325"/>
          <p14:tracePt t="54110" x="1296988" y="4772025"/>
          <p14:tracePt t="54126" x="1289050" y="4772025"/>
          <p14:tracePt t="54143" x="1282700" y="4775200"/>
          <p14:tracePt t="54160" x="1274763" y="4775200"/>
          <p14:tracePt t="54176" x="1271588" y="4775200"/>
          <p14:tracePt t="54193" x="1271588" y="4778375"/>
          <p14:tracePt t="54210" x="1266825" y="4778375"/>
          <p14:tracePt t="54227" x="1258888" y="4783138"/>
          <p14:tracePt t="54229" x="1258888" y="4786313"/>
          <p14:tracePt t="54260" x="1255713" y="4786313"/>
          <p14:tracePt t="54283" x="1255713" y="4789488"/>
          <p14:tracePt t="54620" x="1263650" y="4789488"/>
          <p14:tracePt t="54630" x="1274763" y="4789488"/>
          <p14:tracePt t="54643" x="1300163" y="4789488"/>
          <p14:tracePt t="54660" x="1346200" y="4789488"/>
          <p14:tracePt t="54676" x="1431925" y="4797425"/>
          <p14:tracePt t="54693" x="1571625" y="4808538"/>
          <p14:tracePt t="54710" x="1687513" y="4819650"/>
          <p14:tracePt t="54726" x="1793875" y="4849813"/>
          <p14:tracePt t="54743" x="1879600" y="4872038"/>
          <p14:tracePt t="54760" x="1973263" y="4895850"/>
          <p14:tracePt t="54776" x="2098675" y="4910138"/>
          <p14:tracePt t="54793" x="2187575" y="4918075"/>
          <p14:tracePt t="54810" x="2214563" y="4921250"/>
          <p14:tracePt t="54826" x="2228850" y="4929188"/>
          <p14:tracePt t="54843" x="2247900" y="4932363"/>
          <p14:tracePt t="54845" x="2263775" y="4932363"/>
          <p14:tracePt t="54860" x="2289175" y="4932363"/>
          <p14:tracePt t="54876" x="2324100" y="4926013"/>
          <p14:tracePt t="54893" x="2360613" y="4926013"/>
          <p14:tracePt t="54909" x="2395538" y="4926013"/>
          <p14:tracePt t="54926" x="2425700" y="4926013"/>
          <p14:tracePt t="54943" x="2466975" y="4926013"/>
          <p14:tracePt t="54960" x="2497138" y="4921250"/>
          <p14:tracePt t="54976" x="2582863" y="4921250"/>
          <p14:tracePt t="54993" x="2628900" y="4914900"/>
          <p14:tracePt t="55010" x="2673350" y="4914900"/>
          <p14:tracePt t="55026" x="2706688" y="4914900"/>
          <p14:tracePt t="55043" x="2725738" y="4910138"/>
          <p14:tracePt t="55060" x="2736850" y="4910138"/>
          <p14:tracePt t="55076" x="2744788" y="4906963"/>
          <p14:tracePt t="55093" x="2752725" y="4906963"/>
          <p14:tracePt t="55109" x="2759075" y="4906963"/>
          <p14:tracePt t="55126" x="2778125" y="4899025"/>
          <p14:tracePt t="55143" x="2789238" y="4899025"/>
          <p14:tracePt t="55160" x="2797175" y="4899025"/>
          <p14:tracePt t="55228" x="2797175" y="4895850"/>
          <p14:tracePt t="55239" x="2800350" y="4895850"/>
          <p14:tracePt t="55250" x="2800350" y="4891088"/>
          <p14:tracePt t="55259" x="2805113" y="4891088"/>
          <p14:tracePt t="55276" x="2805113" y="4887913"/>
          <p14:tracePt t="55293" x="2805113" y="4884738"/>
          <p14:tracePt t="55310" x="2805113" y="4865688"/>
          <p14:tracePt t="55326" x="2805113" y="4857750"/>
          <p14:tracePt t="55343" x="2813050" y="4843463"/>
          <p14:tracePt t="55360" x="2813050" y="4838700"/>
          <p14:tracePt t="55398" x="2813050" y="4835525"/>
          <p14:tracePt t="55407" x="2816225" y="4835525"/>
          <p14:tracePt t="55437" x="2816225" y="4830763"/>
          <p14:tracePt t="55467" x="2819400" y="4830763"/>
          <p14:tracePt t="55483" x="2819400" y="4827588"/>
          <p14:tracePt t="55594" x="2824163" y="4827588"/>
          <p14:tracePt t="55609" x="2827338" y="4827588"/>
          <p14:tracePt t="55619" x="2830513" y="4830763"/>
          <p14:tracePt t="55632" x="2835275" y="4835525"/>
          <p14:tracePt t="55660" x="2846388" y="4838700"/>
          <p14:tracePt t="55676" x="2849563" y="4849813"/>
          <p14:tracePt t="55693" x="2860675" y="4857750"/>
          <p14:tracePt t="55709" x="2868613" y="4860925"/>
          <p14:tracePt t="55726" x="2879725" y="4860925"/>
          <p14:tracePt t="55743" x="2884488" y="4865688"/>
          <p14:tracePt t="55759" x="2887663" y="4865688"/>
          <p14:tracePt t="55787" x="2887663" y="4868863"/>
          <p14:tracePt t="55946" x="2887663" y="4865688"/>
          <p14:tracePt t="55967" x="2884488" y="4865688"/>
          <p14:tracePt t="55992" x="2879725" y="4865688"/>
          <p14:tracePt t="56005" x="2876550" y="4865688"/>
          <p14:tracePt t="56038" x="2868613" y="4865688"/>
          <p14:tracePt t="56076" x="2865438" y="4865688"/>
          <p14:tracePt t="56123" x="2860675" y="4865688"/>
          <p14:tracePt t="56178" x="2857500" y="4865688"/>
          <p14:tracePt t="56187" x="2854325" y="4868863"/>
          <p14:tracePt t="56200" x="2838450" y="4868863"/>
          <p14:tracePt t="56212" x="2830513" y="4868863"/>
          <p14:tracePt t="56226" x="2827338" y="4868863"/>
          <p14:tracePt t="56243" x="2824163" y="4868863"/>
          <p14:tracePt t="57691" x="2830513" y="4860925"/>
          <p14:tracePt t="57699" x="2838450" y="4854575"/>
          <p14:tracePt t="57709" x="2843213" y="4849813"/>
          <p14:tracePt t="57726" x="2846388" y="4846638"/>
          <p14:tracePt t="59528" x="2843213" y="4846638"/>
          <p14:tracePt t="59534" x="2835275" y="4849813"/>
          <p14:tracePt t="59542" x="2830513" y="4849813"/>
          <p14:tracePt t="59559" x="2827338" y="4849813"/>
          <p14:tracePt t="59592" x="2824163" y="4857750"/>
          <p14:tracePt t="59609" x="2819400" y="4857750"/>
          <p14:tracePt t="59622" x="2816225" y="4860925"/>
          <p14:tracePt t="59709" x="2816225" y="4865688"/>
          <p14:tracePt t="59725" x="2816225" y="4868863"/>
          <p14:tracePt t="59757" x="2813050" y="4872038"/>
          <p14:tracePt t="59779" x="2805113" y="4876800"/>
          <p14:tracePt t="59788" x="2800350" y="4879975"/>
          <p14:tracePt t="59797" x="2797175" y="4887913"/>
          <p14:tracePt t="59809" x="2794000" y="4891088"/>
          <p14:tracePt t="59825" x="2794000" y="4895850"/>
          <p14:tracePt t="59841" x="2805113" y="4910138"/>
          <p14:tracePt t="59858" x="2819400" y="4926013"/>
          <p14:tracePt t="59875" x="2824163" y="4932363"/>
          <p14:tracePt t="59891" x="2824163" y="4940300"/>
          <p14:tracePt t="59908" x="2824163" y="4959350"/>
          <p14:tracePt t="59925" x="2816225" y="4992688"/>
          <p14:tracePt t="59941" x="2813050" y="5030788"/>
          <p14:tracePt t="59958" x="2808288" y="5041900"/>
          <p14:tracePt t="59975" x="2800350" y="5053013"/>
          <p14:tracePt t="59991" x="2794000" y="5060950"/>
          <p14:tracePt t="60008" x="2778125" y="5072063"/>
          <p14:tracePt t="60025" x="2759075" y="5080000"/>
          <p14:tracePt t="60041" x="2747963" y="5080000"/>
          <p14:tracePt t="60058" x="2744788" y="5086350"/>
          <p14:tracePt t="60075" x="2741613" y="5091113"/>
          <p14:tracePt t="60108" x="2728913" y="5091113"/>
          <p14:tracePt t="60125" x="2711450" y="5091113"/>
          <p14:tracePt t="60141" x="2684463" y="5091113"/>
          <p14:tracePt t="60158" x="2670175" y="5091113"/>
          <p14:tracePt t="60175" x="2654300" y="5083175"/>
          <p14:tracePt t="60191" x="2635250" y="5080000"/>
          <p14:tracePt t="60208" x="2632075" y="5075238"/>
          <p14:tracePt t="60241" x="2628900" y="5075238"/>
          <p14:tracePt t="60258" x="2624138" y="5075238"/>
          <p14:tracePt t="60274" x="2616200" y="5075238"/>
          <p14:tracePt t="60299" x="2613025" y="5075238"/>
          <p14:tracePt t="60332" x="2613025" y="5080000"/>
          <p14:tracePt t="60348" x="2613025" y="5083175"/>
          <p14:tracePt t="60355" x="2613025" y="5091113"/>
          <p14:tracePt t="60378" x="2613025" y="5094288"/>
          <p14:tracePt t="60402" x="2613025" y="5099050"/>
          <p14:tracePt t="60410" x="2613025" y="5102225"/>
          <p14:tracePt t="60428" x="2613025" y="5105400"/>
          <p14:tracePt t="60444" x="2613025" y="5110163"/>
          <p14:tracePt t="60456" x="2613025" y="5113338"/>
          <p14:tracePt t="60466" x="2620963" y="5113338"/>
          <p14:tracePt t="60654" x="2616200" y="5110163"/>
          <p14:tracePt t="60663" x="2613025" y="5099050"/>
          <p14:tracePt t="60675" x="2613025" y="5091113"/>
          <p14:tracePt t="60692" x="2601913" y="5060950"/>
          <p14:tracePt t="60709" x="2590800" y="5019675"/>
          <p14:tracePt t="60725" x="2586038" y="5003800"/>
          <p14:tracePt t="60742" x="2586038" y="4986338"/>
          <p14:tracePt t="60759" x="2582863" y="4978400"/>
          <p14:tracePt t="60775" x="2579688" y="4959350"/>
          <p14:tracePt t="60792" x="2568575" y="4940300"/>
          <p14:tracePt t="60809" x="2560638" y="4932363"/>
          <p14:tracePt t="60825" x="2557463" y="4918075"/>
          <p14:tracePt t="60842" x="2552700" y="4910138"/>
          <p14:tracePt t="60859" x="2552700" y="4906963"/>
          <p14:tracePt t="60875" x="2552700" y="4887913"/>
          <p14:tracePt t="60892" x="2552700" y="4872038"/>
          <p14:tracePt t="60908" x="2552700" y="4849813"/>
          <p14:tracePt t="60925" x="2552700" y="4827588"/>
          <p14:tracePt t="60942" x="2571750" y="4786313"/>
          <p14:tracePt t="60947" x="2590800" y="4759325"/>
          <p14:tracePt t="60959" x="2616200" y="4725988"/>
          <p14:tracePt t="60975" x="2657475" y="4673600"/>
          <p14:tracePt t="60992" x="2725738" y="4579938"/>
          <p14:tracePt t="61009" x="2759075" y="4530725"/>
          <p14:tracePt t="61026" x="2767013" y="4500563"/>
          <p14:tracePt t="61042" x="2774950" y="4489450"/>
          <p14:tracePt t="61058" x="2778125" y="4481513"/>
          <p14:tracePt t="61075" x="2778125" y="4473575"/>
          <p14:tracePt t="61092" x="2786063" y="4467225"/>
          <p14:tracePt t="61109" x="2786063" y="4462463"/>
          <p14:tracePt t="61183" x="2782888" y="4470400"/>
          <p14:tracePt t="61195" x="2778125" y="4470400"/>
          <p14:tracePt t="61209" x="2759075" y="4473575"/>
          <p14:tracePt t="61225" x="2733675" y="4478338"/>
          <p14:tracePt t="61242" x="2700338" y="4478338"/>
          <p14:tracePt t="61260" x="2665413" y="4478338"/>
          <p14:tracePt t="61276" x="2613025" y="4478338"/>
          <p14:tracePt t="61292" x="2560638" y="4478338"/>
          <p14:tracePt t="61309" x="2503488" y="4462463"/>
          <p14:tracePt t="61325" x="2439988" y="4451350"/>
          <p14:tracePt t="61342" x="2379663" y="4432300"/>
          <p14:tracePt t="61359" x="2316163" y="4410075"/>
          <p14:tracePt t="61376" x="2266950" y="4398963"/>
          <p14:tracePt t="61392" x="2187575" y="4379913"/>
          <p14:tracePt t="61408" x="2139950" y="4368800"/>
          <p14:tracePt t="61426" x="2098675" y="4357688"/>
          <p14:tracePt t="61442" x="2093913" y="4354513"/>
          <p14:tracePt t="61495" x="2090738" y="4354513"/>
          <p14:tracePt t="61505" x="2079625" y="4365625"/>
          <p14:tracePt t="61517" x="2063750" y="4384675"/>
          <p14:tracePt t="61529" x="2060575" y="4395788"/>
          <p14:tracePt t="61542" x="2049463" y="4414838"/>
          <p14:tracePt t="61559" x="2049463" y="4440238"/>
          <p14:tracePt t="61575" x="2049463" y="4492625"/>
          <p14:tracePt t="61592" x="2049463" y="4662488"/>
          <p14:tracePt t="61609" x="2049463" y="4800600"/>
          <p14:tracePt t="61626" x="2027238" y="4899025"/>
          <p14:tracePt t="61642" x="1989138" y="4989513"/>
          <p14:tracePt t="61658" x="1962150" y="5049838"/>
          <p14:tracePt t="61675" x="1943100" y="5091113"/>
          <p14:tracePt t="61692" x="1936750" y="5116513"/>
          <p14:tracePt t="61709" x="1928813" y="5135563"/>
          <p14:tracePt t="61725" x="1920875" y="5151438"/>
          <p14:tracePt t="61742" x="1920875" y="5157788"/>
          <p14:tracePt t="61759" x="1920875" y="5165725"/>
          <p14:tracePt t="61775" x="1920875" y="5173663"/>
          <p14:tracePt t="61792" x="1920875" y="5184775"/>
          <p14:tracePt t="61808" x="1920875" y="5192713"/>
          <p14:tracePt t="61825" x="1920875" y="5203825"/>
          <p14:tracePt t="61842" x="1928813" y="5211763"/>
          <p14:tracePt t="61859" x="1939925" y="5214938"/>
          <p14:tracePt t="61875" x="1962150" y="5214938"/>
          <p14:tracePt t="61892" x="2019300" y="5214938"/>
          <p14:tracePt t="61908" x="2038350" y="5214938"/>
          <p14:tracePt t="61925" x="2057400" y="5214938"/>
          <p14:tracePt t="61942" x="2071688" y="5214938"/>
          <p14:tracePt t="61948" x="2079625" y="5214938"/>
          <p14:tracePt t="61959" x="2090738" y="5214938"/>
          <p14:tracePt t="61976" x="2124075" y="5218113"/>
          <p14:tracePt t="61977" x="2139950" y="5218113"/>
          <p14:tracePt t="61992" x="2200275" y="5218113"/>
          <p14:tracePt t="62009" x="2289175" y="5218113"/>
          <p14:tracePt t="62025" x="2420938" y="5218113"/>
          <p14:tracePt t="62042" x="2514600" y="5222875"/>
          <p14:tracePt t="62059" x="2598738" y="5229225"/>
          <p14:tracePt t="62075" x="2635250" y="5241925"/>
          <p14:tracePt t="62092" x="2646363" y="5253038"/>
          <p14:tracePt t="62108" x="2646363" y="5256213"/>
          <p14:tracePt t="62125" x="2646363" y="5259388"/>
          <p14:tracePt t="62142" x="2643188" y="5259388"/>
          <p14:tracePt t="62158" x="2640013" y="5264150"/>
          <p14:tracePt t="62175" x="2635250" y="5264150"/>
          <p14:tracePt t="62192" x="2632075" y="5267325"/>
          <p14:tracePt t="62225" x="2628900" y="5267325"/>
          <p14:tracePt t="62251" x="2624138" y="5267325"/>
          <p14:tracePt t="62262" x="2620963" y="5267325"/>
          <p14:tracePt t="62275" x="2605088" y="5267325"/>
          <p14:tracePt t="62292" x="2598738" y="5267325"/>
          <p14:tracePt t="62308" x="2593975" y="5267325"/>
          <p14:tracePt t="62368" x="2598738" y="5267325"/>
          <p14:tracePt t="62378" x="2609850" y="5267325"/>
          <p14:tracePt t="62392" x="2640013" y="5272088"/>
          <p14:tracePt t="62409" x="2684463" y="5272088"/>
          <p14:tracePt t="62425" x="2717800" y="5272088"/>
          <p14:tracePt t="62442" x="2725738" y="5272088"/>
          <p14:tracePt t="62447" x="2728913" y="5272088"/>
          <p14:tracePt t="62463" x="2733675" y="5272088"/>
          <p14:tracePt t="62475" x="2741613" y="5272088"/>
          <p14:tracePt t="62492" x="2744788" y="5272088"/>
          <p14:tracePt t="62509" x="2752725" y="5272088"/>
          <p14:tracePt t="62525" x="2763838" y="5272088"/>
          <p14:tracePt t="62542" x="2774950" y="5272088"/>
          <p14:tracePt t="62559" x="2789238" y="5264150"/>
          <p14:tracePt t="62575" x="2800350" y="5256213"/>
          <p14:tracePt t="62592" x="2816225" y="5241925"/>
          <p14:tracePt t="62608" x="2838450" y="5214938"/>
          <p14:tracePt t="62625" x="2838450" y="5192713"/>
          <p14:tracePt t="62642" x="2849563" y="5157788"/>
          <p14:tracePt t="62658" x="2865438" y="5102225"/>
          <p14:tracePt t="62675" x="2876550" y="5019675"/>
          <p14:tracePt t="62692" x="2917825" y="4865688"/>
          <p14:tracePt t="62709" x="2951163" y="4643438"/>
          <p14:tracePt t="62725" x="2962275" y="4486275"/>
          <p14:tracePt t="62742" x="2962275" y="4184650"/>
          <p14:tracePt t="62758" x="2951163" y="4110038"/>
          <p14:tracePt t="62775" x="2936875" y="4060825"/>
          <p14:tracePt t="62792" x="2932113" y="4049713"/>
          <p14:tracePt t="62808" x="2932113" y="4041775"/>
          <p14:tracePt t="62825" x="2932113" y="4038600"/>
          <p14:tracePt t="62842" x="2925763" y="4038600"/>
          <p14:tracePt t="62858" x="2917825" y="4038600"/>
          <p14:tracePt t="62875" x="2901950" y="4052888"/>
          <p14:tracePt t="62892" x="2887663" y="4071938"/>
          <p14:tracePt t="62908" x="2868613" y="4090988"/>
          <p14:tracePt t="62925" x="2830513" y="4129088"/>
          <p14:tracePt t="62942" x="2771775" y="4176713"/>
          <p14:tracePt t="62948" x="2736850" y="4187825"/>
          <p14:tracePt t="62965" x="2684463" y="4214813"/>
          <p14:tracePt t="62978" x="2598738" y="4248150"/>
          <p14:tracePt t="62991" x="2508250" y="4278313"/>
          <p14:tracePt t="63009" x="2390775" y="4308475"/>
          <p14:tracePt t="63026" x="2255838" y="4330700"/>
          <p14:tracePt t="63042" x="2135188" y="4346575"/>
          <p14:tracePt t="63059" x="2019300" y="4360863"/>
          <p14:tracePt t="63075" x="1928813" y="4376738"/>
          <p14:tracePt t="63076" x="1895475" y="4376738"/>
          <p14:tracePt t="63092" x="1879600" y="4384675"/>
          <p14:tracePt t="63108" x="1876425" y="4384675"/>
          <p14:tracePt t="63171" x="1876425" y="4387850"/>
          <p14:tracePt t="63233" x="1876425" y="4391025"/>
          <p14:tracePt t="63244" x="1876425" y="4395788"/>
          <p14:tracePt t="63259" x="1876425" y="4410075"/>
          <p14:tracePt t="63275" x="1876425" y="4418013"/>
          <p14:tracePt t="63292" x="1876425" y="4425950"/>
          <p14:tracePt t="63308" x="1876425" y="4429125"/>
          <p14:tracePt t="63365" x="1876425" y="4432300"/>
          <p14:tracePt t="63375" x="1884363" y="4443413"/>
          <p14:tracePt t="63391" x="1901825" y="4467225"/>
          <p14:tracePt t="63408" x="1909763" y="4478338"/>
          <p14:tracePt t="63426" x="1914525" y="4486275"/>
          <p14:tracePt t="63442" x="1917700" y="4492625"/>
          <p14:tracePt t="63459" x="1917700" y="4497388"/>
          <p14:tracePt t="63475" x="1928813" y="4503738"/>
          <p14:tracePt t="63492" x="1936750" y="4514850"/>
          <p14:tracePt t="63508" x="1943100" y="4522788"/>
          <p14:tracePt t="63525" x="1966913" y="4549775"/>
          <p14:tracePt t="63542" x="1989138" y="4591050"/>
          <p14:tracePt t="63559" x="2008188" y="4621213"/>
          <p14:tracePt t="63575" x="2027238" y="4662488"/>
          <p14:tracePt t="63591" x="2049463" y="4687888"/>
          <p14:tracePt t="63608" x="2082800" y="4733925"/>
          <p14:tracePt t="63625" x="2098675" y="4767263"/>
          <p14:tracePt t="63641" x="2109788" y="4805363"/>
          <p14:tracePt t="63659" x="2109788" y="4846638"/>
          <p14:tracePt t="63676" x="2101850" y="4891088"/>
          <p14:tracePt t="63692" x="2090738" y="4956175"/>
          <p14:tracePt t="63708" x="2041525" y="5049838"/>
          <p14:tracePt t="63725" x="2008188" y="5121275"/>
          <p14:tracePt t="63741" x="1973263" y="5170488"/>
          <p14:tracePt t="63758" x="1951038" y="5207000"/>
          <p14:tracePt t="63776" x="1928813" y="5226050"/>
          <p14:tracePt t="63791" x="1925638" y="5237163"/>
          <p14:tracePt t="63833" x="1925638" y="5241925"/>
          <p14:tracePt t="64013" x="1936750" y="5241925"/>
          <p14:tracePt t="64023" x="1951038" y="5241925"/>
          <p14:tracePt t="64034" x="1985963" y="5241925"/>
          <p14:tracePt t="64044" x="1992313" y="5241925"/>
          <p14:tracePt t="64058" x="2038350" y="5237163"/>
          <p14:tracePt t="64075" x="2105025" y="5226050"/>
          <p14:tracePt t="64091" x="2225675" y="5211763"/>
          <p14:tracePt t="64108" x="2360613" y="5195888"/>
          <p14:tracePt t="64125" x="2538413" y="5187950"/>
          <p14:tracePt t="64141" x="2670175" y="5187950"/>
          <p14:tracePt t="64158" x="2774950" y="5187950"/>
          <p14:tracePt t="64176" x="2813050" y="5195888"/>
          <p14:tracePt t="64192" x="2835275" y="5200650"/>
          <p14:tracePt t="64208" x="2846388" y="5203825"/>
          <p14:tracePt t="64225" x="2854325" y="5203825"/>
          <p14:tracePt t="64241" x="2860675" y="5203825"/>
          <p14:tracePt t="64258" x="2865438" y="5203825"/>
          <p14:tracePt t="64301" x="2865438" y="5207000"/>
          <p14:tracePt t="64387" x="2865438" y="5214938"/>
          <p14:tracePt t="64397" x="2865438" y="5218113"/>
          <p14:tracePt t="64408" x="2865438" y="5222875"/>
          <p14:tracePt t="64425" x="2865438" y="5229225"/>
          <p14:tracePt t="64441" x="2865438" y="5233988"/>
          <p14:tracePt t="64458" x="2860675" y="5237163"/>
          <p14:tracePt t="64487" x="2857500" y="5237163"/>
          <p14:tracePt t="64499" x="2857500" y="5245100"/>
          <p14:tracePt t="64691" x="2857500" y="5241925"/>
          <p14:tracePt t="65213" x="2854325" y="5241925"/>
          <p14:tracePt t="65259" x="2849563" y="5241925"/>
          <p14:tracePt t="65276" x="2849563" y="5245100"/>
          <p14:tracePt t="65409" x="2849563" y="5241925"/>
          <p14:tracePt t="65705" x="2849563" y="5237163"/>
          <p14:tracePt t="65721" x="2849563" y="5233988"/>
          <p14:tracePt t="65733" x="2849563" y="5229225"/>
          <p14:tracePt t="65745" x="2849563" y="5226050"/>
          <p14:tracePt t="65757" x="2849563" y="5222875"/>
          <p14:tracePt t="65774" x="2849563" y="5218113"/>
          <p14:tracePt t="65820" x="2849563" y="5211763"/>
          <p14:tracePt t="66125" x="2849563" y="5207000"/>
          <p14:tracePt t="66135" x="2854325" y="5207000"/>
          <p14:tracePt t="66146" x="2857500" y="5203825"/>
          <p14:tracePt t="66158" x="2860675" y="5203825"/>
          <p14:tracePt t="66180" x="2865438" y="5203825"/>
          <p14:tracePt t="66218" x="2868613" y="5203825"/>
          <p14:tracePt t="66261" x="2876550" y="5203825"/>
          <p14:tracePt t="66321" x="2879725" y="5203825"/>
          <p14:tracePt t="66519" x="2879725" y="5207000"/>
          <p14:tracePt t="66523" x="2871788" y="5207000"/>
          <p14:tracePt t="66546" x="2868613" y="5214938"/>
          <p14:tracePt t="66575" x="2868613" y="5218113"/>
          <p14:tracePt t="66584" x="2865438" y="5218113"/>
          <p14:tracePt t="67037" x="2860675" y="5218113"/>
          <p14:tracePt t="67048" x="2860675" y="5211763"/>
          <p14:tracePt t="67058" x="2857500" y="5207000"/>
          <p14:tracePt t="67075" x="2854325" y="5203825"/>
          <p14:tracePt t="67090" x="2843213" y="5200650"/>
          <p14:tracePt t="67107" x="2838450" y="5200650"/>
          <p14:tracePt t="69877" x="2854325" y="5207000"/>
          <p14:tracePt t="69885" x="2895600" y="5233988"/>
          <p14:tracePt t="69894" x="2959100" y="5264150"/>
          <p14:tracePt t="69907" x="3105150" y="5313363"/>
          <p14:tracePt t="69924" x="3200400" y="5343525"/>
          <p14:tracePt t="69940" x="3384550" y="5360988"/>
          <p14:tracePt t="69957" x="3827463" y="5368925"/>
          <p14:tracePt t="69974" x="4398963" y="5294313"/>
          <p14:tracePt t="69978" x="4635500" y="5256213"/>
          <p14:tracePt t="69991" x="4775200" y="5226050"/>
          <p14:tracePt t="70007" x="5414963" y="5053013"/>
          <p14:tracePt t="70023" x="5745163" y="4914900"/>
          <p14:tracePt t="70040" x="5910263" y="4838700"/>
          <p14:tracePt t="70057" x="6146800" y="4706938"/>
          <p14:tracePt t="70074" x="6338888" y="4605338"/>
          <p14:tracePt t="70090" x="6418263" y="4564063"/>
          <p14:tracePt t="70107" x="6470650" y="4533900"/>
          <p14:tracePt t="70124" x="6481763" y="4527550"/>
          <p14:tracePt t="70140" x="6486525" y="4519613"/>
          <p14:tracePt t="70157" x="6489700" y="4514850"/>
          <p14:tracePt t="70173" x="6500813" y="4503738"/>
          <p14:tracePt t="70190" x="6508750" y="4489450"/>
          <p14:tracePt t="70207" x="6515100" y="4481513"/>
          <p14:tracePt t="70224" x="6523038" y="4470400"/>
          <p14:tracePt t="70240" x="6527800" y="4462463"/>
          <p14:tracePt t="70345" x="6527800" y="4459288"/>
          <p14:tracePt t="70356" x="6515100" y="4456113"/>
          <p14:tracePt t="70367" x="6508750" y="4443413"/>
          <p14:tracePt t="70378" x="6497638" y="4443413"/>
          <p14:tracePt t="70390" x="6492875" y="4440238"/>
          <p14:tracePt t="70407" x="6486525" y="4432300"/>
          <p14:tracePt t="70424" x="6470650" y="4429125"/>
          <p14:tracePt t="70441" x="6467475" y="4425950"/>
          <p14:tracePt t="70457" x="6459538" y="4421188"/>
          <p14:tracePt t="70463" x="6456363" y="4421188"/>
          <p14:tracePt t="70474" x="6451600" y="4421188"/>
          <p14:tracePt t="70490" x="6440488" y="4414838"/>
          <p14:tracePt t="70507" x="6429375" y="4406900"/>
          <p14:tracePt t="70524" x="6415088" y="4387850"/>
          <p14:tracePt t="70541" x="6384925" y="4357688"/>
          <p14:tracePt t="70557" x="6354763" y="4316413"/>
          <p14:tracePt t="70574" x="6324600" y="4275138"/>
          <p14:tracePt t="70591" x="6294438" y="4229100"/>
          <p14:tracePt t="70607" x="6275388" y="4192588"/>
          <p14:tracePt t="70624" x="6245225" y="4132263"/>
          <p14:tracePt t="70640" x="6234113" y="4105275"/>
          <p14:tracePt t="70657" x="6234113" y="4079875"/>
          <p14:tracePt t="70674" x="6234113" y="4068763"/>
          <p14:tracePt t="70691" x="6234113" y="4057650"/>
          <p14:tracePt t="70707" x="6234113" y="4052888"/>
          <p14:tracePt t="70724" x="6234113" y="4049713"/>
          <p14:tracePt t="70741" x="6234113" y="4044950"/>
          <p14:tracePt t="71155" x="6237288" y="4044950"/>
          <p14:tracePt t="71164" x="6253163" y="4041775"/>
          <p14:tracePt t="71176" x="6272213" y="4033838"/>
          <p14:tracePt t="71191" x="6297613" y="4019550"/>
          <p14:tracePt t="71208" x="6319838" y="3997325"/>
          <p14:tracePt t="71224" x="6350000" y="3962400"/>
          <p14:tracePt t="71240" x="6365875" y="3932238"/>
          <p14:tracePt t="71257" x="6376988" y="3902075"/>
          <p14:tracePt t="71274" x="6384925" y="3876675"/>
          <p14:tracePt t="71290" x="6384925" y="3843338"/>
          <p14:tracePt t="71307" x="6384925" y="3816350"/>
          <p14:tracePt t="71324" x="6384925" y="3808413"/>
          <p14:tracePt t="71340" x="6372225" y="3797300"/>
          <p14:tracePt t="71357" x="6372225" y="3789363"/>
          <p14:tracePt t="71374" x="6369050" y="3789363"/>
          <p14:tracePt t="71390" x="6369050" y="3786188"/>
          <p14:tracePt t="71414" x="6369050" y="3783013"/>
          <p14:tracePt t="71505" x="6365875" y="3783013"/>
          <p14:tracePt t="71521" x="6361113" y="3783013"/>
          <p14:tracePt t="71533" x="6357938" y="3786188"/>
          <p14:tracePt t="71544" x="6335713" y="3808413"/>
          <p14:tracePt t="71557" x="6330950" y="3813175"/>
          <p14:tracePt t="71575" x="6313488" y="3827463"/>
          <p14:tracePt t="71591" x="6289675" y="3854450"/>
          <p14:tracePt t="71607" x="6272213" y="3871913"/>
          <p14:tracePt t="71624" x="6242050" y="3902075"/>
          <p14:tracePt t="71640" x="6207125" y="3929063"/>
          <p14:tracePt t="71657" x="6188075" y="3951288"/>
          <p14:tracePt t="71674" x="6162675" y="3970338"/>
          <p14:tracePt t="71691" x="6121400" y="4000500"/>
          <p14:tracePt t="71708" x="6069013" y="4041775"/>
          <p14:tracePt t="71710" x="6042025" y="4052888"/>
          <p14:tracePt t="71725" x="6008688" y="4075113"/>
          <p14:tracePt t="71740" x="5910263" y="4129088"/>
          <p14:tracePt t="71757" x="5800725" y="4192588"/>
          <p14:tracePt t="71774" x="5722938" y="4233863"/>
          <p14:tracePt t="71791" x="5688013" y="4264025"/>
          <p14:tracePt t="71807" x="5657850" y="4294188"/>
          <p14:tracePt t="71824" x="5632450" y="4335463"/>
          <p14:tracePt t="71840" x="5610225" y="4354513"/>
          <p14:tracePt t="71857" x="5568950" y="4384675"/>
          <p14:tracePt t="71874" x="5478463" y="4429125"/>
          <p14:tracePt t="71890" x="5330825" y="4486275"/>
          <p14:tracePt t="71907" x="5214938" y="4541838"/>
          <p14:tracePt t="71924" x="5124450" y="4591050"/>
          <p14:tracePt t="71941" x="5072063" y="4624388"/>
          <p14:tracePt t="71957" x="5057775" y="4640263"/>
          <p14:tracePt t="71974" x="5049838" y="4654550"/>
          <p14:tracePt t="71991" x="5038725" y="4662488"/>
          <p14:tracePt t="72007" x="5027613" y="4676775"/>
          <p14:tracePt t="72024" x="5011738" y="4692650"/>
          <p14:tracePt t="72041" x="4989513" y="4706938"/>
          <p14:tracePt t="72058" x="4981575" y="4722813"/>
          <p14:tracePt t="72074" x="4937125" y="4748213"/>
          <p14:tracePt t="72090" x="4876800" y="4789488"/>
          <p14:tracePt t="72107" x="4816475" y="4816475"/>
          <p14:tracePt t="72124" x="4775200" y="4827588"/>
          <p14:tracePt t="72140" x="4741863" y="4827588"/>
          <p14:tracePt t="72157" x="4695825" y="4827588"/>
          <p14:tracePt t="72174" x="4670425" y="4819650"/>
          <p14:tracePt t="72190" x="4662488" y="4819650"/>
          <p14:tracePt t="72207" x="4657725" y="4819650"/>
          <p14:tracePt t="72224" x="4654550" y="4819650"/>
          <p14:tracePt t="72241" x="4654550" y="4824413"/>
          <p14:tracePt t="72257" x="4654550" y="4835525"/>
          <p14:tracePt t="72274" x="4654550" y="4854575"/>
          <p14:tracePt t="72291" x="4654550" y="4865688"/>
          <p14:tracePt t="72307" x="4654550" y="4879975"/>
          <p14:tracePt t="72324" x="4657725" y="4887913"/>
          <p14:tracePt t="72340" x="4670425" y="4910138"/>
          <p14:tracePt t="72357" x="4676775" y="4921250"/>
          <p14:tracePt t="72374" x="4681538" y="4926013"/>
          <p14:tracePt t="72426" x="4684713" y="4926013"/>
          <p14:tracePt t="72449" x="4687888" y="4926013"/>
          <p14:tracePt t="72461" x="4692650" y="4926013"/>
          <p14:tracePt t="72474" x="4703763" y="4926013"/>
          <p14:tracePt t="72491" x="4714875" y="4926013"/>
          <p14:tracePt t="72507" x="4729163" y="4918075"/>
          <p14:tracePt t="72524" x="4756150" y="4902200"/>
          <p14:tracePt t="72541" x="4797425" y="4884738"/>
          <p14:tracePt t="72558" x="4846638" y="4868863"/>
          <p14:tracePt t="72574" x="4906963" y="4857750"/>
          <p14:tracePt t="72591" x="4992688" y="4843463"/>
          <p14:tracePt t="72607" x="5075238" y="4835525"/>
          <p14:tracePt t="72624" x="5170488" y="4827588"/>
          <p14:tracePt t="72641" x="5218113" y="4819650"/>
          <p14:tracePt t="72657" x="5237163" y="4819650"/>
          <p14:tracePt t="72692" x="5226050" y="4819650"/>
          <p14:tracePt t="72704" x="5203825" y="4819650"/>
          <p14:tracePt t="72714" x="5135563" y="4819650"/>
          <p14:tracePt t="72724" x="5094288" y="4819650"/>
          <p14:tracePt t="72741" x="4951413" y="4824413"/>
          <p14:tracePt t="72757" x="4748213" y="4849813"/>
          <p14:tracePt t="72774" x="4481513" y="4879975"/>
          <p14:tracePt t="72791" x="4289425" y="4902200"/>
          <p14:tracePt t="72807" x="4129088" y="4918075"/>
          <p14:tracePt t="72824" x="4033838" y="4926013"/>
          <p14:tracePt t="72840" x="4000500" y="4937125"/>
          <p14:tracePt t="72857" x="3989388" y="4943475"/>
          <p14:tracePt t="72874" x="3986213" y="4948238"/>
          <p14:tracePt t="72907" x="3981450" y="4948238"/>
          <p14:tracePt t="73049" x="3981450" y="4956175"/>
          <p14:tracePt t="73081" x="3981450" y="4959350"/>
          <p14:tracePt t="73293" x="3981450" y="4962525"/>
          <p14:tracePt t="73315" x="3981450" y="4967288"/>
          <p14:tracePt t="73471" x="3986213" y="4967288"/>
          <p14:tracePt t="73526" x="3989388" y="4967288"/>
          <p14:tracePt t="73549" x="3992563" y="4967288"/>
          <p14:tracePt t="73563" x="4000500" y="4967288"/>
          <p14:tracePt t="73587" x="4003675" y="4967288"/>
          <p14:tracePt t="73603" x="4008438" y="4967288"/>
          <p14:tracePt t="73705" x="3997325" y="4967288"/>
          <p14:tracePt t="73715" x="3989388" y="4973638"/>
          <p14:tracePt t="73727" x="3940175" y="4989513"/>
          <p14:tracePt t="73742" x="3895725" y="5003800"/>
          <p14:tracePt t="73758" x="3778250" y="5041900"/>
          <p14:tracePt t="73774" x="3613150" y="5083175"/>
          <p14:tracePt t="73790" x="3421063" y="5113338"/>
          <p14:tracePt t="73807" x="3286125" y="5146675"/>
          <p14:tracePt t="73824" x="3173413" y="5170488"/>
          <p14:tracePt t="73840" x="3094038" y="5195888"/>
          <p14:tracePt t="73857" x="3019425" y="5226050"/>
          <p14:tracePt t="73874" x="2917825" y="5259388"/>
          <p14:tracePt t="73890" x="2830513" y="5272088"/>
          <p14:tracePt t="73907" x="2747963" y="5278438"/>
          <p14:tracePt t="73923" x="2665413" y="5286375"/>
          <p14:tracePt t="73940" x="2620963" y="5286375"/>
          <p14:tracePt t="73957" x="2582863" y="5286375"/>
          <p14:tracePt t="73962" x="2563813" y="5286375"/>
          <p14:tracePt t="73974" x="2560638" y="5286375"/>
          <p14:tracePt t="73991" x="2552700" y="5286375"/>
          <p14:tracePt t="74007" x="2544763" y="5283200"/>
          <p14:tracePt t="74024" x="2544763" y="5278438"/>
          <p14:tracePt t="74040" x="2538413" y="5267325"/>
          <p14:tracePt t="74057" x="2519363" y="5259388"/>
          <p14:tracePt t="74074" x="2478088" y="5248275"/>
          <p14:tracePt t="74090" x="2425700" y="5237163"/>
          <p14:tracePt t="74108" x="2330450" y="5222875"/>
          <p14:tracePt t="74124" x="2236788" y="5214938"/>
          <p14:tracePt t="74140" x="2052638" y="5200650"/>
          <p14:tracePt t="74157" x="1920875" y="5176838"/>
          <p14:tracePt t="74173" x="1785938" y="5135563"/>
          <p14:tracePt t="74190" x="1676400" y="5091113"/>
          <p14:tracePt t="74207" x="1590675" y="5053013"/>
          <p14:tracePt t="74224" x="1544638" y="5014913"/>
          <p14:tracePt t="74241" x="1511300" y="5000625"/>
          <p14:tracePt t="74257" x="1470025" y="4992688"/>
          <p14:tracePt t="74273" x="1431925" y="4992688"/>
          <p14:tracePt t="74290" x="1406525" y="4992688"/>
          <p14:tracePt t="74307" x="1379538" y="4992688"/>
          <p14:tracePt t="74324" x="1360488" y="4992688"/>
          <p14:tracePt t="74341" x="1349375" y="4992688"/>
          <p14:tracePt t="74358" x="1323975" y="4992688"/>
          <p14:tracePt t="74359" x="1308100" y="4997450"/>
          <p14:tracePt t="74374" x="1289050" y="5000625"/>
          <p14:tracePt t="74390" x="1241425" y="5022850"/>
          <p14:tracePt t="74407" x="1233488" y="5033963"/>
          <p14:tracePt t="74423" x="1217613" y="5049838"/>
          <p14:tracePt t="74440" x="1203325" y="5068888"/>
          <p14:tracePt t="74457" x="1181100" y="5094288"/>
          <p14:tracePt t="74463" x="1169988" y="5105400"/>
          <p14:tracePt t="74476" x="1162050" y="5116513"/>
          <p14:tracePt t="74490" x="1154113" y="5143500"/>
          <p14:tracePt t="74507" x="1150938" y="5176838"/>
          <p14:tracePt t="74524" x="1146175" y="5214938"/>
          <p14:tracePt t="74540" x="1139825" y="5259388"/>
          <p14:tracePt t="74557" x="1131888" y="5330825"/>
          <p14:tracePt t="74574" x="1131888" y="5451475"/>
          <p14:tracePt t="74591" x="1162050" y="5575300"/>
          <p14:tracePt t="74607" x="1181100" y="5654675"/>
          <p14:tracePt t="74624" x="1203325" y="5726113"/>
          <p14:tracePt t="74640" x="1214438" y="5759450"/>
          <p14:tracePt t="74657" x="1225550" y="5778500"/>
          <p14:tracePt t="74674" x="1233488" y="5789613"/>
          <p14:tracePt t="74690" x="1247775" y="5800725"/>
          <p14:tracePt t="74708" x="1266825" y="5808663"/>
          <p14:tracePt t="74724" x="1300163" y="5808663"/>
          <p14:tracePt t="74740" x="1338263" y="5808663"/>
          <p14:tracePt t="74757" x="1390650" y="5808663"/>
          <p14:tracePt t="74773" x="1455738" y="5808663"/>
          <p14:tracePt t="74791" x="1541463" y="5786438"/>
          <p14:tracePt t="74807" x="1628775" y="5748338"/>
          <p14:tracePt t="74823" x="1695450" y="5722938"/>
          <p14:tracePt t="74840" x="1741488" y="5695950"/>
          <p14:tracePt t="74857" x="1747838" y="5681663"/>
          <p14:tracePt t="74873" x="1778000" y="5624513"/>
          <p14:tracePt t="74890" x="1797050" y="5583238"/>
          <p14:tracePt t="74907" x="1808163" y="5541963"/>
          <p14:tracePt t="74923" x="1819275" y="5503863"/>
          <p14:tracePt t="74941" x="1830388" y="5481638"/>
          <p14:tracePt t="74957" x="1835150" y="5456238"/>
          <p14:tracePt t="74974" x="1838325" y="5429250"/>
          <p14:tracePt t="74990" x="1846263" y="5372100"/>
          <p14:tracePt t="75007" x="1849438" y="5335588"/>
          <p14:tracePt t="75024" x="1857375" y="5297488"/>
          <p14:tracePt t="75041" x="1857375" y="5283200"/>
          <p14:tracePt t="75057" x="1857375" y="5275263"/>
          <p14:tracePt t="75074" x="1843088" y="5259388"/>
          <p14:tracePt t="75090" x="1804988" y="5222875"/>
          <p14:tracePt t="75107" x="1774825" y="5192713"/>
          <p14:tracePt t="75123" x="1752600" y="5157788"/>
          <p14:tracePt t="75140" x="1736725" y="5140325"/>
          <p14:tracePt t="75157" x="1714500" y="5121275"/>
          <p14:tracePt t="75173" x="1700213" y="5105400"/>
          <p14:tracePt t="75191" x="1670050" y="5086350"/>
          <p14:tracePt t="75207" x="1635125" y="5068888"/>
          <p14:tracePt t="75209" x="1620838" y="5064125"/>
          <p14:tracePt t="75224" x="1601788" y="5057775"/>
          <p14:tracePt t="75241" x="1552575" y="5057775"/>
          <p14:tracePt t="75257" x="1522413" y="5057775"/>
          <p14:tracePt t="75274" x="1497013" y="5057775"/>
          <p14:tracePt t="75290" x="1489075" y="5057775"/>
          <p14:tracePt t="75307" x="1473200" y="5057775"/>
          <p14:tracePt t="75324" x="1466850" y="5060950"/>
          <p14:tracePt t="75340" x="1450975" y="5068888"/>
          <p14:tracePt t="75356" x="1439863" y="5083175"/>
          <p14:tracePt t="75373" x="1420813" y="5091113"/>
          <p14:tracePt t="75390" x="1390650" y="5113338"/>
          <p14:tracePt t="75407" x="1376363" y="5129213"/>
          <p14:tracePt t="75423" x="1354138" y="5151438"/>
          <p14:tracePt t="75441" x="1338263" y="5165725"/>
          <p14:tracePt t="75457" x="1323975" y="5184775"/>
          <p14:tracePt t="75474" x="1319213" y="5195888"/>
          <p14:tracePt t="75490" x="1316038" y="5214938"/>
          <p14:tracePt t="75507" x="1316038" y="5253038"/>
          <p14:tracePt t="75523" x="1316038" y="5289550"/>
          <p14:tracePt t="75540" x="1316038" y="5324475"/>
          <p14:tracePt t="75558" x="1316038" y="5360988"/>
          <p14:tracePt t="75573" x="1323975" y="5402263"/>
          <p14:tracePt t="75590" x="1323975" y="5443538"/>
          <p14:tracePt t="75607" x="1323975" y="5470525"/>
          <p14:tracePt t="75623" x="1327150" y="5497513"/>
          <p14:tracePt t="75640" x="1338263" y="5508625"/>
          <p14:tracePt t="75657" x="1349375" y="5541963"/>
          <p14:tracePt t="75674" x="1365250" y="5575300"/>
          <p14:tracePt t="75690" x="1379538" y="5602288"/>
          <p14:tracePt t="75707" x="1414463" y="5646738"/>
          <p14:tracePt t="75723" x="1436688" y="5665788"/>
          <p14:tracePt t="75740" x="1458913" y="5688013"/>
          <p14:tracePt t="75757" x="1481138" y="5703888"/>
          <p14:tracePt t="75773" x="1503363" y="5718175"/>
          <p14:tracePt t="75790" x="1533525" y="5741988"/>
          <p14:tracePt t="75807" x="1568450" y="5759450"/>
          <p14:tracePt t="75824" x="1609725" y="5775325"/>
          <p14:tracePt t="75826" x="1639888" y="5775325"/>
          <p14:tracePt t="75840" x="1700213" y="5775325"/>
          <p14:tracePt t="75857" x="1752600" y="5775325"/>
          <p14:tracePt t="75873" x="1800225" y="5759450"/>
          <p14:tracePt t="75890" x="1835150" y="5745163"/>
          <p14:tracePt t="75906" x="1857375" y="5711825"/>
          <p14:tracePt t="75923" x="1876425" y="5684838"/>
          <p14:tracePt t="75940" x="1920875" y="5599113"/>
          <p14:tracePt t="75957" x="1966913" y="5492750"/>
          <p14:tracePt t="75974" x="2003425" y="5402263"/>
          <p14:tracePt t="75990" x="2022475" y="5338763"/>
          <p14:tracePt t="76007" x="2030413" y="5297488"/>
          <p14:tracePt t="76023" x="2033588" y="5259388"/>
          <p14:tracePt t="76041" x="2033588" y="5222875"/>
          <p14:tracePt t="76057" x="2033588" y="5187950"/>
          <p14:tracePt t="76074" x="2033588" y="5140325"/>
          <p14:tracePt t="76090" x="1997075" y="5075238"/>
          <p14:tracePt t="76107" x="1966913" y="5049838"/>
          <p14:tracePt t="76123" x="1939925" y="5027613"/>
          <p14:tracePt t="76140" x="1906588" y="5003800"/>
          <p14:tracePt t="76157" x="1879600" y="4992688"/>
          <p14:tracePt t="76174" x="1824038" y="4973638"/>
          <p14:tracePt t="76190" x="1728788" y="4967288"/>
          <p14:tracePt t="76207" x="1684338" y="4967288"/>
          <p14:tracePt t="76223" x="1665288" y="4967288"/>
          <p14:tracePt t="76240" x="1651000" y="4967288"/>
          <p14:tracePt t="76257" x="1643063" y="4970463"/>
          <p14:tracePt t="76274" x="1639888" y="4970463"/>
          <p14:tracePt t="76290" x="1635125" y="4978400"/>
          <p14:tracePt t="76307" x="1620838" y="4986338"/>
          <p14:tracePt t="76323" x="1604963" y="5000625"/>
          <p14:tracePt t="76340" x="1590675" y="5014913"/>
          <p14:tracePt t="76357" x="1574800" y="5033963"/>
          <p14:tracePt t="76373" x="1560513" y="5064125"/>
          <p14:tracePt t="76390" x="1544638" y="5083175"/>
          <p14:tracePt t="76407" x="1527175" y="5113338"/>
          <p14:tracePt t="76424" x="1514475" y="5143500"/>
          <p14:tracePt t="76426" x="1503363" y="5162550"/>
          <p14:tracePt t="76440" x="1500188" y="5192713"/>
          <p14:tracePt t="76457" x="1492250" y="5218113"/>
          <p14:tracePt t="76463" x="1492250" y="5241925"/>
          <p14:tracePt t="76478" x="1497013" y="5297488"/>
          <p14:tracePt t="76490" x="1503363" y="5327650"/>
          <p14:tracePt t="76507" x="1522413" y="5395913"/>
          <p14:tracePt t="76523" x="1544638" y="5437188"/>
          <p14:tracePt t="76540" x="1574800" y="5473700"/>
          <p14:tracePt t="76557" x="1620838" y="5519738"/>
          <p14:tracePt t="76573" x="1654175" y="5553075"/>
          <p14:tracePt t="76590" x="1695450" y="5583238"/>
          <p14:tracePt t="76607" x="1747838" y="5613400"/>
          <p14:tracePt t="76623" x="1793875" y="5632450"/>
          <p14:tracePt t="76640" x="1884363" y="5654675"/>
          <p14:tracePt t="76658" x="1955800" y="5654675"/>
          <p14:tracePt t="76673" x="2019300" y="5651500"/>
          <p14:tracePt t="76690" x="2120900" y="5613400"/>
          <p14:tracePt t="76706" x="2173288" y="5586413"/>
          <p14:tracePt t="76724" x="2200275" y="5568950"/>
          <p14:tracePt t="76740" x="2214563" y="5549900"/>
          <p14:tracePt t="76757" x="2222500" y="5530850"/>
          <p14:tracePt t="76774" x="2222500" y="5503863"/>
          <p14:tracePt t="76790" x="2222500" y="5473700"/>
          <p14:tracePt t="76806" x="2217738" y="5418138"/>
          <p14:tracePt t="76823" x="2214563" y="5391150"/>
          <p14:tracePt t="76840" x="2211388" y="5384800"/>
          <p14:tracePt t="76873" x="2211388" y="5380038"/>
          <p14:tracePt t="76940" x="2203450" y="5380038"/>
          <p14:tracePt t="76972" x="2203450" y="5376863"/>
          <p14:tracePt t="77221" x="2206625" y="5376863"/>
          <p14:tracePt t="77234" x="2252663" y="5376863"/>
          <p14:tracePt t="77248" x="2305050" y="5391150"/>
          <p14:tracePt t="77266" x="2511425" y="5448300"/>
          <p14:tracePt t="77285" x="2654300" y="5489575"/>
          <p14:tracePt t="77301" x="2835275" y="5564188"/>
          <p14:tracePt t="77315" x="3143250" y="5715000"/>
          <p14:tracePt t="77328" x="3467100" y="5846763"/>
          <p14:tracePt t="77341" x="3613150" y="5899150"/>
          <p14:tracePt t="77356" x="3854450" y="5978525"/>
          <p14:tracePt t="77373" x="3981450" y="6027738"/>
          <p14:tracePt t="77390" x="4121150" y="6069013"/>
          <p14:tracePt t="77406" x="4154488" y="6075363"/>
          <p14:tracePt t="77423" x="4162425" y="6075363"/>
          <p14:tracePt t="77440" x="4170363" y="6083300"/>
          <p14:tracePt t="77456" x="4181475" y="6083300"/>
          <p14:tracePt t="77473" x="4187825" y="6086475"/>
          <p14:tracePt t="77490" x="4192588" y="6091238"/>
          <p14:tracePt t="77507" x="4195763" y="6091238"/>
          <p14:tracePt t="77523" x="4200525" y="6099175"/>
          <p14:tracePt t="77540" x="4211638" y="6099175"/>
          <p14:tracePt t="77556" x="4217988" y="6102350"/>
          <p14:tracePt t="77573" x="4225925" y="6105525"/>
          <p14:tracePt t="77703" x="4222750" y="6105525"/>
          <p14:tracePt t="77714" x="4217988" y="6102350"/>
          <p14:tracePt t="77724" x="4214813" y="6094413"/>
          <p14:tracePt t="77740" x="4200525" y="6083300"/>
          <p14:tracePt t="77757" x="4192588" y="6072188"/>
          <p14:tracePt t="77773" x="4176713" y="6064250"/>
          <p14:tracePt t="77790" x="4176713" y="6061075"/>
          <p14:tracePt t="77807" x="4173538" y="6061075"/>
          <p14:tracePt t="77829" x="4173538" y="6057900"/>
          <p14:tracePt t="77840" x="4170363" y="6057900"/>
          <p14:tracePt t="78008" x="4170363" y="6053138"/>
          <p14:tracePt t="78018" x="4170363" y="6049963"/>
          <p14:tracePt t="78029" x="4176713" y="6038850"/>
          <p14:tracePt t="78040" x="4184650" y="6034088"/>
          <p14:tracePt t="78056" x="4187825" y="6030913"/>
          <p14:tracePt t="78073" x="4192588" y="6030913"/>
          <p14:tracePt t="78106" x="4192588" y="6027738"/>
          <p14:tracePt t="78195" x="4192588" y="6022975"/>
          <p14:tracePt t="78207" x="4192588" y="6019800"/>
          <p14:tracePt t="78223" x="4192588" y="6008688"/>
          <p14:tracePt t="78240" x="4192588" y="6003925"/>
          <p14:tracePt t="78257" x="4192588" y="6000750"/>
          <p14:tracePt t="78327" x="4192588" y="5997575"/>
          <p14:tracePt t="78343" x="4192588" y="5992813"/>
          <p14:tracePt t="78353" x="4192588" y="5989638"/>
          <p14:tracePt t="78368" x="4192588" y="5986463"/>
          <p14:tracePt t="78381" x="4192588" y="5978525"/>
          <p14:tracePt t="78392" x="4195763" y="5973763"/>
          <p14:tracePt t="78406" x="4195763" y="5970588"/>
          <p14:tracePt t="78710" x="4200525" y="5970588"/>
          <p14:tracePt t="78842" x="4200525" y="5973763"/>
          <p14:tracePt t="78881" x="4200525" y="5981700"/>
          <p14:tracePt t="78897" x="4200525" y="5986463"/>
          <p14:tracePt t="78913" x="4200525" y="5989638"/>
          <p14:tracePt t="78923" x="4200525" y="5992813"/>
          <p14:tracePt t="78939" x="4200525" y="5997575"/>
          <p14:tracePt t="79115" x="4203700" y="5997575"/>
          <p14:tracePt t="79349" x="4203700" y="6000750"/>
          <p14:tracePt t="79670" x="4211638" y="6011863"/>
          <p14:tracePt t="79681" x="4214813" y="6022975"/>
          <p14:tracePt t="79694" x="4237038" y="6049963"/>
          <p14:tracePt t="79706" x="4252913" y="6069013"/>
          <p14:tracePt t="79722" x="4259263" y="6080125"/>
          <p14:tracePt t="79738" x="4275138" y="6086475"/>
          <p14:tracePt t="79755" x="4289425" y="6102350"/>
          <p14:tracePt t="79772" x="4308475" y="6113463"/>
          <p14:tracePt t="79789" x="4330700" y="6121400"/>
          <p14:tracePt t="79806" x="4338638" y="6129338"/>
          <p14:tracePt t="79823" x="4343400" y="6132513"/>
          <p14:tracePt t="80151" x="4343400" y="6135688"/>
          <p14:tracePt t="80167" x="4343400" y="6140450"/>
          <p14:tracePt t="80178" x="4338638" y="6143625"/>
          <p14:tracePt t="80194" x="4335463" y="6146800"/>
          <p14:tracePt t="80206" x="4330700" y="6151563"/>
          <p14:tracePt t="81345" x="4330700" y="6146800"/>
          <p14:tracePt t="81369" x="4335463" y="6143625"/>
          <p14:tracePt t="81440" x="4335463" y="6140450"/>
          <p14:tracePt t="82281" x="4330700" y="6140450"/>
          <p14:tracePt t="82305" x="4324350" y="6140450"/>
          <p14:tracePt t="82468" x="4324350" y="6124575"/>
          <p14:tracePt t="82478" x="4327525" y="6094413"/>
          <p14:tracePt t="82490" x="4335463" y="6061075"/>
          <p14:tracePt t="82506" x="4376738" y="5932488"/>
          <p14:tracePt t="82522" x="4440238" y="5813425"/>
          <p14:tracePt t="82539" x="4530725" y="5692775"/>
          <p14:tracePt t="82555" x="4643438" y="5580063"/>
          <p14:tracePt t="82572" x="4748213" y="5473700"/>
          <p14:tracePt t="82589" x="4921250" y="5335588"/>
          <p14:tracePt t="82605" x="5053013" y="5237163"/>
          <p14:tracePt t="82622" x="5200650" y="5132388"/>
          <p14:tracePt t="82638" x="5278438" y="5064125"/>
          <p14:tracePt t="82655" x="5316538" y="5027613"/>
          <p14:tracePt t="82672" x="5346700" y="4997450"/>
          <p14:tracePt t="82689" x="5354638" y="4992688"/>
          <p14:tracePt t="82705" x="5357813" y="4992688"/>
          <p14:tracePt t="82724" x="5357813" y="4989513"/>
          <p14:tracePt t="82741" x="5346700" y="4978400"/>
          <p14:tracePt t="82755" x="5327650" y="4967288"/>
          <p14:tracePt t="82772" x="5286375" y="4956175"/>
          <p14:tracePt t="82788" x="5181600" y="4926013"/>
          <p14:tracePt t="82805" x="5019675" y="4872038"/>
          <p14:tracePt t="82822" x="4819650" y="4813300"/>
          <p14:tracePt t="82839" x="4533900" y="4714875"/>
          <p14:tracePt t="82855" x="4170363" y="4564063"/>
          <p14:tracePt t="82872" x="3967163" y="4406900"/>
          <p14:tracePt t="82889" x="3854450" y="4294188"/>
          <p14:tracePt t="82905" x="3759200" y="4187825"/>
          <p14:tracePt t="82922" x="3684588" y="4132263"/>
          <p14:tracePt t="82938" x="3613150" y="4083050"/>
          <p14:tracePt t="82955" x="3533775" y="4038600"/>
          <p14:tracePt t="82972" x="3459163" y="4011613"/>
          <p14:tracePt t="82974" x="3406775" y="4003675"/>
          <p14:tracePt t="82989" x="3371850" y="3989388"/>
          <p14:tracePt t="83005" x="3343275" y="3986213"/>
          <p14:tracePt t="83022" x="3338513" y="3986213"/>
          <p14:tracePt t="83038" x="3330575" y="3986213"/>
          <p14:tracePt t="83055" x="3305175" y="4000500"/>
          <p14:tracePt t="83072" x="3275013" y="4030663"/>
          <p14:tracePt t="83089" x="3241675" y="4057650"/>
          <p14:tracePt t="83105" x="3214688" y="4068763"/>
          <p14:tracePt t="83122" x="3214688" y="4071938"/>
          <p14:tracePt t="83155" x="3211513" y="4075113"/>
          <p14:tracePt t="83172" x="3200400" y="4079875"/>
          <p14:tracePt t="83189" x="3173413" y="4079875"/>
          <p14:tracePt t="83205" x="3154363" y="4079875"/>
          <p14:tracePt t="83222" x="3143250" y="4079875"/>
          <p14:tracePt t="83238" x="3140075" y="4079875"/>
          <p14:tracePt t="83255" x="3135313" y="4079875"/>
          <p14:tracePt t="83341" x="3135313" y="4083050"/>
          <p14:tracePt t="83351" x="3132138" y="4083050"/>
          <p14:tracePt t="83364" x="3132138" y="4094163"/>
          <p14:tracePt t="83374" x="3132138" y="4098925"/>
          <p14:tracePt t="83412" x="3132138" y="4102100"/>
          <p14:tracePt t="83451" x="3132138" y="4105275"/>
          <p14:tracePt t="83476" x="3132138" y="4110038"/>
          <p14:tracePt t="83497" x="3132138" y="4113213"/>
          <p14:tracePt t="83508" x="3132138" y="4121150"/>
          <p14:tracePt t="83522" x="3132138" y="4124325"/>
          <p14:tracePt t="83539" x="3135313" y="4132263"/>
          <p14:tracePt t="83556" x="3140075" y="4143375"/>
          <p14:tracePt t="83573" x="3146425" y="4154488"/>
          <p14:tracePt t="83589" x="3157538" y="4165600"/>
          <p14:tracePt t="83606" x="3173413" y="4187825"/>
          <p14:tracePt t="83622" x="3187700" y="4203700"/>
          <p14:tracePt t="83639" x="3192463" y="4211638"/>
          <p14:tracePt t="83656" x="3192463" y="4214813"/>
          <p14:tracePt t="83672" x="3195638" y="4217988"/>
          <p14:tracePt t="83706" x="3200400" y="4222750"/>
          <p14:tracePt t="83722" x="3203575" y="4233863"/>
          <p14:tracePt t="83739" x="3206750" y="4244975"/>
          <p14:tracePt t="83756" x="3211513" y="4252913"/>
          <p14:tracePt t="83773" x="3211513" y="4267200"/>
          <p14:tracePt t="83789" x="3211513" y="4271963"/>
          <p14:tracePt t="83806" x="3211513" y="4278313"/>
          <p14:tracePt t="83839" x="3211513" y="4286250"/>
          <p14:tracePt t="83856" x="3211513" y="4289425"/>
          <p14:tracePt t="83896" x="3206750" y="4289425"/>
          <p14:tracePt t="84167" x="3211513" y="4289425"/>
          <p14:tracePt t="84183" x="3217863" y="4289425"/>
          <p14:tracePt t="84199" x="3222625" y="4289425"/>
          <p14:tracePt t="84224" x="3225800" y="4289425"/>
          <p14:tracePt t="84277" x="3225800" y="4294188"/>
          <p14:tracePt t="84293" x="3228975" y="4294188"/>
          <p14:tracePt t="84307" x="3233738" y="4297363"/>
          <p14:tracePt t="84324" x="3236913" y="4297363"/>
          <p14:tracePt t="84335" x="3241675" y="4297363"/>
          <p14:tracePt t="84356" x="3248025" y="4297363"/>
          <p14:tracePt t="84511" x="3248025" y="4300538"/>
          <p14:tracePt t="84528" x="3248025" y="4305300"/>
          <p14:tracePt t="84538" x="3248025" y="4308475"/>
          <p14:tracePt t="84549" x="3244850" y="4316413"/>
          <p14:tracePt t="84783" x="3248025" y="4316413"/>
          <p14:tracePt t="84861" x="3248025" y="4319588"/>
          <p14:tracePt t="84877" x="3248025" y="4324350"/>
          <p14:tracePt t="84940" x="3248025" y="4327525"/>
          <p14:tracePt t="85502" x="3252788" y="4327525"/>
          <p14:tracePt t="85533" x="3255963" y="4327525"/>
          <p14:tracePt t="85611" x="3259138" y="4327525"/>
          <p14:tracePt t="85658" x="3263900" y="4327525"/>
          <p14:tracePt t="89945" x="3275013" y="4324350"/>
          <p14:tracePt t="89953" x="3289300" y="4324350"/>
          <p14:tracePt t="89963" x="3319463" y="4324350"/>
          <p14:tracePt t="89971" x="3349625" y="4324350"/>
          <p14:tracePt t="89988" x="3409950" y="4330700"/>
          <p14:tracePt t="90005" x="3421063" y="4335463"/>
          <p14:tracePt t="90021" x="3443288" y="4343400"/>
          <p14:tracePt t="90024" x="3451225" y="4346575"/>
          <p14:tracePt t="90037" x="3492500" y="4349750"/>
          <p14:tracePt t="90054" x="3557588" y="4365625"/>
          <p14:tracePt t="90071" x="3670300" y="4379913"/>
          <p14:tracePt t="90087" x="3797300" y="4418013"/>
          <p14:tracePt t="90104" x="3865563" y="4456113"/>
          <p14:tracePt t="90121" x="3962400" y="4500563"/>
          <p14:tracePt t="90138" x="4090988" y="4538663"/>
          <p14:tracePt t="90154" x="4278313" y="4605338"/>
          <p14:tracePt t="90171" x="4486275" y="4670425"/>
          <p14:tracePt t="90187" x="4572000" y="4706938"/>
          <p14:tracePt t="90204" x="4670425" y="4745038"/>
          <p14:tracePt t="90221" x="4786313" y="4775200"/>
          <p14:tracePt t="90237" x="4910138" y="4816475"/>
          <p14:tracePt t="90254" x="5033963" y="4838700"/>
          <p14:tracePt t="90271" x="5165725" y="4860925"/>
          <p14:tracePt t="90287" x="5305425" y="4884738"/>
          <p14:tracePt t="90304" x="5387975" y="4899025"/>
          <p14:tracePt t="90321" x="5492750" y="4914900"/>
          <p14:tracePt t="90338" x="5624513" y="4929188"/>
          <p14:tracePt t="90354" x="5824538" y="4956175"/>
          <p14:tracePt t="90371" x="5997575" y="4989513"/>
          <p14:tracePt t="90388" x="6132513" y="5027613"/>
          <p14:tracePt t="90404" x="6300788" y="5091113"/>
          <p14:tracePt t="90421" x="6350000" y="5102225"/>
          <p14:tracePt t="90437" x="6376988" y="5110163"/>
          <p14:tracePt t="90454" x="6402388" y="5121275"/>
          <p14:tracePt t="90470" x="6429375" y="5121275"/>
          <p14:tracePt t="90487" x="6470650" y="5124450"/>
          <p14:tracePt t="90504" x="6542088" y="5132388"/>
          <p14:tracePt t="90508" x="6550025" y="5132388"/>
          <p14:tracePt t="90521" x="6569075" y="5135563"/>
          <p14:tracePt t="90537" x="6586538" y="5143500"/>
          <p14:tracePt t="90554" x="6591300" y="5146675"/>
          <p14:tracePt t="90571" x="6599238" y="5151438"/>
          <p14:tracePt t="90588" x="6616700" y="5157788"/>
          <p14:tracePt t="90604" x="6651625" y="5181600"/>
          <p14:tracePt t="90621" x="6711950" y="5222875"/>
          <p14:tracePt t="90637" x="6742113" y="5248275"/>
          <p14:tracePt t="90654" x="6756400" y="5267325"/>
          <p14:tracePt t="90671" x="6778625" y="5297488"/>
          <p14:tracePt t="90687" x="6813550" y="5330825"/>
          <p14:tracePt t="90704" x="6865938" y="5368925"/>
          <p14:tracePt t="90720" x="6929438" y="5418138"/>
          <p14:tracePt t="90737" x="7000875" y="5481638"/>
          <p14:tracePt t="90754" x="7050088" y="5538788"/>
          <p14:tracePt t="90771" x="7080250" y="5580063"/>
          <p14:tracePt t="90787" x="7102475" y="5616575"/>
          <p14:tracePt t="90804" x="7110413" y="5624513"/>
          <p14:tracePt t="90821" x="7113588" y="5624513"/>
          <p14:tracePt t="90837" x="7116763" y="5632450"/>
          <p14:tracePt t="90854" x="7121525" y="5632450"/>
          <p14:tracePt t="90871" x="7132638" y="5635625"/>
          <p14:tracePt t="90888" x="7162800" y="5651500"/>
          <p14:tracePt t="90904" x="7181850" y="5657850"/>
          <p14:tracePt t="90921" x="7204075" y="5670550"/>
          <p14:tracePt t="90938" x="7242175" y="5681663"/>
          <p14:tracePt t="90954" x="7283450" y="5711825"/>
          <p14:tracePt t="90971" x="7324725" y="5734050"/>
          <p14:tracePt t="90988" x="7335838" y="5748338"/>
          <p14:tracePt t="91004" x="7343775" y="5764213"/>
          <p14:tracePt t="91021" x="7361238" y="5789613"/>
          <p14:tracePt t="91038" x="7396163" y="5835650"/>
          <p14:tracePt t="91054" x="7459663" y="5884863"/>
          <p14:tracePt t="91071" x="7531100" y="5926138"/>
          <p14:tracePt t="91088" x="7586663" y="5943600"/>
          <p14:tracePt t="91105" x="7662863" y="5951538"/>
          <p14:tracePt t="91121" x="7715250" y="5948363"/>
          <p14:tracePt t="91138" x="7789863" y="5910263"/>
          <p14:tracePt t="91154" x="7800975" y="5876925"/>
          <p14:tracePt t="91171" x="7805738" y="5846763"/>
          <p14:tracePt t="91188" x="7805738" y="5819775"/>
          <p14:tracePt t="91204" x="7805738" y="5786438"/>
          <p14:tracePt t="91221" x="7786688" y="5745163"/>
          <p14:tracePt t="91238" x="7742238" y="5688013"/>
          <p14:tracePt t="91254" x="7696200" y="5643563"/>
          <p14:tracePt t="91271" x="7632700" y="5594350"/>
          <p14:tracePt t="91287" x="7553325" y="5534025"/>
          <p14:tracePt t="91304" x="7456488" y="5489575"/>
          <p14:tracePt t="91321" x="7396163" y="5470525"/>
          <p14:tracePt t="91338" x="7331075" y="5459413"/>
          <p14:tracePt t="91354" x="7297738" y="5459413"/>
          <p14:tracePt t="91371" x="7278688" y="5459413"/>
          <p14:tracePt t="91388" x="7242175" y="5462588"/>
          <p14:tracePt t="91404" x="7215188" y="5481638"/>
          <p14:tracePt t="91421" x="7196138" y="5497513"/>
          <p14:tracePt t="91438" x="7165975" y="5519738"/>
          <p14:tracePt t="91454" x="7154863" y="5530850"/>
          <p14:tracePt t="91471" x="7151688" y="5538788"/>
          <p14:tracePt t="91488" x="7113588" y="5586413"/>
          <p14:tracePt t="91504" x="7083425" y="5646738"/>
          <p14:tracePt t="91521" x="7050088" y="5700713"/>
          <p14:tracePt t="91537" x="7027863" y="5741988"/>
          <p14:tracePt t="91554" x="7015163" y="5778500"/>
          <p14:tracePt t="91571" x="7008813" y="5800725"/>
          <p14:tracePt t="91588" x="7004050" y="5819775"/>
          <p14:tracePt t="91605" x="7004050" y="5846763"/>
          <p14:tracePt t="91621" x="7027863" y="5943600"/>
          <p14:tracePt t="91638" x="7045325" y="6011863"/>
          <p14:tracePt t="91654" x="7064375" y="6045200"/>
          <p14:tracePt t="91671" x="7102475" y="6099175"/>
          <p14:tracePt t="91688" x="7132638" y="6132513"/>
          <p14:tracePt t="91705" x="7226300" y="6200775"/>
          <p14:tracePt t="91722" x="7354888" y="6237288"/>
          <p14:tracePt t="91738" x="7558088" y="6253163"/>
          <p14:tracePt t="91754" x="7677150" y="6248400"/>
          <p14:tracePt t="91771" x="7813675" y="6218238"/>
          <p14:tracePt t="91788" x="7880350" y="6192838"/>
          <p14:tracePt t="91804" x="7937500" y="6129338"/>
          <p14:tracePt t="91821" x="7951788" y="6080125"/>
          <p14:tracePt t="91838" x="7951788" y="6030913"/>
          <p14:tracePt t="91854" x="7951788" y="5929313"/>
          <p14:tracePt t="91871" x="7940675" y="5843588"/>
          <p14:tracePt t="91888" x="7888288" y="5726113"/>
          <p14:tracePt t="91904" x="7800975" y="5632450"/>
          <p14:tracePt t="91921" x="7700963" y="5557838"/>
          <p14:tracePt t="91938" x="7580313" y="5478463"/>
          <p14:tracePt t="91954" x="7462838" y="5421313"/>
          <p14:tracePt t="91971" x="7335838" y="5372100"/>
          <p14:tracePt t="91988" x="7212013" y="5343525"/>
          <p14:tracePt t="92004" x="7019925" y="5346700"/>
          <p14:tracePt t="92021" x="6932613" y="5360988"/>
          <p14:tracePt t="92038" x="6808788" y="5399088"/>
          <p14:tracePt t="92054" x="6745288" y="5426075"/>
          <p14:tracePt t="92071" x="6696075" y="5443538"/>
          <p14:tracePt t="92088" x="6591300" y="5511800"/>
          <p14:tracePt t="92104" x="6553200" y="5549900"/>
          <p14:tracePt t="92121" x="6519863" y="5624513"/>
          <p14:tracePt t="92138" x="6519863" y="5786438"/>
          <p14:tracePt t="92154" x="6561138" y="5940425"/>
          <p14:tracePt t="92171" x="6616700" y="6094413"/>
          <p14:tracePt t="92188" x="6670675" y="6203950"/>
          <p14:tracePt t="92204" x="6729413" y="6286500"/>
          <p14:tracePt t="92221" x="6838950" y="6357938"/>
          <p14:tracePt t="92237" x="6986588" y="6372225"/>
          <p14:tracePt t="92254" x="7158038" y="6330950"/>
          <p14:tracePt t="92271" x="7286625" y="6267450"/>
          <p14:tracePt t="92288" x="7432675" y="6151563"/>
          <p14:tracePt t="92305" x="7486650" y="6069013"/>
          <p14:tracePt t="92321" x="7523163" y="5943600"/>
          <p14:tracePt t="92338" x="7519988" y="5794375"/>
          <p14:tracePt t="92354" x="7481888" y="5707063"/>
          <p14:tracePt t="92371" x="7361238" y="5549900"/>
          <p14:tracePt t="92388" x="7259638" y="5470525"/>
          <p14:tracePt t="92404" x="7105650" y="5402263"/>
          <p14:tracePt t="92421" x="6918325" y="5368925"/>
          <p14:tracePt t="92438" x="6775450" y="5360988"/>
          <p14:tracePt t="92454" x="6557963" y="5360988"/>
          <p14:tracePt t="92471" x="6470650" y="5376863"/>
          <p14:tracePt t="92487" x="6443663" y="5399088"/>
          <p14:tracePt t="92504" x="6432550" y="5448300"/>
          <p14:tracePt t="92521" x="6432550" y="5527675"/>
          <p14:tracePt t="92538" x="6459538" y="5632450"/>
          <p14:tracePt t="92554" x="6511925" y="5741988"/>
          <p14:tracePt t="92571" x="6572250" y="5830888"/>
          <p14:tracePt t="92588" x="6681788" y="5902325"/>
          <p14:tracePt t="92604" x="6813550" y="5918200"/>
          <p14:tracePt t="92621" x="6932613" y="5907088"/>
          <p14:tracePt t="92638" x="7135813" y="5854700"/>
          <p14:tracePt t="92654" x="7350125" y="5783263"/>
          <p14:tracePt t="92671" x="7486650" y="5726113"/>
          <p14:tracePt t="92687" x="7599363" y="5632450"/>
          <p14:tracePt t="92704" x="7605713" y="5586413"/>
          <p14:tracePt t="92720" x="7553325" y="5478463"/>
          <p14:tracePt t="92738" x="7467600" y="5376863"/>
          <p14:tracePt t="92754" x="7372350" y="5289550"/>
          <p14:tracePt t="92771" x="7237413" y="5226050"/>
          <p14:tracePt t="92787" x="7072313" y="5170488"/>
          <p14:tracePt t="92804" x="6929438" y="5146675"/>
          <p14:tracePt t="92821" x="6854825" y="5146675"/>
          <p14:tracePt t="92838" x="6778625" y="5146675"/>
          <p14:tracePt t="92854" x="6745288" y="5176838"/>
          <p14:tracePt t="92871" x="6715125" y="5211763"/>
          <p14:tracePt t="92888" x="6677025" y="5316538"/>
          <p14:tracePt t="92904" x="6662738" y="5459413"/>
          <p14:tracePt t="92921" x="6662738" y="5657850"/>
          <p14:tracePt t="92937" x="6688138" y="5816600"/>
          <p14:tracePt t="92954" x="6742113" y="5915025"/>
          <p14:tracePt t="92971" x="6800850" y="5986463"/>
          <p14:tracePt t="92987" x="6846888" y="6034088"/>
          <p14:tracePt t="93004" x="6907213" y="6061075"/>
          <p14:tracePt t="93008" x="6921500" y="6061075"/>
          <p14:tracePt t="93020" x="6967538" y="6061075"/>
          <p14:tracePt t="93037" x="7072313" y="6034088"/>
          <p14:tracePt t="93054" x="7192963" y="5962650"/>
          <p14:tracePt t="93071" x="7286625" y="5824538"/>
          <p14:tracePt t="93087" x="7297738" y="5741988"/>
          <p14:tracePt t="93104" x="7272338" y="5646738"/>
          <p14:tracePt t="93121" x="7234238" y="5583238"/>
          <p14:tracePt t="93137" x="7196138" y="5530850"/>
          <p14:tracePt t="93154" x="7132638" y="5481638"/>
          <p14:tracePt t="93171" x="7083425" y="5451475"/>
          <p14:tracePt t="93187" x="6981825" y="5440363"/>
          <p14:tracePt t="93204" x="6926263" y="5440363"/>
          <p14:tracePt t="93221" x="6888163" y="5440363"/>
          <p14:tracePt t="93237" x="6877050" y="5473700"/>
          <p14:tracePt t="93254" x="6877050" y="5557838"/>
          <p14:tracePt t="93271" x="6896100" y="5681663"/>
          <p14:tracePt t="93287" x="6932613" y="5767388"/>
          <p14:tracePt t="93304" x="6992938" y="5854700"/>
          <p14:tracePt t="93321" x="7019925" y="5872163"/>
          <p14:tracePt t="93337" x="7050088" y="5872163"/>
          <p14:tracePt t="93354" x="7102475" y="5849938"/>
          <p14:tracePt t="93371" x="7140575" y="5808663"/>
          <p14:tracePt t="93388" x="7154863" y="5734050"/>
          <p14:tracePt t="93405" x="7151688" y="5670550"/>
          <p14:tracePt t="93421" x="7105650" y="5553075"/>
          <p14:tracePt t="93437" x="7015163" y="5492750"/>
          <p14:tracePt t="93454" x="6921500" y="5486400"/>
          <p14:tracePt t="93471" x="6843713" y="5527675"/>
          <p14:tracePt t="93487" x="6800850" y="5594350"/>
          <p14:tracePt t="93504" x="6805613" y="5703888"/>
          <p14:tracePt t="93509" x="6827838" y="5741988"/>
          <p14:tracePt t="93521" x="6846888" y="5767388"/>
          <p14:tracePt t="93538" x="6967538" y="5816600"/>
          <p14:tracePt t="93554" x="7050088" y="5816600"/>
          <p14:tracePt t="93571" x="7129463" y="5789613"/>
          <p14:tracePt t="93587" x="7188200" y="5756275"/>
          <p14:tracePt t="93604" x="7215188" y="5722938"/>
          <p14:tracePt t="93621" x="7226300" y="5684838"/>
          <p14:tracePt t="93638" x="7242175" y="5629275"/>
          <p14:tracePt t="93654" x="7245350" y="5572125"/>
          <p14:tracePt t="93671" x="7256463" y="5527675"/>
          <p14:tracePt t="93687" x="7267575" y="5489575"/>
          <p14:tracePt t="93704" x="7267575" y="5486400"/>
          <p14:tracePt t="93721" x="7267575" y="5478463"/>
          <p14:tracePt t="93758" x="7267575" y="5473700"/>
          <p14:tracePt t="93768" x="7272338" y="5470525"/>
          <p14:tracePt t="93781" x="7286625" y="5456238"/>
          <p14:tracePt t="93794" x="7297738" y="5443538"/>
          <p14:tracePt t="93807" x="7335838" y="5402263"/>
          <p14:tracePt t="93821" x="7369175" y="5360988"/>
          <p14:tracePt t="93837" x="7448550" y="5253038"/>
          <p14:tracePt t="93854" x="7534275" y="5157788"/>
          <p14:tracePt t="93871" x="7670800" y="5027613"/>
          <p14:tracePt t="93887" x="7772400" y="4914900"/>
          <p14:tracePt t="93904" x="7869238" y="4813300"/>
          <p14:tracePt t="93921" x="7915275" y="4752975"/>
          <p14:tracePt t="93937" x="7929563" y="4718050"/>
          <p14:tracePt t="93954" x="7948613" y="4692650"/>
          <p14:tracePt t="93971" x="7962900" y="4676775"/>
          <p14:tracePt t="93988" x="7970838" y="4657725"/>
          <p14:tracePt t="94005" x="7986713" y="4640263"/>
          <p14:tracePt t="94022" x="8008938" y="4598988"/>
          <p14:tracePt t="94038" x="8034338" y="4557713"/>
          <p14:tracePt t="94054" x="8053388" y="4527550"/>
          <p14:tracePt t="94071" x="8058150" y="4514850"/>
          <p14:tracePt t="94087" x="8061325" y="4514850"/>
          <p14:tracePt t="94104" x="8069263" y="4511675"/>
          <p14:tracePt t="94121" x="8075613" y="4503738"/>
          <p14:tracePt t="94137" x="8080375" y="4497388"/>
          <p14:tracePt t="94154" x="8086725" y="4486275"/>
          <p14:tracePt t="94188" x="8086725" y="4481513"/>
          <p14:tracePt t="94204" x="8091488" y="4478338"/>
          <p14:tracePt t="94238" x="8099425" y="4473575"/>
          <p14:tracePt t="94561" x="8094663" y="4473575"/>
          <p14:tracePt t="94585" x="8091488" y="4473575"/>
          <p14:tracePt t="94608" x="8086725" y="4473575"/>
          <p14:tracePt t="94625" x="8083550" y="4473575"/>
          <p14:tracePt t="94642" x="8083550" y="4478338"/>
          <p14:tracePt t="94651" x="8080375" y="4478338"/>
          <p14:tracePt t="94664" x="8075613" y="4481513"/>
          <p14:tracePt t="94678" x="8072438" y="4481513"/>
          <p14:tracePt t="94690" x="8064500" y="4489450"/>
          <p14:tracePt t="94704" x="8061325" y="4492625"/>
          <p14:tracePt t="94721" x="8053388" y="4497388"/>
          <p14:tracePt t="94738" x="8053388" y="4500563"/>
          <p14:tracePt t="94754" x="8050213" y="4500563"/>
          <p14:tracePt t="94772" x="8050213" y="4503738"/>
          <p14:tracePt t="94833" x="8045450" y="4503738"/>
          <p14:tracePt t="94843" x="8045450" y="4508500"/>
          <p14:tracePt t="94858" x="8042275" y="4511675"/>
          <p14:tracePt t="94872" x="8034338" y="4519613"/>
          <p14:tracePt t="94888" x="8027988" y="4530725"/>
          <p14:tracePt t="94904" x="8023225" y="4533900"/>
          <p14:tracePt t="94921" x="8020050" y="4538663"/>
          <p14:tracePt t="94938" x="8020050" y="4541838"/>
          <p14:tracePt t="94960" x="8015288" y="4541838"/>
          <p14:tracePt t="94976" x="8015288" y="4549775"/>
          <p14:tracePt t="94998" x="8012113" y="4552950"/>
          <p14:tracePt t="95023" x="8012113" y="4557713"/>
          <p14:tracePt t="95067" x="8004175" y="4557713"/>
          <p14:tracePt t="95131" x="8001000" y="4557713"/>
          <p14:tracePt t="95178" x="7997825" y="4557713"/>
          <p14:tracePt t="95187" x="7993063" y="4557713"/>
          <p14:tracePt t="95204" x="7986713" y="4557713"/>
          <p14:tracePt t="95221" x="7978775" y="4557713"/>
          <p14:tracePt t="95237" x="7967663" y="4560888"/>
          <p14:tracePt t="95255" x="7962900" y="4560888"/>
          <p14:tracePt t="95271" x="7959725" y="4560888"/>
          <p14:tracePt t="95287" x="7956550" y="4560888"/>
          <p14:tracePt t="95449" x="7951788" y="4560888"/>
          <p14:tracePt t="95459" x="7948613" y="4560888"/>
          <p14:tracePt t="95471" x="7940675" y="4560888"/>
          <p14:tracePt t="95488" x="7932738" y="4560888"/>
          <p14:tracePt t="95504" x="7926388" y="4560888"/>
        </p14:tracePtLst>
      </p14:laserTraceLst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组合模型：门控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1738" y="5413398"/>
            <a:ext cx="7953661" cy="121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像线性回归或分类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注意：训练集成模型时不会更新单个模型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/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E796C-CC1F-4D8B-8526-9C7D5689178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798169" y="2749169"/>
            <a:ext cx="1122452" cy="25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/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/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DA45B9-2854-4442-A6BD-DBD29596A4F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798169" y="1956602"/>
            <a:ext cx="1122452" cy="1047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/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blipFill>
                <a:blip r:embed="rId7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0487F-A5A9-4A47-997F-E8CC84EEEFAF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98169" y="3003690"/>
            <a:ext cx="1122452" cy="93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0EC7E-F05C-49ED-93B6-0CD015E0333C}"/>
              </a:ext>
            </a:extLst>
          </p:cNvPr>
          <p:cNvSpPr txBox="1"/>
          <p:nvPr/>
        </p:nvSpPr>
        <p:spPr>
          <a:xfrm>
            <a:off x="3318765" y="324148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圆角矩形 27">
            <a:extLst>
              <a:ext uri="{FF2B5EF4-FFF2-40B4-BE49-F238E27FC236}">
                <a16:creationId xmlns:a16="http://schemas.microsoft.com/office/drawing/2014/main" id="{AA64A28E-AFF9-4B5B-8094-4433C38FC6B7}"/>
              </a:ext>
            </a:extLst>
          </p:cNvPr>
          <p:cNvSpPr/>
          <p:nvPr/>
        </p:nvSpPr>
        <p:spPr>
          <a:xfrm>
            <a:off x="5172501" y="2635200"/>
            <a:ext cx="1487605" cy="606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+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0B5F47-B7D2-4E93-B9E3-E8679EF55595}"/>
              </a:ext>
            </a:extLst>
          </p:cNvPr>
          <p:cNvCxnSpPr>
            <a:endCxn id="17" idx="1"/>
          </p:cNvCxnSpPr>
          <p:nvPr/>
        </p:nvCxnSpPr>
        <p:spPr>
          <a:xfrm>
            <a:off x="4039737" y="1954188"/>
            <a:ext cx="1132764" cy="98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F31342-AA9C-4E35-BE89-D65724EAE151}"/>
              </a:ext>
            </a:extLst>
          </p:cNvPr>
          <p:cNvCxnSpPr>
            <a:endCxn id="17" idx="1"/>
          </p:cNvCxnSpPr>
          <p:nvPr/>
        </p:nvCxnSpPr>
        <p:spPr>
          <a:xfrm>
            <a:off x="4039737" y="2734621"/>
            <a:ext cx="1132764" cy="203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D62AF1-3A07-47AF-830B-5DC9A8A5E564}"/>
              </a:ext>
            </a:extLst>
          </p:cNvPr>
          <p:cNvCxnSpPr>
            <a:endCxn id="17" idx="1"/>
          </p:cNvCxnSpPr>
          <p:nvPr/>
        </p:nvCxnSpPr>
        <p:spPr>
          <a:xfrm flipV="1">
            <a:off x="4039737" y="2938343"/>
            <a:ext cx="1132764" cy="98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3B48AC6-2352-4325-A1F0-CB68EB5D51D0}"/>
              </a:ext>
            </a:extLst>
          </p:cNvPr>
          <p:cNvCxnSpPr/>
          <p:nvPr/>
        </p:nvCxnSpPr>
        <p:spPr>
          <a:xfrm flipV="1">
            <a:off x="6660106" y="2961564"/>
            <a:ext cx="723333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/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183218-5D59-4505-A32D-0A852957713C}"/>
              </a:ext>
            </a:extLst>
          </p:cNvPr>
          <p:cNvSpPr txBox="1"/>
          <p:nvPr/>
        </p:nvSpPr>
        <p:spPr>
          <a:xfrm>
            <a:off x="1146412" y="2437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3579A-EEE8-4BBB-B0D8-40D92478B434}"/>
              </a:ext>
            </a:extLst>
          </p:cNvPr>
          <p:cNvSpPr txBox="1"/>
          <p:nvPr/>
        </p:nvSpPr>
        <p:spPr>
          <a:xfrm>
            <a:off x="2910268" y="1196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单个模型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AA2116-EA8E-4EE9-8BAC-D1FC5DA41488}"/>
              </a:ext>
            </a:extLst>
          </p:cNvPr>
          <p:cNvSpPr txBox="1"/>
          <p:nvPr/>
        </p:nvSpPr>
        <p:spPr>
          <a:xfrm>
            <a:off x="5389676" y="21612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集成模型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C4678E-8F0E-4169-A548-C5ED3724DCAF}"/>
              </a:ext>
            </a:extLst>
          </p:cNvPr>
          <p:cNvSpPr txBox="1"/>
          <p:nvPr/>
        </p:nvSpPr>
        <p:spPr>
          <a:xfrm>
            <a:off x="7622775" y="2341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/>
              <p:nvPr/>
            </p:nvSpPr>
            <p:spPr>
              <a:xfrm>
                <a:off x="4110384" y="1745240"/>
                <a:ext cx="483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84" y="1745240"/>
                <a:ext cx="483979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/>
              <p:nvPr/>
            </p:nvSpPr>
            <p:spPr>
              <a:xfrm>
                <a:off x="4288401" y="2378498"/>
                <a:ext cx="489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401" y="2378498"/>
                <a:ext cx="489300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/>
              <p:nvPr/>
            </p:nvSpPr>
            <p:spPr>
              <a:xfrm>
                <a:off x="4433832" y="2918102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32" y="2918102"/>
                <a:ext cx="487378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/>
              <p:nvPr/>
            </p:nvSpPr>
            <p:spPr>
              <a:xfrm>
                <a:off x="6091772" y="3501042"/>
                <a:ext cx="212891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772" y="3501042"/>
                <a:ext cx="2128916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FC7BE143-7AF4-46F9-9D83-780BB760E914}"/>
              </a:ext>
            </a:extLst>
          </p:cNvPr>
          <p:cNvSpPr/>
          <p:nvPr/>
        </p:nvSpPr>
        <p:spPr>
          <a:xfrm>
            <a:off x="4648304" y="3282206"/>
            <a:ext cx="87801" cy="87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D25FF06-F368-455F-87EC-D74044CA5B0C}"/>
              </a:ext>
            </a:extLst>
          </p:cNvPr>
          <p:cNvCxnSpPr>
            <a:stCxn id="59" idx="4"/>
          </p:cNvCxnSpPr>
          <p:nvPr/>
        </p:nvCxnSpPr>
        <p:spPr>
          <a:xfrm flipH="1">
            <a:off x="4692204" y="3370007"/>
            <a:ext cx="1" cy="11997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F26D46F1-A1F7-4EBE-8430-48640371B134}"/>
              </a:ext>
            </a:extLst>
          </p:cNvPr>
          <p:cNvSpPr/>
          <p:nvPr/>
        </p:nvSpPr>
        <p:spPr>
          <a:xfrm>
            <a:off x="4462693" y="2761092"/>
            <a:ext cx="87801" cy="87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A4ED83C-57E5-494E-AA05-4B9C38A07DF4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4506594" y="2848893"/>
            <a:ext cx="0" cy="1715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5CEE4D47-6B11-457D-A18C-F429D70F8185}"/>
              </a:ext>
            </a:extLst>
          </p:cNvPr>
          <p:cNvSpPr/>
          <p:nvPr/>
        </p:nvSpPr>
        <p:spPr>
          <a:xfrm>
            <a:off x="4264573" y="2128632"/>
            <a:ext cx="87801" cy="87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4CF68A9-F155-4102-9D06-213DC4CC2923}"/>
              </a:ext>
            </a:extLst>
          </p:cNvPr>
          <p:cNvCxnSpPr>
            <a:stCxn id="63" idx="4"/>
          </p:cNvCxnSpPr>
          <p:nvPr/>
        </p:nvCxnSpPr>
        <p:spPr>
          <a:xfrm>
            <a:off x="4308474" y="2216433"/>
            <a:ext cx="0" cy="23460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圆角矩形 27">
                <a:extLst>
                  <a:ext uri="{FF2B5EF4-FFF2-40B4-BE49-F238E27FC236}">
                    <a16:creationId xmlns:a16="http://schemas.microsoft.com/office/drawing/2014/main" id="{80354EC9-E1C4-4CDD-9AD9-AF61B248A021}"/>
                  </a:ext>
                </a:extLst>
              </p:cNvPr>
              <p:cNvSpPr/>
              <p:nvPr/>
            </p:nvSpPr>
            <p:spPr>
              <a:xfrm>
                <a:off x="3081522" y="4561041"/>
                <a:ext cx="214925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Gating Fn.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5" name="圆角矩形 27">
                <a:extLst>
                  <a:ext uri="{FF2B5EF4-FFF2-40B4-BE49-F238E27FC236}">
                    <a16:creationId xmlns:a16="http://schemas.microsoft.com/office/drawing/2014/main" id="{80354EC9-E1C4-4CDD-9AD9-AF61B248A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522" y="4561041"/>
                <a:ext cx="2149256" cy="60628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75F3656-3FE5-4EF1-9B68-3A9357238C3F}"/>
              </a:ext>
            </a:extLst>
          </p:cNvPr>
          <p:cNvCxnSpPr/>
          <p:nvPr/>
        </p:nvCxnSpPr>
        <p:spPr>
          <a:xfrm>
            <a:off x="1792743" y="3015269"/>
            <a:ext cx="1288779" cy="189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C8D21D-81FE-4E6F-8E49-2E0F3ACB9CB5}"/>
                  </a:ext>
                </a:extLst>
              </p:cNvPr>
              <p:cNvSpPr/>
              <p:nvPr/>
            </p:nvSpPr>
            <p:spPr>
              <a:xfrm>
                <a:off x="6238382" y="4686725"/>
                <a:ext cx="1835695" cy="383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C8D21D-81FE-4E6F-8E49-2E0F3ACB9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82" y="4686725"/>
                <a:ext cx="1835695" cy="383759"/>
              </a:xfrm>
              <a:prstGeom prst="rect">
                <a:avLst/>
              </a:prstGeom>
              <a:blipFill>
                <a:blip r:embed="rId14"/>
                <a:stretch>
                  <a:fillRect l="-2658"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3CD838E-ACAF-4E09-B0B2-EEC2B9200F17}"/>
              </a:ext>
            </a:extLst>
          </p:cNvPr>
          <p:cNvSpPr/>
          <p:nvPr/>
        </p:nvSpPr>
        <p:spPr>
          <a:xfrm>
            <a:off x="2787245" y="522422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设计不同的可学习门控功能</a:t>
            </a:r>
          </a:p>
        </p:txBody>
      </p:sp>
    </p:spTree>
    <p:extLst>
      <p:ext uri="{BB962C8B-B14F-4D97-AF65-F5344CB8AC3E}">
        <p14:creationId xmlns:p14="http://schemas.microsoft.com/office/powerpoint/2010/main" val="23139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977"/>
    </mc:Choice>
    <mc:Fallback xmlns="">
      <p:transition advTm="125977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组合模型：门控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1738" y="5413398"/>
            <a:ext cx="7953661" cy="121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像线性回归或分类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注意：训练集成模型时不会更新单个模型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/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2711302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E796C-CC1F-4D8B-8526-9C7D5689178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798169" y="2749169"/>
            <a:ext cx="1122452" cy="25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/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1653459"/>
                <a:ext cx="1119116" cy="6062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/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2446026"/>
                <a:ext cx="1119116" cy="606286"/>
              </a:xfrm>
              <a:prstGeom prst="round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DA45B9-2854-4442-A6BD-DBD29596A4F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798169" y="1956602"/>
            <a:ext cx="1122452" cy="1047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/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1" y="3637087"/>
                <a:ext cx="1119116" cy="606286"/>
              </a:xfrm>
              <a:prstGeom prst="roundRect">
                <a:avLst/>
              </a:prstGeom>
              <a:blipFill>
                <a:blip r:embed="rId7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0487F-A5A9-4A47-997F-E8CC84EEEFAF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798169" y="3003690"/>
            <a:ext cx="1122452" cy="93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0EC7E-F05C-49ED-93B6-0CD015E0333C}"/>
              </a:ext>
            </a:extLst>
          </p:cNvPr>
          <p:cNvSpPr txBox="1"/>
          <p:nvPr/>
        </p:nvSpPr>
        <p:spPr>
          <a:xfrm>
            <a:off x="3318765" y="3241486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圆角矩形 27">
            <a:extLst>
              <a:ext uri="{FF2B5EF4-FFF2-40B4-BE49-F238E27FC236}">
                <a16:creationId xmlns:a16="http://schemas.microsoft.com/office/drawing/2014/main" id="{AA64A28E-AFF9-4B5B-8094-4433C38FC6B7}"/>
              </a:ext>
            </a:extLst>
          </p:cNvPr>
          <p:cNvSpPr/>
          <p:nvPr/>
        </p:nvSpPr>
        <p:spPr>
          <a:xfrm>
            <a:off x="5172501" y="2635200"/>
            <a:ext cx="1487605" cy="6062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+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0B5F47-B7D2-4E93-B9E3-E8679EF55595}"/>
              </a:ext>
            </a:extLst>
          </p:cNvPr>
          <p:cNvCxnSpPr>
            <a:endCxn id="17" idx="1"/>
          </p:cNvCxnSpPr>
          <p:nvPr/>
        </p:nvCxnSpPr>
        <p:spPr>
          <a:xfrm>
            <a:off x="4039737" y="1954188"/>
            <a:ext cx="1132764" cy="98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F31342-AA9C-4E35-BE89-D65724EAE151}"/>
              </a:ext>
            </a:extLst>
          </p:cNvPr>
          <p:cNvCxnSpPr>
            <a:endCxn id="17" idx="1"/>
          </p:cNvCxnSpPr>
          <p:nvPr/>
        </p:nvCxnSpPr>
        <p:spPr>
          <a:xfrm>
            <a:off x="4039737" y="2734621"/>
            <a:ext cx="1132764" cy="203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D62AF1-3A07-47AF-830B-5DC9A8A5E564}"/>
              </a:ext>
            </a:extLst>
          </p:cNvPr>
          <p:cNvCxnSpPr>
            <a:endCxn id="17" idx="1"/>
          </p:cNvCxnSpPr>
          <p:nvPr/>
        </p:nvCxnSpPr>
        <p:spPr>
          <a:xfrm flipV="1">
            <a:off x="4039737" y="2938343"/>
            <a:ext cx="1132764" cy="98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3B48AC6-2352-4325-A1F0-CB68EB5D51D0}"/>
              </a:ext>
            </a:extLst>
          </p:cNvPr>
          <p:cNvCxnSpPr/>
          <p:nvPr/>
        </p:nvCxnSpPr>
        <p:spPr>
          <a:xfrm flipV="1">
            <a:off x="6660106" y="2961564"/>
            <a:ext cx="723333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/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86" y="2680787"/>
                <a:ext cx="10111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183218-5D59-4505-A32D-0A852957713C}"/>
              </a:ext>
            </a:extLst>
          </p:cNvPr>
          <p:cNvSpPr txBox="1"/>
          <p:nvPr/>
        </p:nvSpPr>
        <p:spPr>
          <a:xfrm>
            <a:off x="1146412" y="2437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3579A-EEE8-4BBB-B0D8-40D92478B434}"/>
              </a:ext>
            </a:extLst>
          </p:cNvPr>
          <p:cNvSpPr txBox="1"/>
          <p:nvPr/>
        </p:nvSpPr>
        <p:spPr>
          <a:xfrm>
            <a:off x="2910268" y="1196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单个模型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AA2116-EA8E-4EE9-8BAC-D1FC5DA41488}"/>
              </a:ext>
            </a:extLst>
          </p:cNvPr>
          <p:cNvSpPr txBox="1"/>
          <p:nvPr/>
        </p:nvSpPr>
        <p:spPr>
          <a:xfrm>
            <a:off x="5389676" y="21612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集成模型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C4678E-8F0E-4169-A548-C5ED3724DCAF}"/>
              </a:ext>
            </a:extLst>
          </p:cNvPr>
          <p:cNvSpPr txBox="1"/>
          <p:nvPr/>
        </p:nvSpPr>
        <p:spPr>
          <a:xfrm>
            <a:off x="7622775" y="2341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/>
              <p:nvPr/>
            </p:nvSpPr>
            <p:spPr>
              <a:xfrm>
                <a:off x="4110384" y="1745240"/>
                <a:ext cx="483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F4A21A-F83C-450E-8C4B-1DD30627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84" y="1745240"/>
                <a:ext cx="483979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/>
              <p:nvPr/>
            </p:nvSpPr>
            <p:spPr>
              <a:xfrm>
                <a:off x="4288401" y="2378498"/>
                <a:ext cx="489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A306E4-D2C8-4CE8-B3A8-DFFF3468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401" y="2378498"/>
                <a:ext cx="489300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/>
              <p:nvPr/>
            </p:nvSpPr>
            <p:spPr>
              <a:xfrm>
                <a:off x="4433832" y="2918102"/>
                <a:ext cx="487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702C6ED-32A9-4866-89E9-EAFC743C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32" y="2918102"/>
                <a:ext cx="487378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/>
              <p:nvPr/>
            </p:nvSpPr>
            <p:spPr>
              <a:xfrm>
                <a:off x="6091772" y="3501042"/>
                <a:ext cx="212891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88F6335-D715-4583-BAE4-13F4B3288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772" y="3501042"/>
                <a:ext cx="2128916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FC7BE143-7AF4-46F9-9D83-780BB760E914}"/>
              </a:ext>
            </a:extLst>
          </p:cNvPr>
          <p:cNvSpPr/>
          <p:nvPr/>
        </p:nvSpPr>
        <p:spPr>
          <a:xfrm>
            <a:off x="4648304" y="3282206"/>
            <a:ext cx="87801" cy="87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D25FF06-F368-455F-87EC-D74044CA5B0C}"/>
              </a:ext>
            </a:extLst>
          </p:cNvPr>
          <p:cNvCxnSpPr>
            <a:stCxn id="59" idx="4"/>
          </p:cNvCxnSpPr>
          <p:nvPr/>
        </p:nvCxnSpPr>
        <p:spPr>
          <a:xfrm flipH="1">
            <a:off x="4692204" y="3370007"/>
            <a:ext cx="1" cy="11997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F26D46F1-A1F7-4EBE-8430-48640371B134}"/>
              </a:ext>
            </a:extLst>
          </p:cNvPr>
          <p:cNvSpPr/>
          <p:nvPr/>
        </p:nvSpPr>
        <p:spPr>
          <a:xfrm>
            <a:off x="4462693" y="2761092"/>
            <a:ext cx="87801" cy="87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A4ED83C-57E5-494E-AA05-4B9C38A07DF4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4506594" y="2848893"/>
            <a:ext cx="0" cy="1715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5CEE4D47-6B11-457D-A18C-F429D70F8185}"/>
              </a:ext>
            </a:extLst>
          </p:cNvPr>
          <p:cNvSpPr/>
          <p:nvPr/>
        </p:nvSpPr>
        <p:spPr>
          <a:xfrm>
            <a:off x="4264573" y="2128632"/>
            <a:ext cx="87801" cy="87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4CF68A9-F155-4102-9D06-213DC4CC2923}"/>
              </a:ext>
            </a:extLst>
          </p:cNvPr>
          <p:cNvCxnSpPr>
            <a:stCxn id="63" idx="4"/>
          </p:cNvCxnSpPr>
          <p:nvPr/>
        </p:nvCxnSpPr>
        <p:spPr>
          <a:xfrm>
            <a:off x="4308474" y="2216433"/>
            <a:ext cx="0" cy="23460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圆角矩形 27">
                <a:extLst>
                  <a:ext uri="{FF2B5EF4-FFF2-40B4-BE49-F238E27FC236}">
                    <a16:creationId xmlns:a16="http://schemas.microsoft.com/office/drawing/2014/main" id="{80354EC9-E1C4-4CDD-9AD9-AF61B248A021}"/>
                  </a:ext>
                </a:extLst>
              </p:cNvPr>
              <p:cNvSpPr/>
              <p:nvPr/>
            </p:nvSpPr>
            <p:spPr>
              <a:xfrm>
                <a:off x="3081522" y="4561041"/>
                <a:ext cx="214925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Gating Fn.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65" name="圆角矩形 27">
                <a:extLst>
                  <a:ext uri="{FF2B5EF4-FFF2-40B4-BE49-F238E27FC236}">
                    <a16:creationId xmlns:a16="http://schemas.microsoft.com/office/drawing/2014/main" id="{80354EC9-E1C4-4CDD-9AD9-AF61B248A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522" y="4561041"/>
                <a:ext cx="2149256" cy="60628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75F3656-3FE5-4EF1-9B68-3A9357238C3F}"/>
              </a:ext>
            </a:extLst>
          </p:cNvPr>
          <p:cNvCxnSpPr/>
          <p:nvPr/>
        </p:nvCxnSpPr>
        <p:spPr>
          <a:xfrm>
            <a:off x="1792743" y="3015269"/>
            <a:ext cx="1288779" cy="189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C8D21D-81FE-4E6F-8E49-2E0F3ACB9CB5}"/>
                  </a:ext>
                </a:extLst>
              </p:cNvPr>
              <p:cNvSpPr/>
              <p:nvPr/>
            </p:nvSpPr>
            <p:spPr>
              <a:xfrm>
                <a:off x="6238382" y="4542552"/>
                <a:ext cx="2352567" cy="855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C8D21D-81FE-4E6F-8E49-2E0F3ACB9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82" y="4542552"/>
                <a:ext cx="2352567" cy="855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3CD838E-ACAF-4E09-B0B2-EEC2B9200F17}"/>
              </a:ext>
            </a:extLst>
          </p:cNvPr>
          <p:cNvSpPr/>
          <p:nvPr/>
        </p:nvSpPr>
        <p:spPr>
          <a:xfrm>
            <a:off x="2787245" y="522422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设计不同的可学习门控功能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5F717D-4733-4F21-A204-7F339D21B066}"/>
              </a:ext>
            </a:extLst>
          </p:cNvPr>
          <p:cNvSpPr/>
          <p:nvPr/>
        </p:nvSpPr>
        <p:spPr>
          <a:xfrm>
            <a:off x="5596742" y="4793407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254"/>
    </mc:Choice>
    <mc:Fallback xmlns="">
      <p:transition advTm="72254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组合模型：树模型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393" y="5227137"/>
                <a:ext cx="7953661" cy="11389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用决策树作为集成模型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根据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函数的值进行节点拆分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3" y="5227137"/>
                <a:ext cx="7953661" cy="1138987"/>
              </a:xfrm>
              <a:prstGeom prst="rect">
                <a:avLst/>
              </a:prstGeom>
              <a:blipFill>
                <a:blip r:embed="rId4"/>
                <a:stretch>
                  <a:fillRect l="-460" b="-5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/>
              <p:nvPr/>
            </p:nvSpPr>
            <p:spPr>
              <a:xfrm>
                <a:off x="885258" y="2777555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2C00DB-B4B2-4EBB-A877-97EF8719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58" y="2777555"/>
                <a:ext cx="5289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E796C-CC1F-4D8B-8526-9C7D5689178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414185" y="2815422"/>
            <a:ext cx="1122452" cy="25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/>
              <p:nvPr/>
            </p:nvSpPr>
            <p:spPr>
              <a:xfrm>
                <a:off x="2536637" y="1719712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E203CB50-8FED-46CC-8BC6-E1E6273B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637" y="1719712"/>
                <a:ext cx="1119116" cy="6062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/>
              <p:nvPr/>
            </p:nvSpPr>
            <p:spPr>
              <a:xfrm>
                <a:off x="2536637" y="2512279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38BD5D23-973F-4162-80C0-C170FE1B6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637" y="2512279"/>
                <a:ext cx="1119116" cy="606286"/>
              </a:xfrm>
              <a:prstGeom prst="round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DA45B9-2854-4442-A6BD-DBD29596A4F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1414185" y="2022855"/>
            <a:ext cx="1122452" cy="1047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/>
              <p:nvPr/>
            </p:nvSpPr>
            <p:spPr>
              <a:xfrm>
                <a:off x="2536637" y="3703340"/>
                <a:ext cx="1119116" cy="6062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圆角矩形 15">
                <a:extLst>
                  <a:ext uri="{FF2B5EF4-FFF2-40B4-BE49-F238E27FC236}">
                    <a16:creationId xmlns:a16="http://schemas.microsoft.com/office/drawing/2014/main" id="{10445D0D-4F50-4240-ABE9-43FD833C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637" y="3703340"/>
                <a:ext cx="1119116" cy="606286"/>
              </a:xfrm>
              <a:prstGeom prst="roundRect">
                <a:avLst/>
              </a:prstGeom>
              <a:blipFill>
                <a:blip r:embed="rId8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40487F-A5A9-4A47-997F-E8CC84EEEFAF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1414185" y="3069943"/>
            <a:ext cx="1122452" cy="93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0EC7E-F05C-49ED-93B6-0CD015E0333C}"/>
              </a:ext>
            </a:extLst>
          </p:cNvPr>
          <p:cNvSpPr txBox="1"/>
          <p:nvPr/>
        </p:nvSpPr>
        <p:spPr>
          <a:xfrm>
            <a:off x="2934781" y="330773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0B5F47-B7D2-4E93-B9E3-E8679EF55595}"/>
              </a:ext>
            </a:extLst>
          </p:cNvPr>
          <p:cNvCxnSpPr>
            <a:cxnSpLocks/>
          </p:cNvCxnSpPr>
          <p:nvPr/>
        </p:nvCxnSpPr>
        <p:spPr>
          <a:xfrm>
            <a:off x="3655753" y="2020441"/>
            <a:ext cx="1132764" cy="984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F31342-AA9C-4E35-BE89-D65724EAE151}"/>
              </a:ext>
            </a:extLst>
          </p:cNvPr>
          <p:cNvCxnSpPr>
            <a:cxnSpLocks/>
          </p:cNvCxnSpPr>
          <p:nvPr/>
        </p:nvCxnSpPr>
        <p:spPr>
          <a:xfrm>
            <a:off x="3655753" y="2800874"/>
            <a:ext cx="1132764" cy="203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D62AF1-3A07-47AF-830B-5DC9A8A5E564}"/>
              </a:ext>
            </a:extLst>
          </p:cNvPr>
          <p:cNvCxnSpPr>
            <a:cxnSpLocks/>
          </p:cNvCxnSpPr>
          <p:nvPr/>
        </p:nvCxnSpPr>
        <p:spPr>
          <a:xfrm flipV="1">
            <a:off x="3655753" y="3004596"/>
            <a:ext cx="1132764" cy="98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/>
              <p:nvPr/>
            </p:nvSpPr>
            <p:spPr>
              <a:xfrm>
                <a:off x="6389472" y="4246836"/>
                <a:ext cx="773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𝐹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EAEC5EF-0ACB-4340-AF4C-155451E5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72" y="4246836"/>
                <a:ext cx="773097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183218-5D59-4505-A32D-0A852957713C}"/>
              </a:ext>
            </a:extLst>
          </p:cNvPr>
          <p:cNvSpPr txBox="1"/>
          <p:nvPr/>
        </p:nvSpPr>
        <p:spPr>
          <a:xfrm>
            <a:off x="762428" y="2503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3579A-EEE8-4BBB-B0D8-40D92478B434}"/>
              </a:ext>
            </a:extLst>
          </p:cNvPr>
          <p:cNvSpPr txBox="1"/>
          <p:nvPr/>
        </p:nvSpPr>
        <p:spPr>
          <a:xfrm>
            <a:off x="2526284" y="1263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单个模型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DAA2116-EA8E-4EE9-8BAC-D1FC5DA41488}"/>
              </a:ext>
            </a:extLst>
          </p:cNvPr>
          <p:cNvSpPr txBox="1"/>
          <p:nvPr/>
        </p:nvSpPr>
        <p:spPr>
          <a:xfrm>
            <a:off x="6133985" y="1155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集成模型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C4678E-8F0E-4169-A548-C5ED3724DCAF}"/>
              </a:ext>
            </a:extLst>
          </p:cNvPr>
          <p:cNvSpPr txBox="1"/>
          <p:nvPr/>
        </p:nvSpPr>
        <p:spPr>
          <a:xfrm>
            <a:off x="5661556" y="4279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输出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3" name="任意多边形 26">
            <a:extLst>
              <a:ext uri="{FF2B5EF4-FFF2-40B4-BE49-F238E27FC236}">
                <a16:creationId xmlns:a16="http://schemas.microsoft.com/office/drawing/2014/main" id="{B4949FEA-92B3-42A9-BBEF-765C606C0A82}"/>
              </a:ext>
            </a:extLst>
          </p:cNvPr>
          <p:cNvSpPr/>
          <p:nvPr/>
        </p:nvSpPr>
        <p:spPr>
          <a:xfrm>
            <a:off x="1394660" y="3069942"/>
            <a:ext cx="3358551" cy="2013381"/>
          </a:xfrm>
          <a:custGeom>
            <a:avLst/>
            <a:gdLst>
              <a:gd name="connsiteX0" fmla="*/ 0 w 3493827"/>
              <a:gd name="connsiteY0" fmla="*/ 0 h 2019869"/>
              <a:gd name="connsiteX1" fmla="*/ 1801505 w 3493827"/>
              <a:gd name="connsiteY1" fmla="*/ 2019869 h 2019869"/>
              <a:gd name="connsiteX2" fmla="*/ 3493827 w 3493827"/>
              <a:gd name="connsiteY2" fmla="*/ 0 h 20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827" h="2019869">
                <a:moveTo>
                  <a:pt x="0" y="0"/>
                </a:moveTo>
                <a:cubicBezTo>
                  <a:pt x="609600" y="1009934"/>
                  <a:pt x="1219201" y="2019869"/>
                  <a:pt x="1801505" y="2019869"/>
                </a:cubicBezTo>
                <a:cubicBezTo>
                  <a:pt x="2383809" y="2019869"/>
                  <a:pt x="3211773" y="343469"/>
                  <a:pt x="3493827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93C2A8B-825B-4723-84A7-36E4EAAEE4F4}"/>
              </a:ext>
            </a:extLst>
          </p:cNvPr>
          <p:cNvGrpSpPr>
            <a:grpSpLocks noChangeAspect="1"/>
          </p:cNvGrpSpPr>
          <p:nvPr/>
        </p:nvGrpSpPr>
        <p:grpSpPr>
          <a:xfrm>
            <a:off x="4868268" y="1705755"/>
            <a:ext cx="3946879" cy="2567767"/>
            <a:chOff x="4219623" y="3164053"/>
            <a:chExt cx="3797357" cy="2708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746BEEF-F18D-48DE-91FE-778FDBAF102C}"/>
                    </a:ext>
                  </a:extLst>
                </p:cNvPr>
                <p:cNvSpPr/>
                <p:nvPr/>
              </p:nvSpPr>
              <p:spPr>
                <a:xfrm>
                  <a:off x="5264065" y="3164053"/>
                  <a:ext cx="1314995" cy="4028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746BEEF-F18D-48DE-91FE-778FDBAF1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065" y="3164053"/>
                  <a:ext cx="1314995" cy="402816"/>
                </a:xfrm>
                <a:prstGeom prst="rect">
                  <a:avLst/>
                </a:prstGeom>
                <a:blipFill>
                  <a:blip r:embed="rId10"/>
                  <a:stretch>
                    <a:fillRect b="-307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6CEF51C-6CE7-4244-924B-CDA54C4F831F}"/>
                    </a:ext>
                  </a:extLst>
                </p:cNvPr>
                <p:cNvSpPr/>
                <p:nvPr/>
              </p:nvSpPr>
              <p:spPr>
                <a:xfrm>
                  <a:off x="4419334" y="4290555"/>
                  <a:ext cx="1314995" cy="4028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6CEF51C-6CE7-4244-924B-CDA54C4F83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34" y="4290555"/>
                  <a:ext cx="1314995" cy="402816"/>
                </a:xfrm>
                <a:prstGeom prst="rect">
                  <a:avLst/>
                </a:prstGeom>
                <a:blipFill>
                  <a:blip r:embed="rId11"/>
                  <a:stretch>
                    <a:fillRect b="-151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0A24A7F-1B79-4D06-AC6F-AF39B918A6B4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5076832" y="3566869"/>
              <a:ext cx="844731" cy="72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61A38C5-2324-4ACE-9148-184A4508B47D}"/>
                    </a:ext>
                  </a:extLst>
                </p:cNvPr>
                <p:cNvSpPr/>
                <p:nvPr/>
              </p:nvSpPr>
              <p:spPr>
                <a:xfrm>
                  <a:off x="6139793" y="4290555"/>
                  <a:ext cx="1314995" cy="4028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61A38C5-2324-4ACE-9148-184A4508B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793" y="4290555"/>
                  <a:ext cx="1314995" cy="4028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34F489B-8586-4506-8A30-DA0A1784D625}"/>
                </a:ext>
              </a:extLst>
            </p:cNvPr>
            <p:cNvCxnSpPr>
              <a:stCxn id="35" idx="2"/>
              <a:endCxn id="38" idx="0"/>
            </p:cNvCxnSpPr>
            <p:nvPr/>
          </p:nvCxnSpPr>
          <p:spPr>
            <a:xfrm>
              <a:off x="5921563" y="3566869"/>
              <a:ext cx="875728" cy="72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6830230-5ABD-4F5B-8FFB-B82718D11B66}"/>
                </a:ext>
              </a:extLst>
            </p:cNvPr>
            <p:cNvSpPr txBox="1"/>
            <p:nvPr/>
          </p:nvSpPr>
          <p:spPr>
            <a:xfrm>
              <a:off x="4976686" y="3692415"/>
              <a:ext cx="665479" cy="443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0310E82-2480-40C7-A9BC-197A3CEF45C2}"/>
                </a:ext>
              </a:extLst>
            </p:cNvPr>
            <p:cNvSpPr txBox="1"/>
            <p:nvPr/>
          </p:nvSpPr>
          <p:spPr>
            <a:xfrm>
              <a:off x="6341717" y="3692415"/>
              <a:ext cx="584462" cy="443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9E803F0-8D77-42B6-ACAB-85AB38303FA9}"/>
                </a:ext>
              </a:extLst>
            </p:cNvPr>
            <p:cNvCxnSpPr/>
            <p:nvPr/>
          </p:nvCxnSpPr>
          <p:spPr>
            <a:xfrm flipH="1">
              <a:off x="4578015" y="4693371"/>
              <a:ext cx="486656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8512395-9C71-4F37-A817-E4DF713784FD}"/>
                </a:ext>
              </a:extLst>
            </p:cNvPr>
            <p:cNvCxnSpPr/>
            <p:nvPr/>
          </p:nvCxnSpPr>
          <p:spPr>
            <a:xfrm>
              <a:off x="5064670" y="4693371"/>
              <a:ext cx="458223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8C454F5-4425-418D-81D6-3BF6865BA651}"/>
                </a:ext>
              </a:extLst>
            </p:cNvPr>
            <p:cNvSpPr txBox="1"/>
            <p:nvPr/>
          </p:nvSpPr>
          <p:spPr>
            <a:xfrm>
              <a:off x="4321875" y="4818917"/>
              <a:ext cx="539796" cy="389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6D00AE5-2BB9-41FD-8451-DCFA5918803F}"/>
                </a:ext>
              </a:extLst>
            </p:cNvPr>
            <p:cNvSpPr txBox="1"/>
            <p:nvPr/>
          </p:nvSpPr>
          <p:spPr>
            <a:xfrm>
              <a:off x="5286828" y="4818917"/>
              <a:ext cx="478414" cy="389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CD7D727-208E-4FA1-9321-62AD5E2BFB52}"/>
                </a:ext>
              </a:extLst>
            </p:cNvPr>
            <p:cNvCxnSpPr/>
            <p:nvPr/>
          </p:nvCxnSpPr>
          <p:spPr>
            <a:xfrm flipH="1">
              <a:off x="6319593" y="4693371"/>
              <a:ext cx="486656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788A840-AEE5-4884-A137-4582EC9A061A}"/>
                </a:ext>
              </a:extLst>
            </p:cNvPr>
            <p:cNvCxnSpPr/>
            <p:nvPr/>
          </p:nvCxnSpPr>
          <p:spPr>
            <a:xfrm>
              <a:off x="6806248" y="4693371"/>
              <a:ext cx="458223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BC0DA84-C65A-4F84-BB34-33B30389B32B}"/>
                </a:ext>
              </a:extLst>
            </p:cNvPr>
            <p:cNvSpPr txBox="1"/>
            <p:nvPr/>
          </p:nvSpPr>
          <p:spPr>
            <a:xfrm>
              <a:off x="6063453" y="4818917"/>
              <a:ext cx="539796" cy="389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Yes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BC5ADD7-EB80-4C4F-BBEF-EC5C9E819CF9}"/>
                </a:ext>
              </a:extLst>
            </p:cNvPr>
            <p:cNvSpPr txBox="1"/>
            <p:nvPr/>
          </p:nvSpPr>
          <p:spPr>
            <a:xfrm>
              <a:off x="6986049" y="4776719"/>
              <a:ext cx="478414" cy="389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</a:t>
              </a:r>
              <a:endPara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264886C-20CE-469F-ABEE-8AF8A8DE201D}"/>
                </a:ext>
              </a:extLst>
            </p:cNvPr>
            <p:cNvSpPr txBox="1"/>
            <p:nvPr/>
          </p:nvSpPr>
          <p:spPr>
            <a:xfrm>
              <a:off x="6797290" y="3926175"/>
              <a:ext cx="1181733" cy="4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中间节点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D637222-3B54-485A-952E-168BEFED548C}"/>
                </a:ext>
              </a:extLst>
            </p:cNvPr>
            <p:cNvSpPr txBox="1"/>
            <p:nvPr/>
          </p:nvSpPr>
          <p:spPr>
            <a:xfrm>
              <a:off x="7076415" y="5078433"/>
              <a:ext cx="940565" cy="4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叶节点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2454CC8-9903-4B64-94EE-C5BFD5880C17}"/>
                </a:ext>
              </a:extLst>
            </p:cNvPr>
            <p:cNvSpPr txBox="1"/>
            <p:nvPr/>
          </p:nvSpPr>
          <p:spPr>
            <a:xfrm>
              <a:off x="6818075" y="3202489"/>
              <a:ext cx="1142009" cy="4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根节点</a:t>
              </a:r>
            </a:p>
          </p:txBody>
        </p:sp>
        <p:sp>
          <p:nvSpPr>
            <p:cNvPr id="53" name="圆角矩形 48">
              <a:extLst>
                <a:ext uri="{FF2B5EF4-FFF2-40B4-BE49-F238E27FC236}">
                  <a16:creationId xmlns:a16="http://schemas.microsoft.com/office/drawing/2014/main" id="{E8465DD3-9F6E-4A4C-8868-055B4C8F3887}"/>
                </a:ext>
              </a:extLst>
            </p:cNvPr>
            <p:cNvSpPr/>
            <p:nvPr/>
          </p:nvSpPr>
          <p:spPr>
            <a:xfrm>
              <a:off x="4219623" y="5448000"/>
              <a:ext cx="734846" cy="4243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 = -1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4" name="圆角矩形 49">
              <a:extLst>
                <a:ext uri="{FF2B5EF4-FFF2-40B4-BE49-F238E27FC236}">
                  <a16:creationId xmlns:a16="http://schemas.microsoft.com/office/drawing/2014/main" id="{CF6622A0-F54F-446D-8617-DFCB0C18D364}"/>
                </a:ext>
              </a:extLst>
            </p:cNvPr>
            <p:cNvSpPr/>
            <p:nvPr/>
          </p:nvSpPr>
          <p:spPr>
            <a:xfrm>
              <a:off x="5134554" y="5448000"/>
              <a:ext cx="734846" cy="4243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 = 1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5" name="圆角矩形 50">
              <a:extLst>
                <a:ext uri="{FF2B5EF4-FFF2-40B4-BE49-F238E27FC236}">
                  <a16:creationId xmlns:a16="http://schemas.microsoft.com/office/drawing/2014/main" id="{DE0B10D6-5D09-479E-B90F-743771E8CA98}"/>
                </a:ext>
              </a:extLst>
            </p:cNvPr>
            <p:cNvSpPr/>
            <p:nvPr/>
          </p:nvSpPr>
          <p:spPr>
            <a:xfrm>
              <a:off x="5970401" y="5448000"/>
              <a:ext cx="734846" cy="4243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 = 1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56" name="圆角矩形 51">
              <a:extLst>
                <a:ext uri="{FF2B5EF4-FFF2-40B4-BE49-F238E27FC236}">
                  <a16:creationId xmlns:a16="http://schemas.microsoft.com/office/drawing/2014/main" id="{6655D504-4B21-4A0F-9799-C8DBAAECE788}"/>
                </a:ext>
              </a:extLst>
            </p:cNvPr>
            <p:cNvSpPr/>
            <p:nvPr/>
          </p:nvSpPr>
          <p:spPr>
            <a:xfrm>
              <a:off x="6884743" y="5448000"/>
              <a:ext cx="734846" cy="4243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y = -1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</p:grpSp>
      <p:sp>
        <p:nvSpPr>
          <p:cNvPr id="57" name="圆角矩形 23">
            <a:extLst>
              <a:ext uri="{FF2B5EF4-FFF2-40B4-BE49-F238E27FC236}">
                <a16:creationId xmlns:a16="http://schemas.microsoft.com/office/drawing/2014/main" id="{EF6C8914-4642-49E1-8AA8-9DAE2B67B308}"/>
              </a:ext>
            </a:extLst>
          </p:cNvPr>
          <p:cNvSpPr/>
          <p:nvPr/>
        </p:nvSpPr>
        <p:spPr>
          <a:xfrm>
            <a:off x="4772737" y="1599821"/>
            <a:ext cx="3937433" cy="3049146"/>
          </a:xfrm>
          <a:prstGeom prst="roundRect">
            <a:avLst>
              <a:gd name="adj" fmla="val 6919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758"/>
    </mc:Choice>
    <mc:Fallback xmlns="">
      <p:transition advTm="94758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集成输入的多样性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6704" y="1368387"/>
            <a:ext cx="7953661" cy="206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成功的集成学习需要多样性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预测模型可能会犯不同的错误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一些多样性策略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包含不同类型的预测模型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改变训练集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改变特征集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FE820D5-575D-42D2-8FB8-7EA7174FF564}"/>
              </a:ext>
            </a:extLst>
          </p:cNvPr>
          <p:cNvGraphicFramePr>
            <a:graphicFrameLocks noGrp="1"/>
          </p:cNvGraphicFramePr>
          <p:nvPr/>
        </p:nvGraphicFramePr>
        <p:xfrm>
          <a:off x="1191904" y="3703944"/>
          <a:ext cx="6760192" cy="15974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8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3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原因</a:t>
                      </a:r>
                      <a:r>
                        <a:rPr lang="en-US" sz="2000" baseline="0" dirty="0"/>
                        <a:t>错误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多元化</a:t>
                      </a:r>
                      <a:r>
                        <a:rPr lang="en-US" sz="2000" baseline="0" dirty="0"/>
                        <a:t>策略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识别</a:t>
                      </a:r>
                      <a:r>
                        <a:rPr lang="en-US" altLang="zh-CN" sz="2000" dirty="0"/>
                        <a:t>pattern</a:t>
                      </a:r>
                      <a:r>
                        <a:rPr lang="zh-CN" altLang="en-US" sz="2000" dirty="0"/>
                        <a:t>比较</a:t>
                      </a:r>
                      <a:r>
                        <a:rPr lang="en-US" sz="2000" dirty="0" err="1"/>
                        <a:t>困难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尝试不同的模型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数据</a:t>
                      </a:r>
                      <a:r>
                        <a:rPr lang="en-US" sz="2000" dirty="0" err="1"/>
                        <a:t>过拟合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/>
                          </a:solidFill>
                        </a:rPr>
                        <a:t>改变</a:t>
                      </a:r>
                      <a:r>
                        <a:rPr lang="en-US" sz="2000" baseline="0" dirty="0" err="1">
                          <a:solidFill>
                            <a:schemeClr val="accent2"/>
                          </a:solidFill>
                        </a:rPr>
                        <a:t>训练集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有些特征会有噪声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accent2"/>
                          </a:solidFill>
                        </a:rPr>
                        <a:t>改变特征集</a:t>
                      </a:r>
                      <a:endParaRPr 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5985"/>
    </mc:Choice>
    <mc:Fallback xmlns="">
      <p:transition advTm="185985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集成学习的数据处理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6704" y="1365045"/>
            <a:ext cx="7953661" cy="47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为了避免学习到的集成模型过拟合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30D1C8-DB8C-4680-9F3F-F9369D8F9396}"/>
              </a:ext>
            </a:extLst>
          </p:cNvPr>
          <p:cNvSpPr/>
          <p:nvPr/>
        </p:nvSpPr>
        <p:spPr>
          <a:xfrm>
            <a:off x="2465816" y="2556711"/>
            <a:ext cx="3567364" cy="61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AD0763-E1B7-41E2-883D-BD8F0A437F53}"/>
              </a:ext>
            </a:extLst>
          </p:cNvPr>
          <p:cNvSpPr/>
          <p:nvPr/>
        </p:nvSpPr>
        <p:spPr>
          <a:xfrm>
            <a:off x="2465816" y="3376195"/>
            <a:ext cx="3567364" cy="61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0DF764-0CDF-4568-9582-7F27D1E4A745}"/>
              </a:ext>
            </a:extLst>
          </p:cNvPr>
          <p:cNvSpPr/>
          <p:nvPr/>
        </p:nvSpPr>
        <p:spPr>
          <a:xfrm>
            <a:off x="2465816" y="4195679"/>
            <a:ext cx="3567364" cy="61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8D2DC-DBAE-4C5F-8599-A6886501F05E}"/>
              </a:ext>
            </a:extLst>
          </p:cNvPr>
          <p:cNvSpPr/>
          <p:nvPr/>
        </p:nvSpPr>
        <p:spPr>
          <a:xfrm>
            <a:off x="2465816" y="5305215"/>
            <a:ext cx="3567364" cy="61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8349CF-BC4F-4512-B467-26279F15EC0C}"/>
              </a:ext>
            </a:extLst>
          </p:cNvPr>
          <p:cNvSpPr/>
          <p:nvPr/>
        </p:nvSpPr>
        <p:spPr>
          <a:xfrm>
            <a:off x="6278922" y="2556711"/>
            <a:ext cx="1270235" cy="6136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A7399-5D4B-4C95-9009-FF1AEAF466FD}"/>
              </a:ext>
            </a:extLst>
          </p:cNvPr>
          <p:cNvSpPr/>
          <p:nvPr/>
        </p:nvSpPr>
        <p:spPr>
          <a:xfrm>
            <a:off x="6278922" y="3376195"/>
            <a:ext cx="1270235" cy="6136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0F6CFE-272D-4E0B-BE9B-1A5072152EEA}"/>
              </a:ext>
            </a:extLst>
          </p:cNvPr>
          <p:cNvSpPr/>
          <p:nvPr/>
        </p:nvSpPr>
        <p:spPr>
          <a:xfrm>
            <a:off x="6278922" y="4195679"/>
            <a:ext cx="1270235" cy="6136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792BEB-94B2-4F18-BE07-F36A9F1E707D}"/>
              </a:ext>
            </a:extLst>
          </p:cNvPr>
          <p:cNvSpPr/>
          <p:nvPr/>
        </p:nvSpPr>
        <p:spPr>
          <a:xfrm>
            <a:off x="6278922" y="5305215"/>
            <a:ext cx="1270235" cy="6136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33E744-1E18-4C83-92B1-2580C15791D4}"/>
              </a:ext>
            </a:extLst>
          </p:cNvPr>
          <p:cNvSpPr/>
          <p:nvPr/>
        </p:nvSpPr>
        <p:spPr>
          <a:xfrm>
            <a:off x="1730238" y="2556711"/>
            <a:ext cx="488184" cy="613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5FFB7A-0A88-4A54-A33B-5B9BFFB99E08}"/>
              </a:ext>
            </a:extLst>
          </p:cNvPr>
          <p:cNvSpPr/>
          <p:nvPr/>
        </p:nvSpPr>
        <p:spPr>
          <a:xfrm>
            <a:off x="1730238" y="3376195"/>
            <a:ext cx="488184" cy="613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B9E60F-5A32-45E1-AD7B-F2739B62E8EC}"/>
              </a:ext>
            </a:extLst>
          </p:cNvPr>
          <p:cNvSpPr/>
          <p:nvPr/>
        </p:nvSpPr>
        <p:spPr>
          <a:xfrm>
            <a:off x="1730238" y="4195679"/>
            <a:ext cx="488184" cy="613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1CD6C1-F9A0-4A56-AA22-017FDF68EE12}"/>
              </a:ext>
            </a:extLst>
          </p:cNvPr>
          <p:cNvSpPr/>
          <p:nvPr/>
        </p:nvSpPr>
        <p:spPr>
          <a:xfrm>
            <a:off x="1730238" y="5305215"/>
            <a:ext cx="488184" cy="613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D77CD5A-C7FB-45EF-AEDA-29D95E0B4699}"/>
              </a:ext>
            </a:extLst>
          </p:cNvPr>
          <p:cNvSpPr txBox="1">
            <a:spLocks/>
          </p:cNvSpPr>
          <p:nvPr/>
        </p:nvSpPr>
        <p:spPr>
          <a:xfrm>
            <a:off x="1618495" y="2067427"/>
            <a:ext cx="745054" cy="47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标签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F252BCF-CE1B-45FA-8EEE-7B4BE8C5C5A8}"/>
              </a:ext>
            </a:extLst>
          </p:cNvPr>
          <p:cNvSpPr txBox="1">
            <a:spLocks/>
          </p:cNvSpPr>
          <p:nvPr/>
        </p:nvSpPr>
        <p:spPr>
          <a:xfrm>
            <a:off x="3832305" y="2067427"/>
            <a:ext cx="745054" cy="47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特征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DFCAF54F-2A27-45E2-8EC6-60A82B176D98}"/>
              </a:ext>
            </a:extLst>
          </p:cNvPr>
          <p:cNvSpPr txBox="1">
            <a:spLocks/>
          </p:cNvSpPr>
          <p:nvPr/>
        </p:nvSpPr>
        <p:spPr>
          <a:xfrm>
            <a:off x="6183120" y="2067427"/>
            <a:ext cx="1582153" cy="47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ea typeface="阿里巴巴普惠体 R" panose="00020600040101010101" pitchFamily="18" charset="-122"/>
              </a:rPr>
              <a:t>子模型预测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29ADDE35-7867-41F7-ACB7-EDE5C296D620}"/>
              </a:ext>
            </a:extLst>
          </p:cNvPr>
          <p:cNvSpPr txBox="1">
            <a:spLocks/>
          </p:cNvSpPr>
          <p:nvPr/>
        </p:nvSpPr>
        <p:spPr>
          <a:xfrm>
            <a:off x="3614570" y="6167650"/>
            <a:ext cx="2272257" cy="47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ea typeface="阿里巴巴普惠体 R" panose="00020600040101010101" pitchFamily="18" charset="-122"/>
              </a:rPr>
              <a:t>训练集成模型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D619C-56F8-4EB3-9E2B-FD64811ADF7E}"/>
              </a:ext>
            </a:extLst>
          </p:cNvPr>
          <p:cNvSpPr/>
          <p:nvPr/>
        </p:nvSpPr>
        <p:spPr>
          <a:xfrm>
            <a:off x="1443789" y="5101389"/>
            <a:ext cx="6406816" cy="107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5985"/>
    </mc:Choice>
    <mc:Fallback xmlns="">
      <p:transition advTm="185985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317728" y="405304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Bagging</a:t>
            </a:r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ED3DF7-FB71-425D-AFE0-12D254584D68}"/>
              </a:ext>
            </a:extLst>
          </p:cNvPr>
          <p:cNvSpPr txBox="1"/>
          <p:nvPr/>
        </p:nvSpPr>
        <p:spPr>
          <a:xfrm>
            <a:off x="2317728" y="5012599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7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44"/>
    </mc:Choice>
    <mc:Fallback xmlns="">
      <p:transition advTm="5444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480C692-B31A-0344-BFAA-BF8D473C02A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3296A87F-F951-AE48-9C79-1BD310D1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9300" y="2839017"/>
            <a:ext cx="3441065" cy="407781"/>
          </a:xfrm>
        </p:spPr>
        <p:txBody>
          <a:bodyPr anchor="ctr" anchorCtr="0">
            <a:normAutofit lnSpcReduction="10000"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自举</a:t>
            </a:r>
            <a:r>
              <a:rPr kumimoji="1" lang="zh-CN" altLang="en-US" dirty="0"/>
              <a:t>法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724F0BF-53A1-8C4C-AD42-0E17F053D77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428196" y="2804727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CFF8168-52EA-4041-999C-A03781529AD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199300" y="3617718"/>
            <a:ext cx="3441065" cy="407781"/>
          </a:xfrm>
        </p:spPr>
        <p:txBody>
          <a:bodyPr anchor="ctr" anchorCtr="0">
            <a:normAutofit lnSpcReduction="10000"/>
          </a:bodyPr>
          <a:lstStyle/>
          <a:p>
            <a:r>
              <a:rPr kumimoji="1" lang="en-US" altLang="zh-CN" dirty="0"/>
              <a:t>Bagging</a:t>
            </a:r>
            <a:r>
              <a:rPr kumimoji="1" lang="zh-CN" altLang="en-US" dirty="0"/>
              <a:t>算法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3A06AF6E-4CC5-1448-8068-D29DC14654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428196" y="3583428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374"/>
    </mc:Choice>
    <mc:Fallback xmlns="">
      <p:transition advTm="12374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925" y="2818892"/>
            <a:ext cx="3588162" cy="122021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自举法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8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53"/>
    </mc:Choice>
    <mc:Fallback xmlns="">
      <p:transition advTm="3553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操作训练数据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04" y="1431867"/>
                <a:ext cx="7953661" cy="19971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自举复制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对于一个有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个训练样本的训练集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𝑍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，通过有放回地采样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个样本得到一个新的训练集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𝑍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不包括大约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37%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的训练实例</a:t>
                </a: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4" y="1431867"/>
                <a:ext cx="7953661" cy="1997134"/>
              </a:xfrm>
              <a:prstGeom prst="rect">
                <a:avLst/>
              </a:prstGeom>
              <a:blipFill>
                <a:blip r:embed="rId3"/>
                <a:stretch>
                  <a:fillRect l="-460" t="-1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C2798C-BBF1-48F8-BA60-2ED2D157BA2F}"/>
                  </a:ext>
                </a:extLst>
              </p:cNvPr>
              <p:cNvSpPr/>
              <p:nvPr/>
            </p:nvSpPr>
            <p:spPr>
              <a:xfrm>
                <a:off x="1336402" y="2767269"/>
                <a:ext cx="6471195" cy="1035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𝑜𝑏𝑠𝑒𝑟𝑣𝑎𝑡𝑖𝑜𝑛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𝑏𝑜𝑜𝑡𝑠𝑡𝑟𝑎𝑝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𝑠𝑎𝑚𝑝𝑙𝑒𝑠</m:t>
                                </m:r>
                              </m:e>
                            </m:d>
                          </m:e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≃1−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=0.632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C2798C-BBF1-48F8-BA60-2ED2D157B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02" y="2767269"/>
                <a:ext cx="6471195" cy="10354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A23F52-CA82-4C18-95BD-C342C0C31305}"/>
              </a:ext>
            </a:extLst>
          </p:cNvPr>
          <p:cNvSpPr txBox="1">
            <a:spLocks/>
          </p:cNvSpPr>
          <p:nvPr/>
        </p:nvSpPr>
        <p:spPr>
          <a:xfrm>
            <a:off x="595168" y="4457105"/>
            <a:ext cx="7953661" cy="178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自举聚合算法（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Bootstrap aggregating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Bagging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创建训练集的自举复制训练集（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Bootstrap Replicate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为每个复制集训练预测模型</a:t>
            </a: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使用非自举采样的数据验证预测模型</a:t>
            </a: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对所有预测模型的输出取平均</a:t>
            </a:r>
          </a:p>
        </p:txBody>
      </p:sp>
      <p:sp>
        <p:nvSpPr>
          <p:cNvPr id="8" name="文本占位符 3 1">
            <a:extLst>
              <a:ext uri="{FF2B5EF4-FFF2-40B4-BE49-F238E27FC236}">
                <a16:creationId xmlns:a16="http://schemas.microsoft.com/office/drawing/2014/main" id="{880025B4-0F5F-4DEA-8EA2-CC1ACF7C8EBF}"/>
              </a:ext>
            </a:extLst>
          </p:cNvPr>
          <p:cNvSpPr txBox="1">
            <a:spLocks/>
          </p:cNvSpPr>
          <p:nvPr/>
        </p:nvSpPr>
        <p:spPr>
          <a:xfrm>
            <a:off x="681738" y="3875973"/>
            <a:ext cx="205249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Bagging</a:t>
            </a:r>
            <a:r>
              <a:rPr lang="zh-CN" altLang="en-US" dirty="0"/>
              <a:t>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6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632"/>
    </mc:Choice>
    <mc:Fallback xmlns="">
      <p:transition advTm="142632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自举</a:t>
            </a:r>
            <a:r>
              <a:rPr lang="zh-CN" altLang="en-US" dirty="0"/>
              <a:t>（</a:t>
            </a:r>
            <a:r>
              <a:rPr lang="en-US" altLang="zh-CN" dirty="0"/>
              <a:t>Bootstrap</a:t>
            </a:r>
            <a:r>
              <a:rPr lang="zh-CN" altLang="en-US" dirty="0"/>
              <a:t>）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A23F52-CA82-4C18-95BD-C342C0C31305}"/>
              </a:ext>
            </a:extLst>
          </p:cNvPr>
          <p:cNvSpPr txBox="1">
            <a:spLocks/>
          </p:cNvSpPr>
          <p:nvPr/>
        </p:nvSpPr>
        <p:spPr>
          <a:xfrm>
            <a:off x="686704" y="4750928"/>
            <a:ext cx="7953661" cy="178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从训练数据中有放回地采样生成一些数据集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每一个复制数据集的大小都和训练集的大小相同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在复制数据集上进行统计数值的评估分析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例如，方差</a:t>
            </a:r>
          </a:p>
        </p:txBody>
      </p:sp>
      <p:sp>
        <p:nvSpPr>
          <p:cNvPr id="8" name="文本占位符 3 1">
            <a:extLst>
              <a:ext uri="{FF2B5EF4-FFF2-40B4-BE49-F238E27FC236}">
                <a16:creationId xmlns:a16="http://schemas.microsoft.com/office/drawing/2014/main" id="{880025B4-0F5F-4DEA-8EA2-CC1ACF7C8EBF}"/>
              </a:ext>
            </a:extLst>
          </p:cNvPr>
          <p:cNvSpPr txBox="1">
            <a:spLocks/>
          </p:cNvSpPr>
          <p:nvPr/>
        </p:nvSpPr>
        <p:spPr>
          <a:xfrm>
            <a:off x="773274" y="4169796"/>
            <a:ext cx="158938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基本思想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F15AAB-359D-461B-888C-5329982126AE}"/>
                  </a:ext>
                </a:extLst>
              </p:cNvPr>
              <p:cNvSpPr/>
              <p:nvPr/>
            </p:nvSpPr>
            <p:spPr>
              <a:xfrm>
                <a:off x="3350381" y="5802042"/>
                <a:ext cx="397557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F15AAB-359D-461B-888C-532998212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81" y="5802042"/>
                <a:ext cx="397557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1AC8E8-DD44-4488-A597-39FFACC6B472}"/>
              </a:ext>
            </a:extLst>
          </p:cNvPr>
          <p:cNvGrpSpPr/>
          <p:nvPr/>
        </p:nvGrpSpPr>
        <p:grpSpPr>
          <a:xfrm>
            <a:off x="2250375" y="1058318"/>
            <a:ext cx="5507127" cy="3638266"/>
            <a:chOff x="2250375" y="1058318"/>
            <a:chExt cx="5507127" cy="363826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292BEA3-EFE4-4457-A76D-BD9AC19A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662" y="1134518"/>
              <a:ext cx="5276142" cy="356206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2AADF0-8344-4418-B00B-7130BBAD4362}"/>
                </a:ext>
              </a:extLst>
            </p:cNvPr>
            <p:cNvSpPr/>
            <p:nvPr/>
          </p:nvSpPr>
          <p:spPr>
            <a:xfrm>
              <a:off x="2441539" y="1639893"/>
              <a:ext cx="548640" cy="233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4FF474D-CF15-4296-BAD4-B6D537845AD7}"/>
                    </a:ext>
                  </a:extLst>
                </p:cNvPr>
                <p:cNvSpPr txBox="1"/>
                <p:nvPr/>
              </p:nvSpPr>
              <p:spPr>
                <a:xfrm>
                  <a:off x="2250375" y="1535019"/>
                  <a:ext cx="858520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4FF474D-CF15-4296-BAD4-B6D537845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375" y="1535019"/>
                  <a:ext cx="858520" cy="344133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C98917-2FEE-4D44-B958-F6AA0847F86E}"/>
                </a:ext>
              </a:extLst>
            </p:cNvPr>
            <p:cNvSpPr/>
            <p:nvPr/>
          </p:nvSpPr>
          <p:spPr>
            <a:xfrm>
              <a:off x="3578073" y="1643336"/>
              <a:ext cx="548640" cy="233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2A4316-3B11-43C4-BBDA-F18A2CC29BE9}"/>
                </a:ext>
              </a:extLst>
            </p:cNvPr>
            <p:cNvSpPr/>
            <p:nvPr/>
          </p:nvSpPr>
          <p:spPr>
            <a:xfrm>
              <a:off x="5522397" y="1611135"/>
              <a:ext cx="548640" cy="233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DEE937F-1C93-43C2-A97A-4F82D5179168}"/>
                    </a:ext>
                  </a:extLst>
                </p:cNvPr>
                <p:cNvSpPr txBox="1"/>
                <p:nvPr/>
              </p:nvSpPr>
              <p:spPr>
                <a:xfrm>
                  <a:off x="3394155" y="1535019"/>
                  <a:ext cx="858520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DEE937F-1C93-43C2-A97A-4F82D5179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155" y="1535019"/>
                  <a:ext cx="858520" cy="344133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C96BE9-5E82-408C-B80E-A5ABA5F25066}"/>
                    </a:ext>
                  </a:extLst>
                </p:cNvPr>
                <p:cNvSpPr txBox="1"/>
                <p:nvPr/>
              </p:nvSpPr>
              <p:spPr>
                <a:xfrm>
                  <a:off x="5286841" y="1535019"/>
                  <a:ext cx="858520" cy="34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C96BE9-5E82-408C-B80E-A5ABA5F25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841" y="1535019"/>
                  <a:ext cx="858520" cy="342979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8ECBDB7-02E0-4589-87E4-B60D876FC616}"/>
                </a:ext>
              </a:extLst>
            </p:cNvPr>
            <p:cNvSpPr/>
            <p:nvPr/>
          </p:nvSpPr>
          <p:spPr>
            <a:xfrm>
              <a:off x="6724649" y="1058318"/>
              <a:ext cx="1026441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C56175-893A-47EB-8C27-562B4B39009A}"/>
                </a:ext>
              </a:extLst>
            </p:cNvPr>
            <p:cNvSpPr/>
            <p:nvPr/>
          </p:nvSpPr>
          <p:spPr>
            <a:xfrm>
              <a:off x="6649506" y="111684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自举复制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4B343F-3EC4-40F5-9519-B280DE8100F1}"/>
                </a:ext>
              </a:extLst>
            </p:cNvPr>
            <p:cNvSpPr/>
            <p:nvPr/>
          </p:nvSpPr>
          <p:spPr>
            <a:xfrm>
              <a:off x="6719367" y="1886797"/>
              <a:ext cx="1026441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AF87EC-73D1-409E-BA67-1E5436363FBD}"/>
                </a:ext>
              </a:extLst>
            </p:cNvPr>
            <p:cNvSpPr/>
            <p:nvPr/>
          </p:nvSpPr>
          <p:spPr>
            <a:xfrm>
              <a:off x="6644224" y="194532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自举采样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7E68C3-0304-4FCE-817A-393FF9B03237}"/>
                </a:ext>
              </a:extLst>
            </p:cNvPr>
            <p:cNvSpPr/>
            <p:nvPr/>
          </p:nvSpPr>
          <p:spPr>
            <a:xfrm>
              <a:off x="6522716" y="4102131"/>
              <a:ext cx="1026441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54579E8-F344-4559-BAE3-CDECC8E9C63A}"/>
                </a:ext>
              </a:extLst>
            </p:cNvPr>
            <p:cNvSpPr/>
            <p:nvPr/>
          </p:nvSpPr>
          <p:spPr>
            <a:xfrm>
              <a:off x="6457953" y="4192581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训练样本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6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741"/>
    </mc:Choice>
    <mc:Fallback xmlns="">
      <p:transition advTm="887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225832"/>
            <a:ext cx="7660046" cy="306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树模型：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中间节点用于分割数据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叶子节点用于标签预测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离散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/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类别数据举例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2"/>
          <a:srcRect l="11673"/>
          <a:stretch/>
        </p:blipFill>
        <p:spPr>
          <a:xfrm>
            <a:off x="493811" y="3204707"/>
            <a:ext cx="3762033" cy="2972740"/>
          </a:xfrm>
          <a:prstGeom prst="rect">
            <a:avLst/>
          </a:prstGeom>
        </p:spPr>
      </p:pic>
      <p:grpSp>
        <p:nvGrpSpPr>
          <p:cNvPr id="70" name="组合 69"/>
          <p:cNvGrpSpPr/>
          <p:nvPr/>
        </p:nvGrpSpPr>
        <p:grpSpPr>
          <a:xfrm>
            <a:off x="4235853" y="3296988"/>
            <a:ext cx="4320320" cy="2468862"/>
            <a:chOff x="3241975" y="3721402"/>
            <a:chExt cx="5246922" cy="2708344"/>
          </a:xfrm>
        </p:grpSpPr>
        <p:sp>
          <p:nvSpPr>
            <p:cNvPr id="71" name="矩形 70"/>
            <p:cNvSpPr/>
            <p:nvPr/>
          </p:nvSpPr>
          <p:spPr>
            <a:xfrm>
              <a:off x="4994098" y="3721402"/>
              <a:ext cx="1314995" cy="4028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Outlook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750775" y="4847904"/>
              <a:ext cx="1314995" cy="4028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Humidity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73" name="直接箭头连接符 72"/>
            <p:cNvCxnSpPr>
              <a:stCxn id="71" idx="2"/>
              <a:endCxn id="72" idx="0"/>
            </p:cNvCxnSpPr>
            <p:nvPr/>
          </p:nvCxnSpPr>
          <p:spPr>
            <a:xfrm flipH="1">
              <a:off x="4408273" y="4124218"/>
              <a:ext cx="1243323" cy="72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223856" y="4847904"/>
              <a:ext cx="1314995" cy="4028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Wind</a:t>
              </a:r>
              <a:endParaRPr lang="zh-CN" altLang="en-US" sz="14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75" name="直接箭头连接符 74"/>
            <p:cNvCxnSpPr>
              <a:stCxn id="71" idx="2"/>
              <a:endCxn id="74" idx="0"/>
            </p:cNvCxnSpPr>
            <p:nvPr/>
          </p:nvCxnSpPr>
          <p:spPr>
            <a:xfrm>
              <a:off x="5651596" y="4124218"/>
              <a:ext cx="1229758" cy="72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4232265" y="4223631"/>
              <a:ext cx="864772" cy="33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Sunny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287211" y="4223630"/>
              <a:ext cx="685666" cy="33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Rain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>
              <a:off x="3939618" y="5250720"/>
              <a:ext cx="486656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4426273" y="5250720"/>
              <a:ext cx="458223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3370737" y="5545080"/>
              <a:ext cx="709028" cy="33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High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675126" y="5545081"/>
              <a:ext cx="999101" cy="33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Normal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>
              <a:off x="6370351" y="5250720"/>
              <a:ext cx="486656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857006" y="5250720"/>
              <a:ext cx="458223" cy="7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5686036" y="5540420"/>
              <a:ext cx="909548" cy="33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Strong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102938" y="5540419"/>
              <a:ext cx="794687" cy="33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Weak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517051" y="4902473"/>
              <a:ext cx="971846" cy="303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中间节点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40810" y="3768921"/>
              <a:ext cx="1142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根节点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圆角矩形 88"/>
                <p:cNvSpPr/>
                <p:nvPr/>
              </p:nvSpPr>
              <p:spPr>
                <a:xfrm>
                  <a:off x="3241975" y="6005349"/>
                  <a:ext cx="1074098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−1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圆角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975" y="6005349"/>
                  <a:ext cx="1074098" cy="42439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圆角矩形 89"/>
                <p:cNvSpPr/>
                <p:nvPr/>
              </p:nvSpPr>
              <p:spPr>
                <a:xfrm>
                  <a:off x="4496157" y="6005349"/>
                  <a:ext cx="932140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圆角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7" y="6005349"/>
                  <a:ext cx="932140" cy="424397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圆角矩形 90"/>
                <p:cNvSpPr/>
                <p:nvPr/>
              </p:nvSpPr>
              <p:spPr>
                <a:xfrm>
                  <a:off x="5674228" y="6005349"/>
                  <a:ext cx="1104285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−1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圆角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228" y="6005349"/>
                  <a:ext cx="1104285" cy="42439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圆角矩形 91"/>
                <p:cNvSpPr/>
                <p:nvPr/>
              </p:nvSpPr>
              <p:spPr>
                <a:xfrm>
                  <a:off x="6874926" y="6005349"/>
                  <a:ext cx="962123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圆角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926" y="6005349"/>
                  <a:ext cx="962123" cy="42439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箭头连接符 92"/>
            <p:cNvCxnSpPr>
              <a:stCxn id="71" idx="2"/>
            </p:cNvCxnSpPr>
            <p:nvPr/>
          </p:nvCxnSpPr>
          <p:spPr>
            <a:xfrm flipH="1">
              <a:off x="5651595" y="4124218"/>
              <a:ext cx="1" cy="72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圆角矩形 93"/>
                <p:cNvSpPr/>
                <p:nvPr/>
              </p:nvSpPr>
              <p:spPr>
                <a:xfrm>
                  <a:off x="5191298" y="4846193"/>
                  <a:ext cx="931999" cy="42439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圆角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298" y="4846193"/>
                  <a:ext cx="931999" cy="42439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矩形 94"/>
            <p:cNvSpPr/>
            <p:nvPr/>
          </p:nvSpPr>
          <p:spPr>
            <a:xfrm>
              <a:off x="5584493" y="4328160"/>
              <a:ext cx="139502" cy="198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106045" y="4280390"/>
              <a:ext cx="1131484" cy="33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Overcast</a:t>
              </a:r>
              <a:endPara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201931" y="5324167"/>
              <a:ext cx="971846" cy="303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叶子节点</a:t>
              </a: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8019441" y="54289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叶子节点</a:t>
            </a:r>
          </a:p>
        </p:txBody>
      </p:sp>
    </p:spTree>
    <p:extLst>
      <p:ext uri="{BB962C8B-B14F-4D97-AF65-F5344CB8AC3E}">
        <p14:creationId xmlns:p14="http://schemas.microsoft.com/office/powerpoint/2010/main" val="35889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907"/>
    </mc:Choice>
    <mc:Fallback xmlns="">
      <p:transition advTm="91907"/>
    </mc:Fallback>
  </mc:AlternateContent>
  <p:extLst>
    <p:ext uri="{3A86A75C-4F4B-4683-9AE1-C65F6400EC91}">
      <p14:laserTraceLst xmlns:p14="http://schemas.microsoft.com/office/powerpoint/2010/main">
        <p14:tracePtLst>
          <p14:tracePt t="957" x="7915275" y="4560888"/>
          <p14:tracePt t="965" x="7899400" y="4552950"/>
          <p14:tracePt t="982" x="7767638" y="4508500"/>
          <p14:tracePt t="998" x="7624763" y="4478338"/>
          <p14:tracePt t="1015" x="7580313" y="4440238"/>
          <p14:tracePt t="1032" x="7572375" y="4406900"/>
          <p14:tracePt t="1048" x="7569200" y="4387850"/>
          <p14:tracePt t="1065" x="7569200" y="4305300"/>
          <p14:tracePt t="1082" x="7569200" y="4129088"/>
          <p14:tracePt t="1099" x="7572375" y="3948113"/>
          <p14:tracePt t="1115" x="7572375" y="3711575"/>
          <p14:tracePt t="1132" x="7572375" y="3560763"/>
          <p14:tracePt t="1149" x="7572375" y="3448050"/>
          <p14:tracePt t="1165" x="7564438" y="3354388"/>
          <p14:tracePt t="1182" x="7553325" y="3327400"/>
          <p14:tracePt t="1198" x="7550150" y="3313113"/>
          <p14:tracePt t="1215" x="7545388" y="3308350"/>
          <p14:tracePt t="1232" x="7545388" y="3300413"/>
          <p14:tracePt t="1260" x="7545388" y="3297238"/>
          <p14:tracePt t="1294" x="0" y="0"/>
        </p14:tracePtLst>
      </p14:laserTraceLst>
    </p:ext>
  </p:extLs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自举（</a:t>
            </a:r>
            <a:r>
              <a:rPr lang="en-US" altLang="zh-CN" dirty="0"/>
              <a:t>Bootstrap</a:t>
            </a:r>
            <a:r>
              <a:rPr lang="zh-CN" altLang="en-US" dirty="0"/>
              <a:t>）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FA23F52-CA82-4C18-95BD-C342C0C31305}"/>
              </a:ext>
            </a:extLst>
          </p:cNvPr>
          <p:cNvSpPr txBox="1">
            <a:spLocks/>
          </p:cNvSpPr>
          <p:nvPr/>
        </p:nvSpPr>
        <p:spPr>
          <a:xfrm>
            <a:off x="686704" y="4750928"/>
            <a:ext cx="7953661" cy="178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从训练数据中有放回地采样生成一些数据集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每一个复制数据集的大小都和训练集的大小相同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1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在复制数据集上进行统计数值的评估分析</a:t>
            </a:r>
            <a:endParaRPr lang="en-US" altLang="zh-CN" sz="1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例如，模型误差</a:t>
            </a:r>
          </a:p>
        </p:txBody>
      </p:sp>
      <p:sp>
        <p:nvSpPr>
          <p:cNvPr id="8" name="文本占位符 3 1">
            <a:extLst>
              <a:ext uri="{FF2B5EF4-FFF2-40B4-BE49-F238E27FC236}">
                <a16:creationId xmlns:a16="http://schemas.microsoft.com/office/drawing/2014/main" id="{880025B4-0F5F-4DEA-8EA2-CC1ACF7C8EBF}"/>
              </a:ext>
            </a:extLst>
          </p:cNvPr>
          <p:cNvSpPr txBox="1">
            <a:spLocks/>
          </p:cNvSpPr>
          <p:nvPr/>
        </p:nvSpPr>
        <p:spPr>
          <a:xfrm>
            <a:off x="773274" y="4169796"/>
            <a:ext cx="158938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基本思想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F15AAB-359D-461B-888C-5329982126AE}"/>
                  </a:ext>
                </a:extLst>
              </p:cNvPr>
              <p:cNvSpPr/>
              <p:nvPr/>
            </p:nvSpPr>
            <p:spPr>
              <a:xfrm>
                <a:off x="3301200" y="5802106"/>
                <a:ext cx="4164940" cy="876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rr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boot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F15AAB-359D-461B-888C-532998212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00" y="5802106"/>
                <a:ext cx="4164940" cy="876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EB18DF3-BF34-41A7-BBD2-E517B543BB10}"/>
              </a:ext>
            </a:extLst>
          </p:cNvPr>
          <p:cNvGrpSpPr/>
          <p:nvPr/>
        </p:nvGrpSpPr>
        <p:grpSpPr>
          <a:xfrm>
            <a:off x="2250375" y="1058318"/>
            <a:ext cx="5507127" cy="3638266"/>
            <a:chOff x="2250375" y="1058318"/>
            <a:chExt cx="5507127" cy="363826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C425F47-C937-486D-AF3C-892EC81D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662" y="1134518"/>
              <a:ext cx="5276142" cy="356206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663217-63A7-471D-AF20-E97404A2C259}"/>
                </a:ext>
              </a:extLst>
            </p:cNvPr>
            <p:cNvSpPr/>
            <p:nvPr/>
          </p:nvSpPr>
          <p:spPr>
            <a:xfrm>
              <a:off x="2441539" y="1639893"/>
              <a:ext cx="548640" cy="233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E65E10A-B30E-4A26-B891-1F80A08CE43F}"/>
                    </a:ext>
                  </a:extLst>
                </p:cNvPr>
                <p:cNvSpPr txBox="1"/>
                <p:nvPr/>
              </p:nvSpPr>
              <p:spPr>
                <a:xfrm>
                  <a:off x="2250375" y="1535019"/>
                  <a:ext cx="858520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E65E10A-B30E-4A26-B891-1F80A08CE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375" y="1535019"/>
                  <a:ext cx="858520" cy="344133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71984A5-5E7A-4B31-B22C-17B1120A33D4}"/>
                </a:ext>
              </a:extLst>
            </p:cNvPr>
            <p:cNvSpPr/>
            <p:nvPr/>
          </p:nvSpPr>
          <p:spPr>
            <a:xfrm>
              <a:off x="3578073" y="1643336"/>
              <a:ext cx="548640" cy="233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C3983E2-C060-4092-971F-17E69516345F}"/>
                </a:ext>
              </a:extLst>
            </p:cNvPr>
            <p:cNvSpPr/>
            <p:nvPr/>
          </p:nvSpPr>
          <p:spPr>
            <a:xfrm>
              <a:off x="5522397" y="1611135"/>
              <a:ext cx="548640" cy="233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9D3D188-07BA-43F4-B6BF-4E2059318169}"/>
                    </a:ext>
                  </a:extLst>
                </p:cNvPr>
                <p:cNvSpPr txBox="1"/>
                <p:nvPr/>
              </p:nvSpPr>
              <p:spPr>
                <a:xfrm>
                  <a:off x="3394155" y="1535019"/>
                  <a:ext cx="858520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9D3D188-07BA-43F4-B6BF-4E2059318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155" y="1535019"/>
                  <a:ext cx="858520" cy="344133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739F26E-4D50-43AA-8352-3A63E3E65CE6}"/>
                    </a:ext>
                  </a:extLst>
                </p:cNvPr>
                <p:cNvSpPr txBox="1"/>
                <p:nvPr/>
              </p:nvSpPr>
              <p:spPr>
                <a:xfrm>
                  <a:off x="5286841" y="1535019"/>
                  <a:ext cx="858520" cy="34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739F26E-4D50-43AA-8352-3A63E3E65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841" y="1535019"/>
                  <a:ext cx="858520" cy="342979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8206D8C-3BB7-4798-BF20-DE361AC1DB5C}"/>
                </a:ext>
              </a:extLst>
            </p:cNvPr>
            <p:cNvSpPr/>
            <p:nvPr/>
          </p:nvSpPr>
          <p:spPr>
            <a:xfrm>
              <a:off x="6724649" y="1058318"/>
              <a:ext cx="1026441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258E78-264D-4355-85C3-6EDF58F57BA2}"/>
                </a:ext>
              </a:extLst>
            </p:cNvPr>
            <p:cNvSpPr/>
            <p:nvPr/>
          </p:nvSpPr>
          <p:spPr>
            <a:xfrm>
              <a:off x="6649506" y="111684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自举复制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B0DEF3F-8BB0-4064-9E94-11E9BAE529B0}"/>
                </a:ext>
              </a:extLst>
            </p:cNvPr>
            <p:cNvSpPr/>
            <p:nvPr/>
          </p:nvSpPr>
          <p:spPr>
            <a:xfrm>
              <a:off x="6719367" y="1886797"/>
              <a:ext cx="1026441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91C7707-CC13-4ACD-948C-5A9D5E03628E}"/>
                </a:ext>
              </a:extLst>
            </p:cNvPr>
            <p:cNvSpPr/>
            <p:nvPr/>
          </p:nvSpPr>
          <p:spPr>
            <a:xfrm>
              <a:off x="6644224" y="194532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自举采样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B1FC519-73CE-4FC0-8F83-6A5D9AC29215}"/>
                </a:ext>
              </a:extLst>
            </p:cNvPr>
            <p:cNvSpPr/>
            <p:nvPr/>
          </p:nvSpPr>
          <p:spPr>
            <a:xfrm>
              <a:off x="6522716" y="4102131"/>
              <a:ext cx="1026441" cy="42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8E20B6F-FF29-45A3-AC83-F76DD584D8D9}"/>
                </a:ext>
              </a:extLst>
            </p:cNvPr>
            <p:cNvSpPr/>
            <p:nvPr/>
          </p:nvSpPr>
          <p:spPr>
            <a:xfrm>
              <a:off x="6457953" y="4192581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训练样本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3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220"/>
    </mc:Choice>
    <mc:Fallback xmlns="">
      <p:transition advTm="4222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利用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自举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法进行模型评估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681738" y="1449070"/>
            <a:ext cx="7953661" cy="52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如果我们直接使用整个训练数据来评估模型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3AE63D-C13E-4401-8850-09E72DFD720F}"/>
                  </a:ext>
                </a:extLst>
              </p:cNvPr>
              <p:cNvSpPr/>
              <p:nvPr/>
            </p:nvSpPr>
            <p:spPr>
              <a:xfrm>
                <a:off x="837097" y="1888741"/>
                <a:ext cx="4598668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rr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boot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3AE63D-C13E-4401-8850-09E72DFD7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7" y="1888741"/>
                <a:ext cx="4598668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3550C2-8975-4B56-BFC5-516EB99A27D1}"/>
                  </a:ext>
                </a:extLst>
              </p:cNvPr>
              <p:cNvSpPr/>
              <p:nvPr/>
            </p:nvSpPr>
            <p:spPr>
              <a:xfrm>
                <a:off x="837097" y="3422574"/>
                <a:ext cx="6471195" cy="1035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𝑜𝑏𝑠𝑒𝑟𝑣𝑎𝑡𝑖𝑜𝑛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𝑏𝑜𝑜𝑡𝑠𝑡𝑟𝑎𝑝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𝑠𝑎𝑚𝑝𝑙𝑒𝑠</m:t>
                                </m:r>
                              </m:e>
                            </m:d>
                          </m:e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≃1−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=0.632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3550C2-8975-4B56-BFC5-516EB99A2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7" y="3422574"/>
                <a:ext cx="6471195" cy="1035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3695FB4-E041-4EEF-9F96-13AB1FCE4C37}"/>
              </a:ext>
            </a:extLst>
          </p:cNvPr>
          <p:cNvSpPr txBox="1">
            <a:spLocks/>
          </p:cNvSpPr>
          <p:nvPr/>
        </p:nvSpPr>
        <p:spPr>
          <a:xfrm>
            <a:off x="681737" y="3047555"/>
            <a:ext cx="7953661" cy="52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由于数据实例在自举采样数据集中的概率为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D9A2EB3-33C4-4EF1-98CF-206121E52E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7" y="4664434"/>
                <a:ext cx="7953661" cy="167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如果直接在训练集上验证，大概率会过拟合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例如，在二值分类问题中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独立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正确的错误率：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0.5</a:t>
                </a: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利用自举法错误率：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0.632*0 + (1-0.632)*0.5=0.184</a:t>
                </a:r>
                <a:endPara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D9A2EB3-33C4-4EF1-98CF-206121E52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7" y="4664434"/>
                <a:ext cx="7953661" cy="1679220"/>
              </a:xfrm>
              <a:prstGeom prst="rect">
                <a:avLst/>
              </a:prstGeom>
              <a:blipFill>
                <a:blip r:embed="rId6"/>
                <a:stretch>
                  <a:fillRect l="-460" t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63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31"/>
    </mc:Choice>
    <mc:Fallback xmlns="">
      <p:transition advTm="10553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449070"/>
                <a:ext cx="7953661" cy="3318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当构建自举复制集时不采样实例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，然后利用实例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来评估模型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是那些没有包含实例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的自举复制集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的索引集合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对一些实例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，集合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可能是空集，这些情况忽略即可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449070"/>
                <a:ext cx="7953661" cy="3318556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留一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自举</a:t>
            </a:r>
            <a:r>
              <a:rPr lang="zh-CN" altLang="en-US" dirty="0"/>
              <a:t>法（</a:t>
            </a:r>
            <a:r>
              <a:rPr lang="en-US" altLang="zh-CN" dirty="0"/>
              <a:t>Leave-One-Out Bootstrap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D9A2EB3-33C4-4EF1-98CF-206121E52E58}"/>
              </a:ext>
            </a:extLst>
          </p:cNvPr>
          <p:cNvSpPr txBox="1">
            <a:spLocks/>
          </p:cNvSpPr>
          <p:nvPr/>
        </p:nvSpPr>
        <p:spPr>
          <a:xfrm>
            <a:off x="681737" y="5035345"/>
            <a:ext cx="7953661" cy="127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在后面的章节中会详细介绍模型评估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更多细节请参阅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Sec 8.4 of Hastie et al. The elements of statistical learning. 2008.</a:t>
            </a:r>
          </a:p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CDD63B6-F1C2-4B86-A50D-6DF193FB5C14}"/>
                  </a:ext>
                </a:extLst>
              </p:cNvPr>
              <p:cNvSpPr/>
              <p:nvPr/>
            </p:nvSpPr>
            <p:spPr>
              <a:xfrm>
                <a:off x="2351268" y="2233819"/>
                <a:ext cx="4632807" cy="985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Err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zh-CN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CDD63B6-F1C2-4B86-A50D-6DF193F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68" y="2233819"/>
                <a:ext cx="4632807" cy="985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867"/>
    </mc:Choice>
    <mc:Fallback xmlns="">
      <p:transition advTm="99867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925" y="2818892"/>
            <a:ext cx="3588162" cy="122021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Bagging</a:t>
            </a:r>
            <a:r>
              <a:rPr kumimoji="1" lang="zh-CN" altLang="en-US" dirty="0"/>
              <a:t>算法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9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389"/>
    </mc:Choice>
    <mc:Fallback xmlns="">
      <p:transition advTm="16389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901832"/>
                <a:ext cx="7953661" cy="33185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自举复制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对一个有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个训练样本的数据集 </a:t>
                </a:r>
                <a14:m>
                  <m:oMath xmlns:m="http://schemas.openxmlformats.org/officeDocument/2006/math">
                    <m:r>
                      <a:rPr lang="es-E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𝑍</m:t>
                    </m:r>
                    <m:r>
                      <a:rPr lang="es-E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s-E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altLang="zh-CN" b="0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altLang="zh-CN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s-ES" altLang="zh-CN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 </m:t>
                        </m:r>
                        <m:d>
                          <m:dPr>
                            <m:ctrlPr>
                              <a:rPr lang="es-ES" altLang="zh-CN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altLang="zh-CN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s-ES" altLang="zh-CN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,…,</m:t>
                        </m:r>
                        <m:d>
                          <m:dPr>
                            <m:ctrlPr>
                              <a:rPr lang="es-ES" altLang="zh-CN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altLang="zh-CN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altLang="zh-CN" i="1" dirty="0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，通过有放回地采样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个实例构造得到新的训练集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</m:sup>
                    </m:sSup>
                  </m:oMath>
                </a14:m>
                <a:endParaRPr lang="es-E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个自举采样集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=1,2,…,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𝐵</m:t>
                    </m:r>
                  </m:oMath>
                </a14:m>
                <a:endParaRPr lang="es-E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训练一个预测模型集合</a:t>
                </a:r>
                <a:r>
                  <a:rPr lang="es-E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),…,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在预测结果上求平均值</a:t>
                </a:r>
                <a:endParaRPr lang="zh-CN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901832"/>
                <a:ext cx="7953661" cy="3318556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/>
              <a:t>Bagging: Bootstrap Aggregating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64BAB5-2A8D-4B1A-9512-5A73E4DDE404}"/>
                  </a:ext>
                </a:extLst>
              </p:cNvPr>
              <p:cNvSpPr/>
              <p:nvPr/>
            </p:nvSpPr>
            <p:spPr>
              <a:xfrm>
                <a:off x="3330410" y="5013902"/>
                <a:ext cx="248318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64BAB5-2A8D-4B1A-9512-5A73E4DDE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10" y="5013902"/>
                <a:ext cx="2483180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3 1">
            <a:extLst>
              <a:ext uri="{FF2B5EF4-FFF2-40B4-BE49-F238E27FC236}">
                <a16:creationId xmlns:a16="http://schemas.microsoft.com/office/drawing/2014/main" id="{1A205822-CD4B-4DEC-AB68-621BA91571B6}"/>
              </a:ext>
            </a:extLst>
          </p:cNvPr>
          <p:cNvSpPr txBox="1">
            <a:spLocks/>
          </p:cNvSpPr>
          <p:nvPr/>
        </p:nvSpPr>
        <p:spPr>
          <a:xfrm>
            <a:off x="681738" y="1257815"/>
            <a:ext cx="1589388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744"/>
    </mc:Choice>
    <mc:Fallback xmlns="">
      <p:transition advTm="87744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81F7BE8-A7A6-4323-AA84-96B328ED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635" y="6343654"/>
            <a:ext cx="3691847" cy="206381"/>
          </a:xfrm>
        </p:spPr>
        <p:txBody>
          <a:bodyPr/>
          <a:lstStyle/>
          <a:p>
            <a:r>
              <a:rPr lang="en-US" altLang="zh-CN" dirty="0"/>
              <a:t>Fig 8.2 of Hastie et al. The elements of statistical learning.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D1518F-0E55-4AB9-856A-CE5B0A1F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67805-0831-43C2-B9B5-EAA63F7C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436" y="1133600"/>
            <a:ext cx="4313672" cy="20716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E1E69C-C3D9-42EA-B938-90331D20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437" y="3448111"/>
            <a:ext cx="4313672" cy="21162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36C16B-AA69-4018-A612-2CED258721E5}"/>
              </a:ext>
            </a:extLst>
          </p:cNvPr>
          <p:cNvSpPr/>
          <p:nvPr/>
        </p:nvSpPr>
        <p:spPr>
          <a:xfrm>
            <a:off x="2798648" y="3156257"/>
            <a:ext cx="15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数据的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样条光滑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05044BE-DF95-44B2-B9A4-247B4F396DBD}"/>
                  </a:ext>
                </a:extLst>
              </p:cNvPr>
              <p:cNvSpPr/>
              <p:nvPr/>
            </p:nvSpPr>
            <p:spPr>
              <a:xfrm>
                <a:off x="4572000" y="3163362"/>
                <a:ext cx="270108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B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样条光滑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±</m:t>
                    </m:r>
                  </m:oMath>
                </a14:m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1.96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倍标准误差带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05044BE-DF95-44B2-B9A4-247B4F396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3362"/>
                <a:ext cx="2701089" cy="307777"/>
              </a:xfrm>
              <a:prstGeom prst="rect">
                <a:avLst/>
              </a:prstGeom>
              <a:blipFill>
                <a:blip r:embed="rId6"/>
                <a:stretch>
                  <a:fillRect l="-677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2684E30C-FCA5-4786-871B-825D2D806E36}"/>
              </a:ext>
            </a:extLst>
          </p:cNvPr>
          <p:cNvSpPr/>
          <p:nvPr/>
        </p:nvSpPr>
        <p:spPr>
          <a:xfrm>
            <a:off x="2658580" y="5588946"/>
            <a:ext cx="1809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样条光滑的</a:t>
            </a:r>
            <a:r>
              <a:rPr lang="en-US" altLang="zh-CN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</a:t>
            </a:r>
            <a:r>
              <a:rPr lang="zh-CN" altLang="en-US" sz="1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个自举法重复实验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0DE17B-DC88-4BA1-B4B5-10EB78748E12}"/>
                  </a:ext>
                </a:extLst>
              </p:cNvPr>
              <p:cNvSpPr/>
              <p:nvPr/>
            </p:nvSpPr>
            <p:spPr>
              <a:xfrm>
                <a:off x="4572000" y="5588946"/>
                <a:ext cx="26023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从自举法分布计算的有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±</m:t>
                    </m:r>
                  </m:oMath>
                </a14:m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1.96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倍标准误差带的</a:t>
                </a:r>
                <a:r>
                  <a:rPr lang="en-US" altLang="zh-CN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B</a:t>
                </a:r>
                <a:r>
                  <a:rPr lang="zh-CN" altLang="en-US" sz="14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样条光滑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0DE17B-DC88-4BA1-B4B5-10EB7874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88946"/>
                <a:ext cx="2602312" cy="523220"/>
              </a:xfrm>
              <a:prstGeom prst="rect">
                <a:avLst/>
              </a:prstGeom>
              <a:blipFill>
                <a:blip r:embed="rId7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69AB6FED-94E8-48AC-8905-2C49FEE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95C643B-A326-491F-B37A-CCEC23AD733A}"/>
                  </a:ext>
                </a:extLst>
              </p:cNvPr>
              <p:cNvSpPr txBox="1"/>
              <p:nvPr/>
            </p:nvSpPr>
            <p:spPr>
              <a:xfrm>
                <a:off x="5435798" y="6305211"/>
                <a:ext cx="284192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100" b="0" dirty="0"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注</a:t>
                </a:r>
                <a14:m>
                  <m:oMath xmlns:m="http://schemas.openxmlformats.org/officeDocument/2006/math">
                    <m:r>
                      <a:rPr lang="zh-CN" altLang="en-US" sz="1100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：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±</m:t>
                    </m:r>
                  </m:oMath>
                </a14:m>
                <a:r>
                  <a:rPr lang="en-US" altLang="zh-CN" sz="11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1.96</a:t>
                </a:r>
                <a:r>
                  <a:rPr lang="zh-CN" altLang="en-US" sz="11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倍标准误差带为</a:t>
                </a:r>
                <a:r>
                  <a:rPr lang="en-US" altLang="zh-CN" sz="11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95%</a:t>
                </a:r>
                <a:r>
                  <a:rPr lang="zh-CN" altLang="en-US" sz="110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置信区间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95C643B-A326-491F-B37A-CCEC23AD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98" y="6305211"/>
                <a:ext cx="2841927" cy="261610"/>
              </a:xfrm>
              <a:prstGeom prst="rect">
                <a:avLst/>
              </a:prstGeom>
              <a:blipFill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89"/>
    </mc:Choice>
    <mc:Fallback xmlns="">
      <p:transition advTm="87589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81F7BE8-A7A6-4323-AA84-96B328ED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635" y="6343654"/>
            <a:ext cx="3691847" cy="206381"/>
          </a:xfrm>
        </p:spPr>
        <p:txBody>
          <a:bodyPr/>
          <a:lstStyle/>
          <a:p>
            <a:r>
              <a:rPr lang="en-US" altLang="zh-CN" dirty="0"/>
              <a:t>Fig 8.9 of Hastie et al. The elements of statistical learning.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D1518F-0E55-4AB9-856A-CE5B0A1F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9AB6FED-94E8-48AC-8905-2C49FEE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D0018D-4B87-4F92-ACC2-8F3DB634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72" y="1243985"/>
            <a:ext cx="5627055" cy="39914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69270F-23D6-4DD5-8511-A4378FC750FC}"/>
              </a:ext>
            </a:extLst>
          </p:cNvPr>
          <p:cNvSpPr/>
          <p:nvPr/>
        </p:nvSpPr>
        <p:spPr>
          <a:xfrm>
            <a:off x="2108909" y="5497133"/>
            <a:ext cx="4926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模拟数据集上的</a:t>
            </a:r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Bagging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树，左上图显示的是原始树，其余的图显示了自举法样本上的</a:t>
            </a:r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棵树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92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41"/>
    </mc:Choice>
    <mc:Fallback xmlns="">
      <p:transition advTm="5714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81F7BE8-A7A6-4323-AA84-96B328ED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635" y="6343654"/>
            <a:ext cx="3826318" cy="206381"/>
          </a:xfrm>
        </p:spPr>
        <p:txBody>
          <a:bodyPr/>
          <a:lstStyle/>
          <a:p>
            <a:r>
              <a:rPr lang="en-US" altLang="zh-CN" dirty="0"/>
              <a:t>Fig 8.10 of Hastie et al. The elements of statistical learning.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D1518F-0E55-4AB9-856A-CE5B0A1F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9AB6FED-94E8-48AC-8905-2C49FEE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69270F-23D6-4DD5-8511-A4378FC750FC}"/>
              </a:ext>
            </a:extLst>
          </p:cNvPr>
          <p:cNvSpPr/>
          <p:nvPr/>
        </p:nvSpPr>
        <p:spPr>
          <a:xfrm>
            <a:off x="2503595" y="5503071"/>
            <a:ext cx="4136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Bagging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分类，多数表决</a:t>
            </a:r>
            <a:r>
              <a:rPr lang="en-US" altLang="zh-CN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vs</a:t>
            </a:r>
            <a:r>
              <a:rPr lang="zh-CN" altLang="en-US" sz="16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求概率的平均值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BA71CB-6870-4F7E-83EA-ECBDBC13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02" y="1127709"/>
            <a:ext cx="4627501" cy="42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301"/>
    </mc:Choice>
    <mc:Fallback xmlns="">
      <p:transition advTm="77301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8" y="1449070"/>
                <a:ext cx="7953661" cy="152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偏差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方差分解（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Bias-Variance Decomposition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在输入点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的期望预测误差为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8" y="1449070"/>
                <a:ext cx="7953661" cy="1527212"/>
              </a:xfrm>
              <a:prstGeom prst="rect">
                <a:avLst/>
              </a:prstGeom>
              <a:blipFill>
                <a:blip r:embed="rId5"/>
                <a:stretch>
                  <a:fillRect l="-460" b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为什么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Bagging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算法有效</a:t>
            </a:r>
            <a:r>
              <a:rPr lang="zh-CN" altLang="en-US" dirty="0"/>
              <a:t>？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38B6B42-252A-41A7-9483-5427BEAD7806}"/>
              </a:ext>
            </a:extLst>
          </p:cNvPr>
          <p:cNvSpPr txBox="1">
            <a:spLocks/>
          </p:cNvSpPr>
          <p:nvPr/>
        </p:nvSpPr>
        <p:spPr>
          <a:xfrm>
            <a:off x="681737" y="4480473"/>
            <a:ext cx="7953661" cy="152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Bagging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有效的原因是与原始模型相比偏差相同但是降低了方差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在整个数据集上进行训练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对低偏差和高方差的预测模型尤其有效果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D64A3A-886A-491D-B921-39E8E17C9CC1}"/>
                  </a:ext>
                </a:extLst>
              </p:cNvPr>
              <p:cNvSpPr/>
              <p:nvPr/>
            </p:nvSpPr>
            <p:spPr>
              <a:xfrm>
                <a:off x="1378818" y="3066345"/>
                <a:ext cx="582211" cy="667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D64A3A-886A-491D-B921-39E8E17C9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18" y="3066345"/>
                <a:ext cx="582211" cy="667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3FF74D-3630-4805-80DC-8E0F6DABB58A}"/>
                  </a:ext>
                </a:extLst>
              </p:cNvPr>
              <p:cNvSpPr txBox="1"/>
              <p:nvPr/>
            </p:nvSpPr>
            <p:spPr>
              <a:xfrm>
                <a:off x="1617213" y="2976282"/>
                <a:ext cx="6266972" cy="1562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𝐸𝑟𝑟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𝐵𝑖𝑎𝑠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3FF74D-3630-4805-80DC-8E0F6DABB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13" y="2976282"/>
                <a:ext cx="6266972" cy="1562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7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2909"/>
    </mc:Choice>
    <mc:Fallback xmlns="">
      <p:transition advTm="182909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D0FAAA-00CD-4A03-88A3-2D3F7F56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79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4E9610B-8264-40AD-A400-5F78F62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总结树模型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58C31F-E56A-4E16-8D1E-70E438C654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4" y="1266669"/>
            <a:ext cx="8137922" cy="48706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和线性回归、逻辑回归、支持向量机、神经网络等参数化模型不同，决策树模型不用定义参数化的假设空间，而是在树结构函数空间中直接搜索较为优质的模型实例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针对一个训练数据集，搜索到最优树模型结构在时间上是</a:t>
            </a:r>
            <a:r>
              <a:rPr lang="en-US" altLang="zh-CN" sz="2000" dirty="0"/>
              <a:t>NP-hard</a:t>
            </a:r>
            <a:r>
              <a:rPr lang="zh-CN" altLang="en-US" sz="2000" dirty="0"/>
              <a:t>，往往用贪心算法选择当前最佳分裂特征和分裂点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当用森林模型时，其实不用纠结单科树是否为最优，多棵树集成的效果在实际应用中往往效果拔群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思考：既然</a:t>
            </a:r>
            <a:r>
              <a:rPr lang="en-US" altLang="zh-CN" sz="2000" dirty="0"/>
              <a:t>Bagging</a:t>
            </a:r>
            <a:r>
              <a:rPr lang="zh-CN" altLang="en-US" sz="2000" dirty="0"/>
              <a:t>的作用是降低森林的</a:t>
            </a:r>
            <a:r>
              <a:rPr lang="en-US" altLang="zh-CN" sz="2000" dirty="0"/>
              <a:t>variance</a:t>
            </a:r>
            <a:r>
              <a:rPr lang="zh-CN" altLang="en-US" sz="2000" dirty="0"/>
              <a:t>，那如何通过解耦合每棵树的学习，从而更加有效地降低</a:t>
            </a:r>
            <a:r>
              <a:rPr lang="en-US" altLang="zh-CN" sz="2000" dirty="0"/>
              <a:t>variance</a:t>
            </a:r>
            <a:r>
              <a:rPr lang="zh-CN" altLang="en-US" sz="2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323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01172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函数逼近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21211"/>
                <a:ext cx="8061266" cy="4424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问题设定：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样例特征空间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样例标签</a:t>
                </a:r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空间 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内在的未知映射函数（目标函数）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函数假设集合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输入：由未知函数生成的训练数据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输出：对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最佳逼近假设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𝐻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在这里，每一个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h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为一棵</a:t>
                </a:r>
                <a:r>
                  <a:rPr lang="zh-CN" altLang="en-US" dirty="0">
                    <a:solidFill>
                      <a:schemeClr val="accent2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决策树</a:t>
                </a:r>
                <a:endParaRPr lang="en-US" altLang="zh-CN" dirty="0">
                  <a:solidFill>
                    <a:schemeClr val="accent2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B0DAA41D-EAD2-4F89-9615-BF03E9AF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21211"/>
                <a:ext cx="8061266" cy="4424607"/>
              </a:xfrm>
              <a:prstGeom prst="rect">
                <a:avLst/>
              </a:prstGeom>
              <a:blipFill>
                <a:blip r:embed="rId4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07049" y="4316702"/>
                <a:ext cx="4452052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049" y="4316702"/>
                <a:ext cx="4452052" cy="410177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5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329"/>
    </mc:Choice>
    <mc:Fallback xmlns="">
      <p:transition advTm="25329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38"/>
    </mc:Choice>
    <mc:Fallback xmlns="">
      <p:transition advTm="39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泛函空间优化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1409484" cy="4149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决策边界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2" y="1730009"/>
            <a:ext cx="8137922" cy="78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决策树将特征空间分割成与坐标轴平行的（超）</a:t>
            </a:r>
            <a:r>
              <a:rPr lang="zh-CN" altLang="en-US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矩形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B0DAA41D-EAD2-4F89-9615-BF03E9AF336C}"/>
              </a:ext>
            </a:extLst>
          </p:cNvPr>
          <p:cNvSpPr txBox="1">
            <a:spLocks/>
          </p:cNvSpPr>
          <p:nvPr/>
        </p:nvSpPr>
        <p:spPr>
          <a:xfrm>
            <a:off x="502441" y="2330684"/>
            <a:ext cx="8137923" cy="872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200000"/>
              </a:lnSpc>
              <a:spcBef>
                <a:spcPts val="1000"/>
              </a:spcBef>
              <a:buSzPct val="88000"/>
              <a:buFont typeface="Wingdings" pitchFamily="2" charset="2"/>
              <a:buChar char="p"/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每一个</a:t>
            </a:r>
            <a:r>
              <a:rPr lang="zh-CN" altLang="en-US" sz="200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矩形区域</a:t>
            </a: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由一个标签，或者不同标签的概率分布所标记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02" y="3156969"/>
            <a:ext cx="6832600" cy="31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929"/>
    </mc:Choice>
    <mc:Fallback xmlns="">
      <p:transition advTm="2992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4284</TotalTime>
  <Words>4877</Words>
  <Application>Microsoft Office PowerPoint</Application>
  <PresentationFormat>全屏显示(4:3)</PresentationFormat>
  <Paragraphs>967</Paragraphs>
  <Slides>80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Alibaba PuHuiTi</vt:lpstr>
      <vt:lpstr>阿里巴巴普惠体 B</vt:lpstr>
      <vt:lpstr>阿里巴巴普惠体 R</vt:lpstr>
      <vt:lpstr>Microsoft YaHei</vt:lpstr>
      <vt:lpstr>Arial</vt:lpstr>
      <vt:lpstr>Cambria Math</vt:lpstr>
      <vt:lpstr>Wingdings</vt:lpstr>
      <vt:lpstr>主题5</vt:lpstr>
      <vt:lpstr>think-cell Slide</vt:lpstr>
      <vt:lpstr>Equation</vt:lpstr>
      <vt:lpstr>PowerPoint 演示文稿</vt:lpstr>
      <vt:lpstr>PowerPoint 演示文稿</vt:lpstr>
      <vt:lpstr>PowerPoint 演示文稿</vt:lpstr>
      <vt:lpstr>泛函空间优化</vt:lpstr>
      <vt:lpstr>泛函空间优化</vt:lpstr>
      <vt:lpstr>泛函空间优化</vt:lpstr>
      <vt:lpstr>泛函空间优化</vt:lpstr>
      <vt:lpstr>泛函空间优化</vt:lpstr>
      <vt:lpstr>泛函空间优化</vt:lpstr>
      <vt:lpstr>泛函空间优化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PowerPoint 演示文稿</vt:lpstr>
      <vt:lpstr>ID3算法</vt:lpstr>
      <vt:lpstr>ID3算法</vt:lpstr>
      <vt:lpstr>ID3算法</vt:lpstr>
      <vt:lpstr>ID3算法</vt:lpstr>
      <vt:lpstr>ID3算法</vt:lpstr>
      <vt:lpstr>ID3算法</vt:lpstr>
      <vt:lpstr>ID3算法</vt:lpstr>
      <vt:lpstr>ID3算法</vt:lpstr>
      <vt:lpstr>PowerPoint 演示文稿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CART算法</vt:lpstr>
      <vt:lpstr>PowerPoint 演示文稿</vt:lpstr>
      <vt:lpstr>集成学习</vt:lpstr>
      <vt:lpstr>集成学习</vt:lpstr>
      <vt:lpstr>在竞赛中的实际应用</vt:lpstr>
      <vt:lpstr>在竞赛中的实际应用</vt:lpstr>
      <vt:lpstr>在竞赛中的实际应用</vt:lpstr>
      <vt:lpstr>PowerPoint 演示文稿</vt:lpstr>
      <vt:lpstr>组合模型：平均</vt:lpstr>
      <vt:lpstr>组合模型：带权平均</vt:lpstr>
      <vt:lpstr>组合模型：门控</vt:lpstr>
      <vt:lpstr>组合模型：门控</vt:lpstr>
      <vt:lpstr>组合模型：树模型</vt:lpstr>
      <vt:lpstr>集成输入的多样性</vt:lpstr>
      <vt:lpstr>集成学习的数据处理</vt:lpstr>
      <vt:lpstr>PowerPoint 演示文稿</vt:lpstr>
      <vt:lpstr>PowerPoint 演示文稿</vt:lpstr>
      <vt:lpstr>自举法</vt:lpstr>
      <vt:lpstr>操作训练数据</vt:lpstr>
      <vt:lpstr>自举（Bootstrap）</vt:lpstr>
      <vt:lpstr>自举（Bootstrap）</vt:lpstr>
      <vt:lpstr>利用自举法进行模型评估</vt:lpstr>
      <vt:lpstr>留一自举法（Leave-One-Out Bootstrap）</vt:lpstr>
      <vt:lpstr>Bagging算法</vt:lpstr>
      <vt:lpstr>Bagging: Bootstrap Aggregating</vt:lpstr>
      <vt:lpstr>例子</vt:lpstr>
      <vt:lpstr>例子</vt:lpstr>
      <vt:lpstr>例子</vt:lpstr>
      <vt:lpstr>为什么Bagging算法有效？</vt:lpstr>
      <vt:lpstr>总结树模型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Weinan Zhang</dc:creator>
  <cp:keywords/>
  <dc:description/>
  <cp:lastModifiedBy>Hanye Zhao</cp:lastModifiedBy>
  <cp:revision>178</cp:revision>
  <cp:lastPrinted>2020-03-08T08:35:36Z</cp:lastPrinted>
  <dcterms:created xsi:type="dcterms:W3CDTF">2019-04-27T16:00:00Z</dcterms:created>
  <dcterms:modified xsi:type="dcterms:W3CDTF">2023-06-28T10:22:07Z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