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3" r:id="rId2"/>
    <p:sldId id="300" r:id="rId3"/>
    <p:sldId id="308" r:id="rId4"/>
    <p:sldId id="309" r:id="rId5"/>
    <p:sldId id="327" r:id="rId6"/>
    <p:sldId id="328" r:id="rId7"/>
    <p:sldId id="329" r:id="rId8"/>
    <p:sldId id="330" r:id="rId9"/>
    <p:sldId id="270" r:id="rId10"/>
    <p:sldId id="332" r:id="rId11"/>
    <p:sldId id="333" r:id="rId12"/>
    <p:sldId id="334" r:id="rId13"/>
    <p:sldId id="335" r:id="rId14"/>
    <p:sldId id="336" r:id="rId15"/>
    <p:sldId id="338" r:id="rId16"/>
    <p:sldId id="272" r:id="rId17"/>
    <p:sldId id="284" r:id="rId18"/>
    <p:sldId id="301" r:id="rId19"/>
    <p:sldId id="304" r:id="rId20"/>
    <p:sldId id="306" r:id="rId21"/>
    <p:sldId id="305" r:id="rId22"/>
    <p:sldId id="340" r:id="rId23"/>
    <p:sldId id="307" r:id="rId24"/>
    <p:sldId id="331" r:id="rId25"/>
    <p:sldId id="273" r:id="rId26"/>
    <p:sldId id="285" r:id="rId27"/>
    <p:sldId id="286" r:id="rId28"/>
    <p:sldId id="341" r:id="rId29"/>
    <p:sldId id="274" r:id="rId30"/>
    <p:sldId id="292" r:id="rId31"/>
    <p:sldId id="299"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6295"/>
    <a:srgbClr val="257CBD"/>
    <a:srgbClr val="1482AC"/>
    <a:srgbClr val="1E2B57"/>
    <a:srgbClr val="0A5985"/>
    <a:srgbClr val="102872"/>
    <a:srgbClr val="9A1B7A"/>
    <a:srgbClr val="5C1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648" y="776"/>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AD43C-5C62-42D3-A7AB-7CA0B87DEA68}" type="datetimeFigureOut">
              <a:rPr lang="zh-CN" altLang="en-US" smtClean="0"/>
              <a:t>2022/6/22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12020-890B-4198-ABC0-DCFE55E74981}" type="slidenum">
              <a:rPr lang="zh-CN" altLang="en-US" smtClean="0"/>
              <a:t>‹#›</a:t>
            </a:fld>
            <a:endParaRPr lang="zh-CN" altLang="en-US"/>
          </a:p>
        </p:txBody>
      </p:sp>
    </p:spTree>
    <p:extLst>
      <p:ext uri="{BB962C8B-B14F-4D97-AF65-F5344CB8AC3E}">
        <p14:creationId xmlns:p14="http://schemas.microsoft.com/office/powerpoint/2010/main" val="1441434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a:t>
            </a:fld>
            <a:endParaRPr lang="zh-CN" altLang="en-US"/>
          </a:p>
        </p:txBody>
      </p:sp>
    </p:spTree>
    <p:extLst>
      <p:ext uri="{BB962C8B-B14F-4D97-AF65-F5344CB8AC3E}">
        <p14:creationId xmlns:p14="http://schemas.microsoft.com/office/powerpoint/2010/main" val="1918362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11</a:t>
            </a:fld>
            <a:endParaRPr lang="zh-CN" altLang="en-US"/>
          </a:p>
        </p:txBody>
      </p:sp>
    </p:spTree>
    <p:extLst>
      <p:ext uri="{BB962C8B-B14F-4D97-AF65-F5344CB8AC3E}">
        <p14:creationId xmlns:p14="http://schemas.microsoft.com/office/powerpoint/2010/main" val="173796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412020-890B-4198-ABC0-DCFE55E74981}" type="slidenum">
              <a:rPr lang="zh-CN" altLang="en-US" smtClean="0"/>
              <a:t>12</a:t>
            </a:fld>
            <a:endParaRPr lang="zh-CN" altLang="en-US"/>
          </a:p>
        </p:txBody>
      </p:sp>
    </p:spTree>
    <p:extLst>
      <p:ext uri="{BB962C8B-B14F-4D97-AF65-F5344CB8AC3E}">
        <p14:creationId xmlns:p14="http://schemas.microsoft.com/office/powerpoint/2010/main" val="1346784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13</a:t>
            </a:fld>
            <a:endParaRPr lang="zh-CN" altLang="en-US"/>
          </a:p>
        </p:txBody>
      </p:sp>
    </p:spTree>
    <p:extLst>
      <p:ext uri="{BB962C8B-B14F-4D97-AF65-F5344CB8AC3E}">
        <p14:creationId xmlns:p14="http://schemas.microsoft.com/office/powerpoint/2010/main" val="3157581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14</a:t>
            </a:fld>
            <a:endParaRPr lang="zh-CN" altLang="en-US"/>
          </a:p>
        </p:txBody>
      </p:sp>
    </p:spTree>
    <p:extLst>
      <p:ext uri="{BB962C8B-B14F-4D97-AF65-F5344CB8AC3E}">
        <p14:creationId xmlns:p14="http://schemas.microsoft.com/office/powerpoint/2010/main" val="1170850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15</a:t>
            </a:fld>
            <a:endParaRPr lang="zh-CN" altLang="en-US"/>
          </a:p>
        </p:txBody>
      </p:sp>
    </p:spTree>
    <p:extLst>
      <p:ext uri="{BB962C8B-B14F-4D97-AF65-F5344CB8AC3E}">
        <p14:creationId xmlns:p14="http://schemas.microsoft.com/office/powerpoint/2010/main" val="3249639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16</a:t>
            </a:fld>
            <a:endParaRPr lang="zh-CN" altLang="en-US"/>
          </a:p>
        </p:txBody>
      </p:sp>
    </p:spTree>
    <p:extLst>
      <p:ext uri="{BB962C8B-B14F-4D97-AF65-F5344CB8AC3E}">
        <p14:creationId xmlns:p14="http://schemas.microsoft.com/office/powerpoint/2010/main" val="1029742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17</a:t>
            </a:fld>
            <a:endParaRPr lang="zh-CN" altLang="en-US"/>
          </a:p>
        </p:txBody>
      </p:sp>
    </p:spTree>
    <p:extLst>
      <p:ext uri="{BB962C8B-B14F-4D97-AF65-F5344CB8AC3E}">
        <p14:creationId xmlns:p14="http://schemas.microsoft.com/office/powerpoint/2010/main" val="1737966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18</a:t>
            </a:fld>
            <a:endParaRPr lang="zh-CN" altLang="en-US"/>
          </a:p>
        </p:txBody>
      </p:sp>
    </p:spTree>
    <p:extLst>
      <p:ext uri="{BB962C8B-B14F-4D97-AF65-F5344CB8AC3E}">
        <p14:creationId xmlns:p14="http://schemas.microsoft.com/office/powerpoint/2010/main" val="2434264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什么时候需要</a:t>
            </a:r>
            <a:r>
              <a:rPr lang="en-US" altLang="zh-CN" dirty="0"/>
              <a:t>leader</a:t>
            </a:r>
            <a:r>
              <a:rPr lang="zh-CN" altLang="en-US" dirty="0"/>
              <a:t>将</a:t>
            </a:r>
            <a:r>
              <a:rPr lang="en-US" altLang="zh-CN" dirty="0"/>
              <a:t>snapshot</a:t>
            </a:r>
            <a:r>
              <a:rPr lang="zh-CN" altLang="en-US" dirty="0"/>
              <a:t>发送给</a:t>
            </a:r>
            <a:r>
              <a:rPr lang="en-US" altLang="zh-CN" dirty="0"/>
              <a:t>follower</a:t>
            </a:r>
            <a:r>
              <a:rPr lang="zh-CN" altLang="en-US" dirty="0"/>
              <a:t>？当</a:t>
            </a:r>
            <a:r>
              <a:rPr lang="en-US" altLang="zh-CN" dirty="0" err="1"/>
              <a:t>newNextIndex</a:t>
            </a:r>
            <a:r>
              <a:rPr lang="en-US" altLang="zh-CN" dirty="0"/>
              <a:t> &lt;= </a:t>
            </a:r>
            <a:r>
              <a:rPr lang="en-US" altLang="zh-CN" dirty="0" err="1">
                <a:solidFill>
                  <a:srgbClr val="4EADE5"/>
                </a:solidFill>
                <a:effectLst/>
              </a:rPr>
              <a:t>rf</a:t>
            </a:r>
            <a:r>
              <a:rPr lang="en-US" altLang="zh-CN" dirty="0" err="1"/>
              <a:t>.lastSnapshotIndex</a:t>
            </a:r>
            <a:r>
              <a:rPr lang="zh-CN" altLang="en-US" dirty="0"/>
              <a:t>。（将发送数据已经快照了，此时无法发送之前的日志条目。）</a:t>
            </a:r>
            <a:endParaRPr lang="en-US" altLang="zh-CN" dirty="0"/>
          </a:p>
          <a:p>
            <a:r>
              <a:rPr lang="zh-CN" altLang="en-US" dirty="0"/>
              <a:t>什么时候拒绝</a:t>
            </a:r>
            <a:r>
              <a:rPr lang="en-US" altLang="zh-CN" dirty="0"/>
              <a:t>install snapshot</a:t>
            </a:r>
            <a:r>
              <a:rPr lang="zh-CN" altLang="en-US" dirty="0"/>
              <a:t>？当自己已提交的数据大于等于</a:t>
            </a:r>
            <a:r>
              <a:rPr lang="en-US" altLang="zh-CN" dirty="0" err="1"/>
              <a:t>includedindex</a:t>
            </a:r>
            <a:r>
              <a:rPr lang="zh-CN" altLang="en-US" dirty="0"/>
              <a:t>时，即提交数据不能回退。</a:t>
            </a:r>
            <a:r>
              <a:rPr lang="en-US" altLang="zh-CN" dirty="0" err="1"/>
              <a:t>lastIncludedIndex</a:t>
            </a:r>
            <a:r>
              <a:rPr lang="en-US" altLang="zh-CN" dirty="0"/>
              <a:t> &lt;= </a:t>
            </a:r>
            <a:r>
              <a:rPr lang="en-US" altLang="zh-CN" dirty="0" err="1">
                <a:solidFill>
                  <a:srgbClr val="4EADE5"/>
                </a:solidFill>
                <a:effectLst/>
              </a:rPr>
              <a:t>rf</a:t>
            </a:r>
            <a:r>
              <a:rPr lang="en-US" altLang="zh-CN" dirty="0" err="1"/>
              <a:t>.commitIndex</a:t>
            </a:r>
            <a:endParaRPr lang="zh-CN" altLang="en-US" dirty="0"/>
          </a:p>
        </p:txBody>
      </p:sp>
      <p:sp>
        <p:nvSpPr>
          <p:cNvPr id="4" name="灯片编号占位符 3"/>
          <p:cNvSpPr>
            <a:spLocks noGrp="1"/>
          </p:cNvSpPr>
          <p:nvPr>
            <p:ph type="sldNum" sz="quarter" idx="10"/>
          </p:nvPr>
        </p:nvSpPr>
        <p:spPr/>
        <p:txBody>
          <a:bodyPr/>
          <a:lstStyle/>
          <a:p>
            <a:fld id="{08412020-890B-4198-ABC0-DCFE55E74981}" type="slidenum">
              <a:rPr lang="zh-CN" altLang="en-US" smtClean="0"/>
              <a:t>19</a:t>
            </a:fld>
            <a:endParaRPr lang="zh-CN" altLang="en-US"/>
          </a:p>
        </p:txBody>
      </p:sp>
    </p:spTree>
    <p:extLst>
      <p:ext uri="{BB962C8B-B14F-4D97-AF65-F5344CB8AC3E}">
        <p14:creationId xmlns:p14="http://schemas.microsoft.com/office/powerpoint/2010/main" val="148380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20</a:t>
            </a:fld>
            <a:endParaRPr lang="zh-CN" altLang="en-US"/>
          </a:p>
        </p:txBody>
      </p:sp>
    </p:spTree>
    <p:extLst>
      <p:ext uri="{BB962C8B-B14F-4D97-AF65-F5344CB8AC3E}">
        <p14:creationId xmlns:p14="http://schemas.microsoft.com/office/powerpoint/2010/main" val="4034454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21</a:t>
            </a:fld>
            <a:endParaRPr lang="zh-CN" altLang="en-US"/>
          </a:p>
        </p:txBody>
      </p:sp>
    </p:spTree>
    <p:extLst>
      <p:ext uri="{BB962C8B-B14F-4D97-AF65-F5344CB8AC3E}">
        <p14:creationId xmlns:p14="http://schemas.microsoft.com/office/powerpoint/2010/main" val="503186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412020-890B-4198-ABC0-DCFE55E74981}" type="slidenum">
              <a:rPr lang="zh-CN" altLang="en-US" smtClean="0"/>
              <a:t>22</a:t>
            </a:fld>
            <a:endParaRPr lang="zh-CN" altLang="en-US"/>
          </a:p>
        </p:txBody>
      </p:sp>
    </p:spTree>
    <p:extLst>
      <p:ext uri="{BB962C8B-B14F-4D97-AF65-F5344CB8AC3E}">
        <p14:creationId xmlns:p14="http://schemas.microsoft.com/office/powerpoint/2010/main" val="105584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23</a:t>
            </a:fld>
            <a:endParaRPr lang="zh-CN" altLang="en-US"/>
          </a:p>
        </p:txBody>
      </p:sp>
    </p:spTree>
    <p:extLst>
      <p:ext uri="{BB962C8B-B14F-4D97-AF65-F5344CB8AC3E}">
        <p14:creationId xmlns:p14="http://schemas.microsoft.com/office/powerpoint/2010/main" val="3165198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24</a:t>
            </a:fld>
            <a:endParaRPr lang="zh-CN" altLang="en-US"/>
          </a:p>
        </p:txBody>
      </p:sp>
    </p:spTree>
    <p:extLst>
      <p:ext uri="{BB962C8B-B14F-4D97-AF65-F5344CB8AC3E}">
        <p14:creationId xmlns:p14="http://schemas.microsoft.com/office/powerpoint/2010/main" val="3906219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25</a:t>
            </a:fld>
            <a:endParaRPr lang="zh-CN" altLang="en-US"/>
          </a:p>
        </p:txBody>
      </p:sp>
    </p:spTree>
    <p:extLst>
      <p:ext uri="{BB962C8B-B14F-4D97-AF65-F5344CB8AC3E}">
        <p14:creationId xmlns:p14="http://schemas.microsoft.com/office/powerpoint/2010/main" val="1788018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26</a:t>
            </a:fld>
            <a:endParaRPr lang="zh-CN" altLang="en-US"/>
          </a:p>
        </p:txBody>
      </p:sp>
    </p:spTree>
    <p:extLst>
      <p:ext uri="{BB962C8B-B14F-4D97-AF65-F5344CB8AC3E}">
        <p14:creationId xmlns:p14="http://schemas.microsoft.com/office/powerpoint/2010/main" val="10960008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27</a:t>
            </a:fld>
            <a:endParaRPr lang="zh-CN" altLang="en-US"/>
          </a:p>
        </p:txBody>
      </p:sp>
    </p:spTree>
    <p:extLst>
      <p:ext uri="{BB962C8B-B14F-4D97-AF65-F5344CB8AC3E}">
        <p14:creationId xmlns:p14="http://schemas.microsoft.com/office/powerpoint/2010/main" val="1674702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28</a:t>
            </a:fld>
            <a:endParaRPr lang="zh-CN" altLang="en-US"/>
          </a:p>
        </p:txBody>
      </p:sp>
    </p:spTree>
    <p:extLst>
      <p:ext uri="{BB962C8B-B14F-4D97-AF65-F5344CB8AC3E}">
        <p14:creationId xmlns:p14="http://schemas.microsoft.com/office/powerpoint/2010/main" val="39633656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29</a:t>
            </a:fld>
            <a:endParaRPr lang="zh-CN" altLang="en-US"/>
          </a:p>
        </p:txBody>
      </p:sp>
    </p:spTree>
    <p:extLst>
      <p:ext uri="{BB962C8B-B14F-4D97-AF65-F5344CB8AC3E}">
        <p14:creationId xmlns:p14="http://schemas.microsoft.com/office/powerpoint/2010/main" val="3463141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30</a:t>
            </a:fld>
            <a:endParaRPr lang="zh-CN" altLang="en-US"/>
          </a:p>
        </p:txBody>
      </p:sp>
    </p:spTree>
    <p:extLst>
      <p:ext uri="{BB962C8B-B14F-4D97-AF65-F5344CB8AC3E}">
        <p14:creationId xmlns:p14="http://schemas.microsoft.com/office/powerpoint/2010/main" val="418592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31</a:t>
            </a:fld>
            <a:endParaRPr lang="zh-CN" altLang="en-US"/>
          </a:p>
        </p:txBody>
      </p:sp>
    </p:spTree>
    <p:extLst>
      <p:ext uri="{BB962C8B-B14F-4D97-AF65-F5344CB8AC3E}">
        <p14:creationId xmlns:p14="http://schemas.microsoft.com/office/powerpoint/2010/main" val="1658285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412020-890B-4198-ABC0-DCFE55E74981}" type="slidenum">
              <a:rPr lang="zh-CN" altLang="en-US" smtClean="0"/>
              <a:t>9</a:t>
            </a:fld>
            <a:endParaRPr lang="zh-CN" altLang="en-US"/>
          </a:p>
        </p:txBody>
      </p:sp>
    </p:spTree>
    <p:extLst>
      <p:ext uri="{BB962C8B-B14F-4D97-AF65-F5344CB8AC3E}">
        <p14:creationId xmlns:p14="http://schemas.microsoft.com/office/powerpoint/2010/main" val="2106365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412020-890B-4198-ABC0-DCFE55E74981}" type="slidenum">
              <a:rPr lang="zh-CN" altLang="en-US" smtClean="0"/>
              <a:t>10</a:t>
            </a:fld>
            <a:endParaRPr lang="zh-CN" altLang="en-US"/>
          </a:p>
        </p:txBody>
      </p:sp>
    </p:spTree>
    <p:extLst>
      <p:ext uri="{BB962C8B-B14F-4D97-AF65-F5344CB8AC3E}">
        <p14:creationId xmlns:p14="http://schemas.microsoft.com/office/powerpoint/2010/main" val="2455042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02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F8FE466-DC15-41F4-BF6F-ACAD90B77EA1}" type="datetimeFigureOut">
              <a:rPr lang="zh-CN" altLang="en-US" smtClean="0"/>
              <a:t>2022/6/22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3C8AE2-1575-44A2-984E-FBE464D444EE}" type="slidenum">
              <a:rPr lang="zh-CN" altLang="en-US" smtClean="0"/>
              <a:t>‹#›</a:t>
            </a:fld>
            <a:endParaRPr lang="zh-CN" altLang="en-US"/>
          </a:p>
        </p:txBody>
      </p:sp>
    </p:spTree>
    <p:extLst>
      <p:ext uri="{BB962C8B-B14F-4D97-AF65-F5344CB8AC3E}">
        <p14:creationId xmlns:p14="http://schemas.microsoft.com/office/powerpoint/2010/main" val="192296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F8FE466-DC15-41F4-BF6F-ACAD90B77EA1}" type="datetimeFigureOut">
              <a:rPr lang="zh-CN" altLang="en-US" smtClean="0"/>
              <a:t>2022/6/22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3C8AE2-1575-44A2-984E-FBE464D444EE}" type="slidenum">
              <a:rPr lang="zh-CN" altLang="en-US" smtClean="0"/>
              <a:t>‹#›</a:t>
            </a:fld>
            <a:endParaRPr lang="zh-CN" altLang="en-US"/>
          </a:p>
        </p:txBody>
      </p:sp>
    </p:spTree>
    <p:extLst>
      <p:ext uri="{BB962C8B-B14F-4D97-AF65-F5344CB8AC3E}">
        <p14:creationId xmlns:p14="http://schemas.microsoft.com/office/powerpoint/2010/main" val="420778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F8FE466-DC15-41F4-BF6F-ACAD90B77EA1}" type="datetimeFigureOut">
              <a:rPr lang="zh-CN" altLang="en-US" smtClean="0"/>
              <a:t>2022/6/22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3C8AE2-1575-44A2-984E-FBE464D444EE}" type="slidenum">
              <a:rPr lang="zh-CN" altLang="en-US" smtClean="0"/>
              <a:t>‹#›</a:t>
            </a:fld>
            <a:endParaRPr lang="zh-CN" altLang="en-US"/>
          </a:p>
        </p:txBody>
      </p:sp>
    </p:spTree>
    <p:extLst>
      <p:ext uri="{BB962C8B-B14F-4D97-AF65-F5344CB8AC3E}">
        <p14:creationId xmlns:p14="http://schemas.microsoft.com/office/powerpoint/2010/main" val="228497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F8FE466-DC15-41F4-BF6F-ACAD90B77EA1}" type="datetimeFigureOut">
              <a:rPr lang="zh-CN" altLang="en-US" smtClean="0"/>
              <a:t>2022/6/22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3C8AE2-1575-44A2-984E-FBE464D444EE}" type="slidenum">
              <a:rPr lang="zh-CN" altLang="en-US" smtClean="0"/>
              <a:t>‹#›</a:t>
            </a:fld>
            <a:endParaRPr lang="zh-CN" altLang="en-US"/>
          </a:p>
        </p:txBody>
      </p:sp>
    </p:spTree>
    <p:extLst>
      <p:ext uri="{BB962C8B-B14F-4D97-AF65-F5344CB8AC3E}">
        <p14:creationId xmlns:p14="http://schemas.microsoft.com/office/powerpoint/2010/main" val="60473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F8FE466-DC15-41F4-BF6F-ACAD90B77EA1}" type="datetimeFigureOut">
              <a:rPr lang="zh-CN" altLang="en-US" smtClean="0"/>
              <a:t>2022/6/22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3C8AE2-1575-44A2-984E-FBE464D444EE}" type="slidenum">
              <a:rPr lang="zh-CN" altLang="en-US" smtClean="0"/>
              <a:t>‹#›</a:t>
            </a:fld>
            <a:endParaRPr lang="zh-CN" altLang="en-US"/>
          </a:p>
        </p:txBody>
      </p:sp>
    </p:spTree>
    <p:extLst>
      <p:ext uri="{BB962C8B-B14F-4D97-AF65-F5344CB8AC3E}">
        <p14:creationId xmlns:p14="http://schemas.microsoft.com/office/powerpoint/2010/main" val="2273046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F8FE466-DC15-41F4-BF6F-ACAD90B77EA1}" type="datetimeFigureOut">
              <a:rPr lang="zh-CN" altLang="en-US" smtClean="0"/>
              <a:t>2022/6/22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3C8AE2-1575-44A2-984E-FBE464D444EE}" type="slidenum">
              <a:rPr lang="zh-CN" altLang="en-US" smtClean="0"/>
              <a:t>‹#›</a:t>
            </a:fld>
            <a:endParaRPr lang="zh-CN" altLang="en-US"/>
          </a:p>
        </p:txBody>
      </p:sp>
    </p:spTree>
    <p:extLst>
      <p:ext uri="{BB962C8B-B14F-4D97-AF65-F5344CB8AC3E}">
        <p14:creationId xmlns:p14="http://schemas.microsoft.com/office/powerpoint/2010/main" val="52673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F8FE466-DC15-41F4-BF6F-ACAD90B77EA1}" type="datetimeFigureOut">
              <a:rPr lang="zh-CN" altLang="en-US" smtClean="0"/>
              <a:t>2022/6/22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3C8AE2-1575-44A2-984E-FBE464D444EE}" type="slidenum">
              <a:rPr lang="zh-CN" altLang="en-US" smtClean="0"/>
              <a:t>‹#›</a:t>
            </a:fld>
            <a:endParaRPr lang="zh-CN" altLang="en-US"/>
          </a:p>
        </p:txBody>
      </p:sp>
    </p:spTree>
    <p:extLst>
      <p:ext uri="{BB962C8B-B14F-4D97-AF65-F5344CB8AC3E}">
        <p14:creationId xmlns:p14="http://schemas.microsoft.com/office/powerpoint/2010/main" val="43654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8FE466-DC15-41F4-BF6F-ACAD90B77EA1}" type="datetimeFigureOut">
              <a:rPr lang="zh-CN" altLang="en-US" smtClean="0"/>
              <a:t>2022/6/22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3C8AE2-1575-44A2-984E-FBE464D444EE}" type="slidenum">
              <a:rPr lang="zh-CN" altLang="en-US" smtClean="0"/>
              <a:t>‹#›</a:t>
            </a:fld>
            <a:endParaRPr lang="zh-CN" altLang="en-US"/>
          </a:p>
        </p:txBody>
      </p:sp>
    </p:spTree>
    <p:extLst>
      <p:ext uri="{BB962C8B-B14F-4D97-AF65-F5344CB8AC3E}">
        <p14:creationId xmlns:p14="http://schemas.microsoft.com/office/powerpoint/2010/main" val="290734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F8FE466-DC15-41F4-BF6F-ACAD90B77EA1}" type="datetimeFigureOut">
              <a:rPr lang="zh-CN" altLang="en-US" smtClean="0"/>
              <a:t>2022/6/22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3C8AE2-1575-44A2-984E-FBE464D444EE}" type="slidenum">
              <a:rPr lang="zh-CN" altLang="en-US" smtClean="0"/>
              <a:t>‹#›</a:t>
            </a:fld>
            <a:endParaRPr lang="zh-CN" altLang="en-US"/>
          </a:p>
        </p:txBody>
      </p:sp>
    </p:spTree>
    <p:extLst>
      <p:ext uri="{BB962C8B-B14F-4D97-AF65-F5344CB8AC3E}">
        <p14:creationId xmlns:p14="http://schemas.microsoft.com/office/powerpoint/2010/main" val="174436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F8FE466-DC15-41F4-BF6F-ACAD90B77EA1}" type="datetimeFigureOut">
              <a:rPr lang="zh-CN" altLang="en-US" smtClean="0"/>
              <a:t>2022/6/22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3C8AE2-1575-44A2-984E-FBE464D444EE}" type="slidenum">
              <a:rPr lang="zh-CN" altLang="en-US" smtClean="0"/>
              <a:t>‹#›</a:t>
            </a:fld>
            <a:endParaRPr lang="zh-CN" altLang="en-US"/>
          </a:p>
        </p:txBody>
      </p:sp>
    </p:spTree>
    <p:extLst>
      <p:ext uri="{BB962C8B-B14F-4D97-AF65-F5344CB8AC3E}">
        <p14:creationId xmlns:p14="http://schemas.microsoft.com/office/powerpoint/2010/main" val="242804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FE466-DC15-41F4-BF6F-ACAD90B77EA1}" type="datetimeFigureOut">
              <a:rPr lang="zh-CN" altLang="en-US" smtClean="0"/>
              <a:t>2022/6/22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C8AE2-1575-44A2-984E-FBE464D444EE}" type="slidenum">
              <a:rPr lang="zh-CN" altLang="en-US" smtClean="0"/>
              <a:t>‹#›</a:t>
            </a:fld>
            <a:endParaRPr lang="zh-CN" altLang="en-US"/>
          </a:p>
        </p:txBody>
      </p:sp>
    </p:spTree>
    <p:extLst>
      <p:ext uri="{BB962C8B-B14F-4D97-AF65-F5344CB8AC3E}">
        <p14:creationId xmlns:p14="http://schemas.microsoft.com/office/powerpoint/2010/main" val="3545218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71715" y="1672712"/>
            <a:ext cx="12826584" cy="3771900"/>
          </a:xfrm>
          <a:prstGeom prst="roundRect">
            <a:avLst>
              <a:gd name="adj"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4016169" y="2660713"/>
            <a:ext cx="6673172" cy="707886"/>
          </a:xfrm>
          <a:prstGeom prst="rect">
            <a:avLst/>
          </a:prstGeom>
          <a:noFill/>
        </p:spPr>
        <p:txBody>
          <a:bodyPr wrap="none"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基于</a:t>
            </a:r>
            <a:r>
              <a:rPr lang="en-US" altLang="zh-CN" sz="4000" b="1" dirty="0">
                <a:solidFill>
                  <a:schemeClr val="bg1"/>
                </a:solidFill>
                <a:latin typeface="微软雅黑" panose="020B0503020204020204" pitchFamily="34" charset="-122"/>
                <a:ea typeface="微软雅黑" panose="020B0503020204020204" pitchFamily="34" charset="-122"/>
              </a:rPr>
              <a:t>Multi-Raft</a:t>
            </a:r>
            <a:r>
              <a:rPr lang="zh-CN" altLang="en-US" sz="4000" b="1" dirty="0">
                <a:solidFill>
                  <a:schemeClr val="bg1"/>
                </a:solidFill>
                <a:latin typeface="微软雅黑" panose="020B0503020204020204" pitchFamily="34" charset="-122"/>
                <a:ea typeface="微软雅黑" panose="020B0503020204020204" pitchFamily="34" charset="-122"/>
              </a:rPr>
              <a:t>的</a:t>
            </a:r>
            <a:r>
              <a:rPr lang="en-US" altLang="zh-CN" sz="4000" b="1" dirty="0">
                <a:solidFill>
                  <a:schemeClr val="bg1"/>
                </a:solidFill>
                <a:latin typeface="微软雅黑" panose="020B0503020204020204" pitchFamily="34" charset="-122"/>
                <a:ea typeface="微软雅黑" panose="020B0503020204020204" pitchFamily="34" charset="-122"/>
              </a:rPr>
              <a:t>KV</a:t>
            </a:r>
            <a:r>
              <a:rPr lang="zh-CN" altLang="en-US" sz="4000" b="1" dirty="0">
                <a:solidFill>
                  <a:schemeClr val="bg1"/>
                </a:solidFill>
                <a:latin typeface="微软雅黑" panose="020B0503020204020204" pitchFamily="34" charset="-122"/>
                <a:ea typeface="微软雅黑" panose="020B0503020204020204" pitchFamily="34" charset="-122"/>
              </a:rPr>
              <a:t>数据库</a:t>
            </a:r>
          </a:p>
        </p:txBody>
      </p:sp>
      <p:sp>
        <p:nvSpPr>
          <p:cNvPr id="8" name="TextBox 10"/>
          <p:cNvSpPr txBox="1"/>
          <p:nvPr/>
        </p:nvSpPr>
        <p:spPr>
          <a:xfrm>
            <a:off x="4184267" y="4026518"/>
            <a:ext cx="6336974" cy="584751"/>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a:ea typeface="微软雅黑"/>
              </a:defRPr>
            </a:lvl1pPr>
          </a:lstStyle>
          <a:p>
            <a:pPr algn="ctr"/>
            <a:r>
              <a:rPr lang="zh-CN" altLang="en-US" sz="3200" spc="400" dirty="0">
                <a:latin typeface="微软雅黑" panose="020B0503020204020204" pitchFamily="34" charset="-122"/>
                <a:ea typeface="微软雅黑" panose="020B0503020204020204" pitchFamily="34" charset="-122"/>
              </a:rPr>
              <a:t>中国科学技术大学软件学院</a:t>
            </a:r>
            <a:endParaRPr lang="en-US" altLang="zh-CN" sz="3200" spc="4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8192163" y="5812848"/>
            <a:ext cx="2706402" cy="484463"/>
            <a:chOff x="8655444" y="6069066"/>
            <a:chExt cx="2706402" cy="484463"/>
          </a:xfrm>
        </p:grpSpPr>
        <p:sp>
          <p:nvSpPr>
            <p:cNvPr id="14" name="Freeform 7"/>
            <p:cNvSpPr>
              <a:spLocks noChangeAspect="1" noEditPoints="1"/>
            </p:cNvSpPr>
            <p:nvPr/>
          </p:nvSpPr>
          <p:spPr bwMode="auto">
            <a:xfrm>
              <a:off x="8655444" y="6069066"/>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B0F0"/>
            </a:solidFill>
            <a:ln>
              <a:noFill/>
            </a:ln>
          </p:spPr>
          <p:txBody>
            <a:bodyPr vert="horz" wrap="square" lIns="91416" tIns="45708" rIns="91416" bIns="45708" numCol="1" anchor="t" anchorCtr="0" compatLnSpc="1">
              <a:prstTxWarp prst="textNoShape">
                <a:avLst/>
              </a:prstTxWarp>
            </a:bodyPr>
            <a:lstStyle/>
            <a:p>
              <a:endParaRPr lang="zh-CN" altLang="en-US" sz="1867" b="1">
                <a:solidFill>
                  <a:srgbClr val="1D6295"/>
                </a:solidFill>
                <a:latin typeface="微软雅黑" panose="020B0503020204020204" pitchFamily="34" charset="-122"/>
                <a:ea typeface="微软雅黑" panose="020B0503020204020204" pitchFamily="34" charset="-122"/>
              </a:endParaRPr>
            </a:p>
          </p:txBody>
        </p:sp>
        <p:sp>
          <p:nvSpPr>
            <p:cNvPr id="15" name="TextBox 6"/>
            <p:cNvSpPr txBox="1"/>
            <p:nvPr/>
          </p:nvSpPr>
          <p:spPr>
            <a:xfrm>
              <a:off x="9242403" y="6091888"/>
              <a:ext cx="2119443" cy="461641"/>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r>
                <a:rPr lang="zh-CN" altLang="en-US" sz="2400" b="1" dirty="0">
                  <a:solidFill>
                    <a:srgbClr val="1D6295"/>
                  </a:solidFill>
                  <a:latin typeface="微软雅黑" panose="020B0503020204020204" pitchFamily="34" charset="-122"/>
                  <a:ea typeface="微软雅黑" panose="020B0503020204020204" pitchFamily="34" charset="-122"/>
                </a:rPr>
                <a:t>答辩人</a:t>
              </a:r>
              <a:r>
                <a:rPr lang="en-US" altLang="zh-CN" sz="2400" b="1" dirty="0">
                  <a:solidFill>
                    <a:srgbClr val="1D6295"/>
                  </a:solidFill>
                  <a:latin typeface="微软雅黑" panose="020B0503020204020204" pitchFamily="34" charset="-122"/>
                  <a:ea typeface="微软雅黑" panose="020B0503020204020204" pitchFamily="34" charset="-122"/>
                </a:rPr>
                <a:t>:</a:t>
              </a:r>
              <a:r>
                <a:rPr lang="zh-CN" altLang="en-US" sz="2400" b="1" dirty="0">
                  <a:solidFill>
                    <a:srgbClr val="1D6295"/>
                  </a:solidFill>
                  <a:latin typeface="微软雅黑" panose="020B0503020204020204" pitchFamily="34" charset="-122"/>
                  <a:ea typeface="微软雅黑" panose="020B0503020204020204" pitchFamily="34" charset="-122"/>
                </a:rPr>
                <a:t>戴明成</a:t>
              </a:r>
            </a:p>
          </p:txBody>
        </p:sp>
      </p:grpSp>
      <p:grpSp>
        <p:nvGrpSpPr>
          <p:cNvPr id="11" name="组合 10"/>
          <p:cNvGrpSpPr/>
          <p:nvPr/>
        </p:nvGrpSpPr>
        <p:grpSpPr>
          <a:xfrm>
            <a:off x="4464156" y="5812848"/>
            <a:ext cx="2926706" cy="484463"/>
            <a:chOff x="8807150" y="5287200"/>
            <a:chExt cx="2926706" cy="484463"/>
          </a:xfrm>
        </p:grpSpPr>
        <p:sp>
          <p:nvSpPr>
            <p:cNvPr id="12" name="TextBox 7"/>
            <p:cNvSpPr txBox="1"/>
            <p:nvPr/>
          </p:nvSpPr>
          <p:spPr>
            <a:xfrm>
              <a:off x="9394803" y="5310022"/>
              <a:ext cx="2339053" cy="461641"/>
            </a:xfrm>
            <a:prstGeom prst="rect">
              <a:avLst/>
            </a:prstGeom>
            <a:noFill/>
          </p:spPr>
          <p:txBody>
            <a:bodyPr wrap="none" lIns="91416" tIns="45708" rIns="91416" bIns="45708" rtlCol="0">
              <a:spAutoFit/>
            </a:bodyPr>
            <a:lstStyle/>
            <a:p>
              <a:r>
                <a:rPr lang="zh-CN" altLang="en-US" sz="2400" b="1" dirty="0">
                  <a:solidFill>
                    <a:srgbClr val="1D6295"/>
                  </a:solidFill>
                  <a:latin typeface="微软雅黑" panose="020B0503020204020204" pitchFamily="34" charset="-122"/>
                  <a:ea typeface="微软雅黑" panose="020B0503020204020204" pitchFamily="34" charset="-122"/>
                </a:rPr>
                <a:t>指导老师：张曙</a:t>
              </a:r>
            </a:p>
          </p:txBody>
        </p:sp>
        <p:sp>
          <p:nvSpPr>
            <p:cNvPr id="13" name="Freeform 8"/>
            <p:cNvSpPr>
              <a:spLocks noChangeAspect="1" noEditPoints="1"/>
            </p:cNvSpPr>
            <p:nvPr/>
          </p:nvSpPr>
          <p:spPr bwMode="auto">
            <a:xfrm>
              <a:off x="8807150" y="5287200"/>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B0F0"/>
            </a:solidFill>
            <a:ln>
              <a:noFill/>
            </a:ln>
          </p:spPr>
          <p:txBody>
            <a:bodyPr vert="horz" wrap="square" lIns="91416" tIns="45708" rIns="91416" bIns="45708" numCol="1" anchor="t" anchorCtr="0" compatLnSpc="1">
              <a:prstTxWarp prst="textNoShape">
                <a:avLst/>
              </a:prstTxWarp>
            </a:bodyPr>
            <a:lstStyle/>
            <a:p>
              <a:endParaRPr lang="zh-CN" altLang="en-US" sz="3200" b="1">
                <a:solidFill>
                  <a:srgbClr val="1D6295"/>
                </a:solidFill>
                <a:latin typeface="微软雅黑" panose="020B0503020204020204" pitchFamily="34" charset="-122"/>
                <a:ea typeface="微软雅黑" panose="020B0503020204020204" pitchFamily="34" charset="-122"/>
              </a:endParaRPr>
            </a:p>
          </p:txBody>
        </p:sp>
      </p:grpSp>
      <p:pic>
        <p:nvPicPr>
          <p:cNvPr id="5" name="图形 4">
            <a:extLst>
              <a:ext uri="{FF2B5EF4-FFF2-40B4-BE49-F238E27FC236}">
                <a16:creationId xmlns:a16="http://schemas.microsoft.com/office/drawing/2014/main" id="{939E3F79-8BEB-F2C6-7EBF-CB6BE10E3883}"/>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 r="81527" b="305"/>
          <a:stretch/>
        </p:blipFill>
        <p:spPr>
          <a:xfrm>
            <a:off x="1577626" y="2416266"/>
            <a:ext cx="2290060" cy="2366684"/>
          </a:xfrm>
          <a:prstGeom prst="rect">
            <a:avLst/>
          </a:prstGeom>
        </p:spPr>
      </p:pic>
    </p:spTree>
    <p:extLst>
      <p:ext uri="{BB962C8B-B14F-4D97-AF65-F5344CB8AC3E}">
        <p14:creationId xmlns:p14="http://schemas.microsoft.com/office/powerpoint/2010/main" val="4066967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7" dirty="0">
                <a:solidFill>
                  <a:schemeClr val="bg1"/>
                </a:solidFill>
                <a:latin typeface="微软雅黑" panose="020B0503020204020204" pitchFamily="34" charset="-122"/>
                <a:ea typeface="微软雅黑" panose="020B0503020204020204" pitchFamily="34" charset="-122"/>
              </a:rPr>
              <a:t>Raft</a:t>
            </a:r>
            <a:r>
              <a:rPr lang="zh-CN" altLang="en-US" sz="2667" dirty="0">
                <a:solidFill>
                  <a:schemeClr val="bg1"/>
                </a:solidFill>
                <a:latin typeface="微软雅黑" panose="020B0503020204020204" pitchFamily="34" charset="-122"/>
                <a:ea typeface="微软雅黑" panose="020B0503020204020204" pitchFamily="34" charset="-122"/>
              </a:rPr>
              <a:t>的实现介绍</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 name="TextBox 10"/>
          <p:cNvSpPr txBox="1"/>
          <p:nvPr/>
        </p:nvSpPr>
        <p:spPr>
          <a:xfrm>
            <a:off x="251520" y="1143181"/>
            <a:ext cx="11569692" cy="3920664"/>
          </a:xfrm>
          <a:prstGeom prst="rect">
            <a:avLst/>
          </a:prstGeom>
          <a:noFill/>
        </p:spPr>
        <p:txBody>
          <a:bodyPr wrap="square" lIns="91416" tIns="45708" rIns="91416" bIns="45708" rtlCol="0">
            <a:spAutoFit/>
          </a:bodyPr>
          <a:lstStyle/>
          <a:p>
            <a:pPr>
              <a:lnSpc>
                <a:spcPct val="150000"/>
              </a:lnSpc>
            </a:pP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共识算法的意义：</a:t>
            </a:r>
            <a:endPar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共识算法是分布式系统的核心，分布于各物理节点的数据借助共识算法在各个节点逐渐趋向于一致。尽管这一共识未必能在短时间内实现，但是即使并不是所有的节点都已经达成了共识，整个分布式系统仍然能向外提供服务，并保证在未来的一段时间内达成共识而且不出错。</a:t>
            </a:r>
            <a:endPar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因此共识算法往往用来保证分布式系统中每一个节点上的状态机都能按照相同的顺序执行命令，最终达到相同的状态。（换句话说，每个节点上状态机的日志都是一样的）</a:t>
            </a:r>
            <a:endPar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FFD318B1-9A44-8E88-8362-AC1358DD0F1C}"/>
              </a:ext>
            </a:extLst>
          </p:cNvPr>
          <p:cNvPicPr>
            <a:picLocks noChangeAspect="1"/>
          </p:cNvPicPr>
          <p:nvPr/>
        </p:nvPicPr>
        <p:blipFill>
          <a:blip r:embed="rId3"/>
          <a:stretch>
            <a:fillRect/>
          </a:stretch>
        </p:blipFill>
        <p:spPr>
          <a:xfrm>
            <a:off x="6751235" y="3696777"/>
            <a:ext cx="5608806" cy="3254022"/>
          </a:xfrm>
          <a:prstGeom prst="rect">
            <a:avLst/>
          </a:prstGeom>
        </p:spPr>
      </p:pic>
      <p:sp>
        <p:nvSpPr>
          <p:cNvPr id="8" name="文本框 7">
            <a:extLst>
              <a:ext uri="{FF2B5EF4-FFF2-40B4-BE49-F238E27FC236}">
                <a16:creationId xmlns:a16="http://schemas.microsoft.com/office/drawing/2014/main" id="{461E117F-5411-039E-9511-EFDFFBBAC213}"/>
              </a:ext>
            </a:extLst>
          </p:cNvPr>
          <p:cNvSpPr txBox="1"/>
          <p:nvPr/>
        </p:nvSpPr>
        <p:spPr>
          <a:xfrm>
            <a:off x="863600" y="5323788"/>
            <a:ext cx="5344998" cy="369332"/>
          </a:xfrm>
          <a:prstGeom prst="rect">
            <a:avLst/>
          </a:prstGeom>
          <a:noFill/>
        </p:spPr>
        <p:txBody>
          <a:bodyPr wrap="square" rtlCol="0">
            <a:spAutoFit/>
          </a:bodyPr>
          <a:lstStyle/>
          <a:p>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右图给出了共识模块在分布式系统中所处的位置</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-&gt;</a:t>
            </a:r>
            <a:endParaRPr lang="zh-CN" altLang="en-US" dirty="0"/>
          </a:p>
        </p:txBody>
      </p:sp>
    </p:spTree>
    <p:extLst>
      <p:ext uri="{BB962C8B-B14F-4D97-AF65-F5344CB8AC3E}">
        <p14:creationId xmlns:p14="http://schemas.microsoft.com/office/powerpoint/2010/main" val="293174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par>
                          <p:cTn id="21" fill="hold">
                            <p:stCondLst>
                              <p:cond delay="2850"/>
                            </p:stCondLst>
                            <p:childTnLst>
                              <p:par>
                                <p:cTn id="22" presetID="22" presetClass="entr" presetSubtype="1"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en-US" altLang="zh-CN" sz="2667" dirty="0">
                <a:solidFill>
                  <a:schemeClr val="bg1"/>
                </a:solidFill>
                <a:latin typeface="微软雅黑" panose="020B0503020204020204" pitchFamily="34" charset="-122"/>
                <a:ea typeface="微软雅黑" panose="020B0503020204020204" pitchFamily="34" charset="-122"/>
              </a:rPr>
              <a:t>Raft</a:t>
            </a:r>
            <a:r>
              <a:rPr lang="zh-CN" altLang="en-US" sz="2667" dirty="0">
                <a:solidFill>
                  <a:schemeClr val="bg1"/>
                </a:solidFill>
                <a:latin typeface="微软雅黑" panose="020B0503020204020204" pitchFamily="34" charset="-122"/>
                <a:ea typeface="微软雅黑" panose="020B0503020204020204" pitchFamily="34" charset="-122"/>
              </a:rPr>
              <a:t>的实现介绍</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 name="TextBox 10"/>
          <p:cNvSpPr txBox="1"/>
          <p:nvPr/>
        </p:nvSpPr>
        <p:spPr>
          <a:xfrm>
            <a:off x="0" y="954646"/>
            <a:ext cx="4477732" cy="472541"/>
          </a:xfrm>
          <a:prstGeom prst="rect">
            <a:avLst/>
          </a:prstGeom>
          <a:noFill/>
        </p:spPr>
        <p:txBody>
          <a:bodyPr wrap="square" lIns="91416" tIns="45708" rIns="91416" bIns="45708" rtlCol="0">
            <a:spAutoFit/>
          </a:bodyPr>
          <a:lstStyle/>
          <a:p>
            <a:pPr>
              <a:lnSpc>
                <a:spcPct val="150000"/>
              </a:lnSpc>
            </a:pP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   为什么选择</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Raft</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Raft</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与</a:t>
            </a:r>
            <a:r>
              <a:rPr lang="en-US" altLang="zh-CN" sz="1867" dirty="0" err="1">
                <a:solidFill>
                  <a:schemeClr val="tx1">
                    <a:lumMod val="85000"/>
                    <a:lumOff val="15000"/>
                  </a:schemeClr>
                </a:solidFill>
                <a:latin typeface="微软雅黑" panose="020B0503020204020204" pitchFamily="34" charset="-122"/>
                <a:ea typeface="微软雅黑" panose="020B0503020204020204" pitchFamily="34" charset="-122"/>
              </a:rPr>
              <a:t>Paxos</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的对比</a:t>
            </a:r>
          </a:p>
        </p:txBody>
      </p:sp>
      <p:sp>
        <p:nvSpPr>
          <p:cNvPr id="17" name="TextBox 10">
            <a:extLst>
              <a:ext uri="{FF2B5EF4-FFF2-40B4-BE49-F238E27FC236}">
                <a16:creationId xmlns:a16="http://schemas.microsoft.com/office/drawing/2014/main" id="{9C65CFBB-0147-284E-F97D-D0DD40441386}"/>
              </a:ext>
            </a:extLst>
          </p:cNvPr>
          <p:cNvSpPr txBox="1"/>
          <p:nvPr/>
        </p:nvSpPr>
        <p:spPr>
          <a:xfrm>
            <a:off x="251520" y="1610283"/>
            <a:ext cx="11569692" cy="2627618"/>
          </a:xfrm>
          <a:prstGeom prst="rect">
            <a:avLst/>
          </a:prstGeom>
          <a:noFill/>
        </p:spPr>
        <p:txBody>
          <a:bodyPr wrap="square" lIns="91416" tIns="45708" rIns="91416" bIns="45708" rtlCol="0">
            <a:spAutoFit/>
          </a:bodyPr>
          <a:lstStyle/>
          <a:p>
            <a:pPr>
              <a:lnSpc>
                <a:spcPct val="150000"/>
              </a:lnSpc>
            </a:pP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在</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Raft</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共识算法出现之前，被大范围使用分布式共识算法一直是</a:t>
            </a:r>
            <a:r>
              <a:rPr lang="en-US" altLang="zh-CN" sz="1867" dirty="0" err="1">
                <a:solidFill>
                  <a:schemeClr val="tx1">
                    <a:lumMod val="85000"/>
                    <a:lumOff val="15000"/>
                  </a:schemeClr>
                </a:solidFill>
                <a:latin typeface="微软雅黑" panose="020B0503020204020204" pitchFamily="34" charset="-122"/>
                <a:ea typeface="微软雅黑" panose="020B0503020204020204" pitchFamily="34" charset="-122"/>
              </a:rPr>
              <a:t>Paxos</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。然而</a:t>
            </a:r>
            <a:r>
              <a:rPr lang="en-US" altLang="zh-CN" sz="1867" dirty="0" err="1">
                <a:solidFill>
                  <a:schemeClr val="tx1">
                    <a:lumMod val="85000"/>
                    <a:lumOff val="15000"/>
                  </a:schemeClr>
                </a:solidFill>
                <a:latin typeface="微软雅黑" panose="020B0503020204020204" pitchFamily="34" charset="-122"/>
                <a:ea typeface="微软雅黑" panose="020B0503020204020204" pitchFamily="34" charset="-122"/>
              </a:rPr>
              <a:t>Paxos</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自身具有巨大的复杂程度，既难以理解，也难以在工业上实现。</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Google Chubby</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的论文中提到：因为 </a:t>
            </a:r>
            <a:r>
              <a:rPr lang="en-US" altLang="zh-CN" sz="1867" dirty="0" err="1">
                <a:solidFill>
                  <a:schemeClr val="tx1">
                    <a:lumMod val="85000"/>
                    <a:lumOff val="15000"/>
                  </a:schemeClr>
                </a:solidFill>
                <a:latin typeface="微软雅黑" panose="020B0503020204020204" pitchFamily="34" charset="-122"/>
                <a:ea typeface="微软雅黑" panose="020B0503020204020204" pitchFamily="34" charset="-122"/>
              </a:rPr>
              <a:t>Paxos</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的描述和现实差距太大，所以最终人们总会实现一套未经证实的类 </a:t>
            </a:r>
            <a:r>
              <a:rPr lang="en-US" altLang="zh-CN" sz="1867" dirty="0" err="1">
                <a:solidFill>
                  <a:schemeClr val="tx1">
                    <a:lumMod val="85000"/>
                    <a:lumOff val="15000"/>
                  </a:schemeClr>
                </a:solidFill>
                <a:latin typeface="微软雅黑" panose="020B0503020204020204" pitchFamily="34" charset="-122"/>
                <a:ea typeface="微软雅黑" panose="020B0503020204020204" pitchFamily="34" charset="-122"/>
              </a:rPr>
              <a:t>Paxos</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协议。</a:t>
            </a:r>
            <a:endPar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未经证实的共识算法显然是不能为人所接受的，因此我们需要一套易于理解、易于实现并且在效率上不低于</a:t>
            </a:r>
            <a:r>
              <a:rPr lang="en-US" altLang="zh-CN" sz="1867" dirty="0" err="1">
                <a:solidFill>
                  <a:schemeClr val="tx1">
                    <a:lumMod val="85000"/>
                    <a:lumOff val="15000"/>
                  </a:schemeClr>
                </a:solidFill>
                <a:latin typeface="微软雅黑" panose="020B0503020204020204" pitchFamily="34" charset="-122"/>
                <a:ea typeface="微软雅黑" panose="020B0503020204020204" pitchFamily="34" charset="-122"/>
              </a:rPr>
              <a:t>Paxos</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的算法，它就是</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Raft</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R{</a:t>
            </a:r>
            <a:r>
              <a:rPr lang="en-US" altLang="zh-CN" sz="1867" dirty="0" err="1">
                <a:solidFill>
                  <a:schemeClr val="tx1">
                    <a:lumMod val="85000"/>
                    <a:lumOff val="15000"/>
                  </a:schemeClr>
                </a:solidFill>
                <a:latin typeface="微软雅黑" panose="020B0503020204020204" pitchFamily="34" charset="-122"/>
                <a:ea typeface="微软雅黑" panose="020B0503020204020204" pitchFamily="34" charset="-122"/>
              </a:rPr>
              <a:t>eliable|plicated|dundant</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 And Fault-Tolerant</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995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par>
                          <p:cTn id="21" fill="hold">
                            <p:stCondLst>
                              <p:cond delay="2850"/>
                            </p:stCondLst>
                            <p:childTnLst>
                              <p:par>
                                <p:cTn id="22" presetID="22" presetClass="entr" presetSubtype="1"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childTnLst>
                          </p:cTn>
                        </p:par>
                        <p:par>
                          <p:cTn id="25" fill="hold">
                            <p:stCondLst>
                              <p:cond delay="3350"/>
                            </p:stCondLst>
                            <p:childTnLst>
                              <p:par>
                                <p:cTn id="26" presetID="22" presetClass="entr" presetSubtype="1"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14"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4143748" cy="502766"/>
          </a:xfrm>
          <a:prstGeom prst="rect">
            <a:avLst/>
          </a:prstGeom>
          <a:noFill/>
        </p:spPr>
        <p:txBody>
          <a:bodyPr wrap="square" lIns="91440" tIns="45720" rIns="91440" bIns="45720" rtlCol="0">
            <a:spAutoFit/>
          </a:bodyPr>
          <a:lstStyle/>
          <a:p>
            <a:r>
              <a:rPr lang="en-US" altLang="zh-CN" sz="2667" dirty="0">
                <a:solidFill>
                  <a:schemeClr val="bg1"/>
                </a:solidFill>
                <a:latin typeface="微软雅黑" panose="020B0503020204020204" pitchFamily="34" charset="-122"/>
                <a:ea typeface="微软雅黑" panose="020B0503020204020204" pitchFamily="34" charset="-122"/>
              </a:rPr>
              <a:t>Raft</a:t>
            </a:r>
            <a:r>
              <a:rPr lang="zh-CN" altLang="en-US" sz="2667" dirty="0">
                <a:solidFill>
                  <a:schemeClr val="bg1"/>
                </a:solidFill>
                <a:latin typeface="微软雅黑" panose="020B0503020204020204" pitchFamily="34" charset="-122"/>
                <a:ea typeface="微软雅黑" panose="020B0503020204020204" pitchFamily="34" charset="-122"/>
              </a:rPr>
              <a:t>的基本流程</a:t>
            </a:r>
            <a:r>
              <a:rPr lang="en-US" altLang="zh-CN" sz="2667" dirty="0">
                <a:solidFill>
                  <a:schemeClr val="bg1"/>
                </a:solidFill>
                <a:latin typeface="微软雅黑" panose="020B0503020204020204" pitchFamily="34" charset="-122"/>
                <a:ea typeface="微软雅黑" panose="020B0503020204020204" pitchFamily="34" charset="-122"/>
              </a:rPr>
              <a:t>——</a:t>
            </a:r>
            <a:r>
              <a:rPr lang="zh-CN" altLang="en-US" sz="2667" dirty="0">
                <a:solidFill>
                  <a:schemeClr val="bg1"/>
                </a:solidFill>
                <a:latin typeface="微软雅黑" panose="020B0503020204020204" pitchFamily="34" charset="-122"/>
                <a:ea typeface="微软雅黑" panose="020B0503020204020204" pitchFamily="34" charset="-122"/>
              </a:rPr>
              <a:t>选举</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菱形 19"/>
          <p:cNvSpPr/>
          <p:nvPr/>
        </p:nvSpPr>
        <p:spPr>
          <a:xfrm>
            <a:off x="251520" y="971170"/>
            <a:ext cx="1736153" cy="1736048"/>
          </a:xfrm>
          <a:prstGeom prst="diamond">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7603" rIns="0" bIns="57603" anchor="ctr"/>
          <a:lstStyle/>
          <a:p>
            <a:pPr algn="ctr">
              <a:defRPr/>
            </a:pPr>
            <a:r>
              <a:rPr lang="zh-CN" altLang="en-US" sz="2133" b="1" dirty="0">
                <a:latin typeface="微软雅黑" panose="020B0503020204020204" pitchFamily="34" charset="-122"/>
                <a:ea typeface="微软雅黑" panose="020B0503020204020204" pitchFamily="34" charset="-122"/>
              </a:rPr>
              <a:t>角色</a:t>
            </a:r>
          </a:p>
        </p:txBody>
      </p:sp>
      <p:sp>
        <p:nvSpPr>
          <p:cNvPr id="22" name="菱形 21"/>
          <p:cNvSpPr/>
          <p:nvPr/>
        </p:nvSpPr>
        <p:spPr>
          <a:xfrm>
            <a:off x="251520" y="2904842"/>
            <a:ext cx="1738152" cy="1738045"/>
          </a:xfrm>
          <a:prstGeom prst="diamond">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7603" rIns="0" bIns="57603" anchor="ctr"/>
          <a:lstStyle/>
          <a:p>
            <a:pPr algn="ctr">
              <a:defRPr/>
            </a:pPr>
            <a:r>
              <a:rPr lang="zh-CN" altLang="en-US" sz="2133" b="1" dirty="0">
                <a:latin typeface="微软雅黑" panose="020B0503020204020204" pitchFamily="34" charset="-122"/>
                <a:ea typeface="微软雅黑" panose="020B0503020204020204" pitchFamily="34" charset="-122"/>
              </a:rPr>
              <a:t>选举</a:t>
            </a:r>
            <a:endParaRPr lang="en-US" altLang="zh-CN" sz="2133" b="1" dirty="0">
              <a:latin typeface="微软雅黑" panose="020B0503020204020204" pitchFamily="34" charset="-122"/>
              <a:ea typeface="微软雅黑" panose="020B0503020204020204" pitchFamily="34" charset="-122"/>
            </a:endParaRPr>
          </a:p>
          <a:p>
            <a:pPr algn="ctr">
              <a:defRPr/>
            </a:pPr>
            <a:r>
              <a:rPr lang="zh-CN" altLang="en-US" sz="2133" b="1" dirty="0">
                <a:latin typeface="微软雅黑" panose="020B0503020204020204" pitchFamily="34" charset="-122"/>
                <a:ea typeface="微软雅黑" panose="020B0503020204020204" pitchFamily="34" charset="-122"/>
              </a:rPr>
              <a:t>流程</a:t>
            </a:r>
          </a:p>
        </p:txBody>
      </p:sp>
      <p:sp>
        <p:nvSpPr>
          <p:cNvPr id="23" name="矩形 22"/>
          <p:cNvSpPr/>
          <p:nvPr/>
        </p:nvSpPr>
        <p:spPr>
          <a:xfrm>
            <a:off x="2259553" y="1250417"/>
            <a:ext cx="9079625" cy="1573910"/>
          </a:xfrm>
          <a:prstGeom prst="rect">
            <a:avLst/>
          </a:prstGeom>
        </p:spPr>
        <p:txBody>
          <a:bodyPr wrap="square" lIns="115205" tIns="57603" rIns="115205" bIns="57603">
            <a:spAutoFit/>
          </a:bodyPr>
          <a:lstStyle/>
          <a:p>
            <a:pPr lvl="0">
              <a:lnSpc>
                <a:spcPct val="130000"/>
              </a:lnSpc>
              <a:defRPr/>
            </a:pP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Raft</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将集群中的节点划分为三种角色：</a:t>
            </a:r>
            <a:endPar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0" indent="-457200">
              <a:lnSpc>
                <a:spcPct val="130000"/>
              </a:lnSpc>
              <a:buAutoNum type="arabicPeriod"/>
              <a:defRPr/>
            </a:pP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负责接受</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Client</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的请求并保持自己有最新的日志</a:t>
            </a:r>
            <a:endPar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0" indent="-457200">
              <a:lnSpc>
                <a:spcPct val="130000"/>
              </a:lnSpc>
              <a:buAutoNum type="arabicPeriod"/>
              <a:defRPr/>
            </a:pP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Follower</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：集群中的一般节点，负责接受</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发送来的日志</a:t>
            </a:r>
            <a:endPar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0" indent="-457200">
              <a:lnSpc>
                <a:spcPct val="130000"/>
              </a:lnSpc>
              <a:buAutoNum type="arabicPeriod"/>
              <a:defRPr/>
            </a:pP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Candidate</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：当一个节点认为</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节点掉线时，他将进入</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Candidate</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进行选举</a:t>
            </a: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flipH="1">
            <a:off x="2259552" y="3297437"/>
            <a:ext cx="8948917" cy="3441408"/>
          </a:xfrm>
          <a:prstGeom prst="rect">
            <a:avLst/>
          </a:prstGeom>
        </p:spPr>
        <p:txBody>
          <a:bodyPr wrap="square" lIns="115205" tIns="57603" rIns="115205" bIns="57603">
            <a:spAutoFit/>
          </a:bodyPr>
          <a:lstStyle/>
          <a:p>
            <a:pPr marL="457200" lvl="0" indent="-457200">
              <a:lnSpc>
                <a:spcPct val="130000"/>
              </a:lnSpc>
              <a:buAutoNum type="arabicPeriod"/>
              <a:defRPr/>
            </a:pP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当一个节点长时间没有接收到</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传来的</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Heart Beat</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，那它就认为</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已经掉线，并转为</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Candidate</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进行选举</a:t>
            </a:r>
            <a:endPar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0" indent="-457200">
              <a:lnSpc>
                <a:spcPct val="130000"/>
              </a:lnSpc>
              <a:buAutoNum type="arabicPeriod"/>
              <a:defRPr/>
            </a:pP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Candidate</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向集群中其他所有节点发送信息，请求对方为自己投票。</a:t>
            </a:r>
            <a:endPar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0" indent="-457200">
              <a:lnSpc>
                <a:spcPct val="130000"/>
              </a:lnSpc>
              <a:buAutoNum type="arabicPeriod"/>
              <a:defRPr/>
            </a:pP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其他节点接收到信息后，将检查</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Candidate</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的</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Term</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与日志，如果比自己更新，就认同</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Candidate</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可以成为</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，投赞成票，否则投反对票。</a:t>
            </a:r>
            <a:endPar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0" indent="-457200">
              <a:lnSpc>
                <a:spcPct val="130000"/>
              </a:lnSpc>
              <a:buAutoNum type="arabicPeriod"/>
              <a:defRPr/>
            </a:pP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Candidate</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将接收投票结果，如果超过一半节点（包括它自己）赞成，就选举成功，它将成为新的</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，旧的</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会在接收到它的消息之后转为</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Follower</a:t>
            </a:r>
          </a:p>
          <a:p>
            <a:pPr marL="457200" lvl="0" indent="-457200">
              <a:lnSpc>
                <a:spcPct val="130000"/>
              </a:lnSpc>
              <a:buAutoNum type="arabicPeriod"/>
              <a:defRPr/>
            </a:pP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如果它没能赢得选举，</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Candidate</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会自增</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Term</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并进行下一轮选举，直到：</a:t>
            </a:r>
            <a:endPar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30000"/>
              </a:lnSpc>
              <a:defRPr/>
            </a:pP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赢得选举 </a:t>
            </a:r>
            <a:r>
              <a:rPr lang="en-US" altLang="zh-CN" sz="1867"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867" dirty="0">
                <a:solidFill>
                  <a:schemeClr val="tx1">
                    <a:lumMod val="85000"/>
                    <a:lumOff val="15000"/>
                  </a:schemeClr>
                </a:solidFill>
                <a:latin typeface="微软雅黑" panose="020B0503020204020204" pitchFamily="34" charset="-122"/>
                <a:ea typeface="微软雅黑" panose="020B0503020204020204" pitchFamily="34" charset="-122"/>
              </a:rPr>
              <a:t>其他节点赢得选举。</a:t>
            </a: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546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par>
                          <p:cTn id="21" fill="hold">
                            <p:stCondLst>
                              <p:cond delay="3150"/>
                            </p:stCondLst>
                            <p:childTnLst>
                              <p:par>
                                <p:cTn id="22" presetID="2" presetClass="entr" presetSubtype="8" decel="53333"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750" fill="hold"/>
                                        <p:tgtEl>
                                          <p:spTgt spid="20"/>
                                        </p:tgtEl>
                                        <p:attrNameLst>
                                          <p:attrName>ppt_x</p:attrName>
                                        </p:attrNameLst>
                                      </p:cBhvr>
                                      <p:tavLst>
                                        <p:tav tm="0">
                                          <p:val>
                                            <p:strVal val="0-#ppt_w/2"/>
                                          </p:val>
                                        </p:tav>
                                        <p:tav tm="100000">
                                          <p:val>
                                            <p:strVal val="#ppt_x"/>
                                          </p:val>
                                        </p:tav>
                                      </p:tavLst>
                                    </p:anim>
                                    <p:anim calcmode="lin" valueType="num">
                                      <p:cBhvr additive="base">
                                        <p:cTn id="25" dur="750" fill="hold"/>
                                        <p:tgtEl>
                                          <p:spTgt spid="20"/>
                                        </p:tgtEl>
                                        <p:attrNameLst>
                                          <p:attrName>ppt_y</p:attrName>
                                        </p:attrNameLst>
                                      </p:cBhvr>
                                      <p:tavLst>
                                        <p:tav tm="0">
                                          <p:val>
                                            <p:strVal val="#ppt_y"/>
                                          </p:val>
                                        </p:tav>
                                        <p:tav tm="100000">
                                          <p:val>
                                            <p:strVal val="#ppt_y"/>
                                          </p:val>
                                        </p:tav>
                                      </p:tavLst>
                                    </p:anim>
                                  </p:childTnLst>
                                </p:cTn>
                              </p:par>
                              <p:par>
                                <p:cTn id="26" presetID="2" presetClass="entr" presetSubtype="8" decel="53333" fill="hold" grpId="0" nodeType="withEffect">
                                  <p:stCondLst>
                                    <p:cond delay="25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750" fill="hold"/>
                                        <p:tgtEl>
                                          <p:spTgt spid="22"/>
                                        </p:tgtEl>
                                        <p:attrNameLst>
                                          <p:attrName>ppt_x</p:attrName>
                                        </p:attrNameLst>
                                      </p:cBhvr>
                                      <p:tavLst>
                                        <p:tav tm="0">
                                          <p:val>
                                            <p:strVal val="0-#ppt_w/2"/>
                                          </p:val>
                                        </p:tav>
                                        <p:tav tm="100000">
                                          <p:val>
                                            <p:strVal val="#ppt_x"/>
                                          </p:val>
                                        </p:tav>
                                      </p:tavLst>
                                    </p:anim>
                                    <p:anim calcmode="lin" valueType="num">
                                      <p:cBhvr additive="base">
                                        <p:cTn id="29" dur="750" fill="hold"/>
                                        <p:tgtEl>
                                          <p:spTgt spid="22"/>
                                        </p:tgtEl>
                                        <p:attrNameLst>
                                          <p:attrName>ppt_y</p:attrName>
                                        </p:attrNameLst>
                                      </p:cBhvr>
                                      <p:tavLst>
                                        <p:tav tm="0">
                                          <p:val>
                                            <p:strVal val="#ppt_y"/>
                                          </p:val>
                                        </p:tav>
                                        <p:tav tm="100000">
                                          <p:val>
                                            <p:strVal val="#ppt_y"/>
                                          </p:val>
                                        </p:tav>
                                      </p:tavLst>
                                    </p:anim>
                                  </p:childTnLst>
                                </p:cTn>
                              </p:par>
                            </p:childTnLst>
                          </p:cTn>
                        </p:par>
                        <p:par>
                          <p:cTn id="30" fill="hold">
                            <p:stCondLst>
                              <p:cond delay="415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par>
                          <p:cTn id="34" fill="hold">
                            <p:stCondLst>
                              <p:cond delay="4650"/>
                            </p:stCondLst>
                            <p:childTnLst>
                              <p:par>
                                <p:cTn id="35" presetID="22" presetClass="entr" presetSubtype="8"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20" grpId="0" animBg="1"/>
      <p:bldP spid="22" grpId="0" animBg="1"/>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4313431" cy="502766"/>
          </a:xfrm>
          <a:prstGeom prst="rect">
            <a:avLst/>
          </a:prstGeom>
          <a:noFill/>
        </p:spPr>
        <p:txBody>
          <a:bodyPr wrap="square" lIns="91440" tIns="45720" rIns="91440" bIns="45720" rtlCol="0">
            <a:spAutoFit/>
          </a:bodyPr>
          <a:lstStyle/>
          <a:p>
            <a:r>
              <a:rPr lang="en-US" altLang="zh-CN" sz="2667" dirty="0">
                <a:solidFill>
                  <a:schemeClr val="bg1"/>
                </a:solidFill>
                <a:latin typeface="微软雅黑" panose="020B0503020204020204" pitchFamily="34" charset="-122"/>
                <a:ea typeface="微软雅黑" panose="020B0503020204020204" pitchFamily="34" charset="-122"/>
              </a:rPr>
              <a:t>Raft</a:t>
            </a:r>
            <a:r>
              <a:rPr lang="zh-CN" altLang="en-US" sz="2667" dirty="0">
                <a:solidFill>
                  <a:schemeClr val="bg1"/>
                </a:solidFill>
                <a:latin typeface="微软雅黑" panose="020B0503020204020204" pitchFamily="34" charset="-122"/>
                <a:ea typeface="微软雅黑" panose="020B0503020204020204" pitchFamily="34" charset="-122"/>
              </a:rPr>
              <a:t>基本流程</a:t>
            </a:r>
            <a:r>
              <a:rPr lang="en-US" altLang="zh-CN" sz="2667" dirty="0">
                <a:solidFill>
                  <a:schemeClr val="bg1"/>
                </a:solidFill>
                <a:latin typeface="微软雅黑" panose="020B0503020204020204" pitchFamily="34" charset="-122"/>
                <a:ea typeface="微软雅黑" panose="020B0503020204020204" pitchFamily="34" charset="-122"/>
              </a:rPr>
              <a:t>——</a:t>
            </a:r>
            <a:r>
              <a:rPr lang="zh-CN" altLang="en-US" sz="2667" dirty="0">
                <a:solidFill>
                  <a:schemeClr val="bg1"/>
                </a:solidFill>
                <a:latin typeface="微软雅黑" panose="020B0503020204020204" pitchFamily="34" charset="-122"/>
                <a:ea typeface="微软雅黑" panose="020B0503020204020204" pitchFamily="34" charset="-122"/>
              </a:rPr>
              <a:t>日志复制</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矩形 19">
            <a:extLst>
              <a:ext uri="{FF2B5EF4-FFF2-40B4-BE49-F238E27FC236}">
                <a16:creationId xmlns:a16="http://schemas.microsoft.com/office/drawing/2014/main" id="{15725A31-AC71-84EF-A85D-849B41320723}"/>
              </a:ext>
            </a:extLst>
          </p:cNvPr>
          <p:cNvSpPr/>
          <p:nvPr/>
        </p:nvSpPr>
        <p:spPr>
          <a:xfrm flipH="1">
            <a:off x="383617" y="1072712"/>
            <a:ext cx="11597850" cy="2694409"/>
          </a:xfrm>
          <a:prstGeom prst="rect">
            <a:avLst/>
          </a:prstGeom>
        </p:spPr>
        <p:txBody>
          <a:bodyPr wrap="square" lIns="115205" tIns="57603" rIns="115205" bIns="57603">
            <a:spAutoFit/>
          </a:bodyPr>
          <a:lstStyle/>
          <a:p>
            <a:pPr marL="457200" lvl="0" indent="-457200">
              <a:lnSpc>
                <a:spcPct val="130000"/>
              </a:lnSpc>
              <a:buAutoNum type="arabicPeriod"/>
              <a:defRPr/>
            </a:pP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负责集群的所有客户端请求，</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Follower</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会将请求转发给</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a:p>
            <a:pPr marL="457200" lvl="0" indent="-457200">
              <a:lnSpc>
                <a:spcPct val="130000"/>
              </a:lnSpc>
              <a:buAutoNum type="arabicPeriod"/>
              <a:defRPr/>
            </a:pP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收到请求之后会产生一个</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entry</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&lt;index, term, commit&gt;</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。将</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entry</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添加到自己的</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Log entries</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末尾之后，向其他节点广播</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entry</a:t>
            </a:r>
          </a:p>
          <a:p>
            <a:pPr marL="457200" lvl="0" indent="-457200">
              <a:lnSpc>
                <a:spcPct val="130000"/>
              </a:lnSpc>
              <a:buAutoNum type="arabicPeriod"/>
              <a:defRPr/>
            </a:pP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其他节点将接收</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entry</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并查找自身的</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Log entries</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，如果自己的</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entries</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可以接收则返回一个</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ACK</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，否则返回自己希望的</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entry</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term </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index</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a:p>
            <a:pPr marL="457200" lvl="0" indent="-457200">
              <a:lnSpc>
                <a:spcPct val="130000"/>
              </a:lnSpc>
              <a:buAutoNum type="arabicPeriod"/>
              <a:defRPr/>
            </a:pP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将接收其他节点的反馈，如果这一</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entry</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被超过半数的节点接收，他将</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commit</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这一</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entry</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。这意味着这一</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entry</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将会允许进入状态机。</a:t>
            </a: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2" name="图片 21">
            <a:extLst>
              <a:ext uri="{FF2B5EF4-FFF2-40B4-BE49-F238E27FC236}">
                <a16:creationId xmlns:a16="http://schemas.microsoft.com/office/drawing/2014/main" id="{0745BC6E-4702-4DF8-DC6D-4484AD4AE2FD}"/>
              </a:ext>
            </a:extLst>
          </p:cNvPr>
          <p:cNvPicPr>
            <a:picLocks noChangeAspect="1"/>
          </p:cNvPicPr>
          <p:nvPr/>
        </p:nvPicPr>
        <p:blipFill>
          <a:blip r:embed="rId3"/>
          <a:stretch>
            <a:fillRect/>
          </a:stretch>
        </p:blipFill>
        <p:spPr>
          <a:xfrm>
            <a:off x="7659532" y="3429000"/>
            <a:ext cx="4148851" cy="3273544"/>
          </a:xfrm>
          <a:prstGeom prst="rect">
            <a:avLst/>
          </a:prstGeom>
        </p:spPr>
      </p:pic>
    </p:spTree>
    <p:extLst>
      <p:ext uri="{BB962C8B-B14F-4D97-AF65-F5344CB8AC3E}">
        <p14:creationId xmlns:p14="http://schemas.microsoft.com/office/powerpoint/2010/main" val="191984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par>
                          <p:cTn id="21" fill="hold">
                            <p:stCondLst>
                              <p:cond delay="3225"/>
                            </p:stCondLst>
                            <p:childTnLst>
                              <p:par>
                                <p:cTn id="22" presetID="22" presetClass="entr" presetSubtype="8"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5114709" cy="502766"/>
          </a:xfrm>
          <a:prstGeom prst="rect">
            <a:avLst/>
          </a:prstGeom>
          <a:noFill/>
        </p:spPr>
        <p:txBody>
          <a:bodyPr wrap="square" lIns="91440" tIns="45720" rIns="91440" bIns="45720" rtlCol="0">
            <a:spAutoFit/>
          </a:bodyPr>
          <a:lstStyle/>
          <a:p>
            <a:r>
              <a:rPr lang="en-US" altLang="zh-CN" sz="2667" dirty="0">
                <a:solidFill>
                  <a:schemeClr val="bg1"/>
                </a:solidFill>
                <a:latin typeface="微软雅黑" panose="020B0503020204020204" pitchFamily="34" charset="-122"/>
                <a:ea typeface="微软雅黑" panose="020B0503020204020204" pitchFamily="34" charset="-122"/>
              </a:rPr>
              <a:t>Raft</a:t>
            </a:r>
            <a:r>
              <a:rPr lang="zh-CN" altLang="en-US" sz="2667" dirty="0">
                <a:solidFill>
                  <a:schemeClr val="bg1"/>
                </a:solidFill>
                <a:latin typeface="微软雅黑" panose="020B0503020204020204" pitchFamily="34" charset="-122"/>
                <a:ea typeface="微软雅黑" panose="020B0503020204020204" pitchFamily="34" charset="-122"/>
              </a:rPr>
              <a:t>基本流程</a:t>
            </a:r>
            <a:r>
              <a:rPr lang="en-US" altLang="zh-CN" sz="2667" dirty="0">
                <a:solidFill>
                  <a:schemeClr val="bg1"/>
                </a:solidFill>
                <a:latin typeface="微软雅黑" panose="020B0503020204020204" pitchFamily="34" charset="-122"/>
                <a:ea typeface="微软雅黑" panose="020B0503020204020204" pitchFamily="34" charset="-122"/>
              </a:rPr>
              <a:t>——</a:t>
            </a:r>
            <a:r>
              <a:rPr lang="zh-CN" altLang="en-US" sz="2667" dirty="0">
                <a:solidFill>
                  <a:schemeClr val="bg1"/>
                </a:solidFill>
                <a:latin typeface="微软雅黑" panose="020B0503020204020204" pitchFamily="34" charset="-122"/>
                <a:ea typeface="微软雅黑" panose="020B0503020204020204" pitchFamily="34" charset="-122"/>
              </a:rPr>
              <a:t>选举安全问题</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矩形 19">
            <a:extLst>
              <a:ext uri="{FF2B5EF4-FFF2-40B4-BE49-F238E27FC236}">
                <a16:creationId xmlns:a16="http://schemas.microsoft.com/office/drawing/2014/main" id="{15725A31-AC71-84EF-A85D-849B41320723}"/>
              </a:ext>
            </a:extLst>
          </p:cNvPr>
          <p:cNvSpPr/>
          <p:nvPr/>
        </p:nvSpPr>
        <p:spPr>
          <a:xfrm flipH="1">
            <a:off x="383616" y="895028"/>
            <a:ext cx="7138973" cy="6055906"/>
          </a:xfrm>
          <a:prstGeom prst="rect">
            <a:avLst/>
          </a:prstGeom>
        </p:spPr>
        <p:txBody>
          <a:bodyPr wrap="square" lIns="115205" tIns="57603" rIns="115205" bIns="57603">
            <a:spAutoFit/>
          </a:bodyPr>
          <a:lstStyle/>
          <a:p>
            <a:pPr lvl="0">
              <a:lnSpc>
                <a:spcPct val="130000"/>
              </a:lnSpc>
              <a:defRPr/>
            </a:pP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在前面选举的时候我们就说过，各个节点投票的时候必须比较他们的</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entry</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哪一个是更新的，只有</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Candidate</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entry</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更新的时候才会给对方投票，来确保选举出的</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拥有整个集群目前已经</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commit</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的全部日志。但是这还是可能有问题的：</a:t>
            </a: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30000"/>
              </a:lnSpc>
              <a:defRPr/>
            </a:pP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30000"/>
              </a:lnSpc>
              <a:defRPr/>
            </a:pP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：表示</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S1</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，此时只有</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S1 S2</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接收了</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号</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entry</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，它还没有被</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commit</a:t>
            </a:r>
          </a:p>
          <a:p>
            <a:pPr lvl="0">
              <a:lnSpc>
                <a:spcPct val="130000"/>
              </a:lnSpc>
              <a:defRPr/>
            </a:pP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：表示此时</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S5</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因为长时间未接收到</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heartbeat</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而选举，此时可以成功（</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S3 S4 S5</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投票）。并且它接收了一个</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entry</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号）</a:t>
            </a: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30000"/>
              </a:lnSpc>
              <a:defRPr/>
            </a:pP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：如果此时</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S5</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崩溃而</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S1</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重新开始选举，也可以选举成功（</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S1 S2 S3 S4</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投票），它再同步自己的</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log entries</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到</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S3</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上，并且接收</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号</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entry</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。（按理来说，此时</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号</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entry</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因为被大多数接受因此</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commit</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了）</a:t>
            </a: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30000"/>
              </a:lnSpc>
              <a:defRPr/>
            </a:pP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：然而此时</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S1</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崩溃，</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S5</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开始选举，因为他有三号</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entry</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，因此可以得到</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S2 S3 S4 S5</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的投票当选，最终它将到达</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D1</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状态，覆盖已经</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commit</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掉的</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entry</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，产生语义错误。</a:t>
            </a: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78BE3EF8-3F3C-D9B2-C7CA-88474F80B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3279" y="1258706"/>
            <a:ext cx="4910987" cy="4340588"/>
          </a:xfrm>
          <a:prstGeom prst="rect">
            <a:avLst/>
          </a:prstGeom>
        </p:spPr>
      </p:pic>
    </p:spTree>
    <p:extLst>
      <p:ext uri="{BB962C8B-B14F-4D97-AF65-F5344CB8AC3E}">
        <p14:creationId xmlns:p14="http://schemas.microsoft.com/office/powerpoint/2010/main" val="183659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par>
                          <p:cTn id="21" fill="hold">
                            <p:stCondLst>
                              <p:cond delay="3375"/>
                            </p:stCondLst>
                            <p:childTnLst>
                              <p:par>
                                <p:cTn id="22" presetID="22" presetClass="entr" presetSubtype="8"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5114709" cy="502766"/>
          </a:xfrm>
          <a:prstGeom prst="rect">
            <a:avLst/>
          </a:prstGeom>
          <a:noFill/>
        </p:spPr>
        <p:txBody>
          <a:bodyPr wrap="square" lIns="91440" tIns="45720" rIns="91440" bIns="45720" rtlCol="0">
            <a:spAutoFit/>
          </a:bodyPr>
          <a:lstStyle/>
          <a:p>
            <a:r>
              <a:rPr lang="en-US" altLang="zh-CN" sz="2667" dirty="0">
                <a:solidFill>
                  <a:schemeClr val="bg1"/>
                </a:solidFill>
                <a:latin typeface="微软雅黑" panose="020B0503020204020204" pitchFamily="34" charset="-122"/>
                <a:ea typeface="微软雅黑" panose="020B0503020204020204" pitchFamily="34" charset="-122"/>
              </a:rPr>
              <a:t>Raft</a:t>
            </a:r>
            <a:r>
              <a:rPr lang="zh-CN" altLang="en-US" sz="2667" dirty="0">
                <a:solidFill>
                  <a:schemeClr val="bg1"/>
                </a:solidFill>
                <a:latin typeface="微软雅黑" panose="020B0503020204020204" pitchFamily="34" charset="-122"/>
                <a:ea typeface="微软雅黑" panose="020B0503020204020204" pitchFamily="34" charset="-122"/>
              </a:rPr>
              <a:t>优化</a:t>
            </a:r>
            <a:r>
              <a:rPr lang="en-US" altLang="zh-CN" sz="2667" dirty="0">
                <a:solidFill>
                  <a:schemeClr val="bg1"/>
                </a:solidFill>
                <a:latin typeface="微软雅黑" panose="020B0503020204020204" pitchFamily="34" charset="-122"/>
                <a:ea typeface="微软雅黑" panose="020B0503020204020204" pitchFamily="34" charset="-122"/>
              </a:rPr>
              <a:t>——Pre Vote</a:t>
            </a:r>
            <a:endParaRPr lang="zh-CN" altLang="en-US" sz="2667" dirty="0">
              <a:solidFill>
                <a:schemeClr val="bg1"/>
              </a:solidFill>
              <a:latin typeface="微软雅黑" panose="020B0503020204020204" pitchFamily="34" charset="-122"/>
              <a:ea typeface="微软雅黑" panose="020B0503020204020204" pitchFamily="34" charset="-122"/>
            </a:endParaRP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矩形 19">
            <a:extLst>
              <a:ext uri="{FF2B5EF4-FFF2-40B4-BE49-F238E27FC236}">
                <a16:creationId xmlns:a16="http://schemas.microsoft.com/office/drawing/2014/main" id="{15725A31-AC71-84EF-A85D-849B41320723}"/>
              </a:ext>
            </a:extLst>
          </p:cNvPr>
          <p:cNvSpPr/>
          <p:nvPr/>
        </p:nvSpPr>
        <p:spPr>
          <a:xfrm flipH="1">
            <a:off x="383615" y="895028"/>
            <a:ext cx="11663840" cy="3441408"/>
          </a:xfrm>
          <a:prstGeom prst="rect">
            <a:avLst/>
          </a:prstGeom>
        </p:spPr>
        <p:txBody>
          <a:bodyPr wrap="square" lIns="115205" tIns="57603" rIns="115205" bIns="57603">
            <a:spAutoFit/>
          </a:bodyPr>
          <a:lstStyle/>
          <a:p>
            <a:pPr lvl="0">
              <a:lnSpc>
                <a:spcPct val="130000"/>
              </a:lnSpc>
              <a:defRPr/>
            </a:pP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存在这样一种情况：假设因为网络分区，一个</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Follower Timeout</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了，那它就会尝试成为</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，但是因为网络分区他又不能成为</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Leader</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。那它就会不断</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Timeout</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，不断自增它的</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Term</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。等到网络分区消失，它重新加入集群会极大影响整个集群的工作，导致多次重新选主并且集群短时间不可用。</a:t>
            </a:r>
          </a:p>
          <a:p>
            <a:pPr lvl="0">
              <a:lnSpc>
                <a:spcPct val="130000"/>
              </a:lnSpc>
              <a:defRPr/>
            </a:pPr>
            <a:endPar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30000"/>
              </a:lnSpc>
              <a:defRPr/>
            </a:pP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​实际上本可以不必如此，只要重新加入分区的节点心里有数：我不可能赢得选举。</a:t>
            </a:r>
          </a:p>
          <a:p>
            <a:pPr lvl="0">
              <a:lnSpc>
                <a:spcPct val="130000"/>
              </a:lnSpc>
              <a:defRPr/>
            </a:pPr>
            <a:endPar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30000"/>
              </a:lnSpc>
              <a:defRPr/>
            </a:pP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​于是可以让这个节点在</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Timeout</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之后先询问其他节点是否会给自己投票，如果其他节点的日志没有它新就不会给他投票。问完了如果发现自己的得票数不会超过一半那就不发起选举来捣乱。这是一种</a:t>
            </a:r>
            <a:r>
              <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rPr>
              <a:t>2PC</a:t>
            </a:r>
            <a:r>
              <a:rPr lang="zh-CN" altLang="en-US" sz="1867" dirty="0">
                <a:solidFill>
                  <a:schemeClr val="tx1">
                    <a:lumMod val="65000"/>
                    <a:lumOff val="35000"/>
                  </a:schemeClr>
                </a:solidFill>
                <a:latin typeface="微软雅黑" panose="020B0503020204020204" pitchFamily="34" charset="-122"/>
                <a:ea typeface="微软雅黑" panose="020B0503020204020204" pitchFamily="34" charset="-122"/>
              </a:rPr>
              <a:t>的方式。（先征求同意再开始选举）</a:t>
            </a: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839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par>
                          <p:cTn id="21" fill="hold">
                            <p:stCondLst>
                              <p:cond delay="3300"/>
                            </p:stCondLst>
                            <p:childTnLst>
                              <p:par>
                                <p:cTn id="22" presetID="22" presetClass="entr" presetSubtype="8"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4419600" y="2266950"/>
            <a:ext cx="0" cy="2324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4"/>
          <p:cNvSpPr txBox="1"/>
          <p:nvPr/>
        </p:nvSpPr>
        <p:spPr>
          <a:xfrm>
            <a:off x="4670988" y="2502375"/>
            <a:ext cx="6016061" cy="1300338"/>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a:ea typeface="微软雅黑"/>
              </a:defRPr>
            </a:lvl1pPr>
          </a:lstStyle>
          <a:p>
            <a:r>
              <a:rPr lang="en-US" altLang="zh-CN" sz="4000" b="1" dirty="0">
                <a:solidFill>
                  <a:srgbClr val="0070C0"/>
                </a:solidFill>
                <a:latin typeface="微软雅黑" panose="020B0503020204020204" pitchFamily="34" charset="-122"/>
                <a:ea typeface="微软雅黑" panose="020B0503020204020204" pitchFamily="34" charset="-122"/>
              </a:rPr>
              <a:t>3</a:t>
            </a:r>
            <a:r>
              <a:rPr lang="zh-CN" altLang="en-US" sz="4000" b="1" dirty="0">
                <a:solidFill>
                  <a:srgbClr val="0070C0"/>
                </a:solidFill>
                <a:latin typeface="微软雅黑" panose="020B0503020204020204" pitchFamily="34" charset="-122"/>
                <a:ea typeface="微软雅黑" panose="020B0503020204020204" pitchFamily="34" charset="-122"/>
              </a:rPr>
              <a:t>、详细设计和功能实现</a:t>
            </a:r>
          </a:p>
          <a:p>
            <a:endParaRPr lang="zh-CN" altLang="en-US" sz="40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642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Horizontal)">
                                      <p:cBhvr>
                                        <p:cTn id="7" dur="500"/>
                                        <p:tgtEl>
                                          <p:spTgt spid="12"/>
                                        </p:tgtEl>
                                      </p:cBhvr>
                                    </p:animEffect>
                                  </p:childTnLst>
                                </p:cTn>
                              </p:par>
                            </p:childTnLst>
                          </p:cTn>
                        </p:par>
                        <p:par>
                          <p:cTn id="8" fill="hold">
                            <p:stCondLst>
                              <p:cond delay="500"/>
                            </p:stCondLst>
                            <p:childTnLst>
                              <p:par>
                                <p:cTn id="9" presetID="2" presetClass="entr" presetSubtype="2" decel="53333" fill="hold" grpId="0" nodeType="afterEffect">
                                  <p:stCondLst>
                                    <p:cond delay="0"/>
                                  </p:stCondLst>
                                  <p:iterate type="lt">
                                    <p:tmPct val="15000"/>
                                  </p:iterate>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1+#ppt_w/2"/>
                                          </p:val>
                                        </p:tav>
                                        <p:tav tm="100000">
                                          <p:val>
                                            <p:strVal val="#ppt_x"/>
                                          </p:val>
                                        </p:tav>
                                      </p:tavLst>
                                    </p:anim>
                                    <p:anim calcmode="lin" valueType="num">
                                      <p:cBhvr additive="base">
                                        <p:cTn id="12"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5695887"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基于</a:t>
            </a:r>
            <a:r>
              <a:rPr lang="en-US" altLang="zh-CN" sz="2667" dirty="0">
                <a:solidFill>
                  <a:schemeClr val="bg1"/>
                </a:solidFill>
                <a:latin typeface="微软雅黑" panose="020B0503020204020204" pitchFamily="34" charset="-122"/>
                <a:ea typeface="微软雅黑" panose="020B0503020204020204" pitchFamily="34" charset="-122"/>
              </a:rPr>
              <a:t>Raft</a:t>
            </a:r>
            <a:r>
              <a:rPr lang="zh-CN" altLang="en-US" sz="2667" dirty="0">
                <a:solidFill>
                  <a:schemeClr val="bg1"/>
                </a:solidFill>
                <a:latin typeface="微软雅黑" panose="020B0503020204020204" pitchFamily="34" charset="-122"/>
                <a:ea typeface="微软雅黑" panose="020B0503020204020204" pitchFamily="34" charset="-122"/>
              </a:rPr>
              <a:t>的可容错分布式数据库</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19" name="图片 18">
            <a:extLst>
              <a:ext uri="{FF2B5EF4-FFF2-40B4-BE49-F238E27FC236}">
                <a16:creationId xmlns:a16="http://schemas.microsoft.com/office/drawing/2014/main" id="{61CB3FEE-C6D2-23AC-0B2A-9848AB1D89CC}"/>
              </a:ext>
            </a:extLst>
          </p:cNvPr>
          <p:cNvPicPr>
            <a:picLocks noChangeAspect="1"/>
          </p:cNvPicPr>
          <p:nvPr/>
        </p:nvPicPr>
        <p:blipFill>
          <a:blip r:embed="rId3"/>
          <a:stretch>
            <a:fillRect/>
          </a:stretch>
        </p:blipFill>
        <p:spPr>
          <a:xfrm>
            <a:off x="1641276" y="903495"/>
            <a:ext cx="8354908" cy="6033351"/>
          </a:xfrm>
          <a:prstGeom prst="rect">
            <a:avLst/>
          </a:prstGeom>
        </p:spPr>
      </p:pic>
    </p:spTree>
    <p:extLst>
      <p:ext uri="{BB962C8B-B14F-4D97-AF65-F5344CB8AC3E}">
        <p14:creationId xmlns:p14="http://schemas.microsoft.com/office/powerpoint/2010/main" val="168682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5695887"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基于</a:t>
            </a:r>
            <a:r>
              <a:rPr lang="en-US" altLang="zh-CN" sz="2667" dirty="0">
                <a:solidFill>
                  <a:schemeClr val="bg1"/>
                </a:solidFill>
                <a:latin typeface="微软雅黑" panose="020B0503020204020204" pitchFamily="34" charset="-122"/>
                <a:ea typeface="微软雅黑" panose="020B0503020204020204" pitchFamily="34" charset="-122"/>
              </a:rPr>
              <a:t>Raft</a:t>
            </a:r>
            <a:r>
              <a:rPr lang="zh-CN" altLang="en-US" sz="2667" dirty="0">
                <a:solidFill>
                  <a:schemeClr val="bg1"/>
                </a:solidFill>
                <a:latin typeface="微软雅黑" panose="020B0503020204020204" pitchFamily="34" charset="-122"/>
                <a:ea typeface="微软雅黑" panose="020B0503020204020204" pitchFamily="34" charset="-122"/>
              </a:rPr>
              <a:t>的可容错分布式数据库</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1026" name="Picture 2" descr="在这里插入图片描述">
            <a:extLst>
              <a:ext uri="{FF2B5EF4-FFF2-40B4-BE49-F238E27FC236}">
                <a16:creationId xmlns:a16="http://schemas.microsoft.com/office/drawing/2014/main" id="{4700664B-A34D-F710-9A56-0FF60AEADD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6" b="3789"/>
          <a:stretch/>
        </p:blipFill>
        <p:spPr bwMode="auto">
          <a:xfrm>
            <a:off x="820009" y="1489336"/>
            <a:ext cx="10919707" cy="41327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在这里插入图片描述" hidden="1">
            <a:extLst>
              <a:ext uri="{FF2B5EF4-FFF2-40B4-BE49-F238E27FC236}">
                <a16:creationId xmlns:a16="http://schemas.microsoft.com/office/drawing/2014/main" id="{15E252F8-9AA1-9932-C4A9-9DA1681B36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5505" y="895028"/>
            <a:ext cx="6420362" cy="5696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07059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5330127"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实现细节</a:t>
            </a:r>
            <a:r>
              <a:rPr lang="en-US" altLang="zh-CN" sz="2667" dirty="0">
                <a:solidFill>
                  <a:schemeClr val="bg1"/>
                </a:solidFill>
                <a:latin typeface="微软雅黑" panose="020B0503020204020204" pitchFamily="34" charset="-122"/>
                <a:ea typeface="微软雅黑" panose="020B0503020204020204" pitchFamily="34" charset="-122"/>
              </a:rPr>
              <a:t>——</a:t>
            </a:r>
            <a:r>
              <a:rPr lang="zh-CN" altLang="en-US" sz="2667" dirty="0">
                <a:solidFill>
                  <a:schemeClr val="bg1"/>
                </a:solidFill>
                <a:latin typeface="微软雅黑" panose="020B0503020204020204" pitchFamily="34" charset="-122"/>
                <a:ea typeface="微软雅黑" panose="020B0503020204020204" pitchFamily="34" charset="-122"/>
              </a:rPr>
              <a:t>持久化与快照</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菱形 19"/>
          <p:cNvSpPr/>
          <p:nvPr/>
        </p:nvSpPr>
        <p:spPr>
          <a:xfrm>
            <a:off x="1391478" y="1272390"/>
            <a:ext cx="1736153" cy="1736048"/>
          </a:xfrm>
          <a:prstGeom prst="diamond">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7603" rIns="0" bIns="57603" anchor="ctr"/>
          <a:lstStyle/>
          <a:p>
            <a:pPr algn="ctr">
              <a:defRPr/>
            </a:pPr>
            <a:r>
              <a:rPr lang="zh-CN" altLang="en-US" sz="2133" b="1" dirty="0">
                <a:latin typeface="微软雅黑" panose="020B0503020204020204" pitchFamily="34" charset="-122"/>
                <a:ea typeface="微软雅黑" panose="020B0503020204020204" pitchFamily="34" charset="-122"/>
              </a:rPr>
              <a:t>问题</a:t>
            </a:r>
          </a:p>
        </p:txBody>
      </p:sp>
      <p:sp>
        <p:nvSpPr>
          <p:cNvPr id="22" name="菱形 21"/>
          <p:cNvSpPr/>
          <p:nvPr/>
        </p:nvSpPr>
        <p:spPr>
          <a:xfrm>
            <a:off x="9601027" y="2956640"/>
            <a:ext cx="1738152" cy="1738045"/>
          </a:xfrm>
          <a:prstGeom prst="diamond">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7603" rIns="0" bIns="57603" anchor="ctr"/>
          <a:lstStyle/>
          <a:p>
            <a:pPr algn="ctr">
              <a:defRPr/>
            </a:pPr>
            <a:r>
              <a:rPr lang="zh-CN" altLang="en-US" sz="2133" b="1" dirty="0">
                <a:latin typeface="微软雅黑" panose="020B0503020204020204" pitchFamily="34" charset="-122"/>
                <a:ea typeface="微软雅黑" panose="020B0503020204020204" pitchFamily="34" charset="-122"/>
              </a:rPr>
              <a:t>解决</a:t>
            </a:r>
            <a:endParaRPr lang="en-US" altLang="zh-CN" sz="2133" b="1" dirty="0">
              <a:latin typeface="微软雅黑" panose="020B0503020204020204" pitchFamily="34" charset="-122"/>
              <a:ea typeface="微软雅黑" panose="020B0503020204020204" pitchFamily="34" charset="-122"/>
            </a:endParaRPr>
          </a:p>
          <a:p>
            <a:pPr algn="ctr">
              <a:defRPr/>
            </a:pPr>
            <a:r>
              <a:rPr lang="zh-CN" altLang="en-US" sz="2133" b="1" dirty="0">
                <a:latin typeface="微软雅黑" panose="020B0503020204020204" pitchFamily="34" charset="-122"/>
                <a:ea typeface="微软雅黑" panose="020B0503020204020204" pitchFamily="34" charset="-122"/>
              </a:rPr>
              <a:t>方案</a:t>
            </a:r>
          </a:p>
        </p:txBody>
      </p:sp>
      <p:sp>
        <p:nvSpPr>
          <p:cNvPr id="23" name="矩形 22"/>
          <p:cNvSpPr/>
          <p:nvPr/>
        </p:nvSpPr>
        <p:spPr>
          <a:xfrm>
            <a:off x="3162875" y="1536595"/>
            <a:ext cx="7829668" cy="1098844"/>
          </a:xfrm>
          <a:prstGeom prst="rect">
            <a:avLst/>
          </a:prstGeom>
        </p:spPr>
        <p:txBody>
          <a:bodyPr wrap="square" lIns="115205" tIns="57603" rIns="115205" bIns="57603">
            <a:spAutoFit/>
          </a:bodyPr>
          <a:lstStyle/>
          <a:p>
            <a:pPr lvl="0">
              <a:lnSpc>
                <a:spcPct val="130000"/>
              </a:lnSpc>
              <a:defRPr/>
            </a:pPr>
            <a:r>
              <a:rPr lang="zh-CN" altLang="en-US" sz="1867" b="1" dirty="0">
                <a:solidFill>
                  <a:schemeClr val="tx1">
                    <a:lumMod val="65000"/>
                    <a:lumOff val="35000"/>
                  </a:schemeClr>
                </a:solidFill>
                <a:latin typeface="微软雅黑" panose="020B0503020204020204" pitchFamily="34" charset="-122"/>
                <a:ea typeface="微软雅黑" panose="020B0503020204020204" pitchFamily="34" charset="-122"/>
              </a:rPr>
              <a:t>宕机</a:t>
            </a:r>
          </a:p>
          <a:p>
            <a:pPr lvl="0">
              <a:lnSpc>
                <a:spcPct val="130000"/>
              </a:lnSpc>
              <a:defRPr/>
            </a:pPr>
            <a:r>
              <a:rPr lang="zh-CN" altLang="en-US" sz="1600" dirty="0">
                <a:solidFill>
                  <a:schemeClr val="tx1">
                    <a:lumMod val="65000"/>
                    <a:lumOff val="35000"/>
                  </a:schemeClr>
                </a:solidFill>
                <a:latin typeface="微软雅黑" pitchFamily="34" charset="-122"/>
                <a:ea typeface="微软雅黑" pitchFamily="34" charset="-122"/>
              </a:rPr>
              <a:t>服务器有一定概率宕机。如何保证服务器能恢复到之前的状态？此外，长时间运行，日志条目巨大，如何处理？</a:t>
            </a: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flipH="1">
            <a:off x="1619825" y="3224252"/>
            <a:ext cx="7829668" cy="1098844"/>
          </a:xfrm>
          <a:prstGeom prst="rect">
            <a:avLst/>
          </a:prstGeom>
        </p:spPr>
        <p:txBody>
          <a:bodyPr wrap="square" lIns="115205" tIns="57603" rIns="115205" bIns="57603">
            <a:spAutoFit/>
          </a:bodyPr>
          <a:lstStyle/>
          <a:p>
            <a:pPr lvl="0" algn="r">
              <a:lnSpc>
                <a:spcPct val="130000"/>
              </a:lnSpc>
              <a:defRPr/>
            </a:pPr>
            <a:r>
              <a:rPr lang="zh-CN" altLang="en-US" sz="1867" b="1" dirty="0">
                <a:solidFill>
                  <a:schemeClr val="tx1">
                    <a:lumMod val="65000"/>
                    <a:lumOff val="35000"/>
                  </a:schemeClr>
                </a:solidFill>
                <a:latin typeface="微软雅黑" panose="020B0503020204020204" pitchFamily="34" charset="-122"/>
                <a:ea typeface="微软雅黑" panose="020B0503020204020204" pitchFamily="34" charset="-122"/>
              </a:rPr>
              <a:t>处理方案</a:t>
            </a:r>
          </a:p>
          <a:p>
            <a:pPr lvl="0" algn="r">
              <a:lnSpc>
                <a:spcPct val="130000"/>
              </a:lnSpc>
              <a:defRPr/>
            </a:pPr>
            <a:r>
              <a:rPr lang="zh-CN" altLang="en-US" sz="1600" dirty="0">
                <a:solidFill>
                  <a:schemeClr val="tx1">
                    <a:lumMod val="65000"/>
                    <a:lumOff val="35000"/>
                  </a:schemeClr>
                </a:solidFill>
                <a:latin typeface="微软雅黑" pitchFamily="34" charset="-122"/>
                <a:ea typeface="微软雅黑" pitchFamily="34" charset="-122"/>
              </a:rPr>
              <a:t>对日志条目、投票对象、当前任期进行持久化。在日志条目增长至特定大小后进行快照。宕机恢复后，服务器应该读取持久化数据和快照数据。</a:t>
            </a: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305016F0-6DD0-AFAC-C510-A9DB0B535ECB}"/>
              </a:ext>
            </a:extLst>
          </p:cNvPr>
          <p:cNvPicPr>
            <a:picLocks noChangeAspect="1"/>
          </p:cNvPicPr>
          <p:nvPr/>
        </p:nvPicPr>
        <p:blipFill>
          <a:blip r:embed="rId3"/>
          <a:stretch>
            <a:fillRect/>
          </a:stretch>
        </p:blipFill>
        <p:spPr>
          <a:xfrm>
            <a:off x="1925158" y="1089238"/>
            <a:ext cx="7913142" cy="5714337"/>
          </a:xfrm>
          <a:prstGeom prst="rect">
            <a:avLst/>
          </a:prstGeom>
        </p:spPr>
      </p:pic>
    </p:spTree>
    <p:extLst>
      <p:ext uri="{BB962C8B-B14F-4D97-AF65-F5344CB8AC3E}">
        <p14:creationId xmlns:p14="http://schemas.microsoft.com/office/powerpoint/2010/main" val="26413204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20" grpId="0" animBg="1"/>
      <p:bldP spid="22" grpId="0" animBg="1"/>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4">
            <a:extLst>
              <a:ext uri="{FF2B5EF4-FFF2-40B4-BE49-F238E27FC236}">
                <a16:creationId xmlns:a16="http://schemas.microsoft.com/office/drawing/2014/main" id="{99F54E41-4775-8CC4-069E-BCB8F64C7B60}"/>
              </a:ext>
            </a:extLst>
          </p:cNvPr>
          <p:cNvSpPr/>
          <p:nvPr/>
        </p:nvSpPr>
        <p:spPr>
          <a:xfrm flipH="1">
            <a:off x="0" y="1849865"/>
            <a:ext cx="3822707" cy="3162251"/>
          </a:xfrm>
          <a:custGeom>
            <a:avLst/>
            <a:gdLst>
              <a:gd name="connsiteX0" fmla="*/ 1109530 w 2867030"/>
              <a:gd name="connsiteY0" fmla="*/ 0 h 2371688"/>
              <a:gd name="connsiteX1" fmla="*/ 1185300 w 2867030"/>
              <a:gd name="connsiteY1" fmla="*/ 0 h 2371688"/>
              <a:gd name="connsiteX2" fmla="*/ 2867030 w 2867030"/>
              <a:gd name="connsiteY2" fmla="*/ 0 h 2371688"/>
              <a:gd name="connsiteX3" fmla="*/ 2867030 w 2867030"/>
              <a:gd name="connsiteY3" fmla="*/ 2371687 h 2371688"/>
              <a:gd name="connsiteX4" fmla="*/ 1185320 w 2867030"/>
              <a:gd name="connsiteY4" fmla="*/ 2371687 h 2371688"/>
              <a:gd name="connsiteX5" fmla="*/ 1185300 w 2867030"/>
              <a:gd name="connsiteY5" fmla="*/ 2371688 h 2371688"/>
              <a:gd name="connsiteX6" fmla="*/ 1185281 w 2867030"/>
              <a:gd name="connsiteY6" fmla="*/ 2371687 h 2371688"/>
              <a:gd name="connsiteX7" fmla="*/ 1109530 w 2867030"/>
              <a:gd name="connsiteY7" fmla="*/ 2371687 h 2371688"/>
              <a:gd name="connsiteX8" fmla="*/ 1109530 w 2867030"/>
              <a:gd name="connsiteY8" fmla="*/ 2367860 h 2371688"/>
              <a:gd name="connsiteX9" fmla="*/ 1064110 w 2867030"/>
              <a:gd name="connsiteY9" fmla="*/ 2365566 h 2371688"/>
              <a:gd name="connsiteX10" fmla="*/ 0 w 2867030"/>
              <a:gd name="connsiteY10" fmla="*/ 1185844 h 2371688"/>
              <a:gd name="connsiteX11" fmla="*/ 1064110 w 2867030"/>
              <a:gd name="connsiteY11" fmla="*/ 6122 h 2371688"/>
              <a:gd name="connsiteX12" fmla="*/ 1109530 w 2867030"/>
              <a:gd name="connsiteY12" fmla="*/ 3828 h 237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7030" h="2371688">
                <a:moveTo>
                  <a:pt x="1109530" y="0"/>
                </a:moveTo>
                <a:lnTo>
                  <a:pt x="1185300" y="0"/>
                </a:lnTo>
                <a:lnTo>
                  <a:pt x="2867030" y="0"/>
                </a:lnTo>
                <a:lnTo>
                  <a:pt x="2867030" y="2371687"/>
                </a:lnTo>
                <a:lnTo>
                  <a:pt x="1185320" y="2371687"/>
                </a:lnTo>
                <a:lnTo>
                  <a:pt x="1185300" y="2371688"/>
                </a:lnTo>
                <a:lnTo>
                  <a:pt x="1185281" y="2371687"/>
                </a:lnTo>
                <a:lnTo>
                  <a:pt x="1109530" y="2371687"/>
                </a:lnTo>
                <a:lnTo>
                  <a:pt x="1109530" y="2367860"/>
                </a:lnTo>
                <a:lnTo>
                  <a:pt x="1064110" y="2365566"/>
                </a:lnTo>
                <a:cubicBezTo>
                  <a:pt x="466415" y="2304839"/>
                  <a:pt x="0" y="1799835"/>
                  <a:pt x="0" y="1185844"/>
                </a:cubicBezTo>
                <a:cubicBezTo>
                  <a:pt x="0" y="571853"/>
                  <a:pt x="466415" y="66849"/>
                  <a:pt x="1064110" y="6122"/>
                </a:cubicBezTo>
                <a:lnTo>
                  <a:pt x="1109530" y="3828"/>
                </a:lnTo>
                <a:close/>
              </a:path>
            </a:pathLst>
          </a:custGeom>
          <a:solidFill>
            <a:srgbClr val="1D629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1"/>
          </a:p>
        </p:txBody>
      </p:sp>
      <p:sp>
        <p:nvSpPr>
          <p:cNvPr id="3" name="任意多边形 5">
            <a:extLst>
              <a:ext uri="{FF2B5EF4-FFF2-40B4-BE49-F238E27FC236}">
                <a16:creationId xmlns:a16="http://schemas.microsoft.com/office/drawing/2014/main" id="{99427741-8697-5160-D302-7006B7D33683}"/>
              </a:ext>
            </a:extLst>
          </p:cNvPr>
          <p:cNvSpPr/>
          <p:nvPr/>
        </p:nvSpPr>
        <p:spPr>
          <a:xfrm flipH="1">
            <a:off x="1" y="2025454"/>
            <a:ext cx="3610132" cy="2811072"/>
          </a:xfrm>
          <a:custGeom>
            <a:avLst/>
            <a:gdLst>
              <a:gd name="connsiteX0" fmla="*/ 1397108 w 3610132"/>
              <a:gd name="connsiteY0" fmla="*/ 0 h 2811072"/>
              <a:gd name="connsiteX1" fmla="*/ 1492517 w 3610132"/>
              <a:gd name="connsiteY1" fmla="*/ 0 h 2811072"/>
              <a:gd name="connsiteX2" fmla="*/ 3610132 w 3610132"/>
              <a:gd name="connsiteY2" fmla="*/ 0 h 2811072"/>
              <a:gd name="connsiteX3" fmla="*/ 3610132 w 3610132"/>
              <a:gd name="connsiteY3" fmla="*/ 2811072 h 2811072"/>
              <a:gd name="connsiteX4" fmla="*/ 1492517 w 3610132"/>
              <a:gd name="connsiteY4" fmla="*/ 2811072 h 2811072"/>
              <a:gd name="connsiteX5" fmla="*/ 1397108 w 3610132"/>
              <a:gd name="connsiteY5" fmla="*/ 2811072 h 2811072"/>
              <a:gd name="connsiteX6" fmla="*/ 1397108 w 3610132"/>
              <a:gd name="connsiteY6" fmla="*/ 2806535 h 2811072"/>
              <a:gd name="connsiteX7" fmla="*/ 1339916 w 3610132"/>
              <a:gd name="connsiteY7" fmla="*/ 2803816 h 2811072"/>
              <a:gd name="connsiteX8" fmla="*/ 0 w 3610132"/>
              <a:gd name="connsiteY8" fmla="*/ 1405536 h 2811072"/>
              <a:gd name="connsiteX9" fmla="*/ 1339916 w 3610132"/>
              <a:gd name="connsiteY9" fmla="*/ 7257 h 2811072"/>
              <a:gd name="connsiteX10" fmla="*/ 1397108 w 3610132"/>
              <a:gd name="connsiteY10" fmla="*/ 4537 h 2811072"/>
              <a:gd name="connsiteX0" fmla="*/ 1397108 w 3622832"/>
              <a:gd name="connsiteY0" fmla="*/ 0 h 2811072"/>
              <a:gd name="connsiteX1" fmla="*/ 1492517 w 3622832"/>
              <a:gd name="connsiteY1" fmla="*/ 0 h 2811072"/>
              <a:gd name="connsiteX2" fmla="*/ 3610132 w 3622832"/>
              <a:gd name="connsiteY2" fmla="*/ 0 h 2811072"/>
              <a:gd name="connsiteX3" fmla="*/ 3610132 w 3622832"/>
              <a:gd name="connsiteY3" fmla="*/ 2811072 h 2811072"/>
              <a:gd name="connsiteX4" fmla="*/ 3622832 w 3622832"/>
              <a:gd name="connsiteY4" fmla="*/ 2806896 h 2811072"/>
              <a:gd name="connsiteX5" fmla="*/ 1492517 w 3622832"/>
              <a:gd name="connsiteY5" fmla="*/ 2811072 h 2811072"/>
              <a:gd name="connsiteX6" fmla="*/ 1397108 w 3622832"/>
              <a:gd name="connsiteY6" fmla="*/ 2811072 h 2811072"/>
              <a:gd name="connsiteX7" fmla="*/ 1397108 w 3622832"/>
              <a:gd name="connsiteY7" fmla="*/ 2806535 h 2811072"/>
              <a:gd name="connsiteX8" fmla="*/ 1339916 w 3622832"/>
              <a:gd name="connsiteY8" fmla="*/ 2803816 h 2811072"/>
              <a:gd name="connsiteX9" fmla="*/ 0 w 3622832"/>
              <a:gd name="connsiteY9" fmla="*/ 1405536 h 2811072"/>
              <a:gd name="connsiteX10" fmla="*/ 1339916 w 3622832"/>
              <a:gd name="connsiteY10" fmla="*/ 7257 h 2811072"/>
              <a:gd name="connsiteX11" fmla="*/ 1397108 w 3622832"/>
              <a:gd name="connsiteY11" fmla="*/ 4537 h 2811072"/>
              <a:gd name="connsiteX12" fmla="*/ 1397108 w 3622832"/>
              <a:gd name="connsiteY12" fmla="*/ 0 h 2811072"/>
              <a:gd name="connsiteX0" fmla="*/ 1397108 w 3610132"/>
              <a:gd name="connsiteY0" fmla="*/ 0 h 2811072"/>
              <a:gd name="connsiteX1" fmla="*/ 1492517 w 3610132"/>
              <a:gd name="connsiteY1" fmla="*/ 0 h 2811072"/>
              <a:gd name="connsiteX2" fmla="*/ 3610132 w 3610132"/>
              <a:gd name="connsiteY2" fmla="*/ 0 h 2811072"/>
              <a:gd name="connsiteX3" fmla="*/ 3610132 w 3610132"/>
              <a:gd name="connsiteY3" fmla="*/ 2811072 h 2811072"/>
              <a:gd name="connsiteX4" fmla="*/ 1492517 w 3610132"/>
              <a:gd name="connsiteY4" fmla="*/ 2811072 h 2811072"/>
              <a:gd name="connsiteX5" fmla="*/ 1397108 w 3610132"/>
              <a:gd name="connsiteY5" fmla="*/ 2811072 h 2811072"/>
              <a:gd name="connsiteX6" fmla="*/ 1397108 w 3610132"/>
              <a:gd name="connsiteY6" fmla="*/ 2806535 h 2811072"/>
              <a:gd name="connsiteX7" fmla="*/ 1339916 w 3610132"/>
              <a:gd name="connsiteY7" fmla="*/ 2803816 h 2811072"/>
              <a:gd name="connsiteX8" fmla="*/ 0 w 3610132"/>
              <a:gd name="connsiteY8" fmla="*/ 1405536 h 2811072"/>
              <a:gd name="connsiteX9" fmla="*/ 1339916 w 3610132"/>
              <a:gd name="connsiteY9" fmla="*/ 7257 h 2811072"/>
              <a:gd name="connsiteX10" fmla="*/ 1397108 w 3610132"/>
              <a:gd name="connsiteY10" fmla="*/ 4537 h 2811072"/>
              <a:gd name="connsiteX11" fmla="*/ 1397108 w 3610132"/>
              <a:gd name="connsiteY11" fmla="*/ 0 h 2811072"/>
              <a:gd name="connsiteX0" fmla="*/ 3610132 w 3732052"/>
              <a:gd name="connsiteY0" fmla="*/ 2811072 h 2932992"/>
              <a:gd name="connsiteX1" fmla="*/ 1492517 w 3732052"/>
              <a:gd name="connsiteY1" fmla="*/ 2811072 h 2932992"/>
              <a:gd name="connsiteX2" fmla="*/ 1397108 w 3732052"/>
              <a:gd name="connsiteY2" fmla="*/ 2811072 h 2932992"/>
              <a:gd name="connsiteX3" fmla="*/ 1397108 w 3732052"/>
              <a:gd name="connsiteY3" fmla="*/ 2806535 h 2932992"/>
              <a:gd name="connsiteX4" fmla="*/ 1339916 w 3732052"/>
              <a:gd name="connsiteY4" fmla="*/ 2803816 h 2932992"/>
              <a:gd name="connsiteX5" fmla="*/ 0 w 3732052"/>
              <a:gd name="connsiteY5" fmla="*/ 1405536 h 2932992"/>
              <a:gd name="connsiteX6" fmla="*/ 1339916 w 3732052"/>
              <a:gd name="connsiteY6" fmla="*/ 7257 h 2932992"/>
              <a:gd name="connsiteX7" fmla="*/ 1397108 w 3732052"/>
              <a:gd name="connsiteY7" fmla="*/ 4537 h 2932992"/>
              <a:gd name="connsiteX8" fmla="*/ 1397108 w 3732052"/>
              <a:gd name="connsiteY8" fmla="*/ 0 h 2932992"/>
              <a:gd name="connsiteX9" fmla="*/ 1492517 w 3732052"/>
              <a:gd name="connsiteY9" fmla="*/ 0 h 2932992"/>
              <a:gd name="connsiteX10" fmla="*/ 3610132 w 3732052"/>
              <a:gd name="connsiteY10" fmla="*/ 0 h 2932992"/>
              <a:gd name="connsiteX11" fmla="*/ 3732052 w 3732052"/>
              <a:gd name="connsiteY11" fmla="*/ 2932992 h 2932992"/>
              <a:gd name="connsiteX0" fmla="*/ 3610132 w 3610132"/>
              <a:gd name="connsiteY0" fmla="*/ 2811072 h 2811072"/>
              <a:gd name="connsiteX1" fmla="*/ 1492517 w 3610132"/>
              <a:gd name="connsiteY1" fmla="*/ 2811072 h 2811072"/>
              <a:gd name="connsiteX2" fmla="*/ 1397108 w 3610132"/>
              <a:gd name="connsiteY2" fmla="*/ 2811072 h 2811072"/>
              <a:gd name="connsiteX3" fmla="*/ 1397108 w 3610132"/>
              <a:gd name="connsiteY3" fmla="*/ 2806535 h 2811072"/>
              <a:gd name="connsiteX4" fmla="*/ 1339916 w 3610132"/>
              <a:gd name="connsiteY4" fmla="*/ 2803816 h 2811072"/>
              <a:gd name="connsiteX5" fmla="*/ 0 w 3610132"/>
              <a:gd name="connsiteY5" fmla="*/ 1405536 h 2811072"/>
              <a:gd name="connsiteX6" fmla="*/ 1339916 w 3610132"/>
              <a:gd name="connsiteY6" fmla="*/ 7257 h 2811072"/>
              <a:gd name="connsiteX7" fmla="*/ 1397108 w 3610132"/>
              <a:gd name="connsiteY7" fmla="*/ 4537 h 2811072"/>
              <a:gd name="connsiteX8" fmla="*/ 1397108 w 3610132"/>
              <a:gd name="connsiteY8" fmla="*/ 0 h 2811072"/>
              <a:gd name="connsiteX9" fmla="*/ 1492517 w 3610132"/>
              <a:gd name="connsiteY9" fmla="*/ 0 h 2811072"/>
              <a:gd name="connsiteX10" fmla="*/ 3610132 w 3610132"/>
              <a:gd name="connsiteY10" fmla="*/ 0 h 281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0132" h="2811072">
                <a:moveTo>
                  <a:pt x="3610132" y="2811072"/>
                </a:moveTo>
                <a:lnTo>
                  <a:pt x="1492517" y="2811072"/>
                </a:lnTo>
                <a:lnTo>
                  <a:pt x="1397108" y="2811072"/>
                </a:lnTo>
                <a:lnTo>
                  <a:pt x="1397108" y="2806535"/>
                </a:lnTo>
                <a:lnTo>
                  <a:pt x="1339916" y="2803816"/>
                </a:lnTo>
                <a:cubicBezTo>
                  <a:pt x="587305" y="2731838"/>
                  <a:pt x="0" y="2133276"/>
                  <a:pt x="0" y="1405536"/>
                </a:cubicBezTo>
                <a:cubicBezTo>
                  <a:pt x="0" y="677796"/>
                  <a:pt x="587305" y="79234"/>
                  <a:pt x="1339916" y="7257"/>
                </a:cubicBezTo>
                <a:lnTo>
                  <a:pt x="1397108" y="4537"/>
                </a:lnTo>
                <a:lnTo>
                  <a:pt x="1397108" y="0"/>
                </a:lnTo>
                <a:lnTo>
                  <a:pt x="1492517" y="0"/>
                </a:lnTo>
                <a:lnTo>
                  <a:pt x="3610132" y="0"/>
                </a:ln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1"/>
          </a:p>
        </p:txBody>
      </p:sp>
      <p:sp>
        <p:nvSpPr>
          <p:cNvPr id="4" name="文本框 3">
            <a:extLst>
              <a:ext uri="{FF2B5EF4-FFF2-40B4-BE49-F238E27FC236}">
                <a16:creationId xmlns:a16="http://schemas.microsoft.com/office/drawing/2014/main" id="{AD5262DC-9590-F7E5-B48E-FB8B12D52EC9}"/>
              </a:ext>
            </a:extLst>
          </p:cNvPr>
          <p:cNvSpPr txBox="1"/>
          <p:nvPr/>
        </p:nvSpPr>
        <p:spPr>
          <a:xfrm flipH="1">
            <a:off x="874427" y="2454286"/>
            <a:ext cx="1598515" cy="1069845"/>
          </a:xfrm>
          <a:prstGeom prst="rect">
            <a:avLst/>
          </a:prstGeom>
          <a:noFill/>
        </p:spPr>
        <p:txBody>
          <a:bodyPr wrap="none" rtlCol="0">
            <a:spAutoFit/>
          </a:bodyPr>
          <a:lstStyle/>
          <a:p>
            <a:pPr algn="ctr">
              <a:lnSpc>
                <a:spcPct val="150000"/>
              </a:lnSpc>
            </a:pPr>
            <a:r>
              <a:rPr lang="zh-CN" altLang="en-US" sz="4800" b="1" dirty="0">
                <a:solidFill>
                  <a:schemeClr val="bg1"/>
                </a:solidFill>
                <a:latin typeface="微软雅黑" panose="020B0503020204020204" pitchFamily="34" charset="-122"/>
                <a:ea typeface="微软雅黑" panose="020B0503020204020204" pitchFamily="34" charset="-122"/>
              </a:rPr>
              <a:t>目 录</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2E1AC5C-A8CC-AC1A-8A16-A126AD56BE36}"/>
              </a:ext>
            </a:extLst>
          </p:cNvPr>
          <p:cNvSpPr/>
          <p:nvPr/>
        </p:nvSpPr>
        <p:spPr>
          <a:xfrm>
            <a:off x="6947800" y="1528717"/>
            <a:ext cx="5244195"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3" b="1" dirty="0">
                <a:latin typeface="+mn-ea"/>
              </a:rPr>
              <a:t>研究背景与现状</a:t>
            </a:r>
          </a:p>
        </p:txBody>
      </p:sp>
      <p:sp>
        <p:nvSpPr>
          <p:cNvPr id="6" name="椭圆 5">
            <a:extLst>
              <a:ext uri="{FF2B5EF4-FFF2-40B4-BE49-F238E27FC236}">
                <a16:creationId xmlns:a16="http://schemas.microsoft.com/office/drawing/2014/main" id="{9F8ADCDE-D16F-2CA9-0B4D-0ADC42D0ED95}"/>
              </a:ext>
            </a:extLst>
          </p:cNvPr>
          <p:cNvSpPr/>
          <p:nvPr/>
        </p:nvSpPr>
        <p:spPr>
          <a:xfrm>
            <a:off x="6607627" y="1528717"/>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01</a:t>
            </a:r>
            <a:endParaRPr lang="zh-CN" altLang="en-US" sz="2667" b="1" dirty="0">
              <a:solidFill>
                <a:schemeClr val="bg1"/>
              </a:solidFill>
            </a:endParaRPr>
          </a:p>
        </p:txBody>
      </p:sp>
      <p:sp>
        <p:nvSpPr>
          <p:cNvPr id="7" name="矩形 6">
            <a:extLst>
              <a:ext uri="{FF2B5EF4-FFF2-40B4-BE49-F238E27FC236}">
                <a16:creationId xmlns:a16="http://schemas.microsoft.com/office/drawing/2014/main" id="{DDB56436-0139-A2D9-60B4-0F93B1EE976D}"/>
              </a:ext>
            </a:extLst>
          </p:cNvPr>
          <p:cNvSpPr/>
          <p:nvPr/>
        </p:nvSpPr>
        <p:spPr>
          <a:xfrm>
            <a:off x="6947801" y="2366917"/>
            <a:ext cx="5244196"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3" b="1" dirty="0">
                <a:latin typeface="+mn-ea"/>
              </a:rPr>
              <a:t>设计思路和技术路线</a:t>
            </a:r>
          </a:p>
        </p:txBody>
      </p:sp>
      <p:sp>
        <p:nvSpPr>
          <p:cNvPr id="8" name="椭圆 7">
            <a:extLst>
              <a:ext uri="{FF2B5EF4-FFF2-40B4-BE49-F238E27FC236}">
                <a16:creationId xmlns:a16="http://schemas.microsoft.com/office/drawing/2014/main" id="{6B709A09-12B4-CB46-FD2E-305C4A9B50DA}"/>
              </a:ext>
            </a:extLst>
          </p:cNvPr>
          <p:cNvSpPr/>
          <p:nvPr/>
        </p:nvSpPr>
        <p:spPr>
          <a:xfrm>
            <a:off x="6607627" y="2366917"/>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02</a:t>
            </a:r>
            <a:endParaRPr lang="zh-CN" altLang="en-US" sz="2667" b="1" dirty="0">
              <a:solidFill>
                <a:schemeClr val="bg1"/>
              </a:solidFill>
            </a:endParaRPr>
          </a:p>
        </p:txBody>
      </p:sp>
      <p:sp>
        <p:nvSpPr>
          <p:cNvPr id="9" name="矩形 8">
            <a:extLst>
              <a:ext uri="{FF2B5EF4-FFF2-40B4-BE49-F238E27FC236}">
                <a16:creationId xmlns:a16="http://schemas.microsoft.com/office/drawing/2014/main" id="{23707C2D-7BF8-FC68-19A8-58647B7081F8}"/>
              </a:ext>
            </a:extLst>
          </p:cNvPr>
          <p:cNvSpPr/>
          <p:nvPr/>
        </p:nvSpPr>
        <p:spPr>
          <a:xfrm>
            <a:off x="6947801" y="3205117"/>
            <a:ext cx="5244196"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3" b="1" dirty="0">
                <a:latin typeface="+mn-ea"/>
              </a:rPr>
              <a:t>详细设计和功能实现</a:t>
            </a:r>
          </a:p>
        </p:txBody>
      </p:sp>
      <p:sp>
        <p:nvSpPr>
          <p:cNvPr id="10" name="椭圆 9">
            <a:extLst>
              <a:ext uri="{FF2B5EF4-FFF2-40B4-BE49-F238E27FC236}">
                <a16:creationId xmlns:a16="http://schemas.microsoft.com/office/drawing/2014/main" id="{67AEBFD5-8D55-F3E1-932C-F1EA67D47AE8}"/>
              </a:ext>
            </a:extLst>
          </p:cNvPr>
          <p:cNvSpPr/>
          <p:nvPr/>
        </p:nvSpPr>
        <p:spPr>
          <a:xfrm>
            <a:off x="6607627" y="3205117"/>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03</a:t>
            </a:r>
            <a:endParaRPr lang="zh-CN" altLang="en-US" sz="2667" b="1" dirty="0">
              <a:solidFill>
                <a:schemeClr val="bg1"/>
              </a:solidFill>
            </a:endParaRPr>
          </a:p>
        </p:txBody>
      </p:sp>
      <p:sp>
        <p:nvSpPr>
          <p:cNvPr id="11" name="矩形 10">
            <a:extLst>
              <a:ext uri="{FF2B5EF4-FFF2-40B4-BE49-F238E27FC236}">
                <a16:creationId xmlns:a16="http://schemas.microsoft.com/office/drawing/2014/main" id="{F12C6972-0D7B-FF3A-D848-79BBAF9BF95D}"/>
              </a:ext>
            </a:extLst>
          </p:cNvPr>
          <p:cNvSpPr/>
          <p:nvPr/>
        </p:nvSpPr>
        <p:spPr>
          <a:xfrm>
            <a:off x="6947802" y="4043317"/>
            <a:ext cx="5244199"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3" b="1" dirty="0">
                <a:latin typeface="+mn-ea"/>
              </a:rPr>
              <a:t>技术难点及解决方案</a:t>
            </a:r>
          </a:p>
        </p:txBody>
      </p:sp>
      <p:sp>
        <p:nvSpPr>
          <p:cNvPr id="12" name="椭圆 11">
            <a:extLst>
              <a:ext uri="{FF2B5EF4-FFF2-40B4-BE49-F238E27FC236}">
                <a16:creationId xmlns:a16="http://schemas.microsoft.com/office/drawing/2014/main" id="{27BDE1E6-27E5-F7D7-8978-277F1AF60F39}"/>
              </a:ext>
            </a:extLst>
          </p:cNvPr>
          <p:cNvSpPr/>
          <p:nvPr/>
        </p:nvSpPr>
        <p:spPr>
          <a:xfrm>
            <a:off x="6607627" y="4043317"/>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04</a:t>
            </a:r>
            <a:endParaRPr lang="zh-CN" altLang="en-US" sz="2667" b="1" dirty="0">
              <a:solidFill>
                <a:schemeClr val="bg1"/>
              </a:solidFill>
            </a:endParaRPr>
          </a:p>
        </p:txBody>
      </p:sp>
      <p:sp>
        <p:nvSpPr>
          <p:cNvPr id="13" name="矩形 12">
            <a:extLst>
              <a:ext uri="{FF2B5EF4-FFF2-40B4-BE49-F238E27FC236}">
                <a16:creationId xmlns:a16="http://schemas.microsoft.com/office/drawing/2014/main" id="{6C1B769C-D832-656B-AA12-6FF5A103BD1B}"/>
              </a:ext>
            </a:extLst>
          </p:cNvPr>
          <p:cNvSpPr/>
          <p:nvPr/>
        </p:nvSpPr>
        <p:spPr>
          <a:xfrm>
            <a:off x="6947802" y="4881517"/>
            <a:ext cx="5244199" cy="680348"/>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3" b="1" dirty="0">
                <a:latin typeface="+mn-ea"/>
              </a:rPr>
              <a:t> 项目实现成果展示</a:t>
            </a:r>
          </a:p>
        </p:txBody>
      </p:sp>
      <p:sp>
        <p:nvSpPr>
          <p:cNvPr id="14" name="椭圆 13">
            <a:extLst>
              <a:ext uri="{FF2B5EF4-FFF2-40B4-BE49-F238E27FC236}">
                <a16:creationId xmlns:a16="http://schemas.microsoft.com/office/drawing/2014/main" id="{F9E2BD0D-529E-5272-33DC-B98373263EA2}"/>
              </a:ext>
            </a:extLst>
          </p:cNvPr>
          <p:cNvSpPr/>
          <p:nvPr/>
        </p:nvSpPr>
        <p:spPr>
          <a:xfrm>
            <a:off x="6607627" y="4881517"/>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7" b="1" dirty="0">
                <a:solidFill>
                  <a:schemeClr val="bg1"/>
                </a:solidFill>
              </a:rPr>
              <a:t>05</a:t>
            </a:r>
            <a:endParaRPr lang="zh-CN" altLang="en-US" sz="2667" b="1" dirty="0">
              <a:solidFill>
                <a:schemeClr val="bg1"/>
              </a:solidFill>
            </a:endParaRPr>
          </a:p>
        </p:txBody>
      </p:sp>
      <p:sp>
        <p:nvSpPr>
          <p:cNvPr id="15" name="矩形 14">
            <a:extLst>
              <a:ext uri="{FF2B5EF4-FFF2-40B4-BE49-F238E27FC236}">
                <a16:creationId xmlns:a16="http://schemas.microsoft.com/office/drawing/2014/main" id="{7729AB6A-15F3-C2C7-E5A7-EAC546EF62C3}"/>
              </a:ext>
            </a:extLst>
          </p:cNvPr>
          <p:cNvSpPr/>
          <p:nvPr/>
        </p:nvSpPr>
        <p:spPr>
          <a:xfrm>
            <a:off x="478998" y="3430990"/>
            <a:ext cx="2389372" cy="743986"/>
          </a:xfrm>
          <a:prstGeom prst="rect">
            <a:avLst/>
          </a:prstGeom>
        </p:spPr>
        <p:txBody>
          <a:bodyPr wrap="none">
            <a:spAutoFit/>
          </a:bodyPr>
          <a:lstStyle/>
          <a:p>
            <a:pPr lvl="0" algn="ctr">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719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750"/>
                                        <p:tgtEl>
                                          <p:spTgt spid="3"/>
                                        </p:tgtEl>
                                      </p:cBhvr>
                                    </p:animEffect>
                                  </p:childTnLst>
                                </p:cTn>
                              </p:par>
                            </p:childTnLst>
                          </p:cTn>
                        </p:par>
                        <p:par>
                          <p:cTn id="13" fill="hold">
                            <p:stCondLst>
                              <p:cond delay="1500"/>
                            </p:stCondLst>
                            <p:childTnLst>
                              <p:par>
                                <p:cTn id="14" presetID="2" presetClass="entr" presetSubtype="1" decel="53333" fill="hold" grpId="0" nodeType="after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additive="base">
                                        <p:cTn id="16" dur="750" fill="hold"/>
                                        <p:tgtEl>
                                          <p:spTgt spid="4"/>
                                        </p:tgtEl>
                                        <p:attrNameLst>
                                          <p:attrName>ppt_x</p:attrName>
                                        </p:attrNameLst>
                                      </p:cBhvr>
                                      <p:tavLst>
                                        <p:tav tm="0">
                                          <p:val>
                                            <p:strVal val="#ppt_x"/>
                                          </p:val>
                                        </p:tav>
                                        <p:tav tm="100000">
                                          <p:val>
                                            <p:strVal val="#ppt_x"/>
                                          </p:val>
                                        </p:tav>
                                      </p:tavLst>
                                    </p:anim>
                                    <p:anim calcmode="lin" valueType="num">
                                      <p:cBhvr additive="base">
                                        <p:cTn id="17" dur="750" fill="hold"/>
                                        <p:tgtEl>
                                          <p:spTgt spid="4"/>
                                        </p:tgtEl>
                                        <p:attrNameLst>
                                          <p:attrName>ppt_y</p:attrName>
                                        </p:attrNameLst>
                                      </p:cBhvr>
                                      <p:tavLst>
                                        <p:tav tm="0">
                                          <p:val>
                                            <p:strVal val="0-#ppt_h/2"/>
                                          </p:val>
                                        </p:tav>
                                        <p:tav tm="100000">
                                          <p:val>
                                            <p:strVal val="#ppt_y"/>
                                          </p:val>
                                        </p:tav>
                                      </p:tavLst>
                                    </p:anim>
                                  </p:childTnLst>
                                </p:cTn>
                              </p:par>
                              <p:par>
                                <p:cTn id="18" presetID="2" presetClass="entr" presetSubtype="4" decel="53333" fill="hold" grpId="0" nodeType="withEffect">
                                  <p:stCondLst>
                                    <p:cond delay="0"/>
                                  </p:stCondLst>
                                  <p:iterate type="lt">
                                    <p:tmPct val="10000"/>
                                  </p:iterate>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750" fill="hold"/>
                                        <p:tgtEl>
                                          <p:spTgt spid="15"/>
                                        </p:tgtEl>
                                        <p:attrNameLst>
                                          <p:attrName>ppt_x</p:attrName>
                                        </p:attrNameLst>
                                      </p:cBhvr>
                                      <p:tavLst>
                                        <p:tav tm="0">
                                          <p:val>
                                            <p:strVal val="#ppt_x"/>
                                          </p:val>
                                        </p:tav>
                                        <p:tav tm="100000">
                                          <p:val>
                                            <p:strVal val="#ppt_x"/>
                                          </p:val>
                                        </p:tav>
                                      </p:tavLst>
                                    </p:anim>
                                    <p:anim calcmode="lin" valueType="num">
                                      <p:cBhvr additive="base">
                                        <p:cTn id="21" dur="75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2775"/>
                            </p:stCondLst>
                            <p:childTnLst>
                              <p:par>
                                <p:cTn id="23" presetID="21"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750"/>
                                        <p:tgtEl>
                                          <p:spTgt spid="6"/>
                                        </p:tgtEl>
                                      </p:cBhvr>
                                    </p:animEffect>
                                  </p:childTnLst>
                                </p:cTn>
                              </p:par>
                            </p:childTnLst>
                          </p:cTn>
                        </p:par>
                        <p:par>
                          <p:cTn id="26" fill="hold">
                            <p:stCondLst>
                              <p:cond delay="3525"/>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4025"/>
                            </p:stCondLst>
                            <p:childTnLst>
                              <p:par>
                                <p:cTn id="31" presetID="21"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heel(1)">
                                      <p:cBhvr>
                                        <p:cTn id="33" dur="750"/>
                                        <p:tgtEl>
                                          <p:spTgt spid="8"/>
                                        </p:tgtEl>
                                      </p:cBhvr>
                                    </p:animEffect>
                                  </p:childTnLst>
                                </p:cTn>
                              </p:par>
                            </p:childTnLst>
                          </p:cTn>
                        </p:par>
                        <p:par>
                          <p:cTn id="34" fill="hold">
                            <p:stCondLst>
                              <p:cond delay="4775"/>
                            </p:stCondLst>
                            <p:childTnLst>
                              <p:par>
                                <p:cTn id="35" presetID="22" presetClass="entr" presetSubtype="8"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par>
                          <p:cTn id="38" fill="hold">
                            <p:stCondLst>
                              <p:cond delay="5275"/>
                            </p:stCondLst>
                            <p:childTnLst>
                              <p:par>
                                <p:cTn id="39" presetID="21" presetClass="entr" presetSubtype="1"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heel(1)">
                                      <p:cBhvr>
                                        <p:cTn id="41" dur="750"/>
                                        <p:tgtEl>
                                          <p:spTgt spid="10"/>
                                        </p:tgtEl>
                                      </p:cBhvr>
                                    </p:animEffect>
                                  </p:childTnLst>
                                </p:cTn>
                              </p:par>
                            </p:childTnLst>
                          </p:cTn>
                        </p:par>
                        <p:par>
                          <p:cTn id="42" fill="hold">
                            <p:stCondLst>
                              <p:cond delay="6025"/>
                            </p:stCondLst>
                            <p:childTnLst>
                              <p:par>
                                <p:cTn id="43" presetID="22" presetClass="entr" presetSubtype="8"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6525"/>
                            </p:stCondLst>
                            <p:childTnLst>
                              <p:par>
                                <p:cTn id="47" presetID="21" presetClass="entr" presetSubtype="1"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heel(1)">
                                      <p:cBhvr>
                                        <p:cTn id="49" dur="750"/>
                                        <p:tgtEl>
                                          <p:spTgt spid="12"/>
                                        </p:tgtEl>
                                      </p:cBhvr>
                                    </p:animEffect>
                                  </p:childTnLst>
                                </p:cTn>
                              </p:par>
                            </p:childTnLst>
                          </p:cTn>
                        </p:par>
                        <p:par>
                          <p:cTn id="50" fill="hold">
                            <p:stCondLst>
                              <p:cond delay="7275"/>
                            </p:stCondLst>
                            <p:childTnLst>
                              <p:par>
                                <p:cTn id="51" presetID="22" presetClass="entr" presetSubtype="8"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left)">
                                      <p:cBhvr>
                                        <p:cTn id="53" dur="500"/>
                                        <p:tgtEl>
                                          <p:spTgt spid="11"/>
                                        </p:tgtEl>
                                      </p:cBhvr>
                                    </p:animEffect>
                                  </p:childTnLst>
                                </p:cTn>
                              </p:par>
                            </p:childTnLst>
                          </p:cTn>
                        </p:par>
                        <p:par>
                          <p:cTn id="54" fill="hold">
                            <p:stCondLst>
                              <p:cond delay="7775"/>
                            </p:stCondLst>
                            <p:childTnLst>
                              <p:par>
                                <p:cTn id="55" presetID="21" presetClass="entr" presetSubtype="1"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heel(1)">
                                      <p:cBhvr>
                                        <p:cTn id="57" dur="750"/>
                                        <p:tgtEl>
                                          <p:spTgt spid="14"/>
                                        </p:tgtEl>
                                      </p:cBhvr>
                                    </p:animEffect>
                                  </p:childTnLst>
                                </p:cTn>
                              </p:par>
                            </p:childTnLst>
                          </p:cTn>
                        </p:par>
                        <p:par>
                          <p:cTn id="58" fill="hold">
                            <p:stCondLst>
                              <p:cond delay="8525"/>
                            </p:stCondLst>
                            <p:childTnLst>
                              <p:par>
                                <p:cTn id="59" presetID="22" presetClass="entr" presetSubtype="8"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left)">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4937790"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单</a:t>
            </a:r>
            <a:r>
              <a:rPr lang="en-US" altLang="zh-CN" sz="2667" dirty="0">
                <a:solidFill>
                  <a:schemeClr val="bg1"/>
                </a:solidFill>
                <a:latin typeface="微软雅黑" panose="020B0503020204020204" pitchFamily="34" charset="-122"/>
                <a:ea typeface="微软雅黑" panose="020B0503020204020204" pitchFamily="34" charset="-122"/>
              </a:rPr>
              <a:t>Raft</a:t>
            </a:r>
            <a:r>
              <a:rPr lang="zh-CN" altLang="en-US" sz="2667" dirty="0">
                <a:solidFill>
                  <a:schemeClr val="bg1"/>
                </a:solidFill>
                <a:latin typeface="微软雅黑" panose="020B0503020204020204" pitchFamily="34" charset="-122"/>
                <a:ea typeface="微软雅黑" panose="020B0503020204020204" pitchFamily="34" charset="-122"/>
              </a:rPr>
              <a:t>的</a:t>
            </a:r>
            <a:r>
              <a:rPr lang="en-US" altLang="zh-CN" sz="2667" dirty="0">
                <a:solidFill>
                  <a:schemeClr val="bg1"/>
                </a:solidFill>
                <a:latin typeface="微软雅黑" panose="020B0503020204020204" pitchFamily="34" charset="-122"/>
                <a:ea typeface="微软雅黑" panose="020B0503020204020204" pitchFamily="34" charset="-122"/>
              </a:rPr>
              <a:t>KV</a:t>
            </a:r>
            <a:r>
              <a:rPr lang="zh-CN" altLang="en-US" sz="2667" dirty="0">
                <a:solidFill>
                  <a:schemeClr val="bg1"/>
                </a:solidFill>
                <a:latin typeface="微软雅黑" panose="020B0503020204020204" pitchFamily="34" charset="-122"/>
                <a:ea typeface="微软雅黑" panose="020B0503020204020204" pitchFamily="34" charset="-122"/>
              </a:rPr>
              <a:t>数据库的缺点</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7" name="任意多边形 16"/>
          <p:cNvSpPr/>
          <p:nvPr/>
        </p:nvSpPr>
        <p:spPr>
          <a:xfrm>
            <a:off x="3335077" y="3398318"/>
            <a:ext cx="7899132" cy="972000"/>
          </a:xfrm>
          <a:custGeom>
            <a:avLst/>
            <a:gdLst>
              <a:gd name="connsiteX0" fmla="*/ 243000 w 7899132"/>
              <a:gd name="connsiteY0" fmla="*/ 0 h 972000"/>
              <a:gd name="connsiteX1" fmla="*/ 2437071 w 7899132"/>
              <a:gd name="connsiteY1" fmla="*/ 0 h 972000"/>
              <a:gd name="connsiteX2" fmla="*/ 7771072 w 7899132"/>
              <a:gd name="connsiteY2" fmla="*/ 0 h 972000"/>
              <a:gd name="connsiteX3" fmla="*/ 7899132 w 7899132"/>
              <a:gd name="connsiteY3" fmla="*/ 0 h 972000"/>
              <a:gd name="connsiteX4" fmla="*/ 7899132 w 7899132"/>
              <a:gd name="connsiteY4" fmla="*/ 972000 h 972000"/>
              <a:gd name="connsiteX5" fmla="*/ 7528072 w 7899132"/>
              <a:gd name="connsiteY5" fmla="*/ 972000 h 972000"/>
              <a:gd name="connsiteX6" fmla="*/ 2437071 w 7899132"/>
              <a:gd name="connsiteY6" fmla="*/ 972000 h 972000"/>
              <a:gd name="connsiteX7" fmla="*/ 0 w 7899132"/>
              <a:gd name="connsiteY7" fmla="*/ 972000 h 9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9132" h="972000">
                <a:moveTo>
                  <a:pt x="243000" y="0"/>
                </a:moveTo>
                <a:lnTo>
                  <a:pt x="2437071" y="0"/>
                </a:lnTo>
                <a:lnTo>
                  <a:pt x="7771072" y="0"/>
                </a:lnTo>
                <a:lnTo>
                  <a:pt x="7899132" y="0"/>
                </a:lnTo>
                <a:lnTo>
                  <a:pt x="7899132" y="972000"/>
                </a:lnTo>
                <a:lnTo>
                  <a:pt x="7528072" y="972000"/>
                </a:lnTo>
                <a:lnTo>
                  <a:pt x="2437071" y="972000"/>
                </a:lnTo>
                <a:lnTo>
                  <a:pt x="0" y="97200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任意多边形 17"/>
          <p:cNvSpPr/>
          <p:nvPr/>
        </p:nvSpPr>
        <p:spPr>
          <a:xfrm>
            <a:off x="3335078" y="4783578"/>
            <a:ext cx="7899132" cy="972000"/>
          </a:xfrm>
          <a:custGeom>
            <a:avLst/>
            <a:gdLst>
              <a:gd name="connsiteX0" fmla="*/ 243000 w 7899132"/>
              <a:gd name="connsiteY0" fmla="*/ 0 h 972000"/>
              <a:gd name="connsiteX1" fmla="*/ 2437071 w 7899132"/>
              <a:gd name="connsiteY1" fmla="*/ 0 h 972000"/>
              <a:gd name="connsiteX2" fmla="*/ 7771072 w 7899132"/>
              <a:gd name="connsiteY2" fmla="*/ 0 h 972000"/>
              <a:gd name="connsiteX3" fmla="*/ 7899132 w 7899132"/>
              <a:gd name="connsiteY3" fmla="*/ 0 h 972000"/>
              <a:gd name="connsiteX4" fmla="*/ 7899132 w 7899132"/>
              <a:gd name="connsiteY4" fmla="*/ 972000 h 972000"/>
              <a:gd name="connsiteX5" fmla="*/ 7528072 w 7899132"/>
              <a:gd name="connsiteY5" fmla="*/ 972000 h 972000"/>
              <a:gd name="connsiteX6" fmla="*/ 2437071 w 7899132"/>
              <a:gd name="connsiteY6" fmla="*/ 972000 h 972000"/>
              <a:gd name="connsiteX7" fmla="*/ 0 w 7899132"/>
              <a:gd name="connsiteY7" fmla="*/ 972000 h 9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9132" h="972000">
                <a:moveTo>
                  <a:pt x="243000" y="0"/>
                </a:moveTo>
                <a:lnTo>
                  <a:pt x="2437071" y="0"/>
                </a:lnTo>
                <a:lnTo>
                  <a:pt x="7771072" y="0"/>
                </a:lnTo>
                <a:lnTo>
                  <a:pt x="7899132" y="0"/>
                </a:lnTo>
                <a:lnTo>
                  <a:pt x="7899132" y="972000"/>
                </a:lnTo>
                <a:lnTo>
                  <a:pt x="7528072" y="972000"/>
                </a:lnTo>
                <a:lnTo>
                  <a:pt x="2437071" y="972000"/>
                </a:lnTo>
                <a:lnTo>
                  <a:pt x="0" y="97200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9" name="任意多边形 18"/>
          <p:cNvSpPr/>
          <p:nvPr/>
        </p:nvSpPr>
        <p:spPr>
          <a:xfrm>
            <a:off x="3335078" y="1994008"/>
            <a:ext cx="7899132" cy="972000"/>
          </a:xfrm>
          <a:custGeom>
            <a:avLst/>
            <a:gdLst>
              <a:gd name="connsiteX0" fmla="*/ 243000 w 7899132"/>
              <a:gd name="connsiteY0" fmla="*/ 0 h 972000"/>
              <a:gd name="connsiteX1" fmla="*/ 2437071 w 7899132"/>
              <a:gd name="connsiteY1" fmla="*/ 0 h 972000"/>
              <a:gd name="connsiteX2" fmla="*/ 7771072 w 7899132"/>
              <a:gd name="connsiteY2" fmla="*/ 0 h 972000"/>
              <a:gd name="connsiteX3" fmla="*/ 7899132 w 7899132"/>
              <a:gd name="connsiteY3" fmla="*/ 0 h 972000"/>
              <a:gd name="connsiteX4" fmla="*/ 7899132 w 7899132"/>
              <a:gd name="connsiteY4" fmla="*/ 972000 h 972000"/>
              <a:gd name="connsiteX5" fmla="*/ 7528072 w 7899132"/>
              <a:gd name="connsiteY5" fmla="*/ 972000 h 972000"/>
              <a:gd name="connsiteX6" fmla="*/ 2437071 w 7899132"/>
              <a:gd name="connsiteY6" fmla="*/ 972000 h 972000"/>
              <a:gd name="connsiteX7" fmla="*/ 0 w 7899132"/>
              <a:gd name="connsiteY7" fmla="*/ 972000 h 9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9132" h="972000">
                <a:moveTo>
                  <a:pt x="243000" y="0"/>
                </a:moveTo>
                <a:lnTo>
                  <a:pt x="2437071" y="0"/>
                </a:lnTo>
                <a:lnTo>
                  <a:pt x="7771072" y="0"/>
                </a:lnTo>
                <a:lnTo>
                  <a:pt x="7899132" y="0"/>
                </a:lnTo>
                <a:lnTo>
                  <a:pt x="7899132" y="972000"/>
                </a:lnTo>
                <a:lnTo>
                  <a:pt x="7528072" y="972000"/>
                </a:lnTo>
                <a:lnTo>
                  <a:pt x="2437071" y="972000"/>
                </a:lnTo>
                <a:lnTo>
                  <a:pt x="0" y="97200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0" name="组合 19"/>
          <p:cNvGrpSpPr/>
          <p:nvPr/>
        </p:nvGrpSpPr>
        <p:grpSpPr>
          <a:xfrm>
            <a:off x="628651" y="1994008"/>
            <a:ext cx="2744527" cy="972000"/>
            <a:chOff x="628651" y="1771041"/>
            <a:chExt cx="2744527" cy="972000"/>
          </a:xfrm>
          <a:solidFill>
            <a:srgbClr val="1D6295"/>
          </a:solidFill>
        </p:grpSpPr>
        <p:sp>
          <p:nvSpPr>
            <p:cNvPr id="21" name="平行四边形 20"/>
            <p:cNvSpPr/>
            <p:nvPr/>
          </p:nvSpPr>
          <p:spPr>
            <a:xfrm>
              <a:off x="1600199" y="1771041"/>
              <a:ext cx="1772979" cy="97200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2" name="矩形 21"/>
            <p:cNvSpPr/>
            <p:nvPr/>
          </p:nvSpPr>
          <p:spPr>
            <a:xfrm>
              <a:off x="628651" y="1771041"/>
              <a:ext cx="2382578" cy="9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23" name="组合 22"/>
          <p:cNvGrpSpPr/>
          <p:nvPr/>
        </p:nvGrpSpPr>
        <p:grpSpPr>
          <a:xfrm>
            <a:off x="628651" y="3398318"/>
            <a:ext cx="2744527" cy="972000"/>
            <a:chOff x="628651" y="2946751"/>
            <a:chExt cx="2744527" cy="972000"/>
          </a:xfrm>
          <a:solidFill>
            <a:srgbClr val="1D6295"/>
          </a:solidFill>
        </p:grpSpPr>
        <p:sp>
          <p:nvSpPr>
            <p:cNvPr id="24" name="平行四边形 23"/>
            <p:cNvSpPr/>
            <p:nvPr/>
          </p:nvSpPr>
          <p:spPr>
            <a:xfrm>
              <a:off x="1600199" y="2946751"/>
              <a:ext cx="1772979" cy="97200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p:cNvSpPr/>
            <p:nvPr/>
          </p:nvSpPr>
          <p:spPr>
            <a:xfrm>
              <a:off x="628651" y="2946751"/>
              <a:ext cx="2134927" cy="9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26" name="组合 25"/>
          <p:cNvGrpSpPr/>
          <p:nvPr/>
        </p:nvGrpSpPr>
        <p:grpSpPr>
          <a:xfrm>
            <a:off x="628651" y="4783578"/>
            <a:ext cx="2744527" cy="972000"/>
            <a:chOff x="1238249" y="4122461"/>
            <a:chExt cx="2134929" cy="972000"/>
          </a:xfrm>
          <a:solidFill>
            <a:srgbClr val="1D6295"/>
          </a:solidFill>
        </p:grpSpPr>
        <p:sp>
          <p:nvSpPr>
            <p:cNvPr id="27" name="平行四边形 26"/>
            <p:cNvSpPr/>
            <p:nvPr/>
          </p:nvSpPr>
          <p:spPr>
            <a:xfrm>
              <a:off x="1600199" y="4122461"/>
              <a:ext cx="1772979" cy="97200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8" name="矩形 27"/>
            <p:cNvSpPr/>
            <p:nvPr/>
          </p:nvSpPr>
          <p:spPr>
            <a:xfrm>
              <a:off x="1238249" y="4122461"/>
              <a:ext cx="1525329" cy="97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29" name="矩形 28"/>
          <p:cNvSpPr/>
          <p:nvPr/>
        </p:nvSpPr>
        <p:spPr>
          <a:xfrm>
            <a:off x="3689594" y="2030697"/>
            <a:ext cx="7187956" cy="902212"/>
          </a:xfrm>
          <a:prstGeom prst="rect">
            <a:avLst/>
          </a:prstGeom>
        </p:spPr>
        <p:txBody>
          <a:bodyPr wrap="square" lIns="109709" tIns="54853" rIns="109709" bIns="54853" anchor="ctr">
            <a:spAutoFit/>
          </a:bodyPr>
          <a:lstStyle/>
          <a:p>
            <a:pPr>
              <a:lnSpc>
                <a:spcPct val="150000"/>
              </a:lnSpc>
            </a:pPr>
            <a:r>
              <a:rPr lang="zh-CN" altLang="en-US" dirty="0">
                <a:solidFill>
                  <a:srgbClr val="2F2637"/>
                </a:solidFill>
                <a:latin typeface="微软雅黑" panose="020B0503020204020204" pitchFamily="34" charset="-122"/>
                <a:ea typeface="微软雅黑" panose="020B0503020204020204" pitchFamily="34" charset="-122"/>
                <a:sym typeface="华文宋体" pitchFamily="2" charset="-122"/>
              </a:rPr>
              <a:t>由于读写请求都有</a:t>
            </a:r>
            <a:r>
              <a:rPr lang="en-US" altLang="zh-CN" dirty="0">
                <a:solidFill>
                  <a:srgbClr val="2F2637"/>
                </a:solidFill>
                <a:latin typeface="微软雅黑" panose="020B0503020204020204" pitchFamily="34" charset="-122"/>
                <a:ea typeface="微软雅黑" panose="020B0503020204020204" pitchFamily="34" charset="-122"/>
                <a:sym typeface="华文宋体" pitchFamily="2" charset="-122"/>
              </a:rPr>
              <a:t>Leader</a:t>
            </a:r>
            <a:r>
              <a:rPr lang="zh-CN" altLang="en-US" dirty="0">
                <a:solidFill>
                  <a:srgbClr val="2F2637"/>
                </a:solidFill>
                <a:latin typeface="微软雅黑" panose="020B0503020204020204" pitchFamily="34" charset="-122"/>
                <a:ea typeface="微软雅黑" panose="020B0503020204020204" pitchFamily="34" charset="-122"/>
                <a:sym typeface="华文宋体" pitchFamily="2" charset="-122"/>
              </a:rPr>
              <a:t>节点处理，所以整个系统的性能会受制于单机的性能。</a:t>
            </a:r>
            <a:endParaRPr lang="en-US" altLang="zh-CN" dirty="0">
              <a:solidFill>
                <a:srgbClr val="2F2637"/>
              </a:solidFill>
              <a:latin typeface="微软雅黑" panose="020B0503020204020204" pitchFamily="34" charset="-122"/>
              <a:ea typeface="微软雅黑" panose="020B0503020204020204" pitchFamily="34" charset="-122"/>
              <a:sym typeface="华文宋体" pitchFamily="2" charset="-122"/>
            </a:endParaRPr>
          </a:p>
        </p:txBody>
      </p:sp>
      <p:sp>
        <p:nvSpPr>
          <p:cNvPr id="30" name="矩形 29"/>
          <p:cNvSpPr/>
          <p:nvPr/>
        </p:nvSpPr>
        <p:spPr>
          <a:xfrm>
            <a:off x="3708644" y="3397630"/>
            <a:ext cx="7168906" cy="902212"/>
          </a:xfrm>
          <a:prstGeom prst="rect">
            <a:avLst/>
          </a:prstGeom>
        </p:spPr>
        <p:txBody>
          <a:bodyPr wrap="square" lIns="109709" tIns="54853" rIns="109709" bIns="54853" anchor="ctr">
            <a:spAutoFit/>
          </a:bodyPr>
          <a:lstStyle/>
          <a:p>
            <a:pPr>
              <a:lnSpc>
                <a:spcPct val="150000"/>
              </a:lnSpc>
            </a:pPr>
            <a:r>
              <a:rPr lang="zh-CN" altLang="en-US" dirty="0">
                <a:solidFill>
                  <a:srgbClr val="2F2637"/>
                </a:solidFill>
                <a:latin typeface="微软雅黑" panose="020B0503020204020204" pitchFamily="34" charset="-122"/>
                <a:ea typeface="微软雅黑" panose="020B0503020204020204" pitchFamily="34" charset="-122"/>
                <a:sym typeface="华文宋体" pitchFamily="2" charset="-122"/>
              </a:rPr>
              <a:t>由于每次读写请求都需要经过</a:t>
            </a:r>
            <a:r>
              <a:rPr lang="en-US" altLang="zh-CN" dirty="0">
                <a:solidFill>
                  <a:srgbClr val="2F2637"/>
                </a:solidFill>
                <a:latin typeface="微软雅黑" panose="020B0503020204020204" pitchFamily="34" charset="-122"/>
                <a:ea typeface="微软雅黑" panose="020B0503020204020204" pitchFamily="34" charset="-122"/>
                <a:sym typeface="华文宋体" pitchFamily="2" charset="-122"/>
              </a:rPr>
              <a:t>Leader</a:t>
            </a:r>
            <a:r>
              <a:rPr lang="zh-CN" altLang="en-US" dirty="0">
                <a:solidFill>
                  <a:srgbClr val="2F2637"/>
                </a:solidFill>
                <a:latin typeface="微软雅黑" panose="020B0503020204020204" pitchFamily="34" charset="-122"/>
                <a:ea typeface="微软雅黑" panose="020B0503020204020204" pitchFamily="34" charset="-122"/>
                <a:sym typeface="华文宋体" pitchFamily="2" charset="-122"/>
              </a:rPr>
              <a:t>处理，为了保证线性一致性，只能串行执行。</a:t>
            </a:r>
            <a:endParaRPr lang="en-US" altLang="zh-CN" dirty="0">
              <a:solidFill>
                <a:srgbClr val="2F2637"/>
              </a:solidFill>
              <a:latin typeface="微软雅黑" panose="020B0503020204020204" pitchFamily="34" charset="-122"/>
              <a:ea typeface="微软雅黑" panose="020B0503020204020204" pitchFamily="34" charset="-122"/>
              <a:sym typeface="华文宋体" pitchFamily="2" charset="-122"/>
            </a:endParaRPr>
          </a:p>
        </p:txBody>
      </p:sp>
      <p:sp>
        <p:nvSpPr>
          <p:cNvPr id="31" name="矩形 30"/>
          <p:cNvSpPr/>
          <p:nvPr/>
        </p:nvSpPr>
        <p:spPr>
          <a:xfrm>
            <a:off x="3735128" y="5000521"/>
            <a:ext cx="6723322" cy="484598"/>
          </a:xfrm>
          <a:prstGeom prst="rect">
            <a:avLst/>
          </a:prstGeom>
        </p:spPr>
        <p:txBody>
          <a:bodyPr wrap="square" lIns="109709" tIns="54853" rIns="109709" bIns="54853" anchor="ctr">
            <a:spAutoFit/>
          </a:bodyPr>
          <a:lstStyle/>
          <a:p>
            <a:pPr>
              <a:lnSpc>
                <a:spcPct val="150000"/>
              </a:lnSpc>
            </a:pPr>
            <a:r>
              <a:rPr lang="zh-CN" altLang="en-US" dirty="0">
                <a:solidFill>
                  <a:schemeClr val="tx1">
                    <a:lumMod val="65000"/>
                    <a:lumOff val="35000"/>
                  </a:schemeClr>
                </a:solidFill>
                <a:latin typeface="微软雅黑" pitchFamily="34" charset="-122"/>
                <a:ea typeface="微软雅黑" pitchFamily="34" charset="-122"/>
              </a:rPr>
              <a:t>系统存储容量受制于单机容量。</a:t>
            </a:r>
            <a:endParaRPr lang="en-US" altLang="zh-CN" dirty="0">
              <a:solidFill>
                <a:srgbClr val="2F2637"/>
              </a:solidFill>
              <a:latin typeface="华文宋体" pitchFamily="2" charset="-122"/>
              <a:ea typeface="华文宋体" pitchFamily="2" charset="-122"/>
              <a:sym typeface="华文宋体" pitchFamily="2" charset="-122"/>
            </a:endParaRPr>
          </a:p>
        </p:txBody>
      </p:sp>
      <p:sp>
        <p:nvSpPr>
          <p:cNvPr id="32" name="TextBox 48"/>
          <p:cNvSpPr txBox="1"/>
          <p:nvPr/>
        </p:nvSpPr>
        <p:spPr>
          <a:xfrm>
            <a:off x="1823948" y="2029146"/>
            <a:ext cx="1036181" cy="743986"/>
          </a:xfrm>
          <a:prstGeom prst="rect">
            <a:avLst/>
          </a:prstGeom>
          <a:noFill/>
        </p:spPr>
        <p:txBody>
          <a:bodyPr wrap="none" rtlCol="0">
            <a:spAutoFit/>
          </a:bodyPr>
          <a:lstStyle/>
          <a:p>
            <a:pPr algn="r">
              <a:lnSpc>
                <a:spcPct val="150000"/>
              </a:lnSpc>
            </a:pPr>
            <a:r>
              <a:rPr lang="zh-CN" altLang="en-US" sz="3200" b="1" spc="120" dirty="0">
                <a:solidFill>
                  <a:schemeClr val="bg1"/>
                </a:solidFill>
                <a:latin typeface="微软雅黑" panose="020B0503020204020204" pitchFamily="34" charset="-122"/>
                <a:ea typeface="微软雅黑" panose="020B0503020204020204" pitchFamily="34" charset="-122"/>
              </a:rPr>
              <a:t>性能</a:t>
            </a:r>
          </a:p>
        </p:txBody>
      </p:sp>
      <p:sp>
        <p:nvSpPr>
          <p:cNvPr id="33" name="TextBox 48"/>
          <p:cNvSpPr txBox="1"/>
          <p:nvPr/>
        </p:nvSpPr>
        <p:spPr>
          <a:xfrm>
            <a:off x="1823948" y="3392760"/>
            <a:ext cx="1036181" cy="743986"/>
          </a:xfrm>
          <a:prstGeom prst="rect">
            <a:avLst/>
          </a:prstGeom>
          <a:noFill/>
        </p:spPr>
        <p:txBody>
          <a:bodyPr wrap="none" rtlCol="0">
            <a:spAutoFit/>
          </a:bodyPr>
          <a:lstStyle/>
          <a:p>
            <a:pPr algn="r">
              <a:lnSpc>
                <a:spcPct val="150000"/>
              </a:lnSpc>
            </a:pPr>
            <a:r>
              <a:rPr lang="zh-CN" altLang="en-US" sz="3200" b="1" spc="120" dirty="0">
                <a:solidFill>
                  <a:schemeClr val="bg1"/>
                </a:solidFill>
                <a:latin typeface="微软雅黑" panose="020B0503020204020204" pitchFamily="34" charset="-122"/>
                <a:ea typeface="微软雅黑" panose="020B0503020204020204" pitchFamily="34" charset="-122"/>
              </a:rPr>
              <a:t>性能</a:t>
            </a:r>
          </a:p>
        </p:txBody>
      </p:sp>
      <p:sp>
        <p:nvSpPr>
          <p:cNvPr id="34" name="TextBox 48"/>
          <p:cNvSpPr txBox="1"/>
          <p:nvPr/>
        </p:nvSpPr>
        <p:spPr>
          <a:xfrm>
            <a:off x="1823948" y="4760155"/>
            <a:ext cx="1036181" cy="743986"/>
          </a:xfrm>
          <a:prstGeom prst="rect">
            <a:avLst/>
          </a:prstGeom>
          <a:noFill/>
        </p:spPr>
        <p:txBody>
          <a:bodyPr wrap="none" rtlCol="0">
            <a:spAutoFit/>
          </a:bodyPr>
          <a:lstStyle/>
          <a:p>
            <a:pPr algn="r">
              <a:lnSpc>
                <a:spcPct val="150000"/>
              </a:lnSpc>
            </a:pPr>
            <a:r>
              <a:rPr lang="zh-CN" altLang="en-US" sz="3200" b="1" spc="120" dirty="0">
                <a:solidFill>
                  <a:schemeClr val="bg1"/>
                </a:solidFill>
                <a:latin typeface="微软雅黑" panose="020B0503020204020204" pitchFamily="34" charset="-122"/>
                <a:ea typeface="微软雅黑" panose="020B0503020204020204" pitchFamily="34" charset="-122"/>
              </a:rPr>
              <a:t>存储</a:t>
            </a:r>
          </a:p>
        </p:txBody>
      </p:sp>
    </p:spTree>
    <p:extLst>
      <p:ext uri="{BB962C8B-B14F-4D97-AF65-F5344CB8AC3E}">
        <p14:creationId xmlns:p14="http://schemas.microsoft.com/office/powerpoint/2010/main" val="237995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par>
                          <p:cTn id="21" fill="hold">
                            <p:stCondLst>
                              <p:cond delay="3225"/>
                            </p:stCondLst>
                            <p:childTnLst>
                              <p:par>
                                <p:cTn id="22" presetID="2" presetClass="entr" presetSubtype="8" decel="53333"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750" fill="hold"/>
                                        <p:tgtEl>
                                          <p:spTgt spid="20"/>
                                        </p:tgtEl>
                                        <p:attrNameLst>
                                          <p:attrName>ppt_x</p:attrName>
                                        </p:attrNameLst>
                                      </p:cBhvr>
                                      <p:tavLst>
                                        <p:tav tm="0">
                                          <p:val>
                                            <p:strVal val="0-#ppt_w/2"/>
                                          </p:val>
                                        </p:tav>
                                        <p:tav tm="100000">
                                          <p:val>
                                            <p:strVal val="#ppt_x"/>
                                          </p:val>
                                        </p:tav>
                                      </p:tavLst>
                                    </p:anim>
                                    <p:anim calcmode="lin" valueType="num">
                                      <p:cBhvr additive="base">
                                        <p:cTn id="25" dur="750" fill="hold"/>
                                        <p:tgtEl>
                                          <p:spTgt spid="20"/>
                                        </p:tgtEl>
                                        <p:attrNameLst>
                                          <p:attrName>ppt_y</p:attrName>
                                        </p:attrNameLst>
                                      </p:cBhvr>
                                      <p:tavLst>
                                        <p:tav tm="0">
                                          <p:val>
                                            <p:strVal val="#ppt_y"/>
                                          </p:val>
                                        </p:tav>
                                        <p:tav tm="100000">
                                          <p:val>
                                            <p:strVal val="#ppt_y"/>
                                          </p:val>
                                        </p:tav>
                                      </p:tavLst>
                                    </p:anim>
                                  </p:childTnLst>
                                </p:cTn>
                              </p:par>
                              <p:par>
                                <p:cTn id="26" presetID="2" presetClass="entr" presetSubtype="2" decel="53333"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750" fill="hold"/>
                                        <p:tgtEl>
                                          <p:spTgt spid="19"/>
                                        </p:tgtEl>
                                        <p:attrNameLst>
                                          <p:attrName>ppt_x</p:attrName>
                                        </p:attrNameLst>
                                      </p:cBhvr>
                                      <p:tavLst>
                                        <p:tav tm="0">
                                          <p:val>
                                            <p:strVal val="1+#ppt_w/2"/>
                                          </p:val>
                                        </p:tav>
                                        <p:tav tm="100000">
                                          <p:val>
                                            <p:strVal val="#ppt_x"/>
                                          </p:val>
                                        </p:tav>
                                      </p:tavLst>
                                    </p:anim>
                                    <p:anim calcmode="lin" valueType="num">
                                      <p:cBhvr additive="base">
                                        <p:cTn id="29" dur="750" fill="hold"/>
                                        <p:tgtEl>
                                          <p:spTgt spid="19"/>
                                        </p:tgtEl>
                                        <p:attrNameLst>
                                          <p:attrName>ppt_y</p:attrName>
                                        </p:attrNameLst>
                                      </p:cBhvr>
                                      <p:tavLst>
                                        <p:tav tm="0">
                                          <p:val>
                                            <p:strVal val="#ppt_y"/>
                                          </p:val>
                                        </p:tav>
                                        <p:tav tm="100000">
                                          <p:val>
                                            <p:strVal val="#ppt_y"/>
                                          </p:val>
                                        </p:tav>
                                      </p:tavLst>
                                    </p:anim>
                                  </p:childTnLst>
                                </p:cTn>
                              </p:par>
                            </p:childTnLst>
                          </p:cTn>
                        </p:par>
                        <p:par>
                          <p:cTn id="30" fill="hold">
                            <p:stCondLst>
                              <p:cond delay="3975"/>
                            </p:stCondLst>
                            <p:childTnLst>
                              <p:par>
                                <p:cTn id="31" presetID="53" presetClass="entr" presetSubtype="16"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ppt_w</p:attrName>
                                        </p:attrNameLst>
                                      </p:cBhvr>
                                      <p:tavLst>
                                        <p:tav tm="0">
                                          <p:val>
                                            <p:fltVal val="0"/>
                                          </p:val>
                                        </p:tav>
                                        <p:tav tm="100000">
                                          <p:val>
                                            <p:strVal val="#ppt_w"/>
                                          </p:val>
                                        </p:tav>
                                      </p:tavLst>
                                    </p:anim>
                                    <p:anim calcmode="lin" valueType="num">
                                      <p:cBhvr>
                                        <p:cTn id="34" dur="500" fill="hold"/>
                                        <p:tgtEl>
                                          <p:spTgt spid="32"/>
                                        </p:tgtEl>
                                        <p:attrNameLst>
                                          <p:attrName>ppt_h</p:attrName>
                                        </p:attrNameLst>
                                      </p:cBhvr>
                                      <p:tavLst>
                                        <p:tav tm="0">
                                          <p:val>
                                            <p:fltVal val="0"/>
                                          </p:val>
                                        </p:tav>
                                        <p:tav tm="100000">
                                          <p:val>
                                            <p:strVal val="#ppt_h"/>
                                          </p:val>
                                        </p:tav>
                                      </p:tavLst>
                                    </p:anim>
                                    <p:animEffect transition="in" filter="fade">
                                      <p:cBhvr>
                                        <p:cTn id="35" dur="500"/>
                                        <p:tgtEl>
                                          <p:spTgt spid="32"/>
                                        </p:tgtEl>
                                      </p:cBhvr>
                                    </p:animEffect>
                                  </p:childTnLst>
                                </p:cTn>
                              </p:par>
                            </p:childTnLst>
                          </p:cTn>
                        </p:par>
                        <p:par>
                          <p:cTn id="36" fill="hold">
                            <p:stCondLst>
                              <p:cond delay="4475"/>
                            </p:stCondLst>
                            <p:childTnLst>
                              <p:par>
                                <p:cTn id="37" presetID="53" presetClass="entr" presetSubtype="16" fill="hold" grpId="0" nodeType="afterEffect">
                                  <p:stCondLst>
                                    <p:cond delay="0"/>
                                  </p:stCondLst>
                                  <p:iterate type="lt">
                                    <p:tmPct val="18000"/>
                                  </p:iterate>
                                  <p:childTnLst>
                                    <p:set>
                                      <p:cBhvr>
                                        <p:cTn id="38" dur="1" fill="hold">
                                          <p:stCondLst>
                                            <p:cond delay="0"/>
                                          </p:stCondLst>
                                        </p:cTn>
                                        <p:tgtEl>
                                          <p:spTgt spid="29"/>
                                        </p:tgtEl>
                                        <p:attrNameLst>
                                          <p:attrName>style.visibility</p:attrName>
                                        </p:attrNameLst>
                                      </p:cBhvr>
                                      <p:to>
                                        <p:strVal val="visible"/>
                                      </p:to>
                                    </p:set>
                                    <p:anim calcmode="lin" valueType="num">
                                      <p:cBhvr>
                                        <p:cTn id="39" dur="300" fill="hold"/>
                                        <p:tgtEl>
                                          <p:spTgt spid="29"/>
                                        </p:tgtEl>
                                        <p:attrNameLst>
                                          <p:attrName>ppt_w</p:attrName>
                                        </p:attrNameLst>
                                      </p:cBhvr>
                                      <p:tavLst>
                                        <p:tav tm="0">
                                          <p:val>
                                            <p:fltVal val="0"/>
                                          </p:val>
                                        </p:tav>
                                        <p:tav tm="100000">
                                          <p:val>
                                            <p:strVal val="#ppt_w"/>
                                          </p:val>
                                        </p:tav>
                                      </p:tavLst>
                                    </p:anim>
                                    <p:anim calcmode="lin" valueType="num">
                                      <p:cBhvr>
                                        <p:cTn id="40" dur="300" fill="hold"/>
                                        <p:tgtEl>
                                          <p:spTgt spid="29"/>
                                        </p:tgtEl>
                                        <p:attrNameLst>
                                          <p:attrName>ppt_h</p:attrName>
                                        </p:attrNameLst>
                                      </p:cBhvr>
                                      <p:tavLst>
                                        <p:tav tm="0">
                                          <p:val>
                                            <p:fltVal val="0"/>
                                          </p:val>
                                        </p:tav>
                                        <p:tav tm="100000">
                                          <p:val>
                                            <p:strVal val="#ppt_h"/>
                                          </p:val>
                                        </p:tav>
                                      </p:tavLst>
                                    </p:anim>
                                    <p:animEffect transition="in" filter="fade">
                                      <p:cBhvr>
                                        <p:cTn id="41" dur="300"/>
                                        <p:tgtEl>
                                          <p:spTgt spid="29"/>
                                        </p:tgtEl>
                                      </p:cBhvr>
                                    </p:animEffect>
                                  </p:childTnLst>
                                </p:cTn>
                              </p:par>
                            </p:childTnLst>
                          </p:cTn>
                        </p:par>
                        <p:par>
                          <p:cTn id="42" fill="hold">
                            <p:stCondLst>
                              <p:cond delay="6773"/>
                            </p:stCondLst>
                            <p:childTnLst>
                              <p:par>
                                <p:cTn id="43" presetID="2" presetClass="entr" presetSubtype="8" decel="53333"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750" fill="hold"/>
                                        <p:tgtEl>
                                          <p:spTgt spid="23"/>
                                        </p:tgtEl>
                                        <p:attrNameLst>
                                          <p:attrName>ppt_x</p:attrName>
                                        </p:attrNameLst>
                                      </p:cBhvr>
                                      <p:tavLst>
                                        <p:tav tm="0">
                                          <p:val>
                                            <p:strVal val="0-#ppt_w/2"/>
                                          </p:val>
                                        </p:tav>
                                        <p:tav tm="100000">
                                          <p:val>
                                            <p:strVal val="#ppt_x"/>
                                          </p:val>
                                        </p:tav>
                                      </p:tavLst>
                                    </p:anim>
                                    <p:anim calcmode="lin" valueType="num">
                                      <p:cBhvr additive="base">
                                        <p:cTn id="46" dur="750" fill="hold"/>
                                        <p:tgtEl>
                                          <p:spTgt spid="23"/>
                                        </p:tgtEl>
                                        <p:attrNameLst>
                                          <p:attrName>ppt_y</p:attrName>
                                        </p:attrNameLst>
                                      </p:cBhvr>
                                      <p:tavLst>
                                        <p:tav tm="0">
                                          <p:val>
                                            <p:strVal val="#ppt_y"/>
                                          </p:val>
                                        </p:tav>
                                        <p:tav tm="100000">
                                          <p:val>
                                            <p:strVal val="#ppt_y"/>
                                          </p:val>
                                        </p:tav>
                                      </p:tavLst>
                                    </p:anim>
                                  </p:childTnLst>
                                </p:cTn>
                              </p:par>
                              <p:par>
                                <p:cTn id="47" presetID="2" presetClass="entr" presetSubtype="2" decel="53333"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750" fill="hold"/>
                                        <p:tgtEl>
                                          <p:spTgt spid="17"/>
                                        </p:tgtEl>
                                        <p:attrNameLst>
                                          <p:attrName>ppt_x</p:attrName>
                                        </p:attrNameLst>
                                      </p:cBhvr>
                                      <p:tavLst>
                                        <p:tav tm="0">
                                          <p:val>
                                            <p:strVal val="1+#ppt_w/2"/>
                                          </p:val>
                                        </p:tav>
                                        <p:tav tm="100000">
                                          <p:val>
                                            <p:strVal val="#ppt_x"/>
                                          </p:val>
                                        </p:tav>
                                      </p:tavLst>
                                    </p:anim>
                                    <p:anim calcmode="lin" valueType="num">
                                      <p:cBhvr additive="base">
                                        <p:cTn id="50" dur="750" fill="hold"/>
                                        <p:tgtEl>
                                          <p:spTgt spid="17"/>
                                        </p:tgtEl>
                                        <p:attrNameLst>
                                          <p:attrName>ppt_y</p:attrName>
                                        </p:attrNameLst>
                                      </p:cBhvr>
                                      <p:tavLst>
                                        <p:tav tm="0">
                                          <p:val>
                                            <p:strVal val="#ppt_y"/>
                                          </p:val>
                                        </p:tav>
                                        <p:tav tm="100000">
                                          <p:val>
                                            <p:strVal val="#ppt_y"/>
                                          </p:val>
                                        </p:tav>
                                      </p:tavLst>
                                    </p:anim>
                                  </p:childTnLst>
                                </p:cTn>
                              </p:par>
                            </p:childTnLst>
                          </p:cTn>
                        </p:par>
                        <p:par>
                          <p:cTn id="51" fill="hold">
                            <p:stCondLst>
                              <p:cond delay="7523"/>
                            </p:stCondLst>
                            <p:childTnLst>
                              <p:par>
                                <p:cTn id="52" presetID="53" presetClass="entr" presetSubtype="16" fill="hold" grpId="0" nodeType="after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p:cTn id="54" dur="500" fill="hold"/>
                                        <p:tgtEl>
                                          <p:spTgt spid="33"/>
                                        </p:tgtEl>
                                        <p:attrNameLst>
                                          <p:attrName>ppt_w</p:attrName>
                                        </p:attrNameLst>
                                      </p:cBhvr>
                                      <p:tavLst>
                                        <p:tav tm="0">
                                          <p:val>
                                            <p:fltVal val="0"/>
                                          </p:val>
                                        </p:tav>
                                        <p:tav tm="100000">
                                          <p:val>
                                            <p:strVal val="#ppt_w"/>
                                          </p:val>
                                        </p:tav>
                                      </p:tavLst>
                                    </p:anim>
                                    <p:anim calcmode="lin" valueType="num">
                                      <p:cBhvr>
                                        <p:cTn id="55" dur="500" fill="hold"/>
                                        <p:tgtEl>
                                          <p:spTgt spid="33"/>
                                        </p:tgtEl>
                                        <p:attrNameLst>
                                          <p:attrName>ppt_h</p:attrName>
                                        </p:attrNameLst>
                                      </p:cBhvr>
                                      <p:tavLst>
                                        <p:tav tm="0">
                                          <p:val>
                                            <p:fltVal val="0"/>
                                          </p:val>
                                        </p:tav>
                                        <p:tav tm="100000">
                                          <p:val>
                                            <p:strVal val="#ppt_h"/>
                                          </p:val>
                                        </p:tav>
                                      </p:tavLst>
                                    </p:anim>
                                    <p:animEffect transition="in" filter="fade">
                                      <p:cBhvr>
                                        <p:cTn id="56" dur="500"/>
                                        <p:tgtEl>
                                          <p:spTgt spid="33"/>
                                        </p:tgtEl>
                                      </p:cBhvr>
                                    </p:animEffect>
                                  </p:childTnLst>
                                </p:cTn>
                              </p:par>
                            </p:childTnLst>
                          </p:cTn>
                        </p:par>
                        <p:par>
                          <p:cTn id="57" fill="hold">
                            <p:stCondLst>
                              <p:cond delay="8023"/>
                            </p:stCondLst>
                            <p:childTnLst>
                              <p:par>
                                <p:cTn id="58" presetID="53" presetClass="entr" presetSubtype="16" fill="hold" grpId="0" nodeType="afterEffect">
                                  <p:stCondLst>
                                    <p:cond delay="0"/>
                                  </p:stCondLst>
                                  <p:iterate type="lt">
                                    <p:tmPct val="18000"/>
                                  </p:iterate>
                                  <p:childTnLst>
                                    <p:set>
                                      <p:cBhvr>
                                        <p:cTn id="59" dur="1" fill="hold">
                                          <p:stCondLst>
                                            <p:cond delay="0"/>
                                          </p:stCondLst>
                                        </p:cTn>
                                        <p:tgtEl>
                                          <p:spTgt spid="30"/>
                                        </p:tgtEl>
                                        <p:attrNameLst>
                                          <p:attrName>style.visibility</p:attrName>
                                        </p:attrNameLst>
                                      </p:cBhvr>
                                      <p:to>
                                        <p:strVal val="visible"/>
                                      </p:to>
                                    </p:set>
                                    <p:anim calcmode="lin" valueType="num">
                                      <p:cBhvr>
                                        <p:cTn id="60" dur="300" fill="hold"/>
                                        <p:tgtEl>
                                          <p:spTgt spid="30"/>
                                        </p:tgtEl>
                                        <p:attrNameLst>
                                          <p:attrName>ppt_w</p:attrName>
                                        </p:attrNameLst>
                                      </p:cBhvr>
                                      <p:tavLst>
                                        <p:tav tm="0">
                                          <p:val>
                                            <p:fltVal val="0"/>
                                          </p:val>
                                        </p:tav>
                                        <p:tav tm="100000">
                                          <p:val>
                                            <p:strVal val="#ppt_w"/>
                                          </p:val>
                                        </p:tav>
                                      </p:tavLst>
                                    </p:anim>
                                    <p:anim calcmode="lin" valueType="num">
                                      <p:cBhvr>
                                        <p:cTn id="61" dur="300" fill="hold"/>
                                        <p:tgtEl>
                                          <p:spTgt spid="30"/>
                                        </p:tgtEl>
                                        <p:attrNameLst>
                                          <p:attrName>ppt_h</p:attrName>
                                        </p:attrNameLst>
                                      </p:cBhvr>
                                      <p:tavLst>
                                        <p:tav tm="0">
                                          <p:val>
                                            <p:fltVal val="0"/>
                                          </p:val>
                                        </p:tav>
                                        <p:tav tm="100000">
                                          <p:val>
                                            <p:strVal val="#ppt_h"/>
                                          </p:val>
                                        </p:tav>
                                      </p:tavLst>
                                    </p:anim>
                                    <p:animEffect transition="in" filter="fade">
                                      <p:cBhvr>
                                        <p:cTn id="62" dur="300"/>
                                        <p:tgtEl>
                                          <p:spTgt spid="30"/>
                                        </p:tgtEl>
                                      </p:cBhvr>
                                    </p:animEffect>
                                  </p:childTnLst>
                                </p:cTn>
                              </p:par>
                            </p:childTnLst>
                          </p:cTn>
                        </p:par>
                        <p:par>
                          <p:cTn id="63" fill="hold">
                            <p:stCondLst>
                              <p:cond delay="10375"/>
                            </p:stCondLst>
                            <p:childTnLst>
                              <p:par>
                                <p:cTn id="64" presetID="2" presetClass="entr" presetSubtype="8" decel="53333"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750" fill="hold"/>
                                        <p:tgtEl>
                                          <p:spTgt spid="26"/>
                                        </p:tgtEl>
                                        <p:attrNameLst>
                                          <p:attrName>ppt_x</p:attrName>
                                        </p:attrNameLst>
                                      </p:cBhvr>
                                      <p:tavLst>
                                        <p:tav tm="0">
                                          <p:val>
                                            <p:strVal val="0-#ppt_w/2"/>
                                          </p:val>
                                        </p:tav>
                                        <p:tav tm="100000">
                                          <p:val>
                                            <p:strVal val="#ppt_x"/>
                                          </p:val>
                                        </p:tav>
                                      </p:tavLst>
                                    </p:anim>
                                    <p:anim calcmode="lin" valueType="num">
                                      <p:cBhvr additive="base">
                                        <p:cTn id="67" dur="750" fill="hold"/>
                                        <p:tgtEl>
                                          <p:spTgt spid="26"/>
                                        </p:tgtEl>
                                        <p:attrNameLst>
                                          <p:attrName>ppt_y</p:attrName>
                                        </p:attrNameLst>
                                      </p:cBhvr>
                                      <p:tavLst>
                                        <p:tav tm="0">
                                          <p:val>
                                            <p:strVal val="#ppt_y"/>
                                          </p:val>
                                        </p:tav>
                                        <p:tav tm="100000">
                                          <p:val>
                                            <p:strVal val="#ppt_y"/>
                                          </p:val>
                                        </p:tav>
                                      </p:tavLst>
                                    </p:anim>
                                  </p:childTnLst>
                                </p:cTn>
                              </p:par>
                              <p:par>
                                <p:cTn id="68" presetID="2" presetClass="entr" presetSubtype="2" decel="53333"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additive="base">
                                        <p:cTn id="70" dur="750" fill="hold"/>
                                        <p:tgtEl>
                                          <p:spTgt spid="18"/>
                                        </p:tgtEl>
                                        <p:attrNameLst>
                                          <p:attrName>ppt_x</p:attrName>
                                        </p:attrNameLst>
                                      </p:cBhvr>
                                      <p:tavLst>
                                        <p:tav tm="0">
                                          <p:val>
                                            <p:strVal val="1+#ppt_w/2"/>
                                          </p:val>
                                        </p:tav>
                                        <p:tav tm="100000">
                                          <p:val>
                                            <p:strVal val="#ppt_x"/>
                                          </p:val>
                                        </p:tav>
                                      </p:tavLst>
                                    </p:anim>
                                    <p:anim calcmode="lin" valueType="num">
                                      <p:cBhvr additive="base">
                                        <p:cTn id="71" dur="750" fill="hold"/>
                                        <p:tgtEl>
                                          <p:spTgt spid="18"/>
                                        </p:tgtEl>
                                        <p:attrNameLst>
                                          <p:attrName>ppt_y</p:attrName>
                                        </p:attrNameLst>
                                      </p:cBhvr>
                                      <p:tavLst>
                                        <p:tav tm="0">
                                          <p:val>
                                            <p:strVal val="#ppt_y"/>
                                          </p:val>
                                        </p:tav>
                                        <p:tav tm="100000">
                                          <p:val>
                                            <p:strVal val="#ppt_y"/>
                                          </p:val>
                                        </p:tav>
                                      </p:tavLst>
                                    </p:anim>
                                  </p:childTnLst>
                                </p:cTn>
                              </p:par>
                            </p:childTnLst>
                          </p:cTn>
                        </p:par>
                        <p:par>
                          <p:cTn id="72" fill="hold">
                            <p:stCondLst>
                              <p:cond delay="11125"/>
                            </p:stCondLst>
                            <p:childTnLst>
                              <p:par>
                                <p:cTn id="73" presetID="53" presetClass="entr" presetSubtype="16"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p:cTn id="75" dur="500" fill="hold"/>
                                        <p:tgtEl>
                                          <p:spTgt spid="34"/>
                                        </p:tgtEl>
                                        <p:attrNameLst>
                                          <p:attrName>ppt_w</p:attrName>
                                        </p:attrNameLst>
                                      </p:cBhvr>
                                      <p:tavLst>
                                        <p:tav tm="0">
                                          <p:val>
                                            <p:fltVal val="0"/>
                                          </p:val>
                                        </p:tav>
                                        <p:tav tm="100000">
                                          <p:val>
                                            <p:strVal val="#ppt_w"/>
                                          </p:val>
                                        </p:tav>
                                      </p:tavLst>
                                    </p:anim>
                                    <p:anim calcmode="lin" valueType="num">
                                      <p:cBhvr>
                                        <p:cTn id="76" dur="500" fill="hold"/>
                                        <p:tgtEl>
                                          <p:spTgt spid="34"/>
                                        </p:tgtEl>
                                        <p:attrNameLst>
                                          <p:attrName>ppt_h</p:attrName>
                                        </p:attrNameLst>
                                      </p:cBhvr>
                                      <p:tavLst>
                                        <p:tav tm="0">
                                          <p:val>
                                            <p:fltVal val="0"/>
                                          </p:val>
                                        </p:tav>
                                        <p:tav tm="100000">
                                          <p:val>
                                            <p:strVal val="#ppt_h"/>
                                          </p:val>
                                        </p:tav>
                                      </p:tavLst>
                                    </p:anim>
                                    <p:animEffect transition="in" filter="fade">
                                      <p:cBhvr>
                                        <p:cTn id="77" dur="500"/>
                                        <p:tgtEl>
                                          <p:spTgt spid="34"/>
                                        </p:tgtEl>
                                      </p:cBhvr>
                                    </p:animEffect>
                                  </p:childTnLst>
                                </p:cTn>
                              </p:par>
                            </p:childTnLst>
                          </p:cTn>
                        </p:par>
                        <p:par>
                          <p:cTn id="78" fill="hold">
                            <p:stCondLst>
                              <p:cond delay="11625"/>
                            </p:stCondLst>
                            <p:childTnLst>
                              <p:par>
                                <p:cTn id="79" presetID="53" presetClass="entr" presetSubtype="16" fill="hold" grpId="0" nodeType="afterEffect">
                                  <p:stCondLst>
                                    <p:cond delay="0"/>
                                  </p:stCondLst>
                                  <p:iterate type="lt">
                                    <p:tmPct val="18000"/>
                                  </p:iterate>
                                  <p:childTnLst>
                                    <p:set>
                                      <p:cBhvr>
                                        <p:cTn id="80" dur="1" fill="hold">
                                          <p:stCondLst>
                                            <p:cond delay="0"/>
                                          </p:stCondLst>
                                        </p:cTn>
                                        <p:tgtEl>
                                          <p:spTgt spid="31"/>
                                        </p:tgtEl>
                                        <p:attrNameLst>
                                          <p:attrName>style.visibility</p:attrName>
                                        </p:attrNameLst>
                                      </p:cBhvr>
                                      <p:to>
                                        <p:strVal val="visible"/>
                                      </p:to>
                                    </p:set>
                                    <p:anim calcmode="lin" valueType="num">
                                      <p:cBhvr>
                                        <p:cTn id="81" dur="300" fill="hold"/>
                                        <p:tgtEl>
                                          <p:spTgt spid="31"/>
                                        </p:tgtEl>
                                        <p:attrNameLst>
                                          <p:attrName>ppt_w</p:attrName>
                                        </p:attrNameLst>
                                      </p:cBhvr>
                                      <p:tavLst>
                                        <p:tav tm="0">
                                          <p:val>
                                            <p:fltVal val="0"/>
                                          </p:val>
                                        </p:tav>
                                        <p:tav tm="100000">
                                          <p:val>
                                            <p:strVal val="#ppt_w"/>
                                          </p:val>
                                        </p:tav>
                                      </p:tavLst>
                                    </p:anim>
                                    <p:anim calcmode="lin" valueType="num">
                                      <p:cBhvr>
                                        <p:cTn id="82" dur="300" fill="hold"/>
                                        <p:tgtEl>
                                          <p:spTgt spid="31"/>
                                        </p:tgtEl>
                                        <p:attrNameLst>
                                          <p:attrName>ppt_h</p:attrName>
                                        </p:attrNameLst>
                                      </p:cBhvr>
                                      <p:tavLst>
                                        <p:tav tm="0">
                                          <p:val>
                                            <p:fltVal val="0"/>
                                          </p:val>
                                        </p:tav>
                                        <p:tav tm="100000">
                                          <p:val>
                                            <p:strVal val="#ppt_h"/>
                                          </p:val>
                                        </p:tav>
                                      </p:tavLst>
                                    </p:anim>
                                    <p:animEffect transition="in" filter="fade">
                                      <p:cBhvr>
                                        <p:cTn id="83" dur="3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17" grpId="0" animBg="1"/>
      <p:bldP spid="18" grpId="0" animBg="1"/>
      <p:bldP spid="19" grpId="0" animBg="1"/>
      <p:bldP spid="29" grpId="0"/>
      <p:bldP spid="30" grpId="0"/>
      <p:bldP spid="31" grpId="0"/>
      <p:bldP spid="32" grpId="0"/>
      <p:bldP spid="33"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4160353" cy="502766"/>
          </a:xfrm>
          <a:prstGeom prst="rect">
            <a:avLst/>
          </a:prstGeom>
          <a:noFill/>
        </p:spPr>
        <p:txBody>
          <a:bodyPr wrap="square" lIns="91440" tIns="45720" rIns="91440" bIns="45720" rtlCol="0">
            <a:spAutoFit/>
          </a:bodyPr>
          <a:lstStyle/>
          <a:p>
            <a:r>
              <a:rPr lang="en-US" altLang="zh-CN" sz="2667" dirty="0">
                <a:solidFill>
                  <a:schemeClr val="bg1"/>
                </a:solidFill>
                <a:latin typeface="微软雅黑" panose="020B0503020204020204" pitchFamily="34" charset="-122"/>
                <a:ea typeface="微软雅黑" panose="020B0503020204020204" pitchFamily="34" charset="-122"/>
              </a:rPr>
              <a:t>Multi-Raft</a:t>
            </a:r>
            <a:r>
              <a:rPr lang="zh-CN" altLang="en-US" sz="2667" dirty="0">
                <a:solidFill>
                  <a:schemeClr val="bg1"/>
                </a:solidFill>
                <a:latin typeface="微软雅黑" panose="020B0503020204020204" pitchFamily="34" charset="-122"/>
                <a:ea typeface="微软雅黑" panose="020B0503020204020204" pitchFamily="34" charset="-122"/>
              </a:rPr>
              <a:t>需解决的问题</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椭圆 4"/>
          <p:cNvSpPr/>
          <p:nvPr/>
        </p:nvSpPr>
        <p:spPr>
          <a:xfrm>
            <a:off x="3429314" y="4525430"/>
            <a:ext cx="1056117" cy="105611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 name="椭圆 5"/>
          <p:cNvSpPr/>
          <p:nvPr/>
        </p:nvSpPr>
        <p:spPr>
          <a:xfrm>
            <a:off x="4161303" y="3301219"/>
            <a:ext cx="1056117" cy="105611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 name="椭圆 6"/>
          <p:cNvSpPr/>
          <p:nvPr/>
        </p:nvSpPr>
        <p:spPr>
          <a:xfrm>
            <a:off x="5616458" y="2797238"/>
            <a:ext cx="1056117" cy="105611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 name="椭圆 7"/>
          <p:cNvSpPr/>
          <p:nvPr/>
        </p:nvSpPr>
        <p:spPr>
          <a:xfrm>
            <a:off x="7041623" y="3301219"/>
            <a:ext cx="1056117" cy="105611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7713698" y="4525430"/>
            <a:ext cx="1056117" cy="105611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TextBox 63"/>
          <p:cNvSpPr txBox="1"/>
          <p:nvPr/>
        </p:nvSpPr>
        <p:spPr>
          <a:xfrm>
            <a:off x="4392277" y="1320117"/>
            <a:ext cx="3427260" cy="1393074"/>
          </a:xfrm>
          <a:prstGeom prst="rect">
            <a:avLst/>
          </a:prstGeom>
          <a:noFill/>
        </p:spPr>
        <p:txBody>
          <a:bodyPr wrap="square" lIns="0" tIns="0" rIns="0" bIns="0" rtlCol="0">
            <a:spAutoFit/>
          </a:bodyPr>
          <a:lstStyle/>
          <a:p>
            <a:pPr algn="ctr">
              <a:lnSpc>
                <a:spcPct val="150000"/>
              </a:lnSpc>
            </a:pPr>
            <a:r>
              <a:rPr lang="zh-CN" altLang="en-US" sz="2000" b="1" dirty="0">
                <a:solidFill>
                  <a:srgbClr val="1D6295"/>
                </a:solidFill>
                <a:latin typeface="微软雅黑" panose="020B0503020204020204" pitchFamily="34" charset="-122"/>
                <a:ea typeface="微软雅黑" panose="020B0503020204020204" pitchFamily="34" charset="-122"/>
              </a:rPr>
              <a:t>负载均衡</a:t>
            </a:r>
          </a:p>
          <a:p>
            <a:pPr algn="r" defTabSz="1450940">
              <a:lnSpc>
                <a:spcPct val="150000"/>
              </a:lnSpc>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rPr>
              <a:t>在某一时刻不同数据可能拥有不同规模的数据，这会导致请求某些分片的数据极快，而某些会极慢，如何让负载在系统中更加均匀？</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Open Sans" pitchFamily="34" charset="0"/>
            </a:endParaRPr>
          </a:p>
        </p:txBody>
      </p:sp>
      <p:sp>
        <p:nvSpPr>
          <p:cNvPr id="11" name="TextBox 65"/>
          <p:cNvSpPr txBox="1"/>
          <p:nvPr/>
        </p:nvSpPr>
        <p:spPr>
          <a:xfrm>
            <a:off x="8241756" y="2721283"/>
            <a:ext cx="2448272" cy="1716239"/>
          </a:xfrm>
          <a:prstGeom prst="rect">
            <a:avLst/>
          </a:prstGeom>
          <a:noFill/>
        </p:spPr>
        <p:txBody>
          <a:bodyPr wrap="square" lIns="0" tIns="0" rIns="0" bIns="0" rtlCol="0">
            <a:spAutoFit/>
          </a:bodyPr>
          <a:lstStyle/>
          <a:p>
            <a:pPr>
              <a:lnSpc>
                <a:spcPct val="150000"/>
              </a:lnSpc>
            </a:pPr>
            <a:r>
              <a:rPr lang="zh-CN" altLang="en-US" sz="2000" b="1" dirty="0">
                <a:solidFill>
                  <a:srgbClr val="1D6295"/>
                </a:solidFill>
                <a:latin typeface="微软雅黑" panose="020B0503020204020204" pitchFamily="34" charset="-122"/>
                <a:ea typeface="微软雅黑" panose="020B0503020204020204" pitchFamily="34" charset="-122"/>
              </a:rPr>
              <a:t>配置管理</a:t>
            </a:r>
          </a:p>
          <a:p>
            <a:pPr defTabSz="1450940">
              <a:lnSpc>
                <a:spcPct val="150000"/>
              </a:lnSpc>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rPr>
              <a:t>分片的从属是一种系统的配置。需要有一个模块充当配置管理器，其负责维护配置，及允许</a:t>
            </a:r>
            <a:r>
              <a:rPr lang="en-US" altLang="zh-CN" sz="1400" kern="0" dirty="0">
                <a:solidFill>
                  <a:schemeClr val="tx1">
                    <a:lumMod val="65000"/>
                    <a:lumOff val="35000"/>
                  </a:schemeClr>
                </a:solidFill>
                <a:latin typeface="微软雅黑" panose="020B0503020204020204" pitchFamily="34" charset="-122"/>
                <a:ea typeface="微软雅黑" panose="020B0503020204020204" pitchFamily="34" charset="-122"/>
              </a:rPr>
              <a:t>Raft</a:t>
            </a: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rPr>
              <a:t>组拉取新的配置。</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Open Sans" pitchFamily="34" charset="0"/>
            </a:endParaRPr>
          </a:p>
        </p:txBody>
      </p:sp>
      <p:sp>
        <p:nvSpPr>
          <p:cNvPr id="12" name="TextBox 67"/>
          <p:cNvSpPr txBox="1"/>
          <p:nvPr/>
        </p:nvSpPr>
        <p:spPr>
          <a:xfrm>
            <a:off x="9057847" y="4591823"/>
            <a:ext cx="2208245" cy="1716239"/>
          </a:xfrm>
          <a:prstGeom prst="rect">
            <a:avLst/>
          </a:prstGeom>
          <a:noFill/>
        </p:spPr>
        <p:txBody>
          <a:bodyPr wrap="square" lIns="0" tIns="0" rIns="0" bIns="0" rtlCol="0">
            <a:spAutoFit/>
          </a:bodyPr>
          <a:lstStyle/>
          <a:p>
            <a:pPr>
              <a:lnSpc>
                <a:spcPct val="150000"/>
              </a:lnSpc>
            </a:pPr>
            <a:r>
              <a:rPr lang="zh-CN" altLang="en-US" sz="2000" b="1" dirty="0">
                <a:solidFill>
                  <a:srgbClr val="1D6295"/>
                </a:solidFill>
                <a:latin typeface="微软雅黑" panose="020B0503020204020204" pitchFamily="34" charset="-122"/>
                <a:ea typeface="微软雅黑" panose="020B0503020204020204" pitchFamily="34" charset="-122"/>
              </a:rPr>
              <a:t>数据清理</a:t>
            </a:r>
          </a:p>
          <a:p>
            <a:pPr defTabSz="1450940">
              <a:lnSpc>
                <a:spcPct val="150000"/>
              </a:lnSpc>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rPr>
              <a:t>当配置更新，某个分片的数据迁移到了另一个分片，原来的分片应该进行及时的清理。</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Open Sans" pitchFamily="34" charset="0"/>
            </a:endParaRPr>
          </a:p>
        </p:txBody>
      </p:sp>
      <p:sp>
        <p:nvSpPr>
          <p:cNvPr id="13" name="TextBox 69"/>
          <p:cNvSpPr txBox="1"/>
          <p:nvPr/>
        </p:nvSpPr>
        <p:spPr>
          <a:xfrm>
            <a:off x="1100831" y="2721283"/>
            <a:ext cx="3018976" cy="1069908"/>
          </a:xfrm>
          <a:prstGeom prst="rect">
            <a:avLst/>
          </a:prstGeom>
          <a:noFill/>
        </p:spPr>
        <p:txBody>
          <a:bodyPr wrap="square" lIns="0" tIns="0" rIns="0" bIns="0" rtlCol="0">
            <a:spAutoFit/>
          </a:bodyPr>
          <a:lstStyle/>
          <a:p>
            <a:pPr algn="r">
              <a:lnSpc>
                <a:spcPct val="150000"/>
              </a:lnSpc>
            </a:pPr>
            <a:r>
              <a:rPr lang="zh-CN" altLang="en-US" sz="2000" b="1" dirty="0">
                <a:solidFill>
                  <a:srgbClr val="1D6295"/>
                </a:solidFill>
                <a:latin typeface="微软雅黑" panose="020B0503020204020204" pitchFamily="34" charset="-122"/>
                <a:ea typeface="微软雅黑" panose="020B0503020204020204" pitchFamily="34" charset="-122"/>
              </a:rPr>
              <a:t>分片迁移</a:t>
            </a:r>
            <a:endParaRPr lang="en-US" altLang="zh-CN" sz="2000" b="1" dirty="0">
              <a:solidFill>
                <a:srgbClr val="1D6295"/>
              </a:solidFill>
              <a:latin typeface="微软雅黑" panose="020B0503020204020204" pitchFamily="34" charset="-122"/>
              <a:ea typeface="微软雅黑" panose="020B0503020204020204" pitchFamily="34" charset="-122"/>
            </a:endParaRPr>
          </a:p>
          <a:p>
            <a:pPr algn="r">
              <a:lnSpc>
                <a:spcPct val="150000"/>
              </a:lnSpc>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rPr>
              <a:t>数据如何进行分片迁移？并且与分片迁移无关的分片应当仍能够提供服务。</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cs typeface="Open Sans" pitchFamily="34" charset="0"/>
            </a:endParaRPr>
          </a:p>
        </p:txBody>
      </p:sp>
      <p:sp>
        <p:nvSpPr>
          <p:cNvPr id="14" name="TextBox 71"/>
          <p:cNvSpPr txBox="1"/>
          <p:nvPr/>
        </p:nvSpPr>
        <p:spPr>
          <a:xfrm>
            <a:off x="1007435" y="4591823"/>
            <a:ext cx="2208245" cy="983026"/>
          </a:xfrm>
          <a:prstGeom prst="rect">
            <a:avLst/>
          </a:prstGeom>
          <a:noFill/>
        </p:spPr>
        <p:txBody>
          <a:bodyPr wrap="square" lIns="0" tIns="0" rIns="0" bIns="0" rtlCol="0">
            <a:spAutoFit/>
          </a:bodyPr>
          <a:lstStyle/>
          <a:p>
            <a:pPr algn="r">
              <a:lnSpc>
                <a:spcPct val="150000"/>
              </a:lnSpc>
            </a:pPr>
            <a:r>
              <a:rPr lang="zh-CN" altLang="en-US" sz="2000" b="1" dirty="0">
                <a:solidFill>
                  <a:srgbClr val="1D6295"/>
                </a:solidFill>
                <a:latin typeface="微软雅黑" panose="020B0503020204020204" pitchFamily="34" charset="-122"/>
                <a:ea typeface="微软雅黑" panose="020B0503020204020204" pitchFamily="34" charset="-122"/>
              </a:rPr>
              <a:t>分片</a:t>
            </a:r>
          </a:p>
          <a:p>
            <a:pPr algn="r" defTabSz="1450940">
              <a:lnSpc>
                <a:spcPct val="150000"/>
              </a:lnSpc>
            </a:pPr>
            <a:r>
              <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rPr>
              <a:t>数据如何分片？如何标记分片的状态？</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cs typeface="Open Sans" pitchFamily="34" charset="0"/>
            </a:endParaRPr>
          </a:p>
        </p:txBody>
      </p:sp>
      <p:sp>
        <p:nvSpPr>
          <p:cNvPr id="15" name="TextBox 87"/>
          <p:cNvSpPr txBox="1"/>
          <p:nvPr/>
        </p:nvSpPr>
        <p:spPr>
          <a:xfrm>
            <a:off x="3586788" y="4868823"/>
            <a:ext cx="741168" cy="369332"/>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gn="ctr"/>
            <a:r>
              <a:rPr lang="en-US" altLang="zh-CN" sz="2400" dirty="0">
                <a:solidFill>
                  <a:schemeClr val="bg1"/>
                </a:solidFill>
              </a:rPr>
              <a:t>01</a:t>
            </a:r>
            <a:endParaRPr lang="zh-CN" altLang="en-US" sz="2400" dirty="0">
              <a:solidFill>
                <a:schemeClr val="bg1"/>
              </a:solidFill>
            </a:endParaRPr>
          </a:p>
        </p:txBody>
      </p:sp>
      <p:sp>
        <p:nvSpPr>
          <p:cNvPr id="16" name="TextBox 88"/>
          <p:cNvSpPr txBox="1"/>
          <p:nvPr/>
        </p:nvSpPr>
        <p:spPr>
          <a:xfrm>
            <a:off x="4318777" y="3644612"/>
            <a:ext cx="741168" cy="369332"/>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gn="ctr"/>
            <a:r>
              <a:rPr lang="en-US" altLang="zh-CN" sz="2400" dirty="0">
                <a:solidFill>
                  <a:schemeClr val="bg1"/>
                </a:solidFill>
              </a:rPr>
              <a:t>02</a:t>
            </a:r>
            <a:endParaRPr lang="zh-CN" altLang="en-US" sz="2400" dirty="0">
              <a:solidFill>
                <a:schemeClr val="bg1"/>
              </a:solidFill>
            </a:endParaRPr>
          </a:p>
        </p:txBody>
      </p:sp>
      <p:sp>
        <p:nvSpPr>
          <p:cNvPr id="17" name="TextBox 89"/>
          <p:cNvSpPr txBox="1"/>
          <p:nvPr/>
        </p:nvSpPr>
        <p:spPr>
          <a:xfrm>
            <a:off x="5773932" y="3140631"/>
            <a:ext cx="741168" cy="369332"/>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gn="ctr"/>
            <a:r>
              <a:rPr lang="en-US" altLang="zh-CN" sz="2400" dirty="0">
                <a:solidFill>
                  <a:schemeClr val="bg1"/>
                </a:solidFill>
              </a:rPr>
              <a:t>03</a:t>
            </a:r>
            <a:endParaRPr lang="zh-CN" altLang="en-US" sz="2400" dirty="0">
              <a:solidFill>
                <a:schemeClr val="bg1"/>
              </a:solidFill>
            </a:endParaRPr>
          </a:p>
        </p:txBody>
      </p:sp>
      <p:sp>
        <p:nvSpPr>
          <p:cNvPr id="18" name="TextBox 90"/>
          <p:cNvSpPr txBox="1"/>
          <p:nvPr/>
        </p:nvSpPr>
        <p:spPr>
          <a:xfrm>
            <a:off x="7199097" y="3644612"/>
            <a:ext cx="741168" cy="369332"/>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gn="ctr"/>
            <a:r>
              <a:rPr lang="en-US" altLang="zh-CN" sz="2400" dirty="0">
                <a:solidFill>
                  <a:schemeClr val="bg1"/>
                </a:solidFill>
              </a:rPr>
              <a:t>04</a:t>
            </a:r>
            <a:endParaRPr lang="zh-CN" altLang="en-US" sz="2400" dirty="0">
              <a:solidFill>
                <a:schemeClr val="bg1"/>
              </a:solidFill>
            </a:endParaRPr>
          </a:p>
        </p:txBody>
      </p:sp>
      <p:sp>
        <p:nvSpPr>
          <p:cNvPr id="19" name="TextBox 91"/>
          <p:cNvSpPr txBox="1"/>
          <p:nvPr/>
        </p:nvSpPr>
        <p:spPr>
          <a:xfrm>
            <a:off x="7871172" y="4868823"/>
            <a:ext cx="741168" cy="369332"/>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gn="ctr"/>
            <a:r>
              <a:rPr lang="en-US" altLang="zh-CN" sz="2400" dirty="0">
                <a:solidFill>
                  <a:schemeClr val="bg1"/>
                </a:solidFill>
              </a:rPr>
              <a:t>05</a:t>
            </a:r>
            <a:endParaRPr lang="zh-CN" altLang="en-US" sz="2400" dirty="0">
              <a:solidFill>
                <a:schemeClr val="bg1"/>
              </a:solidFill>
            </a:endParaRPr>
          </a:p>
        </p:txBody>
      </p:sp>
      <p:sp>
        <p:nvSpPr>
          <p:cNvPr id="20" name="椭圆 19"/>
          <p:cNvSpPr/>
          <p:nvPr/>
        </p:nvSpPr>
        <p:spPr>
          <a:xfrm>
            <a:off x="5185164" y="4464333"/>
            <a:ext cx="1828800" cy="18288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16"/>
          <p:cNvSpPr>
            <a:spLocks noChangeArrowheads="1"/>
          </p:cNvSpPr>
          <p:nvPr/>
        </p:nvSpPr>
        <p:spPr bwMode="auto">
          <a:xfrm>
            <a:off x="5185163" y="4695887"/>
            <a:ext cx="1828802" cy="1135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charset="-122"/>
                <a:sym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sym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sym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sym typeface="Calibri" pitchFamily="34" charset="0"/>
              </a:defRPr>
            </a:lvl9pPr>
          </a:lstStyle>
          <a:p>
            <a:pPr algn="ctr" eaLnBrk="1" hangingPunct="1">
              <a:lnSpc>
                <a:spcPct val="15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sym typeface="微软雅黑" pitchFamily="34" charset="-122"/>
              </a:rPr>
              <a:t>Multi-Raft</a:t>
            </a:r>
            <a:r>
              <a:rPr lang="zh-CN" altLang="en-US" sz="2400" b="1" dirty="0">
                <a:solidFill>
                  <a:schemeClr val="bg1"/>
                </a:solidFill>
                <a:latin typeface="微软雅黑" panose="020B0503020204020204" pitchFamily="34" charset="-122"/>
                <a:ea typeface="微软雅黑" panose="020B0503020204020204" pitchFamily="34" charset="-122"/>
                <a:sym typeface="微软雅黑" pitchFamily="34" charset="-122"/>
              </a:rPr>
              <a:t>需解决</a:t>
            </a:r>
            <a:endParaRPr lang="en-US" altLang="zh-CN" sz="2400" b="1" dirty="0">
              <a:solidFill>
                <a:schemeClr val="bg1"/>
              </a:solidFill>
              <a:latin typeface="微软雅黑" panose="020B0503020204020204" pitchFamily="34" charset="-122"/>
              <a:ea typeface="微软雅黑" panose="020B0503020204020204" pitchFamily="34" charset="-122"/>
              <a:sym typeface="微软雅黑" pitchFamily="34" charset="-122"/>
            </a:endParaRPr>
          </a:p>
        </p:txBody>
      </p:sp>
    </p:spTree>
    <p:extLst>
      <p:ext uri="{BB962C8B-B14F-4D97-AF65-F5344CB8AC3E}">
        <p14:creationId xmlns:p14="http://schemas.microsoft.com/office/powerpoint/2010/main" val="280872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par>
                          <p:cTn id="21" fill="hold">
                            <p:stCondLst>
                              <p:cond delay="3375"/>
                            </p:stCondLst>
                            <p:childTnLst>
                              <p:par>
                                <p:cTn id="22" presetID="2" presetClass="entr" presetSubtype="4"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childTnLst>
                          </p:cTn>
                        </p:par>
                        <p:par>
                          <p:cTn id="26" fill="hold">
                            <p:stCondLst>
                              <p:cond delay="3875"/>
                            </p:stCondLst>
                            <p:childTnLst>
                              <p:par>
                                <p:cTn id="27" presetID="53" presetClass="entr" presetSubtype="16" fill="hold" grpId="0" nodeType="afterEffect">
                                  <p:stCondLst>
                                    <p:cond delay="0"/>
                                  </p:stCondLst>
                                  <p:iterate type="lt">
                                    <p:tmPct val="10000"/>
                                  </p:iterate>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childTnLst>
                          </p:cTn>
                        </p:par>
                        <p:par>
                          <p:cTn id="32" fill="hold">
                            <p:stCondLst>
                              <p:cond delay="4975"/>
                            </p:stCondLst>
                            <p:childTnLst>
                              <p:par>
                                <p:cTn id="33" presetID="1" presetClass="entr" presetSubtype="0" fill="hold" grpId="1" nodeType="after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42" presetClass="path" presetSubtype="0" accel="50000" decel="50000" fill="hold" grpId="0" nodeType="withEffect">
                                  <p:stCondLst>
                                    <p:cond delay="0"/>
                                  </p:stCondLst>
                                  <p:childTnLst>
                                    <p:animMotion origin="layout" path="M 8.33333E-7 4.44444E-6 L 0.17773 -0.00533 " pathEditMode="relative" rAng="0" ptsTypes="AA">
                                      <p:cBhvr>
                                        <p:cTn id="44" dur="1000" spd="-100000" fill="hold"/>
                                        <p:tgtEl>
                                          <p:spTgt spid="5"/>
                                        </p:tgtEl>
                                        <p:attrNameLst>
                                          <p:attrName>ppt_x</p:attrName>
                                          <p:attrName>ppt_y</p:attrName>
                                        </p:attrNameLst>
                                      </p:cBhvr>
                                      <p:rCtr x="8880" y="-278"/>
                                    </p:animMotion>
                                  </p:childTnLst>
                                </p:cTn>
                              </p:par>
                              <p:par>
                                <p:cTn id="45" presetID="42" presetClass="path" presetSubtype="0" accel="50000" decel="50000" fill="hold" grpId="0" nodeType="withEffect">
                                  <p:stCondLst>
                                    <p:cond delay="0"/>
                                  </p:stCondLst>
                                  <p:childTnLst>
                                    <p:animMotion origin="layout" path="M 4.58333E-6 -3.33333E-6 L 0.11835 0.17662 " pathEditMode="relative" rAng="0" ptsTypes="AA">
                                      <p:cBhvr>
                                        <p:cTn id="46" dur="1000" spd="-100000" fill="hold"/>
                                        <p:tgtEl>
                                          <p:spTgt spid="6"/>
                                        </p:tgtEl>
                                        <p:attrNameLst>
                                          <p:attrName>ppt_x</p:attrName>
                                          <p:attrName>ppt_y</p:attrName>
                                        </p:attrNameLst>
                                      </p:cBhvr>
                                      <p:rCtr x="5911" y="8819"/>
                                    </p:animMotion>
                                  </p:childTnLst>
                                </p:cTn>
                              </p:par>
                              <p:par>
                                <p:cTn id="47" presetID="42" presetClass="path" presetSubtype="0" accel="50000" decel="50000" fill="hold" grpId="0" nodeType="withEffect">
                                  <p:stCondLst>
                                    <p:cond delay="0"/>
                                  </p:stCondLst>
                                  <p:childTnLst>
                                    <p:animMotion origin="layout" path="M 3.75E-6 -2.22222E-6 L 3.75E-6 0.25 " pathEditMode="relative" rAng="0" ptsTypes="AA">
                                      <p:cBhvr>
                                        <p:cTn id="48" dur="1000" spd="-100000" fill="hold"/>
                                        <p:tgtEl>
                                          <p:spTgt spid="7"/>
                                        </p:tgtEl>
                                        <p:attrNameLst>
                                          <p:attrName>ppt_x</p:attrName>
                                          <p:attrName>ppt_y</p:attrName>
                                        </p:attrNameLst>
                                      </p:cBhvr>
                                      <p:rCtr x="0" y="12500"/>
                                    </p:animMotion>
                                  </p:childTnLst>
                                </p:cTn>
                              </p:par>
                              <p:par>
                                <p:cTn id="49" presetID="42" presetClass="path" presetSubtype="0" accel="50000" decel="50000" fill="hold" grpId="0" nodeType="withEffect">
                                  <p:stCondLst>
                                    <p:cond delay="0"/>
                                  </p:stCondLst>
                                  <p:childTnLst>
                                    <p:animMotion origin="layout" path="M -3.33333E-6 -3.33333E-6 L -0.11862 0.17408 " pathEditMode="relative" rAng="0" ptsTypes="AA">
                                      <p:cBhvr>
                                        <p:cTn id="50" dur="1000" spd="-100000" fill="hold"/>
                                        <p:tgtEl>
                                          <p:spTgt spid="8"/>
                                        </p:tgtEl>
                                        <p:attrNameLst>
                                          <p:attrName>ppt_x</p:attrName>
                                          <p:attrName>ppt_y</p:attrName>
                                        </p:attrNameLst>
                                      </p:cBhvr>
                                      <p:rCtr x="-5937" y="8704"/>
                                    </p:animMotion>
                                  </p:childTnLst>
                                </p:cTn>
                              </p:par>
                              <p:par>
                                <p:cTn id="51" presetID="42" presetClass="path" presetSubtype="0" accel="50000" decel="50000" fill="hold" grpId="0" nodeType="withEffect">
                                  <p:stCondLst>
                                    <p:cond delay="0"/>
                                  </p:stCondLst>
                                  <p:childTnLst>
                                    <p:animMotion origin="layout" path="M -1.45833E-6 4.44444E-6 L -0.17239 -0.0044 " pathEditMode="relative" rAng="0" ptsTypes="AA">
                                      <p:cBhvr>
                                        <p:cTn id="52" dur="1000" spd="-100000" fill="hold"/>
                                        <p:tgtEl>
                                          <p:spTgt spid="9"/>
                                        </p:tgtEl>
                                        <p:attrNameLst>
                                          <p:attrName>ppt_x</p:attrName>
                                          <p:attrName>ppt_y</p:attrName>
                                        </p:attrNameLst>
                                      </p:cBhvr>
                                      <p:rCtr x="-8620" y="-231"/>
                                    </p:animMotion>
                                  </p:childTnLst>
                                </p:cTn>
                              </p:par>
                              <p:par>
                                <p:cTn id="53" presetID="53" presetClass="entr" presetSubtype="16" fill="hold" grpId="2"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1000" fill="hold"/>
                                        <p:tgtEl>
                                          <p:spTgt spid="5"/>
                                        </p:tgtEl>
                                        <p:attrNameLst>
                                          <p:attrName>ppt_w</p:attrName>
                                        </p:attrNameLst>
                                      </p:cBhvr>
                                      <p:tavLst>
                                        <p:tav tm="0">
                                          <p:val>
                                            <p:fltVal val="0"/>
                                          </p:val>
                                        </p:tav>
                                        <p:tav tm="100000">
                                          <p:val>
                                            <p:strVal val="#ppt_w"/>
                                          </p:val>
                                        </p:tav>
                                      </p:tavLst>
                                    </p:anim>
                                    <p:anim calcmode="lin" valueType="num">
                                      <p:cBhvr>
                                        <p:cTn id="56" dur="1000" fill="hold"/>
                                        <p:tgtEl>
                                          <p:spTgt spid="5"/>
                                        </p:tgtEl>
                                        <p:attrNameLst>
                                          <p:attrName>ppt_h</p:attrName>
                                        </p:attrNameLst>
                                      </p:cBhvr>
                                      <p:tavLst>
                                        <p:tav tm="0">
                                          <p:val>
                                            <p:fltVal val="0"/>
                                          </p:val>
                                        </p:tav>
                                        <p:tav tm="100000">
                                          <p:val>
                                            <p:strVal val="#ppt_h"/>
                                          </p:val>
                                        </p:tav>
                                      </p:tavLst>
                                    </p:anim>
                                    <p:animEffect transition="in" filter="fade">
                                      <p:cBhvr>
                                        <p:cTn id="57" dur="1000"/>
                                        <p:tgtEl>
                                          <p:spTgt spid="5"/>
                                        </p:tgtEl>
                                      </p:cBhvr>
                                    </p:animEffect>
                                  </p:childTnLst>
                                </p:cTn>
                              </p:par>
                              <p:par>
                                <p:cTn id="58" presetID="53" presetClass="entr" presetSubtype="16" fill="hold" grpId="2" nodeType="with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p:cTn id="60" dur="1000" fill="hold"/>
                                        <p:tgtEl>
                                          <p:spTgt spid="6"/>
                                        </p:tgtEl>
                                        <p:attrNameLst>
                                          <p:attrName>ppt_w</p:attrName>
                                        </p:attrNameLst>
                                      </p:cBhvr>
                                      <p:tavLst>
                                        <p:tav tm="0">
                                          <p:val>
                                            <p:fltVal val="0"/>
                                          </p:val>
                                        </p:tav>
                                        <p:tav tm="100000">
                                          <p:val>
                                            <p:strVal val="#ppt_w"/>
                                          </p:val>
                                        </p:tav>
                                      </p:tavLst>
                                    </p:anim>
                                    <p:anim calcmode="lin" valueType="num">
                                      <p:cBhvr>
                                        <p:cTn id="61" dur="1000" fill="hold"/>
                                        <p:tgtEl>
                                          <p:spTgt spid="6"/>
                                        </p:tgtEl>
                                        <p:attrNameLst>
                                          <p:attrName>ppt_h</p:attrName>
                                        </p:attrNameLst>
                                      </p:cBhvr>
                                      <p:tavLst>
                                        <p:tav tm="0">
                                          <p:val>
                                            <p:fltVal val="0"/>
                                          </p:val>
                                        </p:tav>
                                        <p:tav tm="100000">
                                          <p:val>
                                            <p:strVal val="#ppt_h"/>
                                          </p:val>
                                        </p:tav>
                                      </p:tavLst>
                                    </p:anim>
                                    <p:animEffect transition="in" filter="fade">
                                      <p:cBhvr>
                                        <p:cTn id="62" dur="1000"/>
                                        <p:tgtEl>
                                          <p:spTgt spid="6"/>
                                        </p:tgtEl>
                                      </p:cBhvr>
                                    </p:animEffect>
                                  </p:childTnLst>
                                </p:cTn>
                              </p:par>
                              <p:par>
                                <p:cTn id="63" presetID="53" presetClass="entr" presetSubtype="16" fill="hold" grpId="2" nodeType="with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p:cTn id="65" dur="1000" fill="hold"/>
                                        <p:tgtEl>
                                          <p:spTgt spid="7"/>
                                        </p:tgtEl>
                                        <p:attrNameLst>
                                          <p:attrName>ppt_w</p:attrName>
                                        </p:attrNameLst>
                                      </p:cBhvr>
                                      <p:tavLst>
                                        <p:tav tm="0">
                                          <p:val>
                                            <p:fltVal val="0"/>
                                          </p:val>
                                        </p:tav>
                                        <p:tav tm="100000">
                                          <p:val>
                                            <p:strVal val="#ppt_w"/>
                                          </p:val>
                                        </p:tav>
                                      </p:tavLst>
                                    </p:anim>
                                    <p:anim calcmode="lin" valueType="num">
                                      <p:cBhvr>
                                        <p:cTn id="66" dur="1000" fill="hold"/>
                                        <p:tgtEl>
                                          <p:spTgt spid="7"/>
                                        </p:tgtEl>
                                        <p:attrNameLst>
                                          <p:attrName>ppt_h</p:attrName>
                                        </p:attrNameLst>
                                      </p:cBhvr>
                                      <p:tavLst>
                                        <p:tav tm="0">
                                          <p:val>
                                            <p:fltVal val="0"/>
                                          </p:val>
                                        </p:tav>
                                        <p:tav tm="100000">
                                          <p:val>
                                            <p:strVal val="#ppt_h"/>
                                          </p:val>
                                        </p:tav>
                                      </p:tavLst>
                                    </p:anim>
                                    <p:animEffect transition="in" filter="fade">
                                      <p:cBhvr>
                                        <p:cTn id="67" dur="1000"/>
                                        <p:tgtEl>
                                          <p:spTgt spid="7"/>
                                        </p:tgtEl>
                                      </p:cBhvr>
                                    </p:animEffect>
                                  </p:childTnLst>
                                </p:cTn>
                              </p:par>
                              <p:par>
                                <p:cTn id="68" presetID="53" presetClass="entr" presetSubtype="16" fill="hold" grpId="2" nodeType="with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p:cTn id="70" dur="1000" fill="hold"/>
                                        <p:tgtEl>
                                          <p:spTgt spid="8"/>
                                        </p:tgtEl>
                                        <p:attrNameLst>
                                          <p:attrName>ppt_w</p:attrName>
                                        </p:attrNameLst>
                                      </p:cBhvr>
                                      <p:tavLst>
                                        <p:tav tm="0">
                                          <p:val>
                                            <p:fltVal val="0"/>
                                          </p:val>
                                        </p:tav>
                                        <p:tav tm="100000">
                                          <p:val>
                                            <p:strVal val="#ppt_w"/>
                                          </p:val>
                                        </p:tav>
                                      </p:tavLst>
                                    </p:anim>
                                    <p:anim calcmode="lin" valueType="num">
                                      <p:cBhvr>
                                        <p:cTn id="71" dur="1000" fill="hold"/>
                                        <p:tgtEl>
                                          <p:spTgt spid="8"/>
                                        </p:tgtEl>
                                        <p:attrNameLst>
                                          <p:attrName>ppt_h</p:attrName>
                                        </p:attrNameLst>
                                      </p:cBhvr>
                                      <p:tavLst>
                                        <p:tav tm="0">
                                          <p:val>
                                            <p:fltVal val="0"/>
                                          </p:val>
                                        </p:tav>
                                        <p:tav tm="100000">
                                          <p:val>
                                            <p:strVal val="#ppt_h"/>
                                          </p:val>
                                        </p:tav>
                                      </p:tavLst>
                                    </p:anim>
                                    <p:animEffect transition="in" filter="fade">
                                      <p:cBhvr>
                                        <p:cTn id="72" dur="1000"/>
                                        <p:tgtEl>
                                          <p:spTgt spid="8"/>
                                        </p:tgtEl>
                                      </p:cBhvr>
                                    </p:animEffect>
                                  </p:childTnLst>
                                </p:cTn>
                              </p:par>
                              <p:par>
                                <p:cTn id="73" presetID="53" presetClass="entr" presetSubtype="16" fill="hold" grpId="2" nodeType="withEffect">
                                  <p:stCondLst>
                                    <p:cond delay="0"/>
                                  </p:stCondLst>
                                  <p:childTnLst>
                                    <p:set>
                                      <p:cBhvr>
                                        <p:cTn id="74" dur="1" fill="hold">
                                          <p:stCondLst>
                                            <p:cond delay="0"/>
                                          </p:stCondLst>
                                        </p:cTn>
                                        <p:tgtEl>
                                          <p:spTgt spid="9"/>
                                        </p:tgtEl>
                                        <p:attrNameLst>
                                          <p:attrName>style.visibility</p:attrName>
                                        </p:attrNameLst>
                                      </p:cBhvr>
                                      <p:to>
                                        <p:strVal val="visible"/>
                                      </p:to>
                                    </p:set>
                                    <p:anim calcmode="lin" valueType="num">
                                      <p:cBhvr>
                                        <p:cTn id="75" dur="1000" fill="hold"/>
                                        <p:tgtEl>
                                          <p:spTgt spid="9"/>
                                        </p:tgtEl>
                                        <p:attrNameLst>
                                          <p:attrName>ppt_w</p:attrName>
                                        </p:attrNameLst>
                                      </p:cBhvr>
                                      <p:tavLst>
                                        <p:tav tm="0">
                                          <p:val>
                                            <p:fltVal val="0"/>
                                          </p:val>
                                        </p:tav>
                                        <p:tav tm="100000">
                                          <p:val>
                                            <p:strVal val="#ppt_w"/>
                                          </p:val>
                                        </p:tav>
                                      </p:tavLst>
                                    </p:anim>
                                    <p:anim calcmode="lin" valueType="num">
                                      <p:cBhvr>
                                        <p:cTn id="76" dur="1000" fill="hold"/>
                                        <p:tgtEl>
                                          <p:spTgt spid="9"/>
                                        </p:tgtEl>
                                        <p:attrNameLst>
                                          <p:attrName>ppt_h</p:attrName>
                                        </p:attrNameLst>
                                      </p:cBhvr>
                                      <p:tavLst>
                                        <p:tav tm="0">
                                          <p:val>
                                            <p:fltVal val="0"/>
                                          </p:val>
                                        </p:tav>
                                        <p:tav tm="100000">
                                          <p:val>
                                            <p:strVal val="#ppt_h"/>
                                          </p:val>
                                        </p:tav>
                                      </p:tavLst>
                                    </p:anim>
                                    <p:animEffect transition="in" filter="fade">
                                      <p:cBhvr>
                                        <p:cTn id="77" dur="1000"/>
                                        <p:tgtEl>
                                          <p:spTgt spid="9"/>
                                        </p:tgtEl>
                                      </p:cBhvr>
                                    </p:animEffect>
                                  </p:childTnLst>
                                </p:cTn>
                              </p:par>
                              <p:par>
                                <p:cTn id="78" presetID="10" presetClass="entr" presetSubtype="0" fill="hold" grpId="3" nodeType="with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fade">
                                      <p:cBhvr>
                                        <p:cTn id="80" dur="1000"/>
                                        <p:tgtEl>
                                          <p:spTgt spid="5"/>
                                        </p:tgtEl>
                                      </p:cBhvr>
                                    </p:animEffect>
                                  </p:childTnLst>
                                </p:cTn>
                              </p:par>
                              <p:par>
                                <p:cTn id="81" presetID="10" presetClass="entr" presetSubtype="0" fill="hold" grpId="3" nodeType="with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fade">
                                      <p:cBhvr>
                                        <p:cTn id="83" dur="1000"/>
                                        <p:tgtEl>
                                          <p:spTgt spid="6"/>
                                        </p:tgtEl>
                                      </p:cBhvr>
                                    </p:animEffect>
                                  </p:childTnLst>
                                </p:cTn>
                              </p:par>
                              <p:par>
                                <p:cTn id="84" presetID="10" presetClass="entr" presetSubtype="0" fill="hold" grpId="3" nodeType="with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fade">
                                      <p:cBhvr>
                                        <p:cTn id="86" dur="1000"/>
                                        <p:tgtEl>
                                          <p:spTgt spid="7"/>
                                        </p:tgtEl>
                                      </p:cBhvr>
                                    </p:animEffect>
                                  </p:childTnLst>
                                </p:cTn>
                              </p:par>
                              <p:par>
                                <p:cTn id="87" presetID="10" presetClass="entr" presetSubtype="0" fill="hold" grpId="3" nodeType="with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fade">
                                      <p:cBhvr>
                                        <p:cTn id="89" dur="1000"/>
                                        <p:tgtEl>
                                          <p:spTgt spid="8"/>
                                        </p:tgtEl>
                                      </p:cBhvr>
                                    </p:animEffect>
                                  </p:childTnLst>
                                </p:cTn>
                              </p:par>
                              <p:par>
                                <p:cTn id="90" presetID="10" presetClass="entr" presetSubtype="0" fill="hold" grpId="3" nodeType="with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fade">
                                      <p:cBhvr>
                                        <p:cTn id="92" dur="1000"/>
                                        <p:tgtEl>
                                          <p:spTgt spid="9"/>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15"/>
                                        </p:tgtEl>
                                        <p:attrNameLst>
                                          <p:attrName>style.visibility</p:attrName>
                                        </p:attrNameLst>
                                      </p:cBhvr>
                                      <p:to>
                                        <p:strVal val="visible"/>
                                      </p:to>
                                    </p:set>
                                  </p:childTnLst>
                                </p:cTn>
                              </p:par>
                              <p:par>
                                <p:cTn id="95" presetID="42" presetClass="path" presetSubtype="0" accel="50000" decel="50000" fill="hold" grpId="1" nodeType="withEffect">
                                  <p:stCondLst>
                                    <p:cond delay="0"/>
                                  </p:stCondLst>
                                  <p:childTnLst>
                                    <p:animMotion origin="layout" path="M 8.33333E-7 4.44444E-6 L 0.17773 -0.00533 " pathEditMode="relative" rAng="0" ptsTypes="AA">
                                      <p:cBhvr>
                                        <p:cTn id="96" dur="1000" spd="-100000" fill="hold"/>
                                        <p:tgtEl>
                                          <p:spTgt spid="15"/>
                                        </p:tgtEl>
                                        <p:attrNameLst>
                                          <p:attrName>ppt_x</p:attrName>
                                          <p:attrName>ppt_y</p:attrName>
                                        </p:attrNameLst>
                                      </p:cBhvr>
                                      <p:rCtr x="8880" y="-278"/>
                                    </p:animMotion>
                                  </p:childTnLst>
                                </p:cTn>
                              </p:par>
                              <p:par>
                                <p:cTn id="97" presetID="53" presetClass="entr" presetSubtype="16" fill="hold" grpId="2" nodeType="withEffect">
                                  <p:stCondLst>
                                    <p:cond delay="0"/>
                                  </p:stCondLst>
                                  <p:childTnLst>
                                    <p:set>
                                      <p:cBhvr>
                                        <p:cTn id="98" dur="1" fill="hold">
                                          <p:stCondLst>
                                            <p:cond delay="0"/>
                                          </p:stCondLst>
                                        </p:cTn>
                                        <p:tgtEl>
                                          <p:spTgt spid="15"/>
                                        </p:tgtEl>
                                        <p:attrNameLst>
                                          <p:attrName>style.visibility</p:attrName>
                                        </p:attrNameLst>
                                      </p:cBhvr>
                                      <p:to>
                                        <p:strVal val="visible"/>
                                      </p:to>
                                    </p:set>
                                    <p:anim calcmode="lin" valueType="num">
                                      <p:cBhvr>
                                        <p:cTn id="99" dur="1000" fill="hold"/>
                                        <p:tgtEl>
                                          <p:spTgt spid="15"/>
                                        </p:tgtEl>
                                        <p:attrNameLst>
                                          <p:attrName>ppt_w</p:attrName>
                                        </p:attrNameLst>
                                      </p:cBhvr>
                                      <p:tavLst>
                                        <p:tav tm="0">
                                          <p:val>
                                            <p:fltVal val="0"/>
                                          </p:val>
                                        </p:tav>
                                        <p:tav tm="100000">
                                          <p:val>
                                            <p:strVal val="#ppt_w"/>
                                          </p:val>
                                        </p:tav>
                                      </p:tavLst>
                                    </p:anim>
                                    <p:anim calcmode="lin" valueType="num">
                                      <p:cBhvr>
                                        <p:cTn id="100" dur="1000" fill="hold"/>
                                        <p:tgtEl>
                                          <p:spTgt spid="15"/>
                                        </p:tgtEl>
                                        <p:attrNameLst>
                                          <p:attrName>ppt_h</p:attrName>
                                        </p:attrNameLst>
                                      </p:cBhvr>
                                      <p:tavLst>
                                        <p:tav tm="0">
                                          <p:val>
                                            <p:fltVal val="0"/>
                                          </p:val>
                                        </p:tav>
                                        <p:tav tm="100000">
                                          <p:val>
                                            <p:strVal val="#ppt_h"/>
                                          </p:val>
                                        </p:tav>
                                      </p:tavLst>
                                    </p:anim>
                                    <p:animEffect transition="in" filter="fade">
                                      <p:cBhvr>
                                        <p:cTn id="101" dur="1000"/>
                                        <p:tgtEl>
                                          <p:spTgt spid="15"/>
                                        </p:tgtEl>
                                      </p:cBhvr>
                                    </p:animEffect>
                                  </p:childTnLst>
                                </p:cTn>
                              </p:par>
                              <p:par>
                                <p:cTn id="102" presetID="10" presetClass="entr" presetSubtype="0" fill="hold" grpId="3" nodeType="withEffect">
                                  <p:stCondLst>
                                    <p:cond delay="0"/>
                                  </p:stCondLst>
                                  <p:childTnLst>
                                    <p:set>
                                      <p:cBhvr>
                                        <p:cTn id="103" dur="1" fill="hold">
                                          <p:stCondLst>
                                            <p:cond delay="0"/>
                                          </p:stCondLst>
                                        </p:cTn>
                                        <p:tgtEl>
                                          <p:spTgt spid="15"/>
                                        </p:tgtEl>
                                        <p:attrNameLst>
                                          <p:attrName>style.visibility</p:attrName>
                                        </p:attrNameLst>
                                      </p:cBhvr>
                                      <p:to>
                                        <p:strVal val="visible"/>
                                      </p:to>
                                    </p:set>
                                    <p:animEffect transition="in" filter="fade">
                                      <p:cBhvr>
                                        <p:cTn id="104" dur="1000"/>
                                        <p:tgtEl>
                                          <p:spTgt spid="15"/>
                                        </p:tgtEl>
                                      </p:cBhvr>
                                    </p:animEffect>
                                  </p:childTnLst>
                                </p:cTn>
                              </p:par>
                              <p:par>
                                <p:cTn id="105" presetID="1" presetClass="entr" presetSubtype="0" fill="hold" grpId="0" nodeType="withEffect">
                                  <p:stCondLst>
                                    <p:cond delay="0"/>
                                  </p:stCondLst>
                                  <p:childTnLst>
                                    <p:set>
                                      <p:cBhvr>
                                        <p:cTn id="106" dur="1" fill="hold">
                                          <p:stCondLst>
                                            <p:cond delay="0"/>
                                          </p:stCondLst>
                                        </p:cTn>
                                        <p:tgtEl>
                                          <p:spTgt spid="16"/>
                                        </p:tgtEl>
                                        <p:attrNameLst>
                                          <p:attrName>style.visibility</p:attrName>
                                        </p:attrNameLst>
                                      </p:cBhvr>
                                      <p:to>
                                        <p:strVal val="visible"/>
                                      </p:to>
                                    </p:set>
                                  </p:childTnLst>
                                </p:cTn>
                              </p:par>
                              <p:par>
                                <p:cTn id="107" presetID="42" presetClass="path" presetSubtype="0" accel="50000" decel="50000" fill="hold" grpId="1" nodeType="withEffect">
                                  <p:stCondLst>
                                    <p:cond delay="0"/>
                                  </p:stCondLst>
                                  <p:childTnLst>
                                    <p:animMotion origin="layout" path="M 4.79167E-6 -3.33333E-6 L 0.11835 0.17662 " pathEditMode="relative" rAng="0" ptsTypes="AA">
                                      <p:cBhvr>
                                        <p:cTn id="108" dur="1000" spd="-100000" fill="hold"/>
                                        <p:tgtEl>
                                          <p:spTgt spid="16"/>
                                        </p:tgtEl>
                                        <p:attrNameLst>
                                          <p:attrName>ppt_x</p:attrName>
                                          <p:attrName>ppt_y</p:attrName>
                                        </p:attrNameLst>
                                      </p:cBhvr>
                                      <p:rCtr x="5911" y="8819"/>
                                    </p:animMotion>
                                  </p:childTnLst>
                                </p:cTn>
                              </p:par>
                              <p:par>
                                <p:cTn id="109" presetID="53" presetClass="entr" presetSubtype="16" fill="hold" grpId="2" nodeType="withEffect">
                                  <p:stCondLst>
                                    <p:cond delay="0"/>
                                  </p:stCondLst>
                                  <p:childTnLst>
                                    <p:set>
                                      <p:cBhvr>
                                        <p:cTn id="110" dur="1" fill="hold">
                                          <p:stCondLst>
                                            <p:cond delay="0"/>
                                          </p:stCondLst>
                                        </p:cTn>
                                        <p:tgtEl>
                                          <p:spTgt spid="16"/>
                                        </p:tgtEl>
                                        <p:attrNameLst>
                                          <p:attrName>style.visibility</p:attrName>
                                        </p:attrNameLst>
                                      </p:cBhvr>
                                      <p:to>
                                        <p:strVal val="visible"/>
                                      </p:to>
                                    </p:set>
                                    <p:anim calcmode="lin" valueType="num">
                                      <p:cBhvr>
                                        <p:cTn id="111" dur="1000" fill="hold"/>
                                        <p:tgtEl>
                                          <p:spTgt spid="16"/>
                                        </p:tgtEl>
                                        <p:attrNameLst>
                                          <p:attrName>ppt_w</p:attrName>
                                        </p:attrNameLst>
                                      </p:cBhvr>
                                      <p:tavLst>
                                        <p:tav tm="0">
                                          <p:val>
                                            <p:fltVal val="0"/>
                                          </p:val>
                                        </p:tav>
                                        <p:tav tm="100000">
                                          <p:val>
                                            <p:strVal val="#ppt_w"/>
                                          </p:val>
                                        </p:tav>
                                      </p:tavLst>
                                    </p:anim>
                                    <p:anim calcmode="lin" valueType="num">
                                      <p:cBhvr>
                                        <p:cTn id="112" dur="1000" fill="hold"/>
                                        <p:tgtEl>
                                          <p:spTgt spid="16"/>
                                        </p:tgtEl>
                                        <p:attrNameLst>
                                          <p:attrName>ppt_h</p:attrName>
                                        </p:attrNameLst>
                                      </p:cBhvr>
                                      <p:tavLst>
                                        <p:tav tm="0">
                                          <p:val>
                                            <p:fltVal val="0"/>
                                          </p:val>
                                        </p:tav>
                                        <p:tav tm="100000">
                                          <p:val>
                                            <p:strVal val="#ppt_h"/>
                                          </p:val>
                                        </p:tav>
                                      </p:tavLst>
                                    </p:anim>
                                    <p:animEffect transition="in" filter="fade">
                                      <p:cBhvr>
                                        <p:cTn id="113" dur="1000"/>
                                        <p:tgtEl>
                                          <p:spTgt spid="16"/>
                                        </p:tgtEl>
                                      </p:cBhvr>
                                    </p:animEffect>
                                  </p:childTnLst>
                                </p:cTn>
                              </p:par>
                              <p:par>
                                <p:cTn id="114" presetID="10" presetClass="entr" presetSubtype="0" fill="hold" grpId="3" nodeType="with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fade">
                                      <p:cBhvr>
                                        <p:cTn id="116" dur="1000"/>
                                        <p:tgtEl>
                                          <p:spTgt spid="16"/>
                                        </p:tgtEl>
                                      </p:cBhvr>
                                    </p:animEffect>
                                  </p:childTnLst>
                                </p:cTn>
                              </p:par>
                              <p:par>
                                <p:cTn id="117" presetID="1" presetClass="entr" presetSubtype="0" fill="hold" grpId="0" nodeType="withEffect">
                                  <p:stCondLst>
                                    <p:cond delay="0"/>
                                  </p:stCondLst>
                                  <p:childTnLst>
                                    <p:set>
                                      <p:cBhvr>
                                        <p:cTn id="118" dur="1" fill="hold">
                                          <p:stCondLst>
                                            <p:cond delay="0"/>
                                          </p:stCondLst>
                                        </p:cTn>
                                        <p:tgtEl>
                                          <p:spTgt spid="17"/>
                                        </p:tgtEl>
                                        <p:attrNameLst>
                                          <p:attrName>style.visibility</p:attrName>
                                        </p:attrNameLst>
                                      </p:cBhvr>
                                      <p:to>
                                        <p:strVal val="visible"/>
                                      </p:to>
                                    </p:set>
                                  </p:childTnLst>
                                </p:cTn>
                              </p:par>
                              <p:par>
                                <p:cTn id="119" presetID="42" presetClass="path" presetSubtype="0" accel="50000" decel="50000" fill="hold" grpId="1" nodeType="withEffect">
                                  <p:stCondLst>
                                    <p:cond delay="0"/>
                                  </p:stCondLst>
                                  <p:childTnLst>
                                    <p:animMotion origin="layout" path="M 3.75E-6 -2.22222E-6 L 3.75E-6 0.25 " pathEditMode="relative" rAng="0" ptsTypes="AA">
                                      <p:cBhvr>
                                        <p:cTn id="120" dur="1000" spd="-100000" fill="hold"/>
                                        <p:tgtEl>
                                          <p:spTgt spid="17"/>
                                        </p:tgtEl>
                                        <p:attrNameLst>
                                          <p:attrName>ppt_x</p:attrName>
                                          <p:attrName>ppt_y</p:attrName>
                                        </p:attrNameLst>
                                      </p:cBhvr>
                                      <p:rCtr x="0" y="12500"/>
                                    </p:animMotion>
                                  </p:childTnLst>
                                </p:cTn>
                              </p:par>
                              <p:par>
                                <p:cTn id="121" presetID="53" presetClass="entr" presetSubtype="16" fill="hold" grpId="2" nodeType="withEffect">
                                  <p:stCondLst>
                                    <p:cond delay="0"/>
                                  </p:stCondLst>
                                  <p:childTnLst>
                                    <p:set>
                                      <p:cBhvr>
                                        <p:cTn id="122" dur="1" fill="hold">
                                          <p:stCondLst>
                                            <p:cond delay="0"/>
                                          </p:stCondLst>
                                        </p:cTn>
                                        <p:tgtEl>
                                          <p:spTgt spid="17"/>
                                        </p:tgtEl>
                                        <p:attrNameLst>
                                          <p:attrName>style.visibility</p:attrName>
                                        </p:attrNameLst>
                                      </p:cBhvr>
                                      <p:to>
                                        <p:strVal val="visible"/>
                                      </p:to>
                                    </p:set>
                                    <p:anim calcmode="lin" valueType="num">
                                      <p:cBhvr>
                                        <p:cTn id="123" dur="1000" fill="hold"/>
                                        <p:tgtEl>
                                          <p:spTgt spid="17"/>
                                        </p:tgtEl>
                                        <p:attrNameLst>
                                          <p:attrName>ppt_w</p:attrName>
                                        </p:attrNameLst>
                                      </p:cBhvr>
                                      <p:tavLst>
                                        <p:tav tm="0">
                                          <p:val>
                                            <p:fltVal val="0"/>
                                          </p:val>
                                        </p:tav>
                                        <p:tav tm="100000">
                                          <p:val>
                                            <p:strVal val="#ppt_w"/>
                                          </p:val>
                                        </p:tav>
                                      </p:tavLst>
                                    </p:anim>
                                    <p:anim calcmode="lin" valueType="num">
                                      <p:cBhvr>
                                        <p:cTn id="124" dur="1000" fill="hold"/>
                                        <p:tgtEl>
                                          <p:spTgt spid="17"/>
                                        </p:tgtEl>
                                        <p:attrNameLst>
                                          <p:attrName>ppt_h</p:attrName>
                                        </p:attrNameLst>
                                      </p:cBhvr>
                                      <p:tavLst>
                                        <p:tav tm="0">
                                          <p:val>
                                            <p:fltVal val="0"/>
                                          </p:val>
                                        </p:tav>
                                        <p:tav tm="100000">
                                          <p:val>
                                            <p:strVal val="#ppt_h"/>
                                          </p:val>
                                        </p:tav>
                                      </p:tavLst>
                                    </p:anim>
                                    <p:animEffect transition="in" filter="fade">
                                      <p:cBhvr>
                                        <p:cTn id="125" dur="1000"/>
                                        <p:tgtEl>
                                          <p:spTgt spid="17"/>
                                        </p:tgtEl>
                                      </p:cBhvr>
                                    </p:animEffect>
                                  </p:childTnLst>
                                </p:cTn>
                              </p:par>
                              <p:par>
                                <p:cTn id="126" presetID="10" presetClass="entr" presetSubtype="0" fill="hold" grpId="3" nodeType="with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1000"/>
                                        <p:tgtEl>
                                          <p:spTgt spid="17"/>
                                        </p:tgtEl>
                                      </p:cBhvr>
                                    </p:animEffect>
                                  </p:childTnLst>
                                </p:cTn>
                              </p:par>
                              <p:par>
                                <p:cTn id="129" presetID="1" presetClass="entr" presetSubtype="0" fill="hold" grpId="0" nodeType="withEffect">
                                  <p:stCondLst>
                                    <p:cond delay="0"/>
                                  </p:stCondLst>
                                  <p:childTnLst>
                                    <p:set>
                                      <p:cBhvr>
                                        <p:cTn id="130" dur="1" fill="hold">
                                          <p:stCondLst>
                                            <p:cond delay="0"/>
                                          </p:stCondLst>
                                        </p:cTn>
                                        <p:tgtEl>
                                          <p:spTgt spid="18"/>
                                        </p:tgtEl>
                                        <p:attrNameLst>
                                          <p:attrName>style.visibility</p:attrName>
                                        </p:attrNameLst>
                                      </p:cBhvr>
                                      <p:to>
                                        <p:strVal val="visible"/>
                                      </p:to>
                                    </p:set>
                                  </p:childTnLst>
                                </p:cTn>
                              </p:par>
                              <p:par>
                                <p:cTn id="131" presetID="42" presetClass="path" presetSubtype="0" accel="50000" decel="50000" fill="hold" grpId="1" nodeType="withEffect">
                                  <p:stCondLst>
                                    <p:cond delay="0"/>
                                  </p:stCondLst>
                                  <p:childTnLst>
                                    <p:animMotion origin="layout" path="M -3.33333E-6 -3.33333E-6 L -0.11862 0.17408 " pathEditMode="relative" rAng="0" ptsTypes="AA">
                                      <p:cBhvr>
                                        <p:cTn id="132" dur="1000" spd="-100000" fill="hold"/>
                                        <p:tgtEl>
                                          <p:spTgt spid="18"/>
                                        </p:tgtEl>
                                        <p:attrNameLst>
                                          <p:attrName>ppt_x</p:attrName>
                                          <p:attrName>ppt_y</p:attrName>
                                        </p:attrNameLst>
                                      </p:cBhvr>
                                      <p:rCtr x="-5937" y="8704"/>
                                    </p:animMotion>
                                  </p:childTnLst>
                                </p:cTn>
                              </p:par>
                              <p:par>
                                <p:cTn id="133" presetID="53" presetClass="entr" presetSubtype="16" fill="hold" grpId="2" nodeType="withEffect">
                                  <p:stCondLst>
                                    <p:cond delay="0"/>
                                  </p:stCondLst>
                                  <p:childTnLst>
                                    <p:set>
                                      <p:cBhvr>
                                        <p:cTn id="134" dur="1" fill="hold">
                                          <p:stCondLst>
                                            <p:cond delay="0"/>
                                          </p:stCondLst>
                                        </p:cTn>
                                        <p:tgtEl>
                                          <p:spTgt spid="18"/>
                                        </p:tgtEl>
                                        <p:attrNameLst>
                                          <p:attrName>style.visibility</p:attrName>
                                        </p:attrNameLst>
                                      </p:cBhvr>
                                      <p:to>
                                        <p:strVal val="visible"/>
                                      </p:to>
                                    </p:set>
                                    <p:anim calcmode="lin" valueType="num">
                                      <p:cBhvr>
                                        <p:cTn id="135" dur="1000" fill="hold"/>
                                        <p:tgtEl>
                                          <p:spTgt spid="18"/>
                                        </p:tgtEl>
                                        <p:attrNameLst>
                                          <p:attrName>ppt_w</p:attrName>
                                        </p:attrNameLst>
                                      </p:cBhvr>
                                      <p:tavLst>
                                        <p:tav tm="0">
                                          <p:val>
                                            <p:fltVal val="0"/>
                                          </p:val>
                                        </p:tav>
                                        <p:tav tm="100000">
                                          <p:val>
                                            <p:strVal val="#ppt_w"/>
                                          </p:val>
                                        </p:tav>
                                      </p:tavLst>
                                    </p:anim>
                                    <p:anim calcmode="lin" valueType="num">
                                      <p:cBhvr>
                                        <p:cTn id="136" dur="1000" fill="hold"/>
                                        <p:tgtEl>
                                          <p:spTgt spid="18"/>
                                        </p:tgtEl>
                                        <p:attrNameLst>
                                          <p:attrName>ppt_h</p:attrName>
                                        </p:attrNameLst>
                                      </p:cBhvr>
                                      <p:tavLst>
                                        <p:tav tm="0">
                                          <p:val>
                                            <p:fltVal val="0"/>
                                          </p:val>
                                        </p:tav>
                                        <p:tav tm="100000">
                                          <p:val>
                                            <p:strVal val="#ppt_h"/>
                                          </p:val>
                                        </p:tav>
                                      </p:tavLst>
                                    </p:anim>
                                    <p:animEffect transition="in" filter="fade">
                                      <p:cBhvr>
                                        <p:cTn id="137" dur="1000"/>
                                        <p:tgtEl>
                                          <p:spTgt spid="18"/>
                                        </p:tgtEl>
                                      </p:cBhvr>
                                    </p:animEffect>
                                  </p:childTnLst>
                                </p:cTn>
                              </p:par>
                              <p:par>
                                <p:cTn id="138" presetID="10" presetClass="entr" presetSubtype="0" fill="hold" grpId="3" nodeType="withEffect">
                                  <p:stCondLst>
                                    <p:cond delay="0"/>
                                  </p:stCondLst>
                                  <p:childTnLst>
                                    <p:set>
                                      <p:cBhvr>
                                        <p:cTn id="139" dur="1" fill="hold">
                                          <p:stCondLst>
                                            <p:cond delay="0"/>
                                          </p:stCondLst>
                                        </p:cTn>
                                        <p:tgtEl>
                                          <p:spTgt spid="18"/>
                                        </p:tgtEl>
                                        <p:attrNameLst>
                                          <p:attrName>style.visibility</p:attrName>
                                        </p:attrNameLst>
                                      </p:cBhvr>
                                      <p:to>
                                        <p:strVal val="visible"/>
                                      </p:to>
                                    </p:set>
                                    <p:animEffect transition="in" filter="fade">
                                      <p:cBhvr>
                                        <p:cTn id="140" dur="1000"/>
                                        <p:tgtEl>
                                          <p:spTgt spid="18"/>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19"/>
                                        </p:tgtEl>
                                        <p:attrNameLst>
                                          <p:attrName>style.visibility</p:attrName>
                                        </p:attrNameLst>
                                      </p:cBhvr>
                                      <p:to>
                                        <p:strVal val="visible"/>
                                      </p:to>
                                    </p:set>
                                  </p:childTnLst>
                                </p:cTn>
                              </p:par>
                              <p:par>
                                <p:cTn id="143" presetID="42" presetClass="path" presetSubtype="0" accel="50000" decel="50000" fill="hold" grpId="1" nodeType="withEffect">
                                  <p:stCondLst>
                                    <p:cond delay="0"/>
                                  </p:stCondLst>
                                  <p:childTnLst>
                                    <p:animMotion origin="layout" path="M -1.45833E-6 4.44444E-6 L -0.17239 -0.0044 " pathEditMode="relative" rAng="0" ptsTypes="AA">
                                      <p:cBhvr>
                                        <p:cTn id="144" dur="1000" spd="-100000" fill="hold"/>
                                        <p:tgtEl>
                                          <p:spTgt spid="19"/>
                                        </p:tgtEl>
                                        <p:attrNameLst>
                                          <p:attrName>ppt_x</p:attrName>
                                          <p:attrName>ppt_y</p:attrName>
                                        </p:attrNameLst>
                                      </p:cBhvr>
                                      <p:rCtr x="-8620" y="-231"/>
                                    </p:animMotion>
                                  </p:childTnLst>
                                </p:cTn>
                              </p:par>
                              <p:par>
                                <p:cTn id="145" presetID="53" presetClass="entr" presetSubtype="16" fill="hold" grpId="2" nodeType="withEffect">
                                  <p:stCondLst>
                                    <p:cond delay="0"/>
                                  </p:stCondLst>
                                  <p:childTnLst>
                                    <p:set>
                                      <p:cBhvr>
                                        <p:cTn id="146" dur="1" fill="hold">
                                          <p:stCondLst>
                                            <p:cond delay="0"/>
                                          </p:stCondLst>
                                        </p:cTn>
                                        <p:tgtEl>
                                          <p:spTgt spid="19"/>
                                        </p:tgtEl>
                                        <p:attrNameLst>
                                          <p:attrName>style.visibility</p:attrName>
                                        </p:attrNameLst>
                                      </p:cBhvr>
                                      <p:to>
                                        <p:strVal val="visible"/>
                                      </p:to>
                                    </p:set>
                                    <p:anim calcmode="lin" valueType="num">
                                      <p:cBhvr>
                                        <p:cTn id="147" dur="1000" fill="hold"/>
                                        <p:tgtEl>
                                          <p:spTgt spid="19"/>
                                        </p:tgtEl>
                                        <p:attrNameLst>
                                          <p:attrName>ppt_w</p:attrName>
                                        </p:attrNameLst>
                                      </p:cBhvr>
                                      <p:tavLst>
                                        <p:tav tm="0">
                                          <p:val>
                                            <p:fltVal val="0"/>
                                          </p:val>
                                        </p:tav>
                                        <p:tav tm="100000">
                                          <p:val>
                                            <p:strVal val="#ppt_w"/>
                                          </p:val>
                                        </p:tav>
                                      </p:tavLst>
                                    </p:anim>
                                    <p:anim calcmode="lin" valueType="num">
                                      <p:cBhvr>
                                        <p:cTn id="148" dur="1000" fill="hold"/>
                                        <p:tgtEl>
                                          <p:spTgt spid="19"/>
                                        </p:tgtEl>
                                        <p:attrNameLst>
                                          <p:attrName>ppt_h</p:attrName>
                                        </p:attrNameLst>
                                      </p:cBhvr>
                                      <p:tavLst>
                                        <p:tav tm="0">
                                          <p:val>
                                            <p:fltVal val="0"/>
                                          </p:val>
                                        </p:tav>
                                        <p:tav tm="100000">
                                          <p:val>
                                            <p:strVal val="#ppt_h"/>
                                          </p:val>
                                        </p:tav>
                                      </p:tavLst>
                                    </p:anim>
                                    <p:animEffect transition="in" filter="fade">
                                      <p:cBhvr>
                                        <p:cTn id="149" dur="1000"/>
                                        <p:tgtEl>
                                          <p:spTgt spid="19"/>
                                        </p:tgtEl>
                                      </p:cBhvr>
                                    </p:animEffect>
                                  </p:childTnLst>
                                </p:cTn>
                              </p:par>
                              <p:par>
                                <p:cTn id="150" presetID="10" presetClass="entr" presetSubtype="0" fill="hold" grpId="3" nodeType="withEffect">
                                  <p:stCondLst>
                                    <p:cond delay="0"/>
                                  </p:stCondLst>
                                  <p:childTnLst>
                                    <p:set>
                                      <p:cBhvr>
                                        <p:cTn id="151" dur="1" fill="hold">
                                          <p:stCondLst>
                                            <p:cond delay="0"/>
                                          </p:stCondLst>
                                        </p:cTn>
                                        <p:tgtEl>
                                          <p:spTgt spid="19"/>
                                        </p:tgtEl>
                                        <p:attrNameLst>
                                          <p:attrName>style.visibility</p:attrName>
                                        </p:attrNameLst>
                                      </p:cBhvr>
                                      <p:to>
                                        <p:strVal val="visible"/>
                                      </p:to>
                                    </p:set>
                                    <p:animEffect transition="in" filter="fade">
                                      <p:cBhvr>
                                        <p:cTn id="152" dur="1000"/>
                                        <p:tgtEl>
                                          <p:spTgt spid="19"/>
                                        </p:tgtEl>
                                      </p:cBhvr>
                                    </p:animEffect>
                                  </p:childTnLst>
                                </p:cTn>
                              </p:par>
                            </p:childTnLst>
                          </p:cTn>
                        </p:par>
                        <p:par>
                          <p:cTn id="153" fill="hold">
                            <p:stCondLst>
                              <p:cond delay="5975"/>
                            </p:stCondLst>
                            <p:childTnLst>
                              <p:par>
                                <p:cTn id="154" presetID="2" presetClass="entr" presetSubtype="1" fill="hold" grpId="0" nodeType="afterEffect">
                                  <p:stCondLst>
                                    <p:cond delay="0"/>
                                  </p:stCondLst>
                                  <p:childTnLst>
                                    <p:set>
                                      <p:cBhvr>
                                        <p:cTn id="155" dur="1" fill="hold">
                                          <p:stCondLst>
                                            <p:cond delay="0"/>
                                          </p:stCondLst>
                                        </p:cTn>
                                        <p:tgtEl>
                                          <p:spTgt spid="10"/>
                                        </p:tgtEl>
                                        <p:attrNameLst>
                                          <p:attrName>style.visibility</p:attrName>
                                        </p:attrNameLst>
                                      </p:cBhvr>
                                      <p:to>
                                        <p:strVal val="visible"/>
                                      </p:to>
                                    </p:set>
                                    <p:anim calcmode="lin" valueType="num">
                                      <p:cBhvr additive="base">
                                        <p:cTn id="156" dur="500" fill="hold"/>
                                        <p:tgtEl>
                                          <p:spTgt spid="10"/>
                                        </p:tgtEl>
                                        <p:attrNameLst>
                                          <p:attrName>ppt_x</p:attrName>
                                        </p:attrNameLst>
                                      </p:cBhvr>
                                      <p:tavLst>
                                        <p:tav tm="0">
                                          <p:val>
                                            <p:strVal val="#ppt_x"/>
                                          </p:val>
                                        </p:tav>
                                        <p:tav tm="100000">
                                          <p:val>
                                            <p:strVal val="#ppt_x"/>
                                          </p:val>
                                        </p:tav>
                                      </p:tavLst>
                                    </p:anim>
                                    <p:anim calcmode="lin" valueType="num">
                                      <p:cBhvr additive="base">
                                        <p:cTn id="157" dur="500" fill="hold"/>
                                        <p:tgtEl>
                                          <p:spTgt spid="10"/>
                                        </p:tgtEl>
                                        <p:attrNameLst>
                                          <p:attrName>ppt_y</p:attrName>
                                        </p:attrNameLst>
                                      </p:cBhvr>
                                      <p:tavLst>
                                        <p:tav tm="0">
                                          <p:val>
                                            <p:strVal val="0-#ppt_h/2"/>
                                          </p:val>
                                        </p:tav>
                                        <p:tav tm="100000">
                                          <p:val>
                                            <p:strVal val="#ppt_y"/>
                                          </p:val>
                                        </p:tav>
                                      </p:tavLst>
                                    </p:anim>
                                  </p:childTnLst>
                                </p:cTn>
                              </p:par>
                            </p:childTnLst>
                          </p:cTn>
                        </p:par>
                        <p:par>
                          <p:cTn id="158" fill="hold">
                            <p:stCondLst>
                              <p:cond delay="6475"/>
                            </p:stCondLst>
                            <p:childTnLst>
                              <p:par>
                                <p:cTn id="159" presetID="2" presetClass="entr" presetSubtype="2" fill="hold" grpId="0" nodeType="afterEffect">
                                  <p:stCondLst>
                                    <p:cond delay="0"/>
                                  </p:stCondLst>
                                  <p:childTnLst>
                                    <p:set>
                                      <p:cBhvr>
                                        <p:cTn id="160" dur="1" fill="hold">
                                          <p:stCondLst>
                                            <p:cond delay="0"/>
                                          </p:stCondLst>
                                        </p:cTn>
                                        <p:tgtEl>
                                          <p:spTgt spid="11"/>
                                        </p:tgtEl>
                                        <p:attrNameLst>
                                          <p:attrName>style.visibility</p:attrName>
                                        </p:attrNameLst>
                                      </p:cBhvr>
                                      <p:to>
                                        <p:strVal val="visible"/>
                                      </p:to>
                                    </p:set>
                                    <p:anim calcmode="lin" valueType="num">
                                      <p:cBhvr additive="base">
                                        <p:cTn id="161" dur="500" fill="hold"/>
                                        <p:tgtEl>
                                          <p:spTgt spid="11"/>
                                        </p:tgtEl>
                                        <p:attrNameLst>
                                          <p:attrName>ppt_x</p:attrName>
                                        </p:attrNameLst>
                                      </p:cBhvr>
                                      <p:tavLst>
                                        <p:tav tm="0">
                                          <p:val>
                                            <p:strVal val="1+#ppt_w/2"/>
                                          </p:val>
                                        </p:tav>
                                        <p:tav tm="100000">
                                          <p:val>
                                            <p:strVal val="#ppt_x"/>
                                          </p:val>
                                        </p:tav>
                                      </p:tavLst>
                                    </p:anim>
                                    <p:anim calcmode="lin" valueType="num">
                                      <p:cBhvr additive="base">
                                        <p:cTn id="162" dur="500" fill="hold"/>
                                        <p:tgtEl>
                                          <p:spTgt spid="11"/>
                                        </p:tgtEl>
                                        <p:attrNameLst>
                                          <p:attrName>ppt_y</p:attrName>
                                        </p:attrNameLst>
                                      </p:cBhvr>
                                      <p:tavLst>
                                        <p:tav tm="0">
                                          <p:val>
                                            <p:strVal val="#ppt_y"/>
                                          </p:val>
                                        </p:tav>
                                        <p:tav tm="100000">
                                          <p:val>
                                            <p:strVal val="#ppt_y"/>
                                          </p:val>
                                        </p:tav>
                                      </p:tavLst>
                                    </p:anim>
                                  </p:childTnLst>
                                </p:cTn>
                              </p:par>
                              <p:par>
                                <p:cTn id="163" presetID="2" presetClass="entr" presetSubtype="8" fill="hold" grpId="0" nodeType="withEffect">
                                  <p:stCondLst>
                                    <p:cond delay="0"/>
                                  </p:stCondLst>
                                  <p:childTnLst>
                                    <p:set>
                                      <p:cBhvr>
                                        <p:cTn id="164" dur="1" fill="hold">
                                          <p:stCondLst>
                                            <p:cond delay="0"/>
                                          </p:stCondLst>
                                        </p:cTn>
                                        <p:tgtEl>
                                          <p:spTgt spid="13"/>
                                        </p:tgtEl>
                                        <p:attrNameLst>
                                          <p:attrName>style.visibility</p:attrName>
                                        </p:attrNameLst>
                                      </p:cBhvr>
                                      <p:to>
                                        <p:strVal val="visible"/>
                                      </p:to>
                                    </p:set>
                                    <p:anim calcmode="lin" valueType="num">
                                      <p:cBhvr additive="base">
                                        <p:cTn id="165" dur="500" fill="hold"/>
                                        <p:tgtEl>
                                          <p:spTgt spid="13"/>
                                        </p:tgtEl>
                                        <p:attrNameLst>
                                          <p:attrName>ppt_x</p:attrName>
                                        </p:attrNameLst>
                                      </p:cBhvr>
                                      <p:tavLst>
                                        <p:tav tm="0">
                                          <p:val>
                                            <p:strVal val="0-#ppt_w/2"/>
                                          </p:val>
                                        </p:tav>
                                        <p:tav tm="100000">
                                          <p:val>
                                            <p:strVal val="#ppt_x"/>
                                          </p:val>
                                        </p:tav>
                                      </p:tavLst>
                                    </p:anim>
                                    <p:anim calcmode="lin" valueType="num">
                                      <p:cBhvr additive="base">
                                        <p:cTn id="166" dur="500" fill="hold"/>
                                        <p:tgtEl>
                                          <p:spTgt spid="13"/>
                                        </p:tgtEl>
                                        <p:attrNameLst>
                                          <p:attrName>ppt_y</p:attrName>
                                        </p:attrNameLst>
                                      </p:cBhvr>
                                      <p:tavLst>
                                        <p:tav tm="0">
                                          <p:val>
                                            <p:strVal val="#ppt_y"/>
                                          </p:val>
                                        </p:tav>
                                        <p:tav tm="100000">
                                          <p:val>
                                            <p:strVal val="#ppt_y"/>
                                          </p:val>
                                        </p:tav>
                                      </p:tavLst>
                                    </p:anim>
                                  </p:childTnLst>
                                </p:cTn>
                              </p:par>
                            </p:childTnLst>
                          </p:cTn>
                        </p:par>
                        <p:par>
                          <p:cTn id="167" fill="hold">
                            <p:stCondLst>
                              <p:cond delay="6975"/>
                            </p:stCondLst>
                            <p:childTnLst>
                              <p:par>
                                <p:cTn id="168" presetID="2" presetClass="entr" presetSubtype="2" fill="hold" grpId="0" nodeType="afterEffect">
                                  <p:stCondLst>
                                    <p:cond delay="0"/>
                                  </p:stCondLst>
                                  <p:childTnLst>
                                    <p:set>
                                      <p:cBhvr>
                                        <p:cTn id="169" dur="1" fill="hold">
                                          <p:stCondLst>
                                            <p:cond delay="0"/>
                                          </p:stCondLst>
                                        </p:cTn>
                                        <p:tgtEl>
                                          <p:spTgt spid="12"/>
                                        </p:tgtEl>
                                        <p:attrNameLst>
                                          <p:attrName>style.visibility</p:attrName>
                                        </p:attrNameLst>
                                      </p:cBhvr>
                                      <p:to>
                                        <p:strVal val="visible"/>
                                      </p:to>
                                    </p:set>
                                    <p:anim calcmode="lin" valueType="num">
                                      <p:cBhvr additive="base">
                                        <p:cTn id="170" dur="500" fill="hold"/>
                                        <p:tgtEl>
                                          <p:spTgt spid="12"/>
                                        </p:tgtEl>
                                        <p:attrNameLst>
                                          <p:attrName>ppt_x</p:attrName>
                                        </p:attrNameLst>
                                      </p:cBhvr>
                                      <p:tavLst>
                                        <p:tav tm="0">
                                          <p:val>
                                            <p:strVal val="1+#ppt_w/2"/>
                                          </p:val>
                                        </p:tav>
                                        <p:tav tm="100000">
                                          <p:val>
                                            <p:strVal val="#ppt_x"/>
                                          </p:val>
                                        </p:tav>
                                      </p:tavLst>
                                    </p:anim>
                                    <p:anim calcmode="lin" valueType="num">
                                      <p:cBhvr additive="base">
                                        <p:cTn id="171" dur="500" fill="hold"/>
                                        <p:tgtEl>
                                          <p:spTgt spid="12"/>
                                        </p:tgtEl>
                                        <p:attrNameLst>
                                          <p:attrName>ppt_y</p:attrName>
                                        </p:attrNameLst>
                                      </p:cBhvr>
                                      <p:tavLst>
                                        <p:tav tm="0">
                                          <p:val>
                                            <p:strVal val="#ppt_y"/>
                                          </p:val>
                                        </p:tav>
                                        <p:tav tm="100000">
                                          <p:val>
                                            <p:strVal val="#ppt_y"/>
                                          </p:val>
                                        </p:tav>
                                      </p:tavLst>
                                    </p:anim>
                                  </p:childTnLst>
                                </p:cTn>
                              </p:par>
                              <p:par>
                                <p:cTn id="172" presetID="2" presetClass="entr" presetSubtype="8" fill="hold" grpId="0" nodeType="withEffect">
                                  <p:stCondLst>
                                    <p:cond delay="0"/>
                                  </p:stCondLst>
                                  <p:childTnLst>
                                    <p:set>
                                      <p:cBhvr>
                                        <p:cTn id="173" dur="1" fill="hold">
                                          <p:stCondLst>
                                            <p:cond delay="0"/>
                                          </p:stCondLst>
                                        </p:cTn>
                                        <p:tgtEl>
                                          <p:spTgt spid="14"/>
                                        </p:tgtEl>
                                        <p:attrNameLst>
                                          <p:attrName>style.visibility</p:attrName>
                                        </p:attrNameLst>
                                      </p:cBhvr>
                                      <p:to>
                                        <p:strVal val="visible"/>
                                      </p:to>
                                    </p:set>
                                    <p:anim calcmode="lin" valueType="num">
                                      <p:cBhvr additive="base">
                                        <p:cTn id="174" dur="500" fill="hold"/>
                                        <p:tgtEl>
                                          <p:spTgt spid="14"/>
                                        </p:tgtEl>
                                        <p:attrNameLst>
                                          <p:attrName>ppt_x</p:attrName>
                                        </p:attrNameLst>
                                      </p:cBhvr>
                                      <p:tavLst>
                                        <p:tav tm="0">
                                          <p:val>
                                            <p:strVal val="0-#ppt_w/2"/>
                                          </p:val>
                                        </p:tav>
                                        <p:tav tm="100000">
                                          <p:val>
                                            <p:strVal val="#ppt_x"/>
                                          </p:val>
                                        </p:tav>
                                      </p:tavLst>
                                    </p:anim>
                                    <p:anim calcmode="lin" valueType="num">
                                      <p:cBhvr additive="base">
                                        <p:cTn id="17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5" grpId="1" animBg="1"/>
      <p:bldP spid="5" grpId="2" animBg="1"/>
      <p:bldP spid="5" grpId="3" animBg="1"/>
      <p:bldP spid="6" grpId="0" animBg="1"/>
      <p:bldP spid="6" grpId="1" animBg="1"/>
      <p:bldP spid="6" grpId="2" animBg="1"/>
      <p:bldP spid="6" grpId="3" animBg="1"/>
      <p:bldP spid="7" grpId="0" animBg="1"/>
      <p:bldP spid="7" grpId="1" animBg="1"/>
      <p:bldP spid="7" grpId="2" animBg="1"/>
      <p:bldP spid="7" grpId="3" animBg="1"/>
      <p:bldP spid="8" grpId="0" animBg="1"/>
      <p:bldP spid="8" grpId="1" animBg="1"/>
      <p:bldP spid="8" grpId="2" animBg="1"/>
      <p:bldP spid="8" grpId="3" animBg="1"/>
      <p:bldP spid="9" grpId="0" animBg="1"/>
      <p:bldP spid="9" grpId="1" animBg="1"/>
      <p:bldP spid="9" grpId="2" animBg="1"/>
      <p:bldP spid="9" grpId="3" animBg="1"/>
      <p:bldP spid="10" grpId="0"/>
      <p:bldP spid="11" grpId="0"/>
      <p:bldP spid="12" grpId="0"/>
      <p:bldP spid="13" grpId="0"/>
      <p:bldP spid="14" grpId="0"/>
      <p:bldP spid="15" grpId="0"/>
      <p:bldP spid="15" grpId="1"/>
      <p:bldP spid="15" grpId="2"/>
      <p:bldP spid="15" grpId="3"/>
      <p:bldP spid="16" grpId="0"/>
      <p:bldP spid="16" grpId="1"/>
      <p:bldP spid="16" grpId="2"/>
      <p:bldP spid="16" grpId="3"/>
      <p:bldP spid="17" grpId="0"/>
      <p:bldP spid="17" grpId="1"/>
      <p:bldP spid="17" grpId="2"/>
      <p:bldP spid="17" grpId="3"/>
      <p:bldP spid="18" grpId="0"/>
      <p:bldP spid="18" grpId="1"/>
      <p:bldP spid="18" grpId="2"/>
      <p:bldP spid="18" grpId="3"/>
      <p:bldP spid="19" grpId="0"/>
      <p:bldP spid="19" grpId="1"/>
      <p:bldP spid="19" grpId="2"/>
      <p:bldP spid="19" grpId="3"/>
      <p:bldP spid="20" grpId="0" animBg="1"/>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5330127" cy="502766"/>
          </a:xfrm>
          <a:prstGeom prst="rect">
            <a:avLst/>
          </a:prstGeom>
          <a:noFill/>
        </p:spPr>
        <p:txBody>
          <a:bodyPr wrap="square" lIns="91440" tIns="45720" rIns="91440" bIns="45720" rtlCol="0">
            <a:spAutoFit/>
          </a:bodyPr>
          <a:lstStyle/>
          <a:p>
            <a:r>
              <a:rPr lang="en-US" altLang="zh-CN" sz="2667" dirty="0">
                <a:solidFill>
                  <a:schemeClr val="bg1"/>
                </a:solidFill>
                <a:latin typeface="微软雅黑" panose="020B0503020204020204" pitchFamily="34" charset="-122"/>
                <a:ea typeface="微软雅黑" panose="020B0503020204020204" pitchFamily="34" charset="-122"/>
              </a:rPr>
              <a:t>Multi-Raft</a:t>
            </a:r>
            <a:r>
              <a:rPr lang="zh-CN" altLang="en-US" sz="2667" dirty="0">
                <a:solidFill>
                  <a:schemeClr val="bg1"/>
                </a:solidFill>
                <a:latin typeface="微软雅黑" panose="020B0503020204020204" pitchFamily="34" charset="-122"/>
                <a:ea typeface="微软雅黑" panose="020B0503020204020204" pitchFamily="34" charset="-122"/>
              </a:rPr>
              <a:t>的</a:t>
            </a:r>
            <a:r>
              <a:rPr lang="en-US" altLang="zh-CN" sz="2667" dirty="0">
                <a:solidFill>
                  <a:schemeClr val="bg1"/>
                </a:solidFill>
                <a:latin typeface="微软雅黑" panose="020B0503020204020204" pitchFamily="34" charset="-122"/>
                <a:ea typeface="微软雅黑" panose="020B0503020204020204" pitchFamily="34" charset="-122"/>
              </a:rPr>
              <a:t>KV</a:t>
            </a:r>
            <a:r>
              <a:rPr lang="zh-CN" altLang="en-US" sz="2667" dirty="0">
                <a:solidFill>
                  <a:schemeClr val="bg1"/>
                </a:solidFill>
                <a:latin typeface="微软雅黑" panose="020B0503020204020204" pitchFamily="34" charset="-122"/>
                <a:ea typeface="微软雅黑" panose="020B0503020204020204" pitchFamily="34" charset="-122"/>
              </a:rPr>
              <a:t>数据库架构图</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2050" name="Picture 2" descr="preview">
            <a:extLst>
              <a:ext uri="{FF2B5EF4-FFF2-40B4-BE49-F238E27FC236}">
                <a16:creationId xmlns:a16="http://schemas.microsoft.com/office/drawing/2014/main" id="{C137110A-D454-91EF-2761-CC6447AAD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485" y="1020134"/>
            <a:ext cx="7922818" cy="528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04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分片状态</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29" name="图片 28">
            <a:extLst>
              <a:ext uri="{FF2B5EF4-FFF2-40B4-BE49-F238E27FC236}">
                <a16:creationId xmlns:a16="http://schemas.microsoft.com/office/drawing/2014/main" id="{000292AF-EF3D-C1D0-4D25-9F710E227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50" y="1190625"/>
            <a:ext cx="8115300" cy="4476750"/>
          </a:xfrm>
          <a:prstGeom prst="rect">
            <a:avLst/>
          </a:prstGeom>
        </p:spPr>
      </p:pic>
      <p:sp>
        <p:nvSpPr>
          <p:cNvPr id="31" name="Rectangle 2">
            <a:extLst>
              <a:ext uri="{FF2B5EF4-FFF2-40B4-BE49-F238E27FC236}">
                <a16:creationId xmlns:a16="http://schemas.microsoft.com/office/drawing/2014/main" id="{700C45D9-1FE2-A0F6-8C7D-366380A40537}"/>
              </a:ext>
            </a:extLst>
          </p:cNvPr>
          <p:cNvSpPr>
            <a:spLocks noChangeArrowheads="1"/>
          </p:cNvSpPr>
          <p:nvPr/>
        </p:nvSpPr>
        <p:spPr bwMode="auto">
          <a:xfrm>
            <a:off x="1138576" y="2433498"/>
            <a:ext cx="10309232"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7773E"/>
                </a:solidFill>
                <a:effectLst/>
                <a:latin typeface="Arial Unicode MS"/>
                <a:ea typeface="JetBrains Mono"/>
              </a:rPr>
              <a:t>const </a:t>
            </a:r>
            <a:r>
              <a:rPr kumimoji="0" lang="zh-CN" altLang="zh-CN" sz="1600" b="0" i="0" u="none" strike="noStrike" cap="none" normalizeH="0" baseline="0" dirty="0">
                <a:ln>
                  <a:noFill/>
                </a:ln>
                <a:solidFill>
                  <a:srgbClr val="A9B7C6"/>
                </a:solidFill>
                <a:effectLst/>
                <a:latin typeface="Arial Unicode MS"/>
                <a:ea typeface="JetBrains Mono"/>
              </a:rPr>
              <a:t>(</a:t>
            </a:r>
            <a:br>
              <a:rPr kumimoji="0" lang="zh-CN" altLang="zh-CN" sz="1600" b="0" i="0" u="none" strike="noStrike" cap="none" normalizeH="0" baseline="0" dirty="0">
                <a:ln>
                  <a:noFill/>
                </a:ln>
                <a:solidFill>
                  <a:srgbClr val="A9B7C6"/>
                </a:solidFill>
                <a:effectLst/>
                <a:latin typeface="Arial Unicode MS"/>
                <a:ea typeface="JetBrains Mono"/>
              </a:rPr>
            </a:br>
            <a:r>
              <a:rPr kumimoji="0" lang="zh-CN" altLang="zh-CN" sz="1600" b="0" i="0" u="none" strike="noStrike" cap="none" normalizeH="0" baseline="0" dirty="0">
                <a:ln>
                  <a:noFill/>
                </a:ln>
                <a:solidFill>
                  <a:srgbClr val="A9B7C6"/>
                </a:solidFill>
                <a:effectLst/>
                <a:latin typeface="Arial Unicode MS"/>
                <a:ea typeface="JetBrains Mono"/>
              </a:rPr>
              <a:t>   </a:t>
            </a:r>
            <a:r>
              <a:rPr kumimoji="0" lang="zh-CN" altLang="zh-CN" sz="1600" b="0" i="0" u="none" strike="noStrike" cap="none" normalizeH="0" baseline="0" dirty="0">
                <a:ln>
                  <a:noFill/>
                </a:ln>
                <a:solidFill>
                  <a:srgbClr val="787878"/>
                </a:solidFill>
                <a:effectLst/>
                <a:latin typeface="Arial Unicode MS"/>
                <a:ea typeface="JetBrains Mono"/>
              </a:rPr>
              <a:t>// </a:t>
            </a:r>
            <a:r>
              <a:rPr kumimoji="0" lang="zh-CN" altLang="zh-CN" sz="1600" b="0" i="0" u="none" strike="noStrike" cap="none" normalizeH="0" baseline="0" dirty="0">
                <a:ln>
                  <a:noFill/>
                </a:ln>
                <a:solidFill>
                  <a:srgbClr val="787878"/>
                </a:solidFill>
                <a:effectLst/>
                <a:latin typeface="宋体" panose="02010600030101010101" pitchFamily="2" charset="-122"/>
                <a:ea typeface="宋体" panose="02010600030101010101" pitchFamily="2" charset="-122"/>
              </a:rPr>
              <a:t>可服务状态</a:t>
            </a:r>
            <a:br>
              <a:rPr kumimoji="0" lang="zh-CN" altLang="zh-CN" sz="1600" b="0" i="0" u="none" strike="noStrike" cap="none" normalizeH="0" baseline="0" dirty="0">
                <a:ln>
                  <a:noFill/>
                </a:ln>
                <a:solidFill>
                  <a:srgbClr val="787878"/>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787878"/>
                </a:solidFill>
                <a:effectLst/>
                <a:latin typeface="宋体" panose="02010600030101010101" pitchFamily="2" charset="-122"/>
                <a:ea typeface="宋体" panose="02010600030101010101" pitchFamily="2" charset="-122"/>
              </a:rPr>
              <a:t>   </a:t>
            </a:r>
            <a:r>
              <a:rPr kumimoji="0" lang="zh-CN" altLang="zh-CN" sz="1600" b="0" i="1" u="none" strike="noStrike" cap="none" normalizeH="0" baseline="0" dirty="0">
                <a:ln>
                  <a:noFill/>
                </a:ln>
                <a:solidFill>
                  <a:srgbClr val="9876AA"/>
                </a:solidFill>
                <a:effectLst/>
                <a:latin typeface="Arial Unicode MS"/>
                <a:ea typeface="JetBrains Mono"/>
              </a:rPr>
              <a:t>Serving </a:t>
            </a:r>
            <a:r>
              <a:rPr kumimoji="0" lang="zh-CN" altLang="zh-CN" sz="1600" b="0" i="0" u="none" strike="noStrike" cap="none" normalizeH="0" baseline="0" dirty="0">
                <a:ln>
                  <a:noFill/>
                </a:ln>
                <a:solidFill>
                  <a:srgbClr val="6FAFBD"/>
                </a:solidFill>
                <a:effectLst/>
                <a:latin typeface="Arial Unicode MS"/>
                <a:ea typeface="JetBrains Mono"/>
              </a:rPr>
              <a:t>ShardStatus </a:t>
            </a:r>
            <a:r>
              <a:rPr kumimoji="0" lang="zh-CN" altLang="zh-CN" sz="1600" b="0" i="0" u="none" strike="noStrike" cap="none" normalizeH="0" baseline="0" dirty="0">
                <a:ln>
                  <a:noFill/>
                </a:ln>
                <a:solidFill>
                  <a:srgbClr val="A9B7C6"/>
                </a:solidFill>
                <a:effectLst/>
                <a:latin typeface="Arial Unicode MS"/>
                <a:ea typeface="JetBrains Mono"/>
              </a:rPr>
              <a:t>= </a:t>
            </a:r>
            <a:r>
              <a:rPr kumimoji="0" lang="zh-CN" altLang="zh-CN" sz="1600" b="0" i="0" u="none" strike="noStrike" cap="none" normalizeH="0" baseline="0" dirty="0">
                <a:ln>
                  <a:noFill/>
                </a:ln>
                <a:solidFill>
                  <a:srgbClr val="C7773E"/>
                </a:solidFill>
                <a:effectLst/>
                <a:latin typeface="Arial Unicode MS"/>
                <a:ea typeface="JetBrains Mono"/>
              </a:rPr>
              <a:t>iota</a:t>
            </a:r>
            <a:br>
              <a:rPr kumimoji="0" lang="zh-CN" altLang="zh-CN" sz="1600" b="0" i="0" u="none" strike="noStrike" cap="none" normalizeH="0" baseline="0" dirty="0">
                <a:ln>
                  <a:noFill/>
                </a:ln>
                <a:solidFill>
                  <a:srgbClr val="C7773E"/>
                </a:solidFill>
                <a:effectLst/>
                <a:latin typeface="Arial Unicode MS"/>
                <a:ea typeface="JetBrains Mono"/>
              </a:rPr>
            </a:br>
            <a:r>
              <a:rPr kumimoji="0" lang="zh-CN" altLang="zh-CN" sz="1600" b="0" i="0" u="none" strike="noStrike" cap="none" normalizeH="0" baseline="0" dirty="0">
                <a:ln>
                  <a:noFill/>
                </a:ln>
                <a:solidFill>
                  <a:srgbClr val="C7773E"/>
                </a:solidFill>
                <a:effectLst/>
                <a:latin typeface="Arial Unicode MS"/>
                <a:ea typeface="JetBrains Mono"/>
              </a:rPr>
              <a:t>   </a:t>
            </a:r>
            <a:r>
              <a:rPr kumimoji="0" lang="zh-CN" altLang="zh-CN" sz="1600" b="0" i="0" u="none" strike="noStrike" cap="none" normalizeH="0" baseline="0" dirty="0">
                <a:ln>
                  <a:noFill/>
                </a:ln>
                <a:solidFill>
                  <a:srgbClr val="787878"/>
                </a:solidFill>
                <a:effectLst/>
                <a:latin typeface="Arial Unicode MS"/>
                <a:ea typeface="JetBrains Mono"/>
              </a:rPr>
              <a:t>// </a:t>
            </a:r>
            <a:r>
              <a:rPr kumimoji="0" lang="zh-CN" altLang="zh-CN" sz="1600" b="0" i="0" u="none" strike="noStrike" cap="none" normalizeH="0" baseline="0" dirty="0">
                <a:ln>
                  <a:noFill/>
                </a:ln>
                <a:solidFill>
                  <a:srgbClr val="787878"/>
                </a:solidFill>
                <a:effectLst/>
                <a:latin typeface="宋体" panose="02010600030101010101" pitchFamily="2" charset="-122"/>
                <a:ea typeface="宋体" panose="02010600030101010101" pitchFamily="2" charset="-122"/>
              </a:rPr>
              <a:t>等待数据拉取状态</a:t>
            </a:r>
            <a:br>
              <a:rPr kumimoji="0" lang="zh-CN" altLang="zh-CN" sz="1600" b="0" i="0" u="none" strike="noStrike" cap="none" normalizeH="0" baseline="0" dirty="0">
                <a:ln>
                  <a:noFill/>
                </a:ln>
                <a:solidFill>
                  <a:srgbClr val="787878"/>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787878"/>
                </a:solidFill>
                <a:effectLst/>
                <a:latin typeface="宋体" panose="02010600030101010101" pitchFamily="2" charset="-122"/>
                <a:ea typeface="宋体" panose="02010600030101010101" pitchFamily="2" charset="-122"/>
              </a:rPr>
              <a:t>   </a:t>
            </a:r>
            <a:r>
              <a:rPr kumimoji="0" lang="zh-CN" altLang="zh-CN" sz="1600" b="0" i="1" u="none" strike="noStrike" cap="none" normalizeH="0" baseline="0" dirty="0">
                <a:ln>
                  <a:noFill/>
                </a:ln>
                <a:solidFill>
                  <a:srgbClr val="9876AA"/>
                </a:solidFill>
                <a:effectLst/>
                <a:latin typeface="Arial Unicode MS"/>
                <a:ea typeface="JetBrains Mono"/>
              </a:rPr>
              <a:t>Pulling</a:t>
            </a:r>
            <a:br>
              <a:rPr kumimoji="0" lang="zh-CN" altLang="zh-CN" sz="1600" b="0" i="1" u="none" strike="noStrike" cap="none" normalizeH="0" baseline="0" dirty="0">
                <a:ln>
                  <a:noFill/>
                </a:ln>
                <a:solidFill>
                  <a:srgbClr val="9876AA"/>
                </a:solidFill>
                <a:effectLst/>
                <a:latin typeface="Arial Unicode MS"/>
                <a:ea typeface="JetBrains Mono"/>
              </a:rPr>
            </a:br>
            <a:r>
              <a:rPr kumimoji="0" lang="zh-CN" altLang="zh-CN" sz="1600" b="0" i="1" u="none" strike="noStrike" cap="none" normalizeH="0" baseline="0" dirty="0">
                <a:ln>
                  <a:noFill/>
                </a:ln>
                <a:solidFill>
                  <a:srgbClr val="9876AA"/>
                </a:solidFill>
                <a:effectLst/>
                <a:latin typeface="Arial Unicode MS"/>
                <a:ea typeface="JetBrains Mono"/>
              </a:rPr>
              <a:t>   </a:t>
            </a:r>
            <a:r>
              <a:rPr kumimoji="0" lang="zh-CN" altLang="zh-CN" sz="1600" b="0" i="0" u="none" strike="noStrike" cap="none" normalizeH="0" baseline="0" dirty="0">
                <a:ln>
                  <a:noFill/>
                </a:ln>
                <a:solidFill>
                  <a:srgbClr val="787878"/>
                </a:solidFill>
                <a:effectLst/>
                <a:latin typeface="Arial Unicode MS"/>
                <a:ea typeface="JetBrains Mono"/>
              </a:rPr>
              <a:t>// </a:t>
            </a:r>
            <a:r>
              <a:rPr kumimoji="0" lang="zh-CN" altLang="zh-CN" sz="1600" b="0" i="0" u="none" strike="noStrike" cap="none" normalizeH="0" baseline="0" dirty="0">
                <a:ln>
                  <a:noFill/>
                </a:ln>
                <a:solidFill>
                  <a:srgbClr val="787878"/>
                </a:solidFill>
                <a:effectLst/>
                <a:latin typeface="宋体" panose="02010600030101010101" pitchFamily="2" charset="-122"/>
                <a:ea typeface="宋体" panose="02010600030101010101" pitchFamily="2" charset="-122"/>
              </a:rPr>
              <a:t>该</a:t>
            </a:r>
            <a:r>
              <a:rPr kumimoji="0" lang="zh-CN" altLang="zh-CN" sz="1600" b="0" i="0" u="none" strike="noStrike" cap="none" normalizeH="0" baseline="0" dirty="0">
                <a:ln>
                  <a:noFill/>
                </a:ln>
                <a:solidFill>
                  <a:srgbClr val="787878"/>
                </a:solidFill>
                <a:effectLst/>
                <a:latin typeface="Arial Unicode MS"/>
                <a:ea typeface="JetBrains Mono"/>
              </a:rPr>
              <a:t>group</a:t>
            </a:r>
            <a:r>
              <a:rPr kumimoji="0" lang="zh-CN" altLang="zh-CN" sz="1600" b="0" i="0" u="none" strike="noStrike" cap="none" normalizeH="0" baseline="0" dirty="0">
                <a:ln>
                  <a:noFill/>
                </a:ln>
                <a:solidFill>
                  <a:srgbClr val="787878"/>
                </a:solidFill>
                <a:effectLst/>
                <a:latin typeface="宋体" panose="02010600030101010101" pitchFamily="2" charset="-122"/>
                <a:ea typeface="宋体" panose="02010600030101010101" pitchFamily="2" charset="-122"/>
              </a:rPr>
              <a:t>不拥有该</a:t>
            </a:r>
            <a:r>
              <a:rPr kumimoji="0" lang="zh-CN" altLang="zh-CN" sz="1600" b="0" i="0" u="none" strike="noStrike" cap="none" normalizeH="0" baseline="0" dirty="0">
                <a:ln>
                  <a:noFill/>
                </a:ln>
                <a:solidFill>
                  <a:srgbClr val="787878"/>
                </a:solidFill>
                <a:effectLst/>
                <a:latin typeface="Arial Unicode MS"/>
                <a:ea typeface="JetBrains Mono"/>
              </a:rPr>
              <a:t>shard</a:t>
            </a:r>
            <a:br>
              <a:rPr kumimoji="0" lang="zh-CN" altLang="zh-CN" sz="1600" b="0" i="0" u="none" strike="noStrike" cap="none" normalizeH="0" baseline="0" dirty="0">
                <a:ln>
                  <a:noFill/>
                </a:ln>
                <a:solidFill>
                  <a:srgbClr val="787878"/>
                </a:solidFill>
                <a:effectLst/>
                <a:latin typeface="Arial Unicode MS"/>
                <a:ea typeface="JetBrains Mono"/>
              </a:rPr>
            </a:br>
            <a:r>
              <a:rPr kumimoji="0" lang="zh-CN" altLang="zh-CN" sz="1600" b="0" i="0" u="none" strike="noStrike" cap="none" normalizeH="0" baseline="0" dirty="0">
                <a:ln>
                  <a:noFill/>
                </a:ln>
                <a:solidFill>
                  <a:srgbClr val="787878"/>
                </a:solidFill>
                <a:effectLst/>
                <a:latin typeface="Arial Unicode MS"/>
                <a:ea typeface="JetBrains Mono"/>
              </a:rPr>
              <a:t>   </a:t>
            </a:r>
            <a:r>
              <a:rPr kumimoji="0" lang="zh-CN" altLang="zh-CN" sz="1600" b="0" i="1" u="none" strike="noStrike" cap="none" normalizeH="0" baseline="0" dirty="0">
                <a:ln>
                  <a:noFill/>
                </a:ln>
                <a:solidFill>
                  <a:srgbClr val="9876AA"/>
                </a:solidFill>
                <a:effectLst/>
                <a:latin typeface="Arial Unicode MS"/>
                <a:ea typeface="JetBrains Mono"/>
              </a:rPr>
              <a:t>Invalid</a:t>
            </a:r>
            <a:br>
              <a:rPr kumimoji="0" lang="zh-CN" altLang="zh-CN" sz="1600" b="0" i="1" u="none" strike="noStrike" cap="none" normalizeH="0" baseline="0" dirty="0">
                <a:ln>
                  <a:noFill/>
                </a:ln>
                <a:solidFill>
                  <a:srgbClr val="9876AA"/>
                </a:solidFill>
                <a:effectLst/>
                <a:latin typeface="Arial Unicode MS"/>
                <a:ea typeface="JetBrains Mono"/>
              </a:rPr>
            </a:br>
            <a:r>
              <a:rPr kumimoji="0" lang="zh-CN" altLang="zh-CN" sz="1600" b="0" i="1" u="none" strike="noStrike" cap="none" normalizeH="0" baseline="0" dirty="0">
                <a:ln>
                  <a:noFill/>
                </a:ln>
                <a:solidFill>
                  <a:srgbClr val="9876AA"/>
                </a:solidFill>
                <a:effectLst/>
                <a:latin typeface="Arial Unicode MS"/>
                <a:ea typeface="JetBrains Mono"/>
              </a:rPr>
              <a:t>   </a:t>
            </a:r>
            <a:r>
              <a:rPr kumimoji="0" lang="zh-CN" altLang="zh-CN" sz="1600" b="0" i="0" u="none" strike="noStrike" cap="none" normalizeH="0" baseline="0" dirty="0">
                <a:ln>
                  <a:noFill/>
                </a:ln>
                <a:solidFill>
                  <a:srgbClr val="787878"/>
                </a:solidFill>
                <a:effectLst/>
                <a:latin typeface="Arial Unicode MS"/>
                <a:ea typeface="JetBrains Mono"/>
              </a:rPr>
              <a:t>// </a:t>
            </a:r>
            <a:r>
              <a:rPr kumimoji="0" lang="zh-CN" altLang="zh-CN" sz="1600" b="0" i="0" u="none" strike="noStrike" cap="none" normalizeH="0" baseline="0" dirty="0">
                <a:ln>
                  <a:noFill/>
                </a:ln>
                <a:solidFill>
                  <a:srgbClr val="787878"/>
                </a:solidFill>
                <a:effectLst/>
                <a:latin typeface="宋体" panose="02010600030101010101" pitchFamily="2" charset="-122"/>
                <a:ea typeface="宋体" panose="02010600030101010101" pitchFamily="2" charset="-122"/>
              </a:rPr>
              <a:t>该</a:t>
            </a:r>
            <a:r>
              <a:rPr kumimoji="0" lang="zh-CN" altLang="zh-CN" sz="1600" b="0" i="0" u="none" strike="noStrike" cap="none" normalizeH="0" baseline="0" dirty="0">
                <a:ln>
                  <a:noFill/>
                </a:ln>
                <a:solidFill>
                  <a:srgbClr val="787878"/>
                </a:solidFill>
                <a:effectLst/>
                <a:latin typeface="Arial Unicode MS"/>
                <a:ea typeface="JetBrains Mono"/>
              </a:rPr>
              <a:t>group</a:t>
            </a:r>
            <a:r>
              <a:rPr kumimoji="0" lang="zh-CN" altLang="zh-CN" sz="1600" b="0" i="0" u="none" strike="noStrike" cap="none" normalizeH="0" baseline="0" dirty="0">
                <a:ln>
                  <a:noFill/>
                </a:ln>
                <a:solidFill>
                  <a:srgbClr val="787878"/>
                </a:solidFill>
                <a:effectLst/>
                <a:latin typeface="宋体" panose="02010600030101010101" pitchFamily="2" charset="-122"/>
                <a:ea typeface="宋体" panose="02010600030101010101" pitchFamily="2" charset="-122"/>
              </a:rPr>
              <a:t>拥有该分片，但正等待清理数据</a:t>
            </a:r>
            <a:br>
              <a:rPr kumimoji="0" lang="zh-CN" altLang="zh-CN" sz="1600" b="0" i="0" u="none" strike="noStrike" cap="none" normalizeH="0" baseline="0" dirty="0">
                <a:ln>
                  <a:noFill/>
                </a:ln>
                <a:solidFill>
                  <a:srgbClr val="787878"/>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787878"/>
                </a:solidFill>
                <a:effectLst/>
                <a:latin typeface="宋体" panose="02010600030101010101" pitchFamily="2" charset="-122"/>
                <a:ea typeface="宋体" panose="02010600030101010101" pitchFamily="2" charset="-122"/>
              </a:rPr>
              <a:t>   </a:t>
            </a:r>
            <a:r>
              <a:rPr kumimoji="0" lang="zh-CN" altLang="zh-CN" sz="1600" b="0" i="1" u="none" strike="noStrike" cap="none" normalizeH="0" baseline="0" dirty="0">
                <a:ln>
                  <a:noFill/>
                </a:ln>
                <a:solidFill>
                  <a:srgbClr val="9876AA"/>
                </a:solidFill>
                <a:effectLst/>
                <a:latin typeface="Arial Unicode MS"/>
                <a:ea typeface="JetBrains Mono"/>
              </a:rPr>
              <a:t>Erasing</a:t>
            </a:r>
            <a:br>
              <a:rPr kumimoji="0" lang="zh-CN" altLang="zh-CN" sz="1600" b="0" i="1" u="none" strike="noStrike" cap="none" normalizeH="0" baseline="0" dirty="0">
                <a:ln>
                  <a:noFill/>
                </a:ln>
                <a:solidFill>
                  <a:srgbClr val="9876AA"/>
                </a:solidFill>
                <a:effectLst/>
                <a:latin typeface="Arial Unicode MS"/>
                <a:ea typeface="JetBrains Mono"/>
              </a:rPr>
            </a:br>
            <a:r>
              <a:rPr kumimoji="0" lang="zh-CN" altLang="zh-CN" sz="1600" b="0" i="1" u="none" strike="noStrike" cap="none" normalizeH="0" baseline="0" dirty="0">
                <a:ln>
                  <a:noFill/>
                </a:ln>
                <a:solidFill>
                  <a:srgbClr val="9876AA"/>
                </a:solidFill>
                <a:effectLst/>
                <a:latin typeface="Arial Unicode MS"/>
                <a:ea typeface="JetBrains Mono"/>
              </a:rPr>
              <a:t>   </a:t>
            </a:r>
            <a:r>
              <a:rPr kumimoji="0" lang="zh-CN" altLang="zh-CN" sz="1600" b="0" i="0" u="none" strike="noStrike" cap="none" normalizeH="0" baseline="0" dirty="0">
                <a:ln>
                  <a:noFill/>
                </a:ln>
                <a:solidFill>
                  <a:srgbClr val="787878"/>
                </a:solidFill>
                <a:effectLst/>
                <a:latin typeface="Arial Unicode MS"/>
                <a:ea typeface="JetBrains Mono"/>
              </a:rPr>
              <a:t>// </a:t>
            </a:r>
            <a:r>
              <a:rPr kumimoji="0" lang="zh-CN" altLang="zh-CN" sz="1600" b="0" i="0" u="none" strike="noStrike" cap="none" normalizeH="0" baseline="0" dirty="0">
                <a:ln>
                  <a:noFill/>
                </a:ln>
                <a:solidFill>
                  <a:srgbClr val="787878"/>
                </a:solidFill>
                <a:effectLst/>
                <a:latin typeface="宋体" panose="02010600030101010101" pitchFamily="2" charset="-122"/>
                <a:ea typeface="宋体" panose="02010600030101010101" pitchFamily="2" charset="-122"/>
              </a:rPr>
              <a:t>等待迁移得到的数据前任分片清除，此状态下本分片也可提供服务。通过</a:t>
            </a:r>
            <a:r>
              <a:rPr kumimoji="0" lang="zh-CN" altLang="zh-CN" sz="1600" b="0" i="0" u="none" strike="noStrike" cap="none" normalizeH="0" baseline="0" dirty="0">
                <a:ln>
                  <a:noFill/>
                </a:ln>
                <a:solidFill>
                  <a:srgbClr val="787878"/>
                </a:solidFill>
                <a:effectLst/>
                <a:latin typeface="Arial Unicode MS"/>
                <a:ea typeface="JetBrains Mono"/>
              </a:rPr>
              <a:t>waiting</a:t>
            </a:r>
            <a:r>
              <a:rPr kumimoji="0" lang="zh-CN" altLang="zh-CN" sz="1600" b="0" i="0" u="none" strike="noStrike" cap="none" normalizeH="0" baseline="0" dirty="0">
                <a:ln>
                  <a:noFill/>
                </a:ln>
                <a:solidFill>
                  <a:srgbClr val="787878"/>
                </a:solidFill>
                <a:effectLst/>
                <a:latin typeface="宋体" panose="02010600030101010101" pitchFamily="2" charset="-122"/>
                <a:ea typeface="宋体" panose="02010600030101010101" pitchFamily="2" charset="-122"/>
              </a:rPr>
              <a:t>状态的分片</a:t>
            </a:r>
            <a:r>
              <a:rPr kumimoji="0" lang="zh-CN" altLang="zh-CN" sz="1600" b="0" i="0" u="none" strike="noStrike" cap="none" normalizeH="0" baseline="0" dirty="0">
                <a:ln>
                  <a:noFill/>
                </a:ln>
                <a:solidFill>
                  <a:srgbClr val="787878"/>
                </a:solidFill>
                <a:effectLst/>
                <a:latin typeface="Arial Unicode MS"/>
                <a:ea typeface="JetBrains Mono"/>
              </a:rPr>
              <a:t>ID</a:t>
            </a:r>
            <a:r>
              <a:rPr kumimoji="0" lang="zh-CN" altLang="zh-CN" sz="1600" b="0" i="0" u="none" strike="noStrike" cap="none" normalizeH="0" baseline="0" dirty="0">
                <a:ln>
                  <a:noFill/>
                </a:ln>
                <a:solidFill>
                  <a:srgbClr val="787878"/>
                </a:solidFill>
                <a:effectLst/>
                <a:latin typeface="宋体" panose="02010600030101010101" pitchFamily="2" charset="-122"/>
                <a:ea typeface="宋体" panose="02010600030101010101" pitchFamily="2" charset="-122"/>
              </a:rPr>
              <a:t>找到前任</a:t>
            </a:r>
            <a:r>
              <a:rPr kumimoji="0" lang="zh-CN" altLang="zh-CN" sz="1600" b="0" i="0" u="none" strike="noStrike" cap="none" normalizeH="0" baseline="0" dirty="0">
                <a:ln>
                  <a:noFill/>
                </a:ln>
                <a:solidFill>
                  <a:srgbClr val="787878"/>
                </a:solidFill>
                <a:effectLst/>
                <a:latin typeface="Arial Unicode MS"/>
                <a:ea typeface="JetBrains Mono"/>
              </a:rPr>
              <a:t>group</a:t>
            </a:r>
            <a:br>
              <a:rPr kumimoji="0" lang="zh-CN" altLang="zh-CN" sz="1600" b="0" i="0" u="none" strike="noStrike" cap="none" normalizeH="0" baseline="0" dirty="0">
                <a:ln>
                  <a:noFill/>
                </a:ln>
                <a:solidFill>
                  <a:srgbClr val="787878"/>
                </a:solidFill>
                <a:effectLst/>
                <a:latin typeface="Arial Unicode MS"/>
                <a:ea typeface="JetBrains Mono"/>
              </a:rPr>
            </a:br>
            <a:r>
              <a:rPr kumimoji="0" lang="zh-CN" altLang="zh-CN" sz="1600" b="0" i="0" u="none" strike="noStrike" cap="none" normalizeH="0" baseline="0" dirty="0">
                <a:ln>
                  <a:noFill/>
                </a:ln>
                <a:solidFill>
                  <a:srgbClr val="787878"/>
                </a:solidFill>
                <a:effectLst/>
                <a:latin typeface="Arial Unicode MS"/>
                <a:ea typeface="JetBrains Mono"/>
              </a:rPr>
              <a:t>   </a:t>
            </a:r>
            <a:r>
              <a:rPr kumimoji="0" lang="zh-CN" altLang="zh-CN" sz="1600" b="0" i="1" u="none" strike="noStrike" cap="none" normalizeH="0" baseline="0" dirty="0">
                <a:ln>
                  <a:noFill/>
                </a:ln>
                <a:solidFill>
                  <a:srgbClr val="9876AA"/>
                </a:solidFill>
                <a:effectLst/>
                <a:latin typeface="Arial Unicode MS"/>
                <a:ea typeface="JetBrains Mono"/>
              </a:rPr>
              <a:t>Waiting</a:t>
            </a:r>
            <a:br>
              <a:rPr kumimoji="0" lang="zh-CN" altLang="zh-CN" sz="1600" b="0" i="1" u="none" strike="noStrike" cap="none" normalizeH="0" baseline="0" dirty="0">
                <a:ln>
                  <a:noFill/>
                </a:ln>
                <a:solidFill>
                  <a:srgbClr val="9876AA"/>
                </a:solidFill>
                <a:effectLst/>
                <a:latin typeface="Arial Unicode MS"/>
                <a:ea typeface="JetBrains Mono"/>
              </a:rPr>
            </a:br>
            <a:r>
              <a:rPr kumimoji="0" lang="zh-CN" altLang="zh-CN" sz="1600" b="0" i="0" u="none" strike="noStrike" cap="none" normalizeH="0" baseline="0" dirty="0">
                <a:ln>
                  <a:noFill/>
                </a:ln>
                <a:solidFill>
                  <a:srgbClr val="A9B7C6"/>
                </a:solidFill>
                <a:effectLst/>
                <a:latin typeface="Arial Unicode MS"/>
                <a:ea typeface="JetBrains Mono"/>
              </a:rPr>
              <a:t>)</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018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整体结构</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5" name="Rectangle 4">
            <a:extLst>
              <a:ext uri="{FF2B5EF4-FFF2-40B4-BE49-F238E27FC236}">
                <a16:creationId xmlns:a16="http://schemas.microsoft.com/office/drawing/2014/main" id="{490D0100-2BEA-4BA4-A392-9AC5F94B1934}"/>
              </a:ext>
            </a:extLst>
          </p:cNvPr>
          <p:cNvSpPr>
            <a:spLocks noChangeArrowheads="1"/>
          </p:cNvSpPr>
          <p:nvPr/>
        </p:nvSpPr>
        <p:spPr bwMode="auto">
          <a:xfrm>
            <a:off x="6210353" y="3535892"/>
            <a:ext cx="184731" cy="5232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26" name="Rectangle 5">
            <a:extLst>
              <a:ext uri="{FF2B5EF4-FFF2-40B4-BE49-F238E27FC236}">
                <a16:creationId xmlns:a16="http://schemas.microsoft.com/office/drawing/2014/main" id="{570A41C0-1C51-49FE-0159-C58A80A36E27}"/>
              </a:ext>
            </a:extLst>
          </p:cNvPr>
          <p:cNvSpPr>
            <a:spLocks noChangeArrowheads="1"/>
          </p:cNvSpPr>
          <p:nvPr/>
        </p:nvSpPr>
        <p:spPr bwMode="auto">
          <a:xfrm>
            <a:off x="0" y="1295135"/>
            <a:ext cx="6758197" cy="489364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C7773E"/>
                </a:solidFill>
                <a:effectLst/>
                <a:latin typeface="Arial Unicode MS"/>
                <a:ea typeface="JetBrains Mono"/>
              </a:rPr>
              <a:t>func </a:t>
            </a:r>
            <a:r>
              <a:rPr kumimoji="0" lang="zh-CN" altLang="zh-CN" sz="1200" b="0" i="0" u="none" strike="noStrike" cap="none" normalizeH="0" baseline="0" dirty="0">
                <a:ln>
                  <a:noFill/>
                </a:ln>
                <a:solidFill>
                  <a:srgbClr val="A9B7C6"/>
                </a:solidFill>
                <a:effectLst/>
                <a:latin typeface="Arial Unicode MS"/>
                <a:ea typeface="JetBrains Mono"/>
              </a:rPr>
              <a:t>(</a:t>
            </a:r>
            <a:r>
              <a:rPr kumimoji="0" lang="zh-CN" altLang="zh-CN" sz="1200" b="0" i="0" u="none" strike="noStrike" cap="none" normalizeH="0" baseline="0" dirty="0">
                <a:ln>
                  <a:noFill/>
                </a:ln>
                <a:solidFill>
                  <a:srgbClr val="4EADE5"/>
                </a:solidFill>
                <a:effectLst/>
                <a:latin typeface="Arial Unicode MS"/>
                <a:ea typeface="JetBrains Mono"/>
              </a:rPr>
              <a:t>kv</a:t>
            </a:r>
            <a:r>
              <a:rPr kumimoji="0" lang="zh-CN" altLang="zh-CN" sz="1200" b="0" i="0" u="none" strike="noStrike" cap="none" normalizeH="0" baseline="0" dirty="0">
                <a:ln>
                  <a:noFill/>
                </a:ln>
                <a:solidFill>
                  <a:srgbClr val="A9B7C6"/>
                </a:solidFill>
                <a:effectLst/>
                <a:latin typeface="Arial Unicode MS"/>
                <a:ea typeface="JetBrains Mono"/>
              </a:rPr>
              <a:t>* </a:t>
            </a:r>
            <a:r>
              <a:rPr kumimoji="0" lang="zh-CN" altLang="zh-CN" sz="1200" b="0" i="0" u="none" strike="noStrike" cap="none" normalizeH="0" baseline="0" dirty="0">
                <a:ln>
                  <a:noFill/>
                </a:ln>
                <a:solidFill>
                  <a:srgbClr val="6FAFBD"/>
                </a:solidFill>
                <a:effectLst/>
                <a:latin typeface="Arial Unicode MS"/>
                <a:ea typeface="JetBrains Mono"/>
              </a:rPr>
              <a:t>ShardKV</a:t>
            </a:r>
            <a:r>
              <a:rPr kumimoji="0" lang="zh-CN" altLang="zh-CN" sz="1200" b="0" i="0" u="none" strike="noStrike" cap="none" normalizeH="0" baseline="0" dirty="0">
                <a:ln>
                  <a:noFill/>
                </a:ln>
                <a:solidFill>
                  <a:srgbClr val="A9B7C6"/>
                </a:solidFill>
                <a:effectLst/>
                <a:latin typeface="Arial Unicode MS"/>
                <a:ea typeface="JetBrains Mono"/>
              </a:rPr>
              <a:t>) </a:t>
            </a:r>
            <a:r>
              <a:rPr kumimoji="0" lang="zh-CN" altLang="zh-CN" sz="1200" b="0" i="0" u="none" strike="noStrike" cap="none" normalizeH="0" baseline="0" dirty="0">
                <a:ln>
                  <a:noFill/>
                </a:ln>
                <a:solidFill>
                  <a:srgbClr val="E6B163"/>
                </a:solidFill>
                <a:effectLst/>
                <a:latin typeface="Arial Unicode MS"/>
                <a:ea typeface="JetBrains Mono"/>
              </a:rPr>
              <a:t>cmdApply</a:t>
            </a:r>
            <a:r>
              <a:rPr kumimoji="0" lang="zh-CN" altLang="zh-CN" sz="1200" b="0" i="0" u="none" strike="noStrike" cap="none" normalizeH="0" baseline="0" dirty="0">
                <a:ln>
                  <a:noFill/>
                </a:ln>
                <a:solidFill>
                  <a:srgbClr val="A9B7C6"/>
                </a:solidFill>
                <a:effectLst/>
                <a:latin typeface="Arial Unicode MS"/>
                <a:ea typeface="JetBrains Mono"/>
              </a:rPr>
              <a:t>()  {</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a:t>
            </a:r>
            <a:r>
              <a:rPr kumimoji="0" lang="zh-CN" altLang="zh-CN" sz="1200" b="0" i="0" u="none" strike="noStrike" cap="none" normalizeH="0" baseline="0" dirty="0">
                <a:ln>
                  <a:noFill/>
                </a:ln>
                <a:solidFill>
                  <a:srgbClr val="C7773E"/>
                </a:solidFill>
                <a:effectLst/>
                <a:latin typeface="Arial Unicode MS"/>
                <a:ea typeface="JetBrains Mono"/>
              </a:rPr>
              <a:t>for </a:t>
            </a:r>
            <a:r>
              <a:rPr kumimoji="0" lang="zh-CN" altLang="zh-CN" sz="1200" b="0" i="0" u="none" strike="noStrike" cap="none" normalizeH="0" baseline="0" dirty="0">
                <a:ln>
                  <a:noFill/>
                </a:ln>
                <a:solidFill>
                  <a:srgbClr val="A9B7C6"/>
                </a:solidFill>
                <a:effectLst/>
                <a:latin typeface="Arial Unicode MS"/>
                <a:ea typeface="JetBrains Mono"/>
              </a:rPr>
              <a:t>!</a:t>
            </a:r>
            <a:r>
              <a:rPr kumimoji="0" lang="zh-CN" altLang="zh-CN" sz="1200" b="0" i="0" u="none" strike="noStrike" cap="none" normalizeH="0" baseline="0" dirty="0">
                <a:ln>
                  <a:noFill/>
                </a:ln>
                <a:solidFill>
                  <a:srgbClr val="4EADE5"/>
                </a:solidFill>
                <a:effectLst/>
                <a:latin typeface="Arial Unicode MS"/>
                <a:ea typeface="JetBrains Mono"/>
              </a:rPr>
              <a:t>kv</a:t>
            </a:r>
            <a:r>
              <a:rPr kumimoji="0" lang="zh-CN" altLang="zh-CN" sz="1200" b="0" i="0" u="none" strike="noStrike" cap="none" normalizeH="0" baseline="0" dirty="0">
                <a:ln>
                  <a:noFill/>
                </a:ln>
                <a:solidFill>
                  <a:srgbClr val="A9B7C6"/>
                </a:solidFill>
                <a:effectLst/>
                <a:latin typeface="Arial Unicode MS"/>
                <a:ea typeface="JetBrains Mono"/>
              </a:rPr>
              <a:t>.</a:t>
            </a:r>
            <a:r>
              <a:rPr kumimoji="0" lang="zh-CN" altLang="zh-CN" sz="1200" b="0" i="0" u="none" strike="noStrike" cap="none" normalizeH="0" baseline="0" dirty="0">
                <a:ln>
                  <a:noFill/>
                </a:ln>
                <a:solidFill>
                  <a:srgbClr val="B09D79"/>
                </a:solidFill>
                <a:effectLst/>
                <a:latin typeface="Arial Unicode MS"/>
                <a:ea typeface="JetBrains Mono"/>
              </a:rPr>
              <a:t>killed</a:t>
            </a:r>
            <a:r>
              <a:rPr kumimoji="0" lang="zh-CN" altLang="zh-CN" sz="1200" b="0" i="0" u="none" strike="noStrike" cap="none" normalizeH="0" baseline="0" dirty="0">
                <a:ln>
                  <a:noFill/>
                </a:ln>
                <a:solidFill>
                  <a:srgbClr val="A9B7C6"/>
                </a:solidFill>
                <a:effectLst/>
                <a:latin typeface="Arial Unicode MS"/>
                <a:ea typeface="JetBrains Mono"/>
              </a:rPr>
              <a:t>(){</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a:t>
            </a:r>
            <a:r>
              <a:rPr kumimoji="0" lang="zh-CN" altLang="zh-CN" sz="1200" b="0" i="0" u="none" strike="noStrike" cap="none" normalizeH="0" baseline="0" dirty="0">
                <a:ln>
                  <a:noFill/>
                </a:ln>
                <a:solidFill>
                  <a:srgbClr val="C7773E"/>
                </a:solidFill>
                <a:effectLst/>
                <a:latin typeface="Arial Unicode MS"/>
                <a:ea typeface="JetBrains Mono"/>
              </a:rPr>
              <a:t>select </a:t>
            </a:r>
            <a:r>
              <a:rPr kumimoji="0" lang="zh-CN" altLang="zh-CN" sz="1200" b="0" i="0" u="none" strike="noStrike" cap="none" normalizeH="0" baseline="0" dirty="0">
                <a:ln>
                  <a:noFill/>
                </a:ln>
                <a:solidFill>
                  <a:srgbClr val="A9B7C6"/>
                </a:solidFill>
                <a:effectLst/>
                <a:latin typeface="Arial Unicode MS"/>
                <a:ea typeface="JetBrains Mono"/>
              </a:rPr>
              <a:t>{</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a:t>
            </a:r>
            <a:r>
              <a:rPr kumimoji="0" lang="zh-CN" altLang="zh-CN" sz="1200" b="0" i="0" u="none" strike="noStrike" cap="none" normalizeH="0" baseline="0" dirty="0">
                <a:ln>
                  <a:noFill/>
                </a:ln>
                <a:solidFill>
                  <a:srgbClr val="C7773E"/>
                </a:solidFill>
                <a:effectLst/>
                <a:latin typeface="Arial Unicode MS"/>
                <a:ea typeface="JetBrains Mono"/>
              </a:rPr>
              <a:t>case </a:t>
            </a:r>
            <a:r>
              <a:rPr kumimoji="0" lang="zh-CN" altLang="zh-CN" sz="1200" b="0" i="0" u="none" strike="noStrike" cap="none" normalizeH="0" baseline="0" dirty="0">
                <a:ln>
                  <a:noFill/>
                </a:ln>
                <a:solidFill>
                  <a:srgbClr val="A9B7C6"/>
                </a:solidFill>
                <a:effectLst/>
                <a:latin typeface="Arial Unicode MS"/>
                <a:ea typeface="JetBrains Mono"/>
              </a:rPr>
              <a:t>msg := &lt;-</a:t>
            </a:r>
            <a:r>
              <a:rPr kumimoji="0" lang="zh-CN" altLang="zh-CN" sz="1200" b="0" i="0" u="none" strike="noStrike" cap="none" normalizeH="0" baseline="0" dirty="0">
                <a:ln>
                  <a:noFill/>
                </a:ln>
                <a:solidFill>
                  <a:srgbClr val="4EADE5"/>
                </a:solidFill>
                <a:effectLst/>
                <a:latin typeface="Arial Unicode MS"/>
                <a:ea typeface="JetBrains Mono"/>
              </a:rPr>
              <a:t>kv</a:t>
            </a:r>
            <a:r>
              <a:rPr kumimoji="0" lang="zh-CN" altLang="zh-CN" sz="1200" b="0" i="0" u="none" strike="noStrike" cap="none" normalizeH="0" baseline="0" dirty="0">
                <a:ln>
                  <a:noFill/>
                </a:ln>
                <a:solidFill>
                  <a:srgbClr val="A9B7C6"/>
                </a:solidFill>
                <a:effectLst/>
                <a:latin typeface="Arial Unicode MS"/>
                <a:ea typeface="JetBrains Mono"/>
              </a:rPr>
              <a:t>.applyCh:</a:t>
            </a:r>
            <a:br>
              <a:rPr kumimoji="0" lang="zh-CN" altLang="zh-CN" sz="1200" b="0" i="0" u="none" strike="noStrike" cap="none" normalizeH="0" baseline="0" dirty="0">
                <a:ln>
                  <a:noFill/>
                </a:ln>
                <a:solidFill>
                  <a:srgbClr val="A9B7C6"/>
                </a:solidFill>
                <a:effectLst/>
                <a:latin typeface="Arial Unicode MS"/>
                <a:ea typeface="JetBrains Mono"/>
              </a:rPr>
            </a:b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a:t>
            </a:r>
            <a:r>
              <a:rPr kumimoji="0" lang="zh-CN" altLang="zh-CN" sz="1200" b="0" i="0" u="none" strike="noStrike" cap="none" normalizeH="0" baseline="0" dirty="0">
                <a:ln>
                  <a:noFill/>
                </a:ln>
                <a:solidFill>
                  <a:srgbClr val="C7773E"/>
                </a:solidFill>
                <a:effectLst/>
                <a:latin typeface="Arial Unicode MS"/>
                <a:ea typeface="JetBrains Mono"/>
              </a:rPr>
              <a:t>if </a:t>
            </a:r>
            <a:r>
              <a:rPr kumimoji="0" lang="zh-CN" altLang="zh-CN" sz="1200" b="0" i="0" u="none" strike="noStrike" cap="none" normalizeH="0" baseline="0" dirty="0">
                <a:ln>
                  <a:noFill/>
                </a:ln>
                <a:solidFill>
                  <a:srgbClr val="A9B7C6"/>
                </a:solidFill>
                <a:effectLst/>
                <a:latin typeface="Arial Unicode MS"/>
                <a:ea typeface="JetBrains Mono"/>
              </a:rPr>
              <a:t>msg.CommandValid {</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a:t>
            </a:r>
            <a:r>
              <a:rPr kumimoji="0" lang="zh-CN" altLang="zh-CN" sz="1200" b="0" i="0" u="none" strike="noStrike" cap="none" normalizeH="0" baseline="0" dirty="0">
                <a:ln>
                  <a:noFill/>
                </a:ln>
                <a:solidFill>
                  <a:srgbClr val="4EADE5"/>
                </a:solidFill>
                <a:effectLst/>
                <a:latin typeface="Arial Unicode MS"/>
                <a:ea typeface="JetBrains Mono"/>
              </a:rPr>
              <a:t>kv</a:t>
            </a:r>
            <a:r>
              <a:rPr kumimoji="0" lang="zh-CN" altLang="zh-CN" sz="1200" b="0" i="0" u="none" strike="noStrike" cap="none" normalizeH="0" baseline="0" dirty="0">
                <a:ln>
                  <a:noFill/>
                </a:ln>
                <a:solidFill>
                  <a:srgbClr val="A9B7C6"/>
                </a:solidFill>
                <a:effectLst/>
                <a:latin typeface="Arial Unicode MS"/>
                <a:ea typeface="JetBrains Mono"/>
              </a:rPr>
              <a:t>.</a:t>
            </a:r>
            <a:r>
              <a:rPr kumimoji="0" lang="zh-CN" altLang="zh-CN" sz="1200" b="0" i="0" u="none" strike="noStrike" cap="none" normalizeH="0" baseline="0" dirty="0">
                <a:ln>
                  <a:noFill/>
                </a:ln>
                <a:solidFill>
                  <a:srgbClr val="B09D79"/>
                </a:solidFill>
                <a:effectLst/>
                <a:latin typeface="Arial Unicode MS"/>
                <a:ea typeface="JetBrains Mono"/>
              </a:rPr>
              <a:t>log</a:t>
            </a:r>
            <a:r>
              <a:rPr kumimoji="0" lang="zh-CN" altLang="zh-CN" sz="1200" b="0" i="0" u="none" strike="noStrike" cap="none" normalizeH="0" baseline="0" dirty="0">
                <a:ln>
                  <a:noFill/>
                </a:ln>
                <a:solidFill>
                  <a:srgbClr val="A9B7C6"/>
                </a:solidFill>
                <a:effectLst/>
                <a:latin typeface="Arial Unicode MS"/>
                <a:ea typeface="JetBrains Mono"/>
              </a:rPr>
              <a:t>(</a:t>
            </a:r>
            <a:r>
              <a:rPr kumimoji="0" lang="zh-CN" altLang="zh-CN" sz="1200" b="0" i="0" u="none" strike="noStrike" cap="none" normalizeH="0" baseline="0" dirty="0">
                <a:ln>
                  <a:noFill/>
                </a:ln>
                <a:solidFill>
                  <a:srgbClr val="6A8759"/>
                </a:solidFill>
                <a:effectLst/>
                <a:latin typeface="Arial Unicode MS"/>
                <a:ea typeface="JetBrains Mono"/>
              </a:rPr>
              <a:t>"get commandMsg ready to apply: %v, msgIndex: %d"</a:t>
            </a:r>
            <a:r>
              <a:rPr kumimoji="0" lang="zh-CN" altLang="zh-CN" sz="1200" b="0" i="0" u="none" strike="noStrike" cap="none" normalizeH="0" baseline="0" dirty="0">
                <a:ln>
                  <a:noFill/>
                </a:ln>
                <a:solidFill>
                  <a:srgbClr val="CC7832"/>
                </a:solidFill>
                <a:effectLst/>
                <a:latin typeface="Arial Unicode MS"/>
                <a:ea typeface="JetBrains Mono"/>
              </a:rPr>
              <a:t>, </a:t>
            </a:r>
            <a:r>
              <a:rPr kumimoji="0" lang="zh-CN" altLang="zh-CN" sz="1200" b="0" i="0" u="none" strike="noStrike" cap="none" normalizeH="0" baseline="0" dirty="0">
                <a:ln>
                  <a:noFill/>
                </a:ln>
                <a:solidFill>
                  <a:srgbClr val="A9B7C6"/>
                </a:solidFill>
                <a:effectLst/>
                <a:latin typeface="Arial Unicode MS"/>
                <a:ea typeface="JetBrains Mono"/>
              </a:rPr>
              <a:t>msg</a:t>
            </a:r>
            <a:r>
              <a:rPr kumimoji="0" lang="zh-CN" altLang="zh-CN" sz="1200" b="0" i="0" u="none" strike="noStrike" cap="none" normalizeH="0" baseline="0" dirty="0">
                <a:ln>
                  <a:noFill/>
                </a:ln>
                <a:solidFill>
                  <a:srgbClr val="CC7832"/>
                </a:solidFill>
                <a:effectLst/>
                <a:latin typeface="Arial Unicode MS"/>
                <a:ea typeface="JetBrains Mono"/>
              </a:rPr>
              <a:t>, </a:t>
            </a:r>
            <a:r>
              <a:rPr kumimoji="0" lang="zh-CN" altLang="zh-CN" sz="1200" b="0" i="0" u="none" strike="noStrike" cap="none" normalizeH="0" baseline="0" dirty="0">
                <a:ln>
                  <a:noFill/>
                </a:ln>
                <a:solidFill>
                  <a:srgbClr val="A9B7C6"/>
                </a:solidFill>
                <a:effectLst/>
                <a:latin typeface="Arial Unicode MS"/>
                <a:ea typeface="JetBrains Mono"/>
              </a:rPr>
              <a:t>msg.CommandIndex)</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command := msg.Command.(</a:t>
            </a:r>
            <a:r>
              <a:rPr kumimoji="0" lang="zh-CN" altLang="zh-CN" sz="1200" b="0" i="0" u="none" strike="noStrike" cap="none" normalizeH="0" baseline="0" dirty="0">
                <a:ln>
                  <a:noFill/>
                </a:ln>
                <a:solidFill>
                  <a:srgbClr val="6FAFBD"/>
                </a:solidFill>
                <a:effectLst/>
                <a:latin typeface="Arial Unicode MS"/>
                <a:ea typeface="JetBrains Mono"/>
              </a:rPr>
              <a:t>RaftLogCommand</a:t>
            </a:r>
            <a:r>
              <a:rPr kumimoji="0" lang="zh-CN" altLang="zh-CN" sz="1200" b="0" i="0" u="none" strike="noStrike" cap="none" normalizeH="0" baseline="0" dirty="0">
                <a:ln>
                  <a:noFill/>
                </a:ln>
                <a:solidFill>
                  <a:srgbClr val="A9B7C6"/>
                </a:solidFill>
                <a:effectLst/>
                <a:latin typeface="Arial Unicode MS"/>
                <a:ea typeface="JetBrains Mono"/>
              </a:rPr>
              <a:t>)</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a:t>
            </a:r>
            <a:r>
              <a:rPr kumimoji="0" lang="zh-CN" altLang="zh-CN" sz="1200" b="0" i="0" u="none" strike="noStrike" cap="none" normalizeH="0" baseline="0" dirty="0">
                <a:ln>
                  <a:noFill/>
                </a:ln>
                <a:solidFill>
                  <a:srgbClr val="4EADE5"/>
                </a:solidFill>
                <a:effectLst/>
                <a:latin typeface="Arial Unicode MS"/>
                <a:ea typeface="JetBrains Mono"/>
              </a:rPr>
              <a:t>kv</a:t>
            </a:r>
            <a:r>
              <a:rPr kumimoji="0" lang="zh-CN" altLang="zh-CN" sz="1200" b="0" i="0" u="none" strike="noStrike" cap="none" normalizeH="0" baseline="0" dirty="0">
                <a:ln>
                  <a:noFill/>
                </a:ln>
                <a:solidFill>
                  <a:srgbClr val="A9B7C6"/>
                </a:solidFill>
                <a:effectLst/>
                <a:latin typeface="Arial Unicode MS"/>
                <a:ea typeface="JetBrains Mono"/>
              </a:rPr>
              <a:t>.</a:t>
            </a:r>
            <a:r>
              <a:rPr kumimoji="0" lang="zh-CN" altLang="zh-CN" sz="1200" b="0" i="0" u="none" strike="noStrike" cap="none" normalizeH="0" baseline="0" dirty="0">
                <a:ln>
                  <a:noFill/>
                </a:ln>
                <a:solidFill>
                  <a:srgbClr val="B09D79"/>
                </a:solidFill>
                <a:effectLst/>
                <a:latin typeface="Arial Unicode MS"/>
                <a:ea typeface="JetBrains Mono"/>
              </a:rPr>
              <a:t>lock</a:t>
            </a:r>
            <a:r>
              <a:rPr kumimoji="0" lang="zh-CN" altLang="zh-CN" sz="1200" b="0" i="0" u="none" strike="noStrike" cap="none" normalizeH="0" baseline="0" dirty="0">
                <a:ln>
                  <a:noFill/>
                </a:ln>
                <a:solidFill>
                  <a:srgbClr val="A9B7C6"/>
                </a:solidFill>
                <a:effectLst/>
                <a:latin typeface="Arial Unicode MS"/>
                <a:ea typeface="JetBrains Mono"/>
              </a:rPr>
              <a:t>(</a:t>
            </a:r>
            <a:r>
              <a:rPr kumimoji="0" lang="zh-CN" altLang="zh-CN" sz="1200" b="0" i="0" u="none" strike="noStrike" cap="none" normalizeH="0" baseline="0" dirty="0">
                <a:ln>
                  <a:noFill/>
                </a:ln>
                <a:solidFill>
                  <a:srgbClr val="6A8759"/>
                </a:solidFill>
                <a:effectLst/>
                <a:latin typeface="Arial Unicode MS"/>
                <a:ea typeface="JetBrains Mono"/>
              </a:rPr>
              <a:t>"cmdApply"</a:t>
            </a:r>
            <a:r>
              <a:rPr kumimoji="0" lang="zh-CN" altLang="zh-CN" sz="1200" b="0" i="0" u="none" strike="noStrike" cap="none" normalizeH="0" baseline="0" dirty="0">
                <a:ln>
                  <a:noFill/>
                </a:ln>
                <a:solidFill>
                  <a:srgbClr val="A9B7C6"/>
                </a:solidFill>
                <a:effectLst/>
                <a:latin typeface="Arial Unicode MS"/>
                <a:ea typeface="JetBrains Mono"/>
              </a:rPr>
              <a:t>)</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res := </a:t>
            </a:r>
            <a:r>
              <a:rPr kumimoji="0" lang="zh-CN" altLang="zh-CN" sz="1200" b="0" i="0" u="none" strike="noStrike" cap="none" normalizeH="0" baseline="0" dirty="0">
                <a:ln>
                  <a:noFill/>
                </a:ln>
                <a:solidFill>
                  <a:srgbClr val="6FAFBD"/>
                </a:solidFill>
                <a:effectLst/>
                <a:latin typeface="Arial Unicode MS"/>
                <a:ea typeface="JetBrains Mono"/>
              </a:rPr>
              <a:t>NotifyMsg</a:t>
            </a:r>
            <a:r>
              <a:rPr kumimoji="0" lang="zh-CN" altLang="zh-CN" sz="1200" b="0" i="0" u="none" strike="noStrike" cap="none" normalizeH="0" baseline="0" dirty="0">
                <a:ln>
                  <a:noFill/>
                </a:ln>
                <a:solidFill>
                  <a:srgbClr val="A9B7C6"/>
                </a:solidFill>
                <a:effectLst/>
                <a:latin typeface="Arial Unicode MS"/>
                <a:ea typeface="JetBrains Mono"/>
              </a:rPr>
              <a:t>{}</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a:t>
            </a:r>
            <a:r>
              <a:rPr kumimoji="0" lang="zh-CN" altLang="zh-CN" sz="1200" b="0" i="0" u="none" strike="noStrike" cap="none" normalizeH="0" baseline="0" dirty="0">
                <a:ln>
                  <a:noFill/>
                </a:ln>
                <a:solidFill>
                  <a:srgbClr val="C7773E"/>
                </a:solidFill>
                <a:effectLst/>
                <a:latin typeface="Arial Unicode MS"/>
                <a:ea typeface="JetBrains Mono"/>
              </a:rPr>
              <a:t>switch </a:t>
            </a:r>
            <a:r>
              <a:rPr kumimoji="0" lang="zh-CN" altLang="zh-CN" sz="1200" b="0" i="0" u="none" strike="noStrike" cap="none" normalizeH="0" baseline="0" dirty="0">
                <a:ln>
                  <a:noFill/>
                </a:ln>
                <a:solidFill>
                  <a:srgbClr val="A9B7C6"/>
                </a:solidFill>
                <a:effectLst/>
                <a:latin typeface="Arial Unicode MS"/>
                <a:ea typeface="JetBrains Mono"/>
              </a:rPr>
              <a:t>command.CommandType {</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a:t>
            </a:r>
            <a:r>
              <a:rPr kumimoji="0" lang="zh-CN" altLang="zh-CN" sz="1200" b="0" i="0" u="none" strike="noStrike" cap="none" normalizeH="0" baseline="0" dirty="0">
                <a:ln>
                  <a:noFill/>
                </a:ln>
                <a:solidFill>
                  <a:srgbClr val="C7773E"/>
                </a:solidFill>
                <a:effectLst/>
                <a:latin typeface="Arial Unicode MS"/>
                <a:ea typeface="JetBrains Mono"/>
              </a:rPr>
              <a:t>case </a:t>
            </a:r>
            <a:r>
              <a:rPr kumimoji="0" lang="zh-CN" altLang="zh-CN" sz="1200" b="0" i="1" u="none" strike="noStrike" cap="none" normalizeH="0" baseline="0" dirty="0">
                <a:ln>
                  <a:noFill/>
                </a:ln>
                <a:solidFill>
                  <a:srgbClr val="9876AA"/>
                </a:solidFill>
                <a:effectLst/>
                <a:latin typeface="Arial Unicode MS"/>
                <a:ea typeface="JetBrains Mono"/>
              </a:rPr>
              <a:t>Operation</a:t>
            </a:r>
            <a:r>
              <a:rPr kumimoji="0" lang="zh-CN" altLang="zh-CN" sz="1200" b="0" i="0" u="none" strike="noStrike" cap="none" normalizeH="0" baseline="0" dirty="0">
                <a:ln>
                  <a:noFill/>
                </a:ln>
                <a:solidFill>
                  <a:srgbClr val="A9B7C6"/>
                </a:solidFill>
                <a:effectLst/>
                <a:latin typeface="Arial Unicode MS"/>
                <a:ea typeface="JetBrains Mono"/>
              </a:rPr>
              <a:t>:</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op := command.Data.(</a:t>
            </a:r>
            <a:r>
              <a:rPr kumimoji="0" lang="zh-CN" altLang="zh-CN" sz="1200" b="0" i="0" u="none" strike="noStrike" cap="none" normalizeH="0" baseline="0" dirty="0">
                <a:ln>
                  <a:noFill/>
                </a:ln>
                <a:solidFill>
                  <a:srgbClr val="6FAFBD"/>
                </a:solidFill>
                <a:effectLst/>
                <a:latin typeface="Arial Unicode MS"/>
                <a:ea typeface="JetBrains Mono"/>
              </a:rPr>
              <a:t>Op</a:t>
            </a:r>
            <a:r>
              <a:rPr kumimoji="0" lang="zh-CN" altLang="zh-CN" sz="1200" b="0" i="0" u="none" strike="noStrike" cap="none" normalizeH="0" baseline="0" dirty="0">
                <a:ln>
                  <a:noFill/>
                </a:ln>
                <a:solidFill>
                  <a:srgbClr val="A9B7C6"/>
                </a:solidFill>
                <a:effectLst/>
                <a:latin typeface="Arial Unicode MS"/>
                <a:ea typeface="JetBrains Mono"/>
              </a:rPr>
              <a:t>)</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res = </a:t>
            </a:r>
            <a:r>
              <a:rPr kumimoji="0" lang="zh-CN" altLang="zh-CN" sz="1200" b="0" i="0" u="none" strike="noStrike" cap="none" normalizeH="0" baseline="0" dirty="0">
                <a:ln>
                  <a:noFill/>
                </a:ln>
                <a:solidFill>
                  <a:srgbClr val="4EADE5"/>
                </a:solidFill>
                <a:effectLst/>
                <a:latin typeface="Arial Unicode MS"/>
                <a:ea typeface="JetBrains Mono"/>
              </a:rPr>
              <a:t>kv</a:t>
            </a:r>
            <a:r>
              <a:rPr kumimoji="0" lang="zh-CN" altLang="zh-CN" sz="1200" b="0" i="0" u="none" strike="noStrike" cap="none" normalizeH="0" baseline="0" dirty="0">
                <a:ln>
                  <a:noFill/>
                </a:ln>
                <a:solidFill>
                  <a:srgbClr val="A9B7C6"/>
                </a:solidFill>
                <a:effectLst/>
                <a:latin typeface="Arial Unicode MS"/>
                <a:ea typeface="JetBrains Mono"/>
              </a:rPr>
              <a:t>.</a:t>
            </a:r>
            <a:r>
              <a:rPr kumimoji="0" lang="zh-CN" altLang="zh-CN" sz="1200" b="0" i="0" u="none" strike="noStrike" cap="none" normalizeH="0" baseline="0" dirty="0">
                <a:ln>
                  <a:noFill/>
                </a:ln>
                <a:solidFill>
                  <a:srgbClr val="B09D79"/>
                </a:solidFill>
                <a:effectLst/>
                <a:latin typeface="Arial Unicode MS"/>
                <a:ea typeface="JetBrains Mono"/>
              </a:rPr>
              <a:t>applyOperation</a:t>
            </a:r>
            <a:r>
              <a:rPr kumimoji="0" lang="zh-CN" altLang="zh-CN" sz="1200" b="0" i="0" u="none" strike="noStrike" cap="none" normalizeH="0" baseline="0" dirty="0">
                <a:ln>
                  <a:noFill/>
                </a:ln>
                <a:solidFill>
                  <a:srgbClr val="A9B7C6"/>
                </a:solidFill>
                <a:effectLst/>
                <a:latin typeface="Arial Unicode MS"/>
                <a:ea typeface="JetBrains Mono"/>
              </a:rPr>
              <a:t>(op)</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a:t>
            </a:r>
            <a:r>
              <a:rPr kumimoji="0" lang="zh-CN" altLang="zh-CN" sz="1200" b="0" i="0" u="none" strike="noStrike" cap="none" normalizeH="0" baseline="0" dirty="0">
                <a:ln>
                  <a:noFill/>
                </a:ln>
                <a:solidFill>
                  <a:srgbClr val="C7773E"/>
                </a:solidFill>
                <a:effectLst/>
                <a:latin typeface="Arial Unicode MS"/>
                <a:ea typeface="JetBrains Mono"/>
              </a:rPr>
              <a:t>if </a:t>
            </a:r>
            <a:r>
              <a:rPr kumimoji="0" lang="zh-CN" altLang="zh-CN" sz="1200" b="0" i="0" u="none" strike="noStrike" cap="none" normalizeH="0" baseline="0" dirty="0">
                <a:ln>
                  <a:noFill/>
                </a:ln>
                <a:solidFill>
                  <a:srgbClr val="A9B7C6"/>
                </a:solidFill>
                <a:effectLst/>
                <a:latin typeface="Arial Unicode MS"/>
                <a:ea typeface="JetBrains Mono"/>
              </a:rPr>
              <a:t>notify</a:t>
            </a:r>
            <a:r>
              <a:rPr kumimoji="0" lang="zh-CN" altLang="zh-CN" sz="1200" b="0" i="0" u="none" strike="noStrike" cap="none" normalizeH="0" baseline="0" dirty="0">
                <a:ln>
                  <a:noFill/>
                </a:ln>
                <a:solidFill>
                  <a:srgbClr val="CC7832"/>
                </a:solidFill>
                <a:effectLst/>
                <a:latin typeface="Arial Unicode MS"/>
                <a:ea typeface="JetBrains Mono"/>
              </a:rPr>
              <a:t>, </a:t>
            </a:r>
            <a:r>
              <a:rPr kumimoji="0" lang="zh-CN" altLang="zh-CN" sz="1200" b="0" i="0" u="none" strike="noStrike" cap="none" normalizeH="0" baseline="0" dirty="0">
                <a:ln>
                  <a:noFill/>
                </a:ln>
                <a:solidFill>
                  <a:srgbClr val="A9B7C6"/>
                </a:solidFill>
                <a:effectLst/>
                <a:latin typeface="Arial Unicode MS"/>
                <a:ea typeface="JetBrains Mono"/>
              </a:rPr>
              <a:t>okk := </a:t>
            </a:r>
            <a:r>
              <a:rPr kumimoji="0" lang="zh-CN" altLang="zh-CN" sz="1200" b="0" i="0" u="none" strike="noStrike" cap="none" normalizeH="0" baseline="0" dirty="0">
                <a:ln>
                  <a:noFill/>
                </a:ln>
                <a:solidFill>
                  <a:srgbClr val="4EADE5"/>
                </a:solidFill>
                <a:effectLst/>
                <a:latin typeface="Arial Unicode MS"/>
                <a:ea typeface="JetBrains Mono"/>
              </a:rPr>
              <a:t>kv</a:t>
            </a:r>
            <a:r>
              <a:rPr kumimoji="0" lang="zh-CN" altLang="zh-CN" sz="1200" b="0" i="0" u="none" strike="noStrike" cap="none" normalizeH="0" baseline="0" dirty="0">
                <a:ln>
                  <a:noFill/>
                </a:ln>
                <a:solidFill>
                  <a:srgbClr val="A9B7C6"/>
                </a:solidFill>
                <a:effectLst/>
                <a:latin typeface="Arial Unicode MS"/>
                <a:ea typeface="JetBrains Mono"/>
              </a:rPr>
              <a:t>.mapNotify[msg.CommandIndex]</a:t>
            </a:r>
            <a:r>
              <a:rPr kumimoji="0" lang="zh-CN" altLang="zh-CN" sz="1200" b="0" i="0" u="none" strike="noStrike" cap="none" normalizeH="0" baseline="0" dirty="0">
                <a:ln>
                  <a:noFill/>
                </a:ln>
                <a:solidFill>
                  <a:srgbClr val="CC7832"/>
                </a:solidFill>
                <a:effectLst/>
                <a:latin typeface="Arial Unicode MS"/>
                <a:ea typeface="JetBrains Mono"/>
              </a:rPr>
              <a:t>; </a:t>
            </a:r>
            <a:r>
              <a:rPr kumimoji="0" lang="zh-CN" altLang="zh-CN" sz="1200" b="0" i="0" u="none" strike="noStrike" cap="none" normalizeH="0" baseline="0" dirty="0">
                <a:ln>
                  <a:noFill/>
                </a:ln>
                <a:solidFill>
                  <a:srgbClr val="A9B7C6"/>
                </a:solidFill>
                <a:effectLst/>
                <a:latin typeface="Arial Unicode MS"/>
                <a:ea typeface="JetBrains Mono"/>
              </a:rPr>
              <a:t>okk {</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notify &lt;- res</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a:t>
            </a:r>
            <a:r>
              <a:rPr kumimoji="0" lang="zh-CN" altLang="zh-CN" sz="1200" b="0" i="0" u="none" strike="noStrike" cap="none" normalizeH="0" baseline="0" dirty="0">
                <a:ln>
                  <a:noFill/>
                </a:ln>
                <a:solidFill>
                  <a:srgbClr val="787878"/>
                </a:solidFill>
                <a:effectLst/>
                <a:latin typeface="Arial Unicode MS"/>
                <a:ea typeface="JetBrains Mono"/>
              </a:rPr>
              <a:t>//kv.log("operation done, res: %v", res)</a:t>
            </a:r>
            <a:br>
              <a:rPr kumimoji="0" lang="zh-CN" altLang="zh-CN" sz="1200" b="0" i="0" u="none" strike="noStrike" cap="none" normalizeH="0" baseline="0" dirty="0">
                <a:ln>
                  <a:noFill/>
                </a:ln>
                <a:solidFill>
                  <a:srgbClr val="787878"/>
                </a:solidFill>
                <a:effectLst/>
                <a:latin typeface="Arial Unicode MS"/>
                <a:ea typeface="JetBrains Mono"/>
              </a:rPr>
            </a:br>
            <a:r>
              <a:rPr kumimoji="0" lang="zh-CN" altLang="zh-CN" sz="1200" b="0" i="0" u="none" strike="noStrike" cap="none" normalizeH="0" baseline="0" dirty="0">
                <a:ln>
                  <a:noFill/>
                </a:ln>
                <a:solidFill>
                  <a:srgbClr val="787878"/>
                </a:solidFill>
                <a:effectLst/>
                <a:latin typeface="Arial Unicode MS"/>
                <a:ea typeface="JetBrains Mono"/>
              </a:rPr>
              <a:t>            </a:t>
            </a:r>
            <a:r>
              <a:rPr kumimoji="0" lang="zh-CN" altLang="zh-CN" sz="1200" b="0" i="0" u="none" strike="noStrike" cap="none" normalizeH="0" baseline="0" dirty="0">
                <a:ln>
                  <a:noFill/>
                </a:ln>
                <a:solidFill>
                  <a:srgbClr val="C7773E"/>
                </a:solidFill>
                <a:effectLst/>
                <a:latin typeface="Arial Unicode MS"/>
                <a:ea typeface="JetBrains Mono"/>
              </a:rPr>
              <a:t>case </a:t>
            </a:r>
            <a:r>
              <a:rPr kumimoji="0" lang="zh-CN" altLang="zh-CN" sz="1200" b="0" i="1" u="none" strike="noStrike" cap="none" normalizeH="0" baseline="0" dirty="0">
                <a:ln>
                  <a:noFill/>
                </a:ln>
                <a:solidFill>
                  <a:srgbClr val="9876AA"/>
                </a:solidFill>
                <a:effectLst/>
                <a:latin typeface="Arial Unicode MS"/>
                <a:ea typeface="JetBrains Mono"/>
              </a:rPr>
              <a:t>ConfigChange</a:t>
            </a:r>
            <a:r>
              <a:rPr kumimoji="0" lang="zh-CN" altLang="zh-CN" sz="1200" b="0" i="0" u="none" strike="noStrike" cap="none" normalizeH="0" baseline="0" dirty="0">
                <a:ln>
                  <a:noFill/>
                </a:ln>
                <a:solidFill>
                  <a:srgbClr val="A9B7C6"/>
                </a:solidFill>
                <a:effectLst/>
                <a:latin typeface="Arial Unicode MS"/>
                <a:ea typeface="JetBrains Mono"/>
              </a:rPr>
              <a:t>:</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latestConfig := command.Data.(</a:t>
            </a:r>
            <a:r>
              <a:rPr kumimoji="0" lang="zh-CN" altLang="zh-CN" sz="1200" b="0" i="0" u="none" strike="noStrike" cap="none" normalizeH="0" baseline="0" dirty="0">
                <a:ln>
                  <a:noFill/>
                </a:ln>
                <a:solidFill>
                  <a:srgbClr val="AFBF7E"/>
                </a:solidFill>
                <a:effectLst/>
                <a:latin typeface="Arial Unicode MS"/>
                <a:ea typeface="JetBrains Mono"/>
              </a:rPr>
              <a:t>shardctrler</a:t>
            </a:r>
            <a:r>
              <a:rPr kumimoji="0" lang="zh-CN" altLang="zh-CN" sz="1200" b="0" i="0" u="none" strike="noStrike" cap="none" normalizeH="0" baseline="0" dirty="0">
                <a:ln>
                  <a:noFill/>
                </a:ln>
                <a:solidFill>
                  <a:srgbClr val="A9B7C6"/>
                </a:solidFill>
                <a:effectLst/>
                <a:latin typeface="Arial Unicode MS"/>
                <a:ea typeface="JetBrains Mono"/>
              </a:rPr>
              <a:t>.</a:t>
            </a:r>
            <a:r>
              <a:rPr kumimoji="0" lang="zh-CN" altLang="zh-CN" sz="1200" b="0" i="0" u="none" strike="noStrike" cap="none" normalizeH="0" baseline="0" dirty="0">
                <a:ln>
                  <a:noFill/>
                </a:ln>
                <a:solidFill>
                  <a:srgbClr val="6FAFBD"/>
                </a:solidFill>
                <a:effectLst/>
                <a:latin typeface="Arial Unicode MS"/>
                <a:ea typeface="JetBrains Mono"/>
              </a:rPr>
              <a:t>Config</a:t>
            </a:r>
            <a:r>
              <a:rPr kumimoji="0" lang="zh-CN" altLang="zh-CN" sz="1200" b="0" i="0" u="none" strike="noStrike" cap="none" normalizeH="0" baseline="0" dirty="0">
                <a:ln>
                  <a:noFill/>
                </a:ln>
                <a:solidFill>
                  <a:srgbClr val="A9B7C6"/>
                </a:solidFill>
                <a:effectLst/>
                <a:latin typeface="Arial Unicode MS"/>
                <a:ea typeface="JetBrains Mono"/>
              </a:rPr>
              <a:t>)</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a:t>
            </a:r>
            <a:r>
              <a:rPr kumimoji="0" lang="zh-CN" altLang="zh-CN" sz="1200" b="0" i="0" u="none" strike="noStrike" cap="none" normalizeH="0" baseline="0" dirty="0">
                <a:ln>
                  <a:noFill/>
                </a:ln>
                <a:solidFill>
                  <a:srgbClr val="4EADE5"/>
                </a:solidFill>
                <a:effectLst/>
                <a:latin typeface="Arial Unicode MS"/>
                <a:ea typeface="JetBrains Mono"/>
              </a:rPr>
              <a:t>kv</a:t>
            </a:r>
            <a:r>
              <a:rPr kumimoji="0" lang="zh-CN" altLang="zh-CN" sz="1200" b="0" i="0" u="none" strike="noStrike" cap="none" normalizeH="0" baseline="0" dirty="0">
                <a:ln>
                  <a:noFill/>
                </a:ln>
                <a:solidFill>
                  <a:srgbClr val="A9B7C6"/>
                </a:solidFill>
                <a:effectLst/>
                <a:latin typeface="Arial Unicode MS"/>
                <a:ea typeface="JetBrains Mono"/>
              </a:rPr>
              <a:t>.</a:t>
            </a:r>
            <a:r>
              <a:rPr kumimoji="0" lang="zh-CN" altLang="zh-CN" sz="1200" b="0" i="0" u="none" strike="noStrike" cap="none" normalizeH="0" baseline="0" dirty="0">
                <a:ln>
                  <a:noFill/>
                </a:ln>
                <a:solidFill>
                  <a:srgbClr val="B09D79"/>
                </a:solidFill>
                <a:effectLst/>
                <a:latin typeface="Arial Unicode MS"/>
                <a:ea typeface="JetBrains Mono"/>
              </a:rPr>
              <a:t>applyConfigChange</a:t>
            </a:r>
            <a:r>
              <a:rPr kumimoji="0" lang="zh-CN" altLang="zh-CN" sz="1200" b="0" i="0" u="none" strike="noStrike" cap="none" normalizeH="0" baseline="0" dirty="0">
                <a:ln>
                  <a:noFill/>
                </a:ln>
                <a:solidFill>
                  <a:srgbClr val="A9B7C6"/>
                </a:solidFill>
                <a:effectLst/>
                <a:latin typeface="Arial Unicode MS"/>
                <a:ea typeface="JetBrains Mono"/>
              </a:rPr>
              <a:t>(&amp;latestConfig)</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a:t>
            </a:r>
            <a:r>
              <a:rPr kumimoji="0" lang="zh-CN" altLang="zh-CN" sz="1200" b="0" i="0" u="none" strike="noStrike" cap="none" normalizeH="0" baseline="0" dirty="0">
                <a:ln>
                  <a:noFill/>
                </a:ln>
                <a:solidFill>
                  <a:srgbClr val="787878"/>
                </a:solidFill>
                <a:effectLst/>
                <a:latin typeface="Arial Unicode MS"/>
                <a:ea typeface="JetBrains Mono"/>
              </a:rPr>
              <a:t>//kv.log("apply successfully, currentConfig: %v", kv.currentConfig)</a:t>
            </a:r>
            <a:br>
              <a:rPr kumimoji="0" lang="zh-CN" altLang="zh-CN" sz="1200" b="0" i="0" u="none" strike="noStrike" cap="none" normalizeH="0" baseline="0" dirty="0">
                <a:ln>
                  <a:noFill/>
                </a:ln>
                <a:solidFill>
                  <a:srgbClr val="787878"/>
                </a:solidFill>
                <a:effectLst/>
                <a:latin typeface="Arial Unicode MS"/>
                <a:ea typeface="JetBrains Mono"/>
              </a:rPr>
            </a:br>
            <a:r>
              <a:rPr kumimoji="0" lang="zh-CN" altLang="zh-CN" sz="1200" b="0" i="0" u="none" strike="noStrike" cap="none" normalizeH="0" baseline="0" dirty="0">
                <a:ln>
                  <a:noFill/>
                </a:ln>
                <a:solidFill>
                  <a:srgbClr val="787878"/>
                </a:solidFill>
                <a:effectLst/>
                <a:latin typeface="Arial Unicode MS"/>
                <a:ea typeface="JetBrains Mono"/>
              </a:rPr>
              <a:t>            </a:t>
            </a:r>
            <a:r>
              <a:rPr kumimoji="0" lang="zh-CN" altLang="zh-CN" sz="1200" b="0" i="0" u="none" strike="noStrike" cap="none" normalizeH="0" baseline="0" dirty="0">
                <a:ln>
                  <a:noFill/>
                </a:ln>
                <a:solidFill>
                  <a:srgbClr val="C7773E"/>
                </a:solidFill>
                <a:effectLst/>
                <a:latin typeface="Arial Unicode MS"/>
                <a:ea typeface="JetBrains Mono"/>
              </a:rPr>
              <a:t>case </a:t>
            </a:r>
            <a:r>
              <a:rPr kumimoji="0" lang="zh-CN" altLang="zh-CN" sz="1200" b="0" i="1" u="none" strike="noStrike" cap="none" normalizeH="0" baseline="0" dirty="0">
                <a:ln>
                  <a:noFill/>
                </a:ln>
                <a:solidFill>
                  <a:srgbClr val="9876AA"/>
                </a:solidFill>
                <a:effectLst/>
                <a:latin typeface="Arial Unicode MS"/>
                <a:ea typeface="JetBrains Mono"/>
              </a:rPr>
              <a:t>Insert</a:t>
            </a:r>
            <a:r>
              <a:rPr kumimoji="0" lang="zh-CN" altLang="zh-CN" sz="1200" b="0" i="0" u="none" strike="noStrike" cap="none" normalizeH="0" baseline="0" dirty="0">
                <a:ln>
                  <a:noFill/>
                </a:ln>
                <a:solidFill>
                  <a:srgbClr val="A9B7C6"/>
                </a:solidFill>
                <a:effectLst/>
                <a:latin typeface="Arial Unicode MS"/>
                <a:ea typeface="JetBrains Mono"/>
              </a:rPr>
              <a:t>:</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pullShardReply := command.Data.(</a:t>
            </a:r>
            <a:r>
              <a:rPr kumimoji="0" lang="zh-CN" altLang="zh-CN" sz="1200" b="0" i="0" u="none" strike="noStrike" cap="none" normalizeH="0" baseline="0" dirty="0">
                <a:ln>
                  <a:noFill/>
                </a:ln>
                <a:solidFill>
                  <a:srgbClr val="6FAFBD"/>
                </a:solidFill>
                <a:effectLst/>
                <a:latin typeface="Arial Unicode MS"/>
                <a:ea typeface="JetBrains Mono"/>
              </a:rPr>
              <a:t>PullShardReply</a:t>
            </a:r>
            <a:r>
              <a:rPr kumimoji="0" lang="zh-CN" altLang="zh-CN" sz="1200" b="0" i="0" u="none" strike="noStrike" cap="none" normalizeH="0" baseline="0" dirty="0">
                <a:ln>
                  <a:noFill/>
                </a:ln>
                <a:solidFill>
                  <a:srgbClr val="A9B7C6"/>
                </a:solidFill>
                <a:effectLst/>
                <a:latin typeface="Arial Unicode MS"/>
                <a:ea typeface="JetBrains Mono"/>
              </a:rPr>
              <a:t>)</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a:t>
            </a:r>
            <a:r>
              <a:rPr kumimoji="0" lang="zh-CN" altLang="zh-CN" sz="1200" b="0" i="0" u="none" strike="noStrike" cap="none" normalizeH="0" baseline="0" dirty="0">
                <a:ln>
                  <a:noFill/>
                </a:ln>
                <a:solidFill>
                  <a:srgbClr val="4EADE5"/>
                </a:solidFill>
                <a:effectLst/>
                <a:latin typeface="Arial Unicode MS"/>
                <a:ea typeface="JetBrains Mono"/>
              </a:rPr>
              <a:t>kv</a:t>
            </a:r>
            <a:r>
              <a:rPr kumimoji="0" lang="zh-CN" altLang="zh-CN" sz="1200" b="0" i="0" u="none" strike="noStrike" cap="none" normalizeH="0" baseline="0" dirty="0">
                <a:ln>
                  <a:noFill/>
                </a:ln>
                <a:solidFill>
                  <a:srgbClr val="A9B7C6"/>
                </a:solidFill>
                <a:effectLst/>
                <a:latin typeface="Arial Unicode MS"/>
                <a:ea typeface="JetBrains Mono"/>
              </a:rPr>
              <a:t>.</a:t>
            </a:r>
            <a:r>
              <a:rPr kumimoji="0" lang="zh-CN" altLang="zh-CN" sz="1200" b="0" i="0" u="none" strike="noStrike" cap="none" normalizeH="0" baseline="0" dirty="0">
                <a:ln>
                  <a:noFill/>
                </a:ln>
                <a:solidFill>
                  <a:srgbClr val="B09D79"/>
                </a:solidFill>
                <a:effectLst/>
                <a:latin typeface="Arial Unicode MS"/>
                <a:ea typeface="JetBrains Mono"/>
              </a:rPr>
              <a:t>applyInsertShards</a:t>
            </a:r>
            <a:r>
              <a:rPr kumimoji="0" lang="zh-CN" altLang="zh-CN" sz="1200" b="0" i="0" u="none" strike="noStrike" cap="none" normalizeH="0" baseline="0" dirty="0">
                <a:ln>
                  <a:noFill/>
                </a:ln>
                <a:solidFill>
                  <a:srgbClr val="A9B7C6"/>
                </a:solidFill>
                <a:effectLst/>
                <a:latin typeface="Arial Unicode MS"/>
                <a:ea typeface="JetBrains Mono"/>
              </a:rPr>
              <a:t>(&amp;pullShardReply)</a:t>
            </a:r>
            <a:br>
              <a:rPr kumimoji="0" lang="zh-CN" altLang="zh-CN" sz="1200" b="0" i="0" u="none" strike="noStrike" cap="none" normalizeH="0" baseline="0" dirty="0">
                <a:ln>
                  <a:noFill/>
                </a:ln>
                <a:solidFill>
                  <a:srgbClr val="A9B7C6"/>
                </a:solidFill>
                <a:effectLst/>
                <a:latin typeface="Arial Unicode MS"/>
                <a:ea typeface="JetBrains Mono"/>
              </a:rPr>
            </a:br>
            <a:r>
              <a:rPr kumimoji="0" lang="zh-CN" altLang="zh-CN" sz="1200" b="0" i="0" u="none" strike="noStrike" cap="none" normalizeH="0" baseline="0" dirty="0">
                <a:ln>
                  <a:noFill/>
                </a:ln>
                <a:solidFill>
                  <a:srgbClr val="A9B7C6"/>
                </a:solidFill>
                <a:effectLst/>
                <a:latin typeface="Arial Unicode MS"/>
                <a:ea typeface="JetBrains Mono"/>
              </a:rPr>
              <a:t>               </a:t>
            </a:r>
            <a:r>
              <a:rPr kumimoji="0" lang="zh-CN" altLang="zh-CN" sz="1200" b="0" i="0" u="none" strike="noStrike" cap="none" normalizeH="0" baseline="0" dirty="0">
                <a:ln>
                  <a:noFill/>
                </a:ln>
                <a:solidFill>
                  <a:srgbClr val="787878"/>
                </a:solidFill>
                <a:effectLst/>
                <a:latin typeface="Arial Unicode MS"/>
                <a:ea typeface="JetBrains Mono"/>
              </a:rPr>
              <a:t>//kv.log("insert done")</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7" name="Rectangle 6">
            <a:extLst>
              <a:ext uri="{FF2B5EF4-FFF2-40B4-BE49-F238E27FC236}">
                <a16:creationId xmlns:a16="http://schemas.microsoft.com/office/drawing/2014/main" id="{6797AAC7-A248-E89A-2FC1-75D8B25C66EB}"/>
              </a:ext>
            </a:extLst>
          </p:cNvPr>
          <p:cNvSpPr>
            <a:spLocks noChangeArrowheads="1"/>
          </p:cNvSpPr>
          <p:nvPr/>
        </p:nvSpPr>
        <p:spPr bwMode="auto">
          <a:xfrm>
            <a:off x="6570134" y="1325914"/>
            <a:ext cx="6138219"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C7773E"/>
                </a:solidFill>
                <a:effectLst/>
                <a:latin typeface="Arial Unicode MS"/>
                <a:ea typeface="JetBrains Mono"/>
              </a:rPr>
              <a:t>case </a:t>
            </a:r>
            <a:r>
              <a:rPr kumimoji="0" lang="zh-CN" altLang="zh-CN" sz="1100" b="0" i="1" u="none" strike="noStrike" cap="none" normalizeH="0" baseline="0" dirty="0">
                <a:ln>
                  <a:noFill/>
                </a:ln>
                <a:solidFill>
                  <a:srgbClr val="9876AA"/>
                </a:solidFill>
                <a:effectLst/>
                <a:latin typeface="Arial Unicode MS"/>
                <a:ea typeface="JetBrains Mono"/>
              </a:rPr>
              <a:t>StopWaiting</a:t>
            </a:r>
            <a:r>
              <a:rPr kumimoji="0" lang="zh-CN" altLang="zh-CN" sz="1100" b="0" i="0" u="none" strike="noStrike" cap="none" normalizeH="0" baseline="0" dirty="0">
                <a:ln>
                  <a:noFill/>
                </a:ln>
                <a:solidFill>
                  <a:srgbClr val="A9B7C6"/>
                </a:solidFill>
                <a:effectLst/>
                <a:latin typeface="Arial Unicode MS"/>
                <a:ea typeface="JetBrains Mono"/>
              </a:rPr>
              <a:t>:</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eraseShardArgs := command.Data.(</a:t>
            </a:r>
            <a:r>
              <a:rPr kumimoji="0" lang="zh-CN" altLang="zh-CN" sz="1100" b="0" i="0" u="none" strike="noStrike" cap="none" normalizeH="0" baseline="0" dirty="0">
                <a:ln>
                  <a:noFill/>
                </a:ln>
                <a:solidFill>
                  <a:srgbClr val="6FAFBD"/>
                </a:solidFill>
                <a:effectLst/>
                <a:latin typeface="Arial Unicode MS"/>
                <a:ea typeface="JetBrains Mono"/>
              </a:rPr>
              <a:t>EraseShardArgs</a:t>
            </a:r>
            <a:r>
              <a:rPr kumimoji="0" lang="zh-CN" altLang="zh-CN" sz="1100" b="0" i="0" u="none" strike="noStrike" cap="none" normalizeH="0" baseline="0" dirty="0">
                <a:ln>
                  <a:noFill/>
                </a:ln>
                <a:solidFill>
                  <a:srgbClr val="A9B7C6"/>
                </a:solidFill>
                <a:effectLst/>
                <a:latin typeface="Arial Unicode MS"/>
                <a:ea typeface="JetBrains Mono"/>
              </a:rPr>
              <a:t>)</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r>
              <a:rPr kumimoji="0" lang="zh-CN" altLang="zh-CN" sz="1100" b="0" i="0" u="none" strike="noStrike" cap="none" normalizeH="0" baseline="0" dirty="0">
                <a:ln>
                  <a:noFill/>
                </a:ln>
                <a:solidFill>
                  <a:srgbClr val="4EADE5"/>
                </a:solidFill>
                <a:effectLst/>
                <a:latin typeface="Arial Unicode MS"/>
                <a:ea typeface="JetBrains Mono"/>
              </a:rPr>
              <a:t>kv</a:t>
            </a:r>
            <a:r>
              <a:rPr kumimoji="0" lang="zh-CN" altLang="zh-CN" sz="1100" b="0" i="0" u="none" strike="noStrike" cap="none" normalizeH="0" baseline="0" dirty="0">
                <a:ln>
                  <a:noFill/>
                </a:ln>
                <a:solidFill>
                  <a:srgbClr val="A9B7C6"/>
                </a:solidFill>
                <a:effectLst/>
                <a:latin typeface="Arial Unicode MS"/>
                <a:ea typeface="JetBrains Mono"/>
              </a:rPr>
              <a:t>.</a:t>
            </a:r>
            <a:r>
              <a:rPr kumimoji="0" lang="zh-CN" altLang="zh-CN" sz="1100" b="0" i="0" u="none" strike="noStrike" cap="none" normalizeH="0" baseline="0" dirty="0">
                <a:ln>
                  <a:noFill/>
                </a:ln>
                <a:solidFill>
                  <a:srgbClr val="B09D79"/>
                </a:solidFill>
                <a:effectLst/>
                <a:latin typeface="Arial Unicode MS"/>
                <a:ea typeface="JetBrains Mono"/>
              </a:rPr>
              <a:t>applyStopWaiting</a:t>
            </a:r>
            <a:r>
              <a:rPr kumimoji="0" lang="zh-CN" altLang="zh-CN" sz="1100" b="0" i="0" u="none" strike="noStrike" cap="none" normalizeH="0" baseline="0" dirty="0">
                <a:ln>
                  <a:noFill/>
                </a:ln>
                <a:solidFill>
                  <a:srgbClr val="A9B7C6"/>
                </a:solidFill>
                <a:effectLst/>
                <a:latin typeface="Arial Unicode MS"/>
                <a:ea typeface="JetBrains Mono"/>
              </a:rPr>
              <a:t>(&amp;eraseShardArgs)</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r>
              <a:rPr kumimoji="0" lang="zh-CN" altLang="zh-CN" sz="1100" b="0" i="0" u="none" strike="noStrike" cap="none" normalizeH="0" baseline="0" dirty="0">
                <a:ln>
                  <a:noFill/>
                </a:ln>
                <a:solidFill>
                  <a:srgbClr val="787878"/>
                </a:solidFill>
                <a:effectLst/>
                <a:latin typeface="Arial Unicode MS"/>
                <a:ea typeface="JetBrains Mono"/>
              </a:rPr>
              <a:t>//kv.log("stopwaiting done")</a:t>
            </a:r>
            <a:br>
              <a:rPr kumimoji="0" lang="zh-CN" altLang="zh-CN" sz="1100" b="0" i="0" u="none" strike="noStrike" cap="none" normalizeH="0" baseline="0" dirty="0">
                <a:ln>
                  <a:noFill/>
                </a:ln>
                <a:solidFill>
                  <a:srgbClr val="787878"/>
                </a:solidFill>
                <a:effectLst/>
                <a:latin typeface="Arial Unicode MS"/>
                <a:ea typeface="JetBrains Mono"/>
              </a:rPr>
            </a:br>
            <a:r>
              <a:rPr kumimoji="0" lang="zh-CN" altLang="zh-CN" sz="1100" b="0" i="0" u="none" strike="noStrike" cap="none" normalizeH="0" baseline="0" dirty="0">
                <a:ln>
                  <a:noFill/>
                </a:ln>
                <a:solidFill>
                  <a:srgbClr val="787878"/>
                </a:solidFill>
                <a:effectLst/>
                <a:latin typeface="Arial Unicode MS"/>
                <a:ea typeface="JetBrains Mono"/>
              </a:rPr>
              <a:t>            </a:t>
            </a:r>
            <a:r>
              <a:rPr kumimoji="0" lang="zh-CN" altLang="zh-CN" sz="1100" b="0" i="0" u="none" strike="noStrike" cap="none" normalizeH="0" baseline="0" dirty="0">
                <a:ln>
                  <a:noFill/>
                </a:ln>
                <a:solidFill>
                  <a:srgbClr val="C7773E"/>
                </a:solidFill>
                <a:effectLst/>
                <a:latin typeface="Arial Unicode MS"/>
                <a:ea typeface="JetBrains Mono"/>
              </a:rPr>
              <a:t>case </a:t>
            </a:r>
            <a:r>
              <a:rPr kumimoji="0" lang="zh-CN" altLang="zh-CN" sz="1100" b="0" i="1" u="none" strike="noStrike" cap="none" normalizeH="0" baseline="0" dirty="0">
                <a:ln>
                  <a:noFill/>
                </a:ln>
                <a:solidFill>
                  <a:srgbClr val="9876AA"/>
                </a:solidFill>
                <a:effectLst/>
                <a:latin typeface="Arial Unicode MS"/>
                <a:ea typeface="JetBrains Mono"/>
              </a:rPr>
              <a:t>Erase</a:t>
            </a:r>
            <a:r>
              <a:rPr kumimoji="0" lang="zh-CN" altLang="zh-CN" sz="1100" b="0" i="0" u="none" strike="noStrike" cap="none" normalizeH="0" baseline="0" dirty="0">
                <a:ln>
                  <a:noFill/>
                </a:ln>
                <a:solidFill>
                  <a:srgbClr val="A9B7C6"/>
                </a:solidFill>
                <a:effectLst/>
                <a:latin typeface="Arial Unicode MS"/>
                <a:ea typeface="JetBrains Mono"/>
              </a:rPr>
              <a:t>:</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eraseShardArgs := command.Data.(</a:t>
            </a:r>
            <a:r>
              <a:rPr kumimoji="0" lang="zh-CN" altLang="zh-CN" sz="1100" b="0" i="0" u="none" strike="noStrike" cap="none" normalizeH="0" baseline="0" dirty="0">
                <a:ln>
                  <a:noFill/>
                </a:ln>
                <a:solidFill>
                  <a:srgbClr val="6FAFBD"/>
                </a:solidFill>
                <a:effectLst/>
                <a:latin typeface="Arial Unicode MS"/>
                <a:ea typeface="JetBrains Mono"/>
              </a:rPr>
              <a:t>EraseShardArgs</a:t>
            </a:r>
            <a:r>
              <a:rPr kumimoji="0" lang="zh-CN" altLang="zh-CN" sz="1100" b="0" i="0" u="none" strike="noStrike" cap="none" normalizeH="0" baseline="0" dirty="0">
                <a:ln>
                  <a:noFill/>
                </a:ln>
                <a:solidFill>
                  <a:srgbClr val="A9B7C6"/>
                </a:solidFill>
                <a:effectLst/>
                <a:latin typeface="Arial Unicode MS"/>
                <a:ea typeface="JetBrains Mono"/>
              </a:rPr>
              <a:t>)</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res = </a:t>
            </a:r>
            <a:r>
              <a:rPr kumimoji="0" lang="zh-CN" altLang="zh-CN" sz="1100" b="0" i="0" u="none" strike="noStrike" cap="none" normalizeH="0" baseline="0" dirty="0">
                <a:ln>
                  <a:noFill/>
                </a:ln>
                <a:solidFill>
                  <a:srgbClr val="4EADE5"/>
                </a:solidFill>
                <a:effectLst/>
                <a:latin typeface="Arial Unicode MS"/>
                <a:ea typeface="JetBrains Mono"/>
              </a:rPr>
              <a:t>kv</a:t>
            </a:r>
            <a:r>
              <a:rPr kumimoji="0" lang="zh-CN" altLang="zh-CN" sz="1100" b="0" i="0" u="none" strike="noStrike" cap="none" normalizeH="0" baseline="0" dirty="0">
                <a:ln>
                  <a:noFill/>
                </a:ln>
                <a:solidFill>
                  <a:srgbClr val="A9B7C6"/>
                </a:solidFill>
                <a:effectLst/>
                <a:latin typeface="Arial Unicode MS"/>
                <a:ea typeface="JetBrains Mono"/>
              </a:rPr>
              <a:t>.</a:t>
            </a:r>
            <a:r>
              <a:rPr kumimoji="0" lang="zh-CN" altLang="zh-CN" sz="1100" b="0" i="0" u="none" strike="noStrike" cap="none" normalizeH="0" baseline="0" dirty="0">
                <a:ln>
                  <a:noFill/>
                </a:ln>
                <a:solidFill>
                  <a:srgbClr val="B09D79"/>
                </a:solidFill>
                <a:effectLst/>
                <a:latin typeface="Arial Unicode MS"/>
                <a:ea typeface="JetBrains Mono"/>
              </a:rPr>
              <a:t>applyEraseShard</a:t>
            </a:r>
            <a:r>
              <a:rPr kumimoji="0" lang="zh-CN" altLang="zh-CN" sz="1100" b="0" i="0" u="none" strike="noStrike" cap="none" normalizeH="0" baseline="0" dirty="0">
                <a:ln>
                  <a:noFill/>
                </a:ln>
                <a:solidFill>
                  <a:srgbClr val="A9B7C6"/>
                </a:solidFill>
                <a:effectLst/>
                <a:latin typeface="Arial Unicode MS"/>
                <a:ea typeface="JetBrains Mono"/>
              </a:rPr>
              <a:t>(&amp;eraseShardArgs)</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r>
              <a:rPr kumimoji="0" lang="zh-CN" altLang="zh-CN" sz="1100" b="0" i="0" u="none" strike="noStrike" cap="none" normalizeH="0" baseline="0" dirty="0">
                <a:ln>
                  <a:noFill/>
                </a:ln>
                <a:solidFill>
                  <a:srgbClr val="787878"/>
                </a:solidFill>
                <a:effectLst/>
                <a:latin typeface="Arial Unicode MS"/>
                <a:ea typeface="JetBrains Mono"/>
              </a:rPr>
              <a:t>//kv.log("erase done, res: %v", res)</a:t>
            </a:r>
            <a:br>
              <a:rPr kumimoji="0" lang="zh-CN" altLang="zh-CN" sz="1100" b="0" i="0" u="none" strike="noStrike" cap="none" normalizeH="0" baseline="0" dirty="0">
                <a:ln>
                  <a:noFill/>
                </a:ln>
                <a:solidFill>
                  <a:srgbClr val="787878"/>
                </a:solidFill>
                <a:effectLst/>
                <a:latin typeface="Arial Unicode MS"/>
                <a:ea typeface="JetBrains Mono"/>
              </a:rPr>
            </a:br>
            <a:r>
              <a:rPr kumimoji="0" lang="zh-CN" altLang="zh-CN" sz="1100" b="0" i="0" u="none" strike="noStrike" cap="none" normalizeH="0" baseline="0" dirty="0">
                <a:ln>
                  <a:noFill/>
                </a:ln>
                <a:solidFill>
                  <a:srgbClr val="787878"/>
                </a:solidFill>
                <a:effectLst/>
                <a:latin typeface="Arial Unicode MS"/>
                <a:ea typeface="JetBrains Mono"/>
              </a:rPr>
              <a:t>               </a:t>
            </a:r>
            <a:r>
              <a:rPr kumimoji="0" lang="zh-CN" altLang="zh-CN" sz="1100" b="0" i="0" u="none" strike="noStrike" cap="none" normalizeH="0" baseline="0" dirty="0">
                <a:ln>
                  <a:noFill/>
                </a:ln>
                <a:solidFill>
                  <a:srgbClr val="C7773E"/>
                </a:solidFill>
                <a:effectLst/>
                <a:latin typeface="Arial Unicode MS"/>
                <a:ea typeface="JetBrains Mono"/>
              </a:rPr>
              <a:t>if </a:t>
            </a:r>
            <a:r>
              <a:rPr kumimoji="0" lang="zh-CN" altLang="zh-CN" sz="1100" b="0" i="0" u="none" strike="noStrike" cap="none" normalizeH="0" baseline="0" dirty="0">
                <a:ln>
                  <a:noFill/>
                </a:ln>
                <a:solidFill>
                  <a:srgbClr val="A9B7C6"/>
                </a:solidFill>
                <a:effectLst/>
                <a:latin typeface="Arial Unicode MS"/>
                <a:ea typeface="JetBrains Mono"/>
              </a:rPr>
              <a:t>notify</a:t>
            </a:r>
            <a:r>
              <a:rPr kumimoji="0" lang="zh-CN" altLang="zh-CN" sz="1100" b="0" i="0" u="none" strike="noStrike" cap="none" normalizeH="0" baseline="0" dirty="0">
                <a:ln>
                  <a:noFill/>
                </a:ln>
                <a:solidFill>
                  <a:srgbClr val="CC7832"/>
                </a:solidFill>
                <a:effectLst/>
                <a:latin typeface="Arial Unicode MS"/>
                <a:ea typeface="JetBrains Mono"/>
              </a:rPr>
              <a:t>, </a:t>
            </a:r>
            <a:r>
              <a:rPr kumimoji="0" lang="zh-CN" altLang="zh-CN" sz="1100" b="0" i="0" u="none" strike="noStrike" cap="none" normalizeH="0" baseline="0" dirty="0">
                <a:ln>
                  <a:noFill/>
                </a:ln>
                <a:solidFill>
                  <a:srgbClr val="A9B7C6"/>
                </a:solidFill>
                <a:effectLst/>
                <a:latin typeface="Arial Unicode MS"/>
                <a:ea typeface="JetBrains Mono"/>
              </a:rPr>
              <a:t>okk := </a:t>
            </a:r>
            <a:r>
              <a:rPr kumimoji="0" lang="zh-CN" altLang="zh-CN" sz="1100" b="0" i="0" u="none" strike="noStrike" cap="none" normalizeH="0" baseline="0" dirty="0">
                <a:ln>
                  <a:noFill/>
                </a:ln>
                <a:solidFill>
                  <a:srgbClr val="4EADE5"/>
                </a:solidFill>
                <a:effectLst/>
                <a:latin typeface="Arial Unicode MS"/>
                <a:ea typeface="JetBrains Mono"/>
              </a:rPr>
              <a:t>kv</a:t>
            </a:r>
            <a:r>
              <a:rPr kumimoji="0" lang="zh-CN" altLang="zh-CN" sz="1100" b="0" i="0" u="none" strike="noStrike" cap="none" normalizeH="0" baseline="0" dirty="0">
                <a:ln>
                  <a:noFill/>
                </a:ln>
                <a:solidFill>
                  <a:srgbClr val="A9B7C6"/>
                </a:solidFill>
                <a:effectLst/>
                <a:latin typeface="Arial Unicode MS"/>
                <a:ea typeface="JetBrains Mono"/>
              </a:rPr>
              <a:t>.mapNotify[msg.CommandIndex]</a:t>
            </a:r>
            <a:r>
              <a:rPr kumimoji="0" lang="zh-CN" altLang="zh-CN" sz="1100" b="0" i="0" u="none" strike="noStrike" cap="none" normalizeH="0" baseline="0" dirty="0">
                <a:ln>
                  <a:noFill/>
                </a:ln>
                <a:solidFill>
                  <a:srgbClr val="CC7832"/>
                </a:solidFill>
                <a:effectLst/>
                <a:latin typeface="Arial Unicode MS"/>
                <a:ea typeface="JetBrains Mono"/>
              </a:rPr>
              <a:t>; </a:t>
            </a:r>
            <a:r>
              <a:rPr kumimoji="0" lang="zh-CN" altLang="zh-CN" sz="1100" b="0" i="0" u="none" strike="noStrike" cap="none" normalizeH="0" baseline="0" dirty="0">
                <a:ln>
                  <a:noFill/>
                </a:ln>
                <a:solidFill>
                  <a:srgbClr val="A9B7C6"/>
                </a:solidFill>
                <a:effectLst/>
                <a:latin typeface="Arial Unicode MS"/>
                <a:ea typeface="JetBrains Mono"/>
              </a:rPr>
              <a:t>okk {</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notify &lt;- res</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r>
              <a:rPr kumimoji="0" lang="zh-CN" altLang="zh-CN" sz="1100" b="0" i="0" u="none" strike="noStrike" cap="none" normalizeH="0" baseline="0" dirty="0">
                <a:ln>
                  <a:noFill/>
                </a:ln>
                <a:solidFill>
                  <a:srgbClr val="C7773E"/>
                </a:solidFill>
                <a:effectLst/>
                <a:latin typeface="Arial Unicode MS"/>
                <a:ea typeface="JetBrains Mono"/>
              </a:rPr>
              <a:t>case </a:t>
            </a:r>
            <a:r>
              <a:rPr kumimoji="0" lang="zh-CN" altLang="zh-CN" sz="1100" b="0" i="1" u="none" strike="noStrike" cap="none" normalizeH="0" baseline="0" dirty="0">
                <a:ln>
                  <a:noFill/>
                </a:ln>
                <a:solidFill>
                  <a:srgbClr val="9876AA"/>
                </a:solidFill>
                <a:effectLst/>
                <a:latin typeface="Arial Unicode MS"/>
                <a:ea typeface="JetBrains Mono"/>
              </a:rPr>
              <a:t>Empty</a:t>
            </a:r>
            <a:r>
              <a:rPr kumimoji="0" lang="zh-CN" altLang="zh-CN" sz="1100" b="0" i="0" u="none" strike="noStrike" cap="none" normalizeH="0" baseline="0" dirty="0">
                <a:ln>
                  <a:noFill/>
                </a:ln>
                <a:solidFill>
                  <a:srgbClr val="A9B7C6"/>
                </a:solidFill>
                <a:effectLst/>
                <a:latin typeface="Arial Unicode MS"/>
                <a:ea typeface="JetBrains Mono"/>
              </a:rPr>
              <a:t>:</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r>
              <a:rPr kumimoji="0" lang="zh-CN" altLang="zh-CN" sz="1100" b="0" i="0" u="none" strike="noStrike" cap="none" normalizeH="0" baseline="0" dirty="0">
                <a:ln>
                  <a:noFill/>
                </a:ln>
                <a:solidFill>
                  <a:srgbClr val="4EADE5"/>
                </a:solidFill>
                <a:effectLst/>
                <a:latin typeface="Arial Unicode MS"/>
                <a:ea typeface="JetBrains Mono"/>
              </a:rPr>
              <a:t>kv</a:t>
            </a:r>
            <a:r>
              <a:rPr kumimoji="0" lang="zh-CN" altLang="zh-CN" sz="1100" b="0" i="0" u="none" strike="noStrike" cap="none" normalizeH="0" baseline="0" dirty="0">
                <a:ln>
                  <a:noFill/>
                </a:ln>
                <a:solidFill>
                  <a:srgbClr val="A9B7C6"/>
                </a:solidFill>
                <a:effectLst/>
                <a:latin typeface="Arial Unicode MS"/>
                <a:ea typeface="JetBrains Mono"/>
              </a:rPr>
              <a:t>.</a:t>
            </a:r>
            <a:r>
              <a:rPr kumimoji="0" lang="zh-CN" altLang="zh-CN" sz="1100" b="0" i="0" u="none" strike="noStrike" cap="none" normalizeH="0" baseline="0" dirty="0">
                <a:ln>
                  <a:noFill/>
                </a:ln>
                <a:solidFill>
                  <a:srgbClr val="B09D79"/>
                </a:solidFill>
                <a:effectLst/>
                <a:latin typeface="Arial Unicode MS"/>
                <a:ea typeface="JetBrains Mono"/>
              </a:rPr>
              <a:t>checkSnapshot</a:t>
            </a:r>
            <a:r>
              <a:rPr kumimoji="0" lang="zh-CN" altLang="zh-CN" sz="1100" b="0" i="0" u="none" strike="noStrike" cap="none" normalizeH="0" baseline="0" dirty="0">
                <a:ln>
                  <a:noFill/>
                </a:ln>
                <a:solidFill>
                  <a:srgbClr val="A9B7C6"/>
                </a:solidFill>
                <a:effectLst/>
                <a:latin typeface="Arial Unicode MS"/>
                <a:ea typeface="JetBrains Mono"/>
              </a:rPr>
              <a:t>(msg.CommandIndex)</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r>
              <a:rPr kumimoji="0" lang="zh-CN" altLang="zh-CN" sz="1100" b="0" i="0" u="none" strike="noStrike" cap="none" normalizeH="0" baseline="0" dirty="0">
                <a:ln>
                  <a:noFill/>
                </a:ln>
                <a:solidFill>
                  <a:srgbClr val="4EADE5"/>
                </a:solidFill>
                <a:effectLst/>
                <a:latin typeface="Arial Unicode MS"/>
                <a:ea typeface="JetBrains Mono"/>
              </a:rPr>
              <a:t>kv</a:t>
            </a:r>
            <a:r>
              <a:rPr kumimoji="0" lang="zh-CN" altLang="zh-CN" sz="1100" b="0" i="0" u="none" strike="noStrike" cap="none" normalizeH="0" baseline="0" dirty="0">
                <a:ln>
                  <a:noFill/>
                </a:ln>
                <a:solidFill>
                  <a:srgbClr val="A9B7C6"/>
                </a:solidFill>
                <a:effectLst/>
                <a:latin typeface="Arial Unicode MS"/>
                <a:ea typeface="JetBrains Mono"/>
              </a:rPr>
              <a:t>.</a:t>
            </a:r>
            <a:r>
              <a:rPr kumimoji="0" lang="zh-CN" altLang="zh-CN" sz="1100" b="0" i="0" u="none" strike="noStrike" cap="none" normalizeH="0" baseline="0" dirty="0">
                <a:ln>
                  <a:noFill/>
                </a:ln>
                <a:solidFill>
                  <a:srgbClr val="B09D79"/>
                </a:solidFill>
                <a:effectLst/>
                <a:latin typeface="Arial Unicode MS"/>
                <a:ea typeface="JetBrains Mono"/>
              </a:rPr>
              <a:t>unlock</a:t>
            </a:r>
            <a:r>
              <a:rPr kumimoji="0" lang="zh-CN" altLang="zh-CN" sz="1100" b="0" i="0" u="none" strike="noStrike" cap="none" normalizeH="0" baseline="0" dirty="0">
                <a:ln>
                  <a:noFill/>
                </a:ln>
                <a:solidFill>
                  <a:srgbClr val="A9B7C6"/>
                </a:solidFill>
                <a:effectLst/>
                <a:latin typeface="Arial Unicode MS"/>
                <a:ea typeface="JetBrains Mono"/>
              </a:rPr>
              <a:t>(</a:t>
            </a:r>
            <a:r>
              <a:rPr kumimoji="0" lang="zh-CN" altLang="zh-CN" sz="1100" b="0" i="0" u="none" strike="noStrike" cap="none" normalizeH="0" baseline="0" dirty="0">
                <a:ln>
                  <a:noFill/>
                </a:ln>
                <a:solidFill>
                  <a:srgbClr val="6A8759"/>
                </a:solidFill>
                <a:effectLst/>
                <a:latin typeface="Arial Unicode MS"/>
                <a:ea typeface="JetBrains Mono"/>
              </a:rPr>
              <a:t>"cmdApply"</a:t>
            </a:r>
            <a:r>
              <a:rPr kumimoji="0" lang="zh-CN" altLang="zh-CN" sz="1100" b="0" i="0" u="none" strike="noStrike" cap="none" normalizeH="0" baseline="0" dirty="0">
                <a:ln>
                  <a:noFill/>
                </a:ln>
                <a:solidFill>
                  <a:srgbClr val="A9B7C6"/>
                </a:solidFill>
                <a:effectLst/>
                <a:latin typeface="Arial Unicode MS"/>
                <a:ea typeface="JetBrains Mono"/>
              </a:rPr>
              <a:t>)</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 </a:t>
            </a:r>
            <a:r>
              <a:rPr kumimoji="0" lang="zh-CN" altLang="zh-CN" sz="1100" b="0" i="0" u="none" strike="noStrike" cap="none" normalizeH="0" baseline="0" dirty="0">
                <a:ln>
                  <a:noFill/>
                </a:ln>
                <a:solidFill>
                  <a:srgbClr val="C7773E"/>
                </a:solidFill>
                <a:effectLst/>
                <a:latin typeface="Arial Unicode MS"/>
                <a:ea typeface="JetBrains Mono"/>
              </a:rPr>
              <a:t>else </a:t>
            </a:r>
            <a:r>
              <a:rPr kumimoji="0" lang="zh-CN" altLang="zh-CN" sz="1100" b="0" i="0" u="none" strike="noStrike" cap="none" normalizeH="0" baseline="0" dirty="0">
                <a:ln>
                  <a:noFill/>
                </a:ln>
                <a:solidFill>
                  <a:srgbClr val="A9B7C6"/>
                </a:solidFill>
                <a:effectLst/>
                <a:latin typeface="Arial Unicode MS"/>
                <a:ea typeface="JetBrains Mono"/>
              </a:rPr>
              <a:t>{</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r>
              <a:rPr kumimoji="0" lang="zh-CN" altLang="zh-CN" sz="1100" b="0" i="0" u="none" strike="noStrike" cap="none" normalizeH="0" baseline="0" dirty="0">
                <a:ln>
                  <a:noFill/>
                </a:ln>
                <a:solidFill>
                  <a:srgbClr val="C7773E"/>
                </a:solidFill>
                <a:effectLst/>
                <a:latin typeface="Arial Unicode MS"/>
                <a:ea typeface="JetBrains Mono"/>
              </a:rPr>
              <a:t>if </a:t>
            </a:r>
            <a:r>
              <a:rPr kumimoji="0" lang="zh-CN" altLang="zh-CN" sz="1100" b="0" i="0" u="none" strike="noStrike" cap="none" normalizeH="0" baseline="0" dirty="0">
                <a:ln>
                  <a:noFill/>
                </a:ln>
                <a:solidFill>
                  <a:srgbClr val="A9B7C6"/>
                </a:solidFill>
                <a:effectLst/>
                <a:latin typeface="Arial Unicode MS"/>
                <a:ea typeface="JetBrains Mono"/>
              </a:rPr>
              <a:t>msg.SnapshotValid {</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r>
              <a:rPr kumimoji="0" lang="zh-CN" altLang="zh-CN" sz="1100" b="0" i="0" u="none" strike="noStrike" cap="none" normalizeH="0" baseline="0" dirty="0">
                <a:ln>
                  <a:noFill/>
                </a:ln>
                <a:solidFill>
                  <a:srgbClr val="4EADE5"/>
                </a:solidFill>
                <a:effectLst/>
                <a:latin typeface="Arial Unicode MS"/>
                <a:ea typeface="JetBrains Mono"/>
              </a:rPr>
              <a:t>kv</a:t>
            </a:r>
            <a:r>
              <a:rPr kumimoji="0" lang="zh-CN" altLang="zh-CN" sz="1100" b="0" i="0" u="none" strike="noStrike" cap="none" normalizeH="0" baseline="0" dirty="0">
                <a:ln>
                  <a:noFill/>
                </a:ln>
                <a:solidFill>
                  <a:srgbClr val="A9B7C6"/>
                </a:solidFill>
                <a:effectLst/>
                <a:latin typeface="Arial Unicode MS"/>
                <a:ea typeface="JetBrains Mono"/>
              </a:rPr>
              <a:t>.</a:t>
            </a:r>
            <a:r>
              <a:rPr kumimoji="0" lang="zh-CN" altLang="zh-CN" sz="1100" b="0" i="0" u="none" strike="noStrike" cap="none" normalizeH="0" baseline="0" dirty="0">
                <a:ln>
                  <a:noFill/>
                </a:ln>
                <a:solidFill>
                  <a:srgbClr val="B09D79"/>
                </a:solidFill>
                <a:effectLst/>
                <a:latin typeface="Arial Unicode MS"/>
                <a:ea typeface="JetBrains Mono"/>
              </a:rPr>
              <a:t>lock</a:t>
            </a:r>
            <a:r>
              <a:rPr kumimoji="0" lang="zh-CN" altLang="zh-CN" sz="1100" b="0" i="0" u="none" strike="noStrike" cap="none" normalizeH="0" baseline="0" dirty="0">
                <a:ln>
                  <a:noFill/>
                </a:ln>
                <a:solidFill>
                  <a:srgbClr val="A9B7C6"/>
                </a:solidFill>
                <a:effectLst/>
                <a:latin typeface="Arial Unicode MS"/>
                <a:ea typeface="JetBrains Mono"/>
              </a:rPr>
              <a:t>(</a:t>
            </a:r>
            <a:r>
              <a:rPr kumimoji="0" lang="zh-CN" altLang="zh-CN" sz="1100" b="0" i="0" u="none" strike="noStrike" cap="none" normalizeH="0" baseline="0" dirty="0">
                <a:ln>
                  <a:noFill/>
                </a:ln>
                <a:solidFill>
                  <a:srgbClr val="6A8759"/>
                </a:solidFill>
                <a:effectLst/>
                <a:latin typeface="Arial Unicode MS"/>
                <a:ea typeface="JetBrains Mono"/>
              </a:rPr>
              <a:t>"condInstall"</a:t>
            </a:r>
            <a:r>
              <a:rPr kumimoji="0" lang="zh-CN" altLang="zh-CN" sz="1100" b="0" i="0" u="none" strike="noStrike" cap="none" normalizeH="0" baseline="0" dirty="0">
                <a:ln>
                  <a:noFill/>
                </a:ln>
                <a:solidFill>
                  <a:srgbClr val="A9B7C6"/>
                </a:solidFill>
                <a:effectLst/>
                <a:latin typeface="Arial Unicode MS"/>
                <a:ea typeface="JetBrains Mono"/>
              </a:rPr>
              <a:t>)</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r>
              <a:rPr kumimoji="0" lang="zh-CN" altLang="zh-CN" sz="1100" b="0" i="0" u="none" strike="noStrike" cap="none" normalizeH="0" baseline="0" dirty="0">
                <a:ln>
                  <a:noFill/>
                </a:ln>
                <a:solidFill>
                  <a:srgbClr val="C7773E"/>
                </a:solidFill>
                <a:effectLst/>
                <a:latin typeface="Arial Unicode MS"/>
                <a:ea typeface="JetBrains Mono"/>
              </a:rPr>
              <a:t>if </a:t>
            </a:r>
            <a:r>
              <a:rPr kumimoji="0" lang="zh-CN" altLang="zh-CN" sz="1100" b="0" i="0" u="none" strike="noStrike" cap="none" normalizeH="0" baseline="0" dirty="0">
                <a:ln>
                  <a:noFill/>
                </a:ln>
                <a:solidFill>
                  <a:srgbClr val="4EADE5"/>
                </a:solidFill>
                <a:effectLst/>
                <a:latin typeface="Arial Unicode MS"/>
                <a:ea typeface="JetBrains Mono"/>
              </a:rPr>
              <a:t>kv</a:t>
            </a:r>
            <a:r>
              <a:rPr kumimoji="0" lang="zh-CN" altLang="zh-CN" sz="1100" b="0" i="0" u="none" strike="noStrike" cap="none" normalizeH="0" baseline="0" dirty="0">
                <a:ln>
                  <a:noFill/>
                </a:ln>
                <a:solidFill>
                  <a:srgbClr val="A9B7C6"/>
                </a:solidFill>
                <a:effectLst/>
                <a:latin typeface="Arial Unicode MS"/>
                <a:ea typeface="JetBrains Mono"/>
              </a:rPr>
              <a:t>.rf.</a:t>
            </a:r>
            <a:r>
              <a:rPr kumimoji="0" lang="zh-CN" altLang="zh-CN" sz="1100" b="0" i="0" u="none" strike="noStrike" cap="none" normalizeH="0" baseline="0" dirty="0">
                <a:ln>
                  <a:noFill/>
                </a:ln>
                <a:solidFill>
                  <a:srgbClr val="B09D79"/>
                </a:solidFill>
                <a:effectLst/>
                <a:latin typeface="Arial Unicode MS"/>
                <a:ea typeface="JetBrains Mono"/>
              </a:rPr>
              <a:t>CondInstallSnapshot</a:t>
            </a:r>
            <a:r>
              <a:rPr kumimoji="0" lang="zh-CN" altLang="zh-CN" sz="1100" b="0" i="0" u="none" strike="noStrike" cap="none" normalizeH="0" baseline="0" dirty="0">
                <a:ln>
                  <a:noFill/>
                </a:ln>
                <a:solidFill>
                  <a:srgbClr val="A9B7C6"/>
                </a:solidFill>
                <a:effectLst/>
                <a:latin typeface="Arial Unicode MS"/>
                <a:ea typeface="JetBrains Mono"/>
              </a:rPr>
              <a:t>(msg.SnapshotTerm</a:t>
            </a:r>
            <a:r>
              <a:rPr kumimoji="0" lang="zh-CN" altLang="zh-CN" sz="1100" b="0" i="0" u="none" strike="noStrike" cap="none" normalizeH="0" baseline="0" dirty="0">
                <a:ln>
                  <a:noFill/>
                </a:ln>
                <a:solidFill>
                  <a:srgbClr val="CC7832"/>
                </a:solidFill>
                <a:effectLst/>
                <a:latin typeface="Arial Unicode MS"/>
                <a:ea typeface="JetBrains Mono"/>
              </a:rPr>
              <a:t>, </a:t>
            </a:r>
            <a:r>
              <a:rPr kumimoji="0" lang="zh-CN" altLang="zh-CN" sz="1100" b="0" i="0" u="none" strike="noStrike" cap="none" normalizeH="0" baseline="0" dirty="0">
                <a:ln>
                  <a:noFill/>
                </a:ln>
                <a:solidFill>
                  <a:srgbClr val="A9B7C6"/>
                </a:solidFill>
                <a:effectLst/>
                <a:latin typeface="Arial Unicode MS"/>
                <a:ea typeface="JetBrains Mono"/>
              </a:rPr>
              <a:t>msg.SnapshotIndex</a:t>
            </a:r>
            <a:r>
              <a:rPr kumimoji="0" lang="zh-CN" altLang="zh-CN" sz="1100" b="0" i="0" u="none" strike="noStrike" cap="none" normalizeH="0" baseline="0" dirty="0">
                <a:ln>
                  <a:noFill/>
                </a:ln>
                <a:solidFill>
                  <a:srgbClr val="CC7832"/>
                </a:solidFill>
                <a:effectLst/>
                <a:latin typeface="Arial Unicode MS"/>
                <a:ea typeface="JetBrains Mono"/>
              </a:rPr>
              <a:t>, </a:t>
            </a:r>
            <a:r>
              <a:rPr kumimoji="0" lang="zh-CN" altLang="zh-CN" sz="1100" b="0" i="0" u="none" strike="noStrike" cap="none" normalizeH="0" baseline="0" dirty="0">
                <a:ln>
                  <a:noFill/>
                </a:ln>
                <a:solidFill>
                  <a:srgbClr val="A9B7C6"/>
                </a:solidFill>
                <a:effectLst/>
                <a:latin typeface="Arial Unicode MS"/>
                <a:ea typeface="JetBrains Mono"/>
              </a:rPr>
              <a:t>msg.Snapshot) </a:t>
            </a:r>
            <a:endParaRPr kumimoji="0" lang="en-US" altLang="zh-CN" sz="1100" b="0" i="0" u="none" strike="noStrike" cap="none" normalizeH="0" baseline="0" dirty="0">
              <a:ln>
                <a:noFill/>
              </a:ln>
              <a:solidFill>
                <a:srgbClr val="A9B7C6"/>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100" dirty="0">
                <a:solidFill>
                  <a:srgbClr val="A9B7C6"/>
                </a:solidFill>
                <a:latin typeface="Arial Unicode MS"/>
                <a:ea typeface="JetBrains Mono"/>
              </a:rPr>
              <a:t>              </a:t>
            </a:r>
            <a:r>
              <a:rPr kumimoji="0" lang="zh-CN" altLang="zh-CN" sz="1100" b="0" i="0" u="none" strike="noStrike" cap="none" normalizeH="0" baseline="0" dirty="0">
                <a:ln>
                  <a:noFill/>
                </a:ln>
                <a:solidFill>
                  <a:srgbClr val="A9B7C6"/>
                </a:solidFill>
                <a:effectLst/>
                <a:latin typeface="Arial Unicode MS"/>
                <a:ea typeface="JetBrains Mono"/>
              </a:rPr>
              <a:t>{</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r>
              <a:rPr kumimoji="0" lang="zh-CN" altLang="zh-CN" sz="1100" b="0" i="0" u="none" strike="noStrike" cap="none" normalizeH="0" baseline="0" dirty="0">
                <a:ln>
                  <a:noFill/>
                </a:ln>
                <a:solidFill>
                  <a:srgbClr val="4EADE5"/>
                </a:solidFill>
                <a:effectLst/>
                <a:latin typeface="Arial Unicode MS"/>
                <a:ea typeface="JetBrains Mono"/>
              </a:rPr>
              <a:t>kv</a:t>
            </a:r>
            <a:r>
              <a:rPr kumimoji="0" lang="zh-CN" altLang="zh-CN" sz="1100" b="0" i="0" u="none" strike="noStrike" cap="none" normalizeH="0" baseline="0" dirty="0">
                <a:ln>
                  <a:noFill/>
                </a:ln>
                <a:solidFill>
                  <a:srgbClr val="A9B7C6"/>
                </a:solidFill>
                <a:effectLst/>
                <a:latin typeface="Arial Unicode MS"/>
                <a:ea typeface="JetBrains Mono"/>
              </a:rPr>
              <a:t>.</a:t>
            </a:r>
            <a:r>
              <a:rPr kumimoji="0" lang="zh-CN" altLang="zh-CN" sz="1100" b="0" i="0" u="none" strike="noStrike" cap="none" normalizeH="0" baseline="0" dirty="0">
                <a:ln>
                  <a:noFill/>
                </a:ln>
                <a:solidFill>
                  <a:srgbClr val="B09D79"/>
                </a:solidFill>
                <a:effectLst/>
                <a:latin typeface="Arial Unicode MS"/>
                <a:ea typeface="JetBrains Mono"/>
              </a:rPr>
              <a:t>getPersistSnapshot</a:t>
            </a:r>
            <a:r>
              <a:rPr kumimoji="0" lang="zh-CN" altLang="zh-CN" sz="1100" b="0" i="0" u="none" strike="noStrike" cap="none" normalizeH="0" baseline="0" dirty="0">
                <a:ln>
                  <a:noFill/>
                </a:ln>
                <a:solidFill>
                  <a:srgbClr val="A9B7C6"/>
                </a:solidFill>
                <a:effectLst/>
                <a:latin typeface="Arial Unicode MS"/>
                <a:ea typeface="JetBrains Mono"/>
              </a:rPr>
              <a:t>()</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r>
              <a:rPr kumimoji="0" lang="zh-CN" altLang="zh-CN" sz="1100" b="0" i="0" u="none" strike="noStrike" cap="none" normalizeH="0" baseline="0" dirty="0">
                <a:ln>
                  <a:noFill/>
                </a:ln>
                <a:solidFill>
                  <a:srgbClr val="4EADE5"/>
                </a:solidFill>
                <a:effectLst/>
                <a:latin typeface="Arial Unicode MS"/>
                <a:ea typeface="JetBrains Mono"/>
              </a:rPr>
              <a:t>kv</a:t>
            </a:r>
            <a:r>
              <a:rPr kumimoji="0" lang="zh-CN" altLang="zh-CN" sz="1100" b="0" i="0" u="none" strike="noStrike" cap="none" normalizeH="0" baseline="0" dirty="0">
                <a:ln>
                  <a:noFill/>
                </a:ln>
                <a:solidFill>
                  <a:srgbClr val="A9B7C6"/>
                </a:solidFill>
                <a:effectLst/>
                <a:latin typeface="Arial Unicode MS"/>
                <a:ea typeface="JetBrains Mono"/>
              </a:rPr>
              <a:t>.</a:t>
            </a:r>
            <a:r>
              <a:rPr kumimoji="0" lang="zh-CN" altLang="zh-CN" sz="1100" b="0" i="0" u="none" strike="noStrike" cap="none" normalizeH="0" baseline="0" dirty="0">
                <a:ln>
                  <a:noFill/>
                </a:ln>
                <a:solidFill>
                  <a:srgbClr val="B09D79"/>
                </a:solidFill>
                <a:effectLst/>
                <a:latin typeface="Arial Unicode MS"/>
                <a:ea typeface="JetBrains Mono"/>
              </a:rPr>
              <a:t>unlock</a:t>
            </a:r>
            <a:r>
              <a:rPr kumimoji="0" lang="zh-CN" altLang="zh-CN" sz="1100" b="0" i="0" u="none" strike="noStrike" cap="none" normalizeH="0" baseline="0" dirty="0">
                <a:ln>
                  <a:noFill/>
                </a:ln>
                <a:solidFill>
                  <a:srgbClr val="A9B7C6"/>
                </a:solidFill>
                <a:effectLst/>
                <a:latin typeface="Arial Unicode MS"/>
                <a:ea typeface="JetBrains Mono"/>
              </a:rPr>
              <a:t>(</a:t>
            </a:r>
            <a:r>
              <a:rPr kumimoji="0" lang="zh-CN" altLang="zh-CN" sz="1100" b="0" i="0" u="none" strike="noStrike" cap="none" normalizeH="0" baseline="0" dirty="0">
                <a:ln>
                  <a:noFill/>
                </a:ln>
                <a:solidFill>
                  <a:srgbClr val="6A8759"/>
                </a:solidFill>
                <a:effectLst/>
                <a:latin typeface="Arial Unicode MS"/>
                <a:ea typeface="JetBrains Mono"/>
              </a:rPr>
              <a:t>"condInstall"</a:t>
            </a:r>
            <a:r>
              <a:rPr kumimoji="0" lang="zh-CN" altLang="zh-CN" sz="1100" b="0" i="0" u="none" strike="noStrike" cap="none" normalizeH="0" baseline="0" dirty="0">
                <a:ln>
                  <a:noFill/>
                </a:ln>
                <a:solidFill>
                  <a:srgbClr val="A9B7C6"/>
                </a:solidFill>
                <a:effectLst/>
                <a:latin typeface="Arial Unicode MS"/>
                <a:ea typeface="JetBrains Mono"/>
              </a:rPr>
              <a:t>)</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   }</a:t>
            </a:r>
            <a:br>
              <a:rPr kumimoji="0" lang="zh-CN" altLang="zh-CN" sz="1100" b="0" i="0" u="none" strike="noStrike" cap="none" normalizeH="0" baseline="0" dirty="0">
                <a:ln>
                  <a:noFill/>
                </a:ln>
                <a:solidFill>
                  <a:srgbClr val="A9B7C6"/>
                </a:solidFill>
                <a:effectLst/>
                <a:latin typeface="Arial Unicode MS"/>
                <a:ea typeface="JetBrains Mono"/>
              </a:rPr>
            </a:br>
            <a:r>
              <a:rPr kumimoji="0" lang="zh-CN" altLang="zh-CN" sz="1100" b="0" i="0" u="none" strike="noStrike" cap="none" normalizeH="0" baseline="0" dirty="0">
                <a:ln>
                  <a:noFill/>
                </a:ln>
                <a:solidFill>
                  <a:srgbClr val="A9B7C6"/>
                </a:solidFill>
                <a:effectLst/>
                <a:latin typeface="Arial Unicode MS"/>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056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26"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4419600" y="2266950"/>
            <a:ext cx="0" cy="2324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4"/>
          <p:cNvSpPr txBox="1"/>
          <p:nvPr/>
        </p:nvSpPr>
        <p:spPr>
          <a:xfrm>
            <a:off x="4670988" y="2502375"/>
            <a:ext cx="6319510" cy="1300338"/>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a:ea typeface="微软雅黑"/>
              </a:defRPr>
            </a:lvl1pPr>
          </a:lstStyle>
          <a:p>
            <a:r>
              <a:rPr lang="en-US" altLang="zh-CN" sz="4000" b="1" dirty="0">
                <a:solidFill>
                  <a:srgbClr val="0070C0"/>
                </a:solidFill>
                <a:latin typeface="微软雅黑" panose="020B0503020204020204" pitchFamily="34" charset="-122"/>
                <a:ea typeface="微软雅黑" panose="020B0503020204020204" pitchFamily="34" charset="-122"/>
              </a:rPr>
              <a:t>4</a:t>
            </a:r>
            <a:r>
              <a:rPr lang="zh-CN" altLang="en-US" sz="4000" b="1" dirty="0">
                <a:solidFill>
                  <a:srgbClr val="0070C0"/>
                </a:solidFill>
                <a:latin typeface="微软雅黑" panose="020B0503020204020204" pitchFamily="34" charset="-122"/>
                <a:ea typeface="微软雅黑" panose="020B0503020204020204" pitchFamily="34" charset="-122"/>
              </a:rPr>
              <a:t>、技术难题及解决方案</a:t>
            </a:r>
          </a:p>
          <a:p>
            <a:endParaRPr lang="zh-CN" altLang="en-US" sz="40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262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Horizontal)">
                                      <p:cBhvr>
                                        <p:cTn id="7" dur="500"/>
                                        <p:tgtEl>
                                          <p:spTgt spid="12"/>
                                        </p:tgtEl>
                                      </p:cBhvr>
                                    </p:animEffect>
                                  </p:childTnLst>
                                </p:cTn>
                              </p:par>
                            </p:childTnLst>
                          </p:cTn>
                        </p:par>
                        <p:par>
                          <p:cTn id="8" fill="hold">
                            <p:stCondLst>
                              <p:cond delay="500"/>
                            </p:stCondLst>
                            <p:childTnLst>
                              <p:par>
                                <p:cTn id="9" presetID="2" presetClass="entr" presetSubtype="2" decel="53333" fill="hold" grpId="0" nodeType="afterEffect">
                                  <p:stCondLst>
                                    <p:cond delay="0"/>
                                  </p:stCondLst>
                                  <p:iterate type="lt">
                                    <p:tmPct val="15000"/>
                                  </p:iterate>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1+#ppt_w/2"/>
                                          </p:val>
                                        </p:tav>
                                        <p:tav tm="100000">
                                          <p:val>
                                            <p:strVal val="#ppt_x"/>
                                          </p:val>
                                        </p:tav>
                                      </p:tavLst>
                                    </p:anim>
                                    <p:anim calcmode="lin" valueType="num">
                                      <p:cBhvr additive="base">
                                        <p:cTn id="12"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5330127"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收到重复请求</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菱形 19"/>
          <p:cNvSpPr/>
          <p:nvPr/>
        </p:nvSpPr>
        <p:spPr>
          <a:xfrm>
            <a:off x="1391478" y="1272390"/>
            <a:ext cx="1736153" cy="1736048"/>
          </a:xfrm>
          <a:prstGeom prst="diamond">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7603" rIns="0" bIns="57603" anchor="ctr"/>
          <a:lstStyle/>
          <a:p>
            <a:pPr algn="ctr">
              <a:defRPr/>
            </a:pPr>
            <a:r>
              <a:rPr lang="zh-CN" altLang="en-US" sz="2133" b="1" dirty="0">
                <a:latin typeface="微软雅黑" panose="020B0503020204020204" pitchFamily="34" charset="-122"/>
                <a:ea typeface="微软雅黑" panose="020B0503020204020204" pitchFamily="34" charset="-122"/>
              </a:rPr>
              <a:t>问题</a:t>
            </a:r>
          </a:p>
        </p:txBody>
      </p:sp>
      <p:sp>
        <p:nvSpPr>
          <p:cNvPr id="21" name="菱形 20"/>
          <p:cNvSpPr/>
          <p:nvPr/>
        </p:nvSpPr>
        <p:spPr>
          <a:xfrm>
            <a:off x="1391478" y="4642887"/>
            <a:ext cx="1736153" cy="1738047"/>
          </a:xfrm>
          <a:prstGeom prst="diamond">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7603" rIns="0" bIns="57603" anchor="ctr"/>
          <a:lstStyle/>
          <a:p>
            <a:pPr algn="ctr">
              <a:defRPr/>
            </a:pPr>
            <a:r>
              <a:rPr lang="zh-CN" altLang="en-US" sz="2133" b="1" dirty="0">
                <a:latin typeface="微软雅黑" panose="020B0503020204020204" pitchFamily="34" charset="-122"/>
                <a:ea typeface="微软雅黑" panose="020B0503020204020204" pitchFamily="34" charset="-122"/>
              </a:rPr>
              <a:t>难点之三</a:t>
            </a:r>
          </a:p>
        </p:txBody>
      </p:sp>
      <p:sp>
        <p:nvSpPr>
          <p:cNvPr id="22" name="菱形 21"/>
          <p:cNvSpPr/>
          <p:nvPr/>
        </p:nvSpPr>
        <p:spPr>
          <a:xfrm>
            <a:off x="9601027" y="2956640"/>
            <a:ext cx="1738152" cy="1738045"/>
          </a:xfrm>
          <a:prstGeom prst="diamond">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7603" rIns="0" bIns="57603" anchor="ctr"/>
          <a:lstStyle/>
          <a:p>
            <a:pPr algn="ctr">
              <a:defRPr/>
            </a:pPr>
            <a:r>
              <a:rPr lang="zh-CN" altLang="en-US" sz="2133" b="1" dirty="0">
                <a:latin typeface="微软雅黑" panose="020B0503020204020204" pitchFamily="34" charset="-122"/>
                <a:ea typeface="微软雅黑" panose="020B0503020204020204" pitchFamily="34" charset="-122"/>
              </a:rPr>
              <a:t>解决</a:t>
            </a:r>
            <a:endParaRPr lang="en-US" altLang="zh-CN" sz="2133" b="1" dirty="0">
              <a:latin typeface="微软雅黑" panose="020B0503020204020204" pitchFamily="34" charset="-122"/>
              <a:ea typeface="微软雅黑" panose="020B0503020204020204" pitchFamily="34" charset="-122"/>
            </a:endParaRPr>
          </a:p>
          <a:p>
            <a:pPr algn="ctr">
              <a:defRPr/>
            </a:pPr>
            <a:r>
              <a:rPr lang="zh-CN" altLang="en-US" sz="2133" b="1" dirty="0">
                <a:latin typeface="微软雅黑" panose="020B0503020204020204" pitchFamily="34" charset="-122"/>
                <a:ea typeface="微软雅黑" panose="020B0503020204020204" pitchFamily="34" charset="-122"/>
              </a:rPr>
              <a:t>方案</a:t>
            </a:r>
          </a:p>
        </p:txBody>
      </p:sp>
      <p:sp>
        <p:nvSpPr>
          <p:cNvPr id="23" name="矩形 22"/>
          <p:cNvSpPr/>
          <p:nvPr/>
        </p:nvSpPr>
        <p:spPr>
          <a:xfrm>
            <a:off x="3162875" y="1536595"/>
            <a:ext cx="7829668" cy="1098844"/>
          </a:xfrm>
          <a:prstGeom prst="rect">
            <a:avLst/>
          </a:prstGeom>
        </p:spPr>
        <p:txBody>
          <a:bodyPr wrap="square" lIns="115205" tIns="57603" rIns="115205" bIns="57603">
            <a:spAutoFit/>
          </a:bodyPr>
          <a:lstStyle/>
          <a:p>
            <a:pPr lvl="0">
              <a:lnSpc>
                <a:spcPct val="130000"/>
              </a:lnSpc>
              <a:defRPr/>
            </a:pPr>
            <a:r>
              <a:rPr lang="zh-CN" altLang="en-US" sz="1867" b="1" dirty="0">
                <a:solidFill>
                  <a:schemeClr val="tx1">
                    <a:lumMod val="65000"/>
                    <a:lumOff val="35000"/>
                  </a:schemeClr>
                </a:solidFill>
                <a:latin typeface="微软雅黑" panose="020B0503020204020204" pitchFamily="34" charset="-122"/>
                <a:ea typeface="微软雅黑" panose="020B0503020204020204" pitchFamily="34" charset="-122"/>
              </a:rPr>
              <a:t>重复请求</a:t>
            </a:r>
            <a:endParaRPr lang="en-US" altLang="zh-CN" sz="1867"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30000"/>
              </a:lnSpc>
              <a:defRPr/>
            </a:pPr>
            <a:r>
              <a:rPr lang="zh-CN" altLang="en-US" sz="1600" dirty="0">
                <a:solidFill>
                  <a:schemeClr val="tx1">
                    <a:lumMod val="65000"/>
                    <a:lumOff val="35000"/>
                  </a:schemeClr>
                </a:solidFill>
                <a:latin typeface="微软雅黑" pitchFamily="34" charset="-122"/>
                <a:ea typeface="微软雅黑" pitchFamily="34" charset="-122"/>
              </a:rPr>
              <a:t>网络可能不稳定，服务端收到了重复的请求。需要一种机制防止状态机重复执行客户端发送的操作。</a:t>
            </a: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flipH="1">
            <a:off x="1619825" y="3224252"/>
            <a:ext cx="7829668" cy="1098844"/>
          </a:xfrm>
          <a:prstGeom prst="rect">
            <a:avLst/>
          </a:prstGeom>
        </p:spPr>
        <p:txBody>
          <a:bodyPr wrap="square" lIns="115205" tIns="57603" rIns="115205" bIns="57603">
            <a:spAutoFit/>
          </a:bodyPr>
          <a:lstStyle/>
          <a:p>
            <a:pPr lvl="0" algn="r">
              <a:lnSpc>
                <a:spcPct val="130000"/>
              </a:lnSpc>
              <a:defRPr/>
            </a:pPr>
            <a:r>
              <a:rPr lang="zh-CN" altLang="en-US" sz="1867" b="1" dirty="0">
                <a:solidFill>
                  <a:schemeClr val="tx1">
                    <a:lumMod val="65000"/>
                    <a:lumOff val="35000"/>
                  </a:schemeClr>
                </a:solidFill>
                <a:latin typeface="微软雅黑" panose="020B0503020204020204" pitchFamily="34" charset="-122"/>
                <a:ea typeface="微软雅黑" panose="020B0503020204020204" pitchFamily="34" charset="-122"/>
              </a:rPr>
              <a:t>处理方案</a:t>
            </a:r>
          </a:p>
          <a:p>
            <a:pPr lvl="0" algn="r">
              <a:lnSpc>
                <a:spcPct val="130000"/>
              </a:lnSpc>
              <a:defRPr/>
            </a:pPr>
            <a:r>
              <a:rPr lang="zh-CN" altLang="en-US" sz="1600" dirty="0">
                <a:solidFill>
                  <a:schemeClr val="tx1">
                    <a:lumMod val="65000"/>
                    <a:lumOff val="35000"/>
                  </a:schemeClr>
                </a:solidFill>
                <a:latin typeface="微软雅黑" pitchFamily="34" charset="-122"/>
                <a:ea typeface="微软雅黑" pitchFamily="34" charset="-122"/>
              </a:rPr>
              <a:t>对每一个分片，维护</a:t>
            </a:r>
            <a:r>
              <a:rPr lang="en-US" altLang="zh-CN" sz="1600" dirty="0">
                <a:solidFill>
                  <a:schemeClr val="tx1">
                    <a:lumMod val="65000"/>
                    <a:lumOff val="35000"/>
                  </a:schemeClr>
                </a:solidFill>
                <a:latin typeface="微软雅黑" pitchFamily="34" charset="-122"/>
                <a:ea typeface="微软雅黑" pitchFamily="34" charset="-122"/>
              </a:rPr>
              <a:t>ClientID</a:t>
            </a:r>
            <a:r>
              <a:rPr lang="zh-CN" altLang="en-US" sz="1600" dirty="0">
                <a:solidFill>
                  <a:schemeClr val="tx1">
                    <a:lumMod val="65000"/>
                    <a:lumOff val="35000"/>
                  </a:schemeClr>
                </a:solidFill>
                <a:latin typeface="微软雅黑" pitchFamily="34" charset="-122"/>
                <a:ea typeface="微软雅黑" pitchFamily="34" charset="-122"/>
              </a:rPr>
              <a:t>到</a:t>
            </a:r>
            <a:r>
              <a:rPr lang="en-US" altLang="zh-CN" sz="1600" dirty="0" err="1">
                <a:solidFill>
                  <a:schemeClr val="tx1">
                    <a:lumMod val="65000"/>
                    <a:lumOff val="35000"/>
                  </a:schemeClr>
                </a:solidFill>
                <a:latin typeface="微软雅黑" pitchFamily="34" charset="-122"/>
                <a:ea typeface="微软雅黑" pitchFamily="34" charset="-122"/>
              </a:rPr>
              <a:t>LastSession</a:t>
            </a:r>
            <a:r>
              <a:rPr lang="zh-CN" altLang="en-US" sz="1600" dirty="0">
                <a:solidFill>
                  <a:schemeClr val="tx1">
                    <a:lumMod val="65000"/>
                    <a:lumOff val="35000"/>
                  </a:schemeClr>
                </a:solidFill>
                <a:latin typeface="微软雅黑" pitchFamily="34" charset="-122"/>
                <a:ea typeface="微软雅黑" pitchFamily="34" charset="-122"/>
              </a:rPr>
              <a:t>的映射，这个</a:t>
            </a:r>
            <a:r>
              <a:rPr lang="en-US" altLang="zh-CN" sz="1600" dirty="0">
                <a:solidFill>
                  <a:schemeClr val="tx1">
                    <a:lumMod val="65000"/>
                    <a:lumOff val="35000"/>
                  </a:schemeClr>
                </a:solidFill>
                <a:latin typeface="微软雅黑" pitchFamily="34" charset="-122"/>
                <a:ea typeface="微软雅黑" pitchFamily="34" charset="-122"/>
              </a:rPr>
              <a:t>Session</a:t>
            </a:r>
            <a:r>
              <a:rPr lang="zh-CN" altLang="en-US" sz="1600" dirty="0">
                <a:solidFill>
                  <a:schemeClr val="tx1">
                    <a:lumMod val="65000"/>
                    <a:lumOff val="35000"/>
                  </a:schemeClr>
                </a:solidFill>
                <a:latin typeface="微软雅黑" pitchFamily="34" charset="-122"/>
                <a:ea typeface="微软雅黑" pitchFamily="34" charset="-122"/>
              </a:rPr>
              <a:t>里面存储</a:t>
            </a:r>
            <a:r>
              <a:rPr lang="en-US" altLang="zh-CN" sz="1600" dirty="0" err="1">
                <a:solidFill>
                  <a:schemeClr val="tx1">
                    <a:lumMod val="65000"/>
                    <a:lumOff val="35000"/>
                  </a:schemeClr>
                </a:solidFill>
                <a:latin typeface="微软雅黑" pitchFamily="34" charset="-122"/>
                <a:ea typeface="微软雅黑" pitchFamily="34" charset="-122"/>
              </a:rPr>
              <a:t>LastRequestID</a:t>
            </a:r>
            <a:r>
              <a:rPr lang="zh-CN" altLang="en-US" sz="1600" dirty="0">
                <a:solidFill>
                  <a:schemeClr val="tx1">
                    <a:lumMod val="65000"/>
                    <a:lumOff val="35000"/>
                  </a:schemeClr>
                </a:solidFill>
                <a:latin typeface="微软雅黑" pitchFamily="34" charset="-122"/>
                <a:ea typeface="微软雅黑" pitchFamily="34" charset="-122"/>
              </a:rPr>
              <a:t>和处理结果。若发现是重复请求，直接返回上一次的请求结果即可。</a:t>
            </a: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3162875" y="4911910"/>
            <a:ext cx="7829668" cy="1130006"/>
          </a:xfrm>
          <a:prstGeom prst="rect">
            <a:avLst/>
          </a:prstGeom>
        </p:spPr>
        <p:txBody>
          <a:bodyPr wrap="square" lIns="115205" tIns="57603" rIns="115205" bIns="57603">
            <a:spAutoFit/>
          </a:bodyPr>
          <a:lstStyle/>
          <a:p>
            <a:pPr lvl="0">
              <a:lnSpc>
                <a:spcPct val="130000"/>
              </a:lnSpc>
              <a:defRPr/>
            </a:pPr>
            <a:r>
              <a:rPr lang="zh-CN" altLang="en-US" sz="1867" b="1" dirty="0">
                <a:solidFill>
                  <a:schemeClr val="tx1">
                    <a:lumMod val="65000"/>
                    <a:lumOff val="35000"/>
                  </a:schemeClr>
                </a:solidFill>
                <a:latin typeface="微软雅黑" panose="020B0503020204020204" pitchFamily="34" charset="-122"/>
                <a:ea typeface="微软雅黑" panose="020B0503020204020204" pitchFamily="34" charset="-122"/>
              </a:rPr>
              <a:t>在此输入小标题</a:t>
            </a:r>
            <a:endParaRPr lang="en-US" altLang="zh-CN" sz="1867"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30000"/>
              </a:lnSpc>
              <a:defRPr/>
            </a:pPr>
            <a:r>
              <a:rPr lang="zh-CN" altLang="en-US" sz="1600" dirty="0">
                <a:solidFill>
                  <a:schemeClr val="tx1">
                    <a:lumMod val="65000"/>
                    <a:lumOff val="35000"/>
                  </a:schemeClr>
                </a:solidFill>
                <a:latin typeface="微软雅黑" pitchFamily="34" charset="-122"/>
                <a:ea typeface="微软雅黑" pitchFamily="34" charset="-122"/>
              </a:rPr>
              <a:t>根据需要添加适当的文字，一页的文字最好不要超过</a:t>
            </a:r>
            <a:r>
              <a:rPr lang="en-US" altLang="zh-CN" sz="1600" dirty="0">
                <a:solidFill>
                  <a:schemeClr val="tx1">
                    <a:lumMod val="65000"/>
                    <a:lumOff val="35000"/>
                  </a:schemeClr>
                </a:solidFill>
                <a:latin typeface="微软雅黑" pitchFamily="34" charset="-122"/>
                <a:ea typeface="微软雅黑" pitchFamily="34" charset="-122"/>
              </a:rPr>
              <a:t>200</a:t>
            </a:r>
            <a:r>
              <a:rPr lang="zh-CN" altLang="en-US" sz="1600" dirty="0">
                <a:solidFill>
                  <a:schemeClr val="tx1">
                    <a:lumMod val="65000"/>
                    <a:lumOff val="35000"/>
                  </a:schemeClr>
                </a:solidFill>
                <a:latin typeface="微软雅黑" pitchFamily="34" charset="-122"/>
                <a:ea typeface="微软雅黑" pitchFamily="34" charset="-122"/>
              </a:rPr>
              <a:t>字根据需要添加适当的文字，一页的文字最好不要超过</a:t>
            </a:r>
            <a:r>
              <a:rPr lang="en-US" altLang="zh-CN" sz="1600" dirty="0">
                <a:solidFill>
                  <a:schemeClr val="tx1">
                    <a:lumMod val="65000"/>
                    <a:lumOff val="35000"/>
                  </a:schemeClr>
                </a:solidFill>
                <a:latin typeface="微软雅黑" pitchFamily="34" charset="-122"/>
                <a:ea typeface="微软雅黑" pitchFamily="34" charset="-122"/>
              </a:rPr>
              <a:t>200</a:t>
            </a:r>
            <a:r>
              <a:rPr lang="zh-CN" altLang="en-US" sz="1600" dirty="0">
                <a:solidFill>
                  <a:schemeClr val="tx1">
                    <a:lumMod val="65000"/>
                    <a:lumOff val="35000"/>
                  </a:schemeClr>
                </a:solidFill>
                <a:latin typeface="微软雅黑" pitchFamily="34" charset="-122"/>
                <a:ea typeface="微软雅黑" pitchFamily="34" charset="-122"/>
              </a:rPr>
              <a:t>字</a:t>
            </a:r>
            <a:r>
              <a:rPr lang="en-US" altLang="zh-CN" sz="1600" dirty="0">
                <a:solidFill>
                  <a:schemeClr val="tx1">
                    <a:lumMod val="65000"/>
                    <a:lumOff val="35000"/>
                  </a:schemeClr>
                </a:solidFill>
                <a:latin typeface="微软雅黑" pitchFamily="34" charset="-122"/>
                <a:ea typeface="微软雅黑" pitchFamily="34" charset="-122"/>
              </a:rPr>
              <a:t>,</a:t>
            </a:r>
            <a:r>
              <a:rPr lang="zh-CN" altLang="en-US" sz="1600" dirty="0">
                <a:solidFill>
                  <a:schemeClr val="tx1">
                    <a:lumMod val="65000"/>
                    <a:lumOff val="35000"/>
                  </a:schemeClr>
                </a:solidFill>
                <a:latin typeface="微软雅黑" pitchFamily="34" charset="-122"/>
                <a:ea typeface="微软雅黑" pitchFamily="34" charset="-122"/>
              </a:rPr>
              <a:t>根据需要添加适当的文字</a:t>
            </a: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Rectangle 2">
            <a:extLst>
              <a:ext uri="{FF2B5EF4-FFF2-40B4-BE49-F238E27FC236}">
                <a16:creationId xmlns:a16="http://schemas.microsoft.com/office/drawing/2014/main" id="{BE8AF594-A1CF-F233-A2D9-C409C990E7E9}"/>
              </a:ext>
            </a:extLst>
          </p:cNvPr>
          <p:cNvSpPr>
            <a:spLocks noChangeArrowheads="1"/>
          </p:cNvSpPr>
          <p:nvPr/>
        </p:nvSpPr>
        <p:spPr bwMode="auto">
          <a:xfrm>
            <a:off x="1112936" y="1794599"/>
            <a:ext cx="9966126" cy="42473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7773E"/>
                </a:solidFill>
                <a:effectLst/>
                <a:latin typeface="Arial Unicode MS"/>
                <a:ea typeface="JetBrains Mono"/>
              </a:rPr>
              <a:t>if </a:t>
            </a:r>
            <a:r>
              <a:rPr kumimoji="0" lang="zh-CN" altLang="zh-CN" b="0" i="0" u="none" strike="noStrike" cap="none" normalizeH="0" baseline="0" dirty="0">
                <a:ln>
                  <a:noFill/>
                </a:ln>
                <a:solidFill>
                  <a:srgbClr val="A9B7C6"/>
                </a:solidFill>
                <a:effectLst/>
                <a:latin typeface="Arial Unicode MS"/>
                <a:ea typeface="JetBrains Mono"/>
              </a:rPr>
              <a:t>op.Method != </a:t>
            </a:r>
            <a:r>
              <a:rPr kumimoji="0" lang="zh-CN" altLang="zh-CN" b="0" i="1" u="none" strike="noStrike" cap="none" normalizeH="0" baseline="0" dirty="0">
                <a:ln>
                  <a:noFill/>
                </a:ln>
                <a:solidFill>
                  <a:srgbClr val="9876AA"/>
                </a:solidFill>
                <a:effectLst/>
                <a:latin typeface="Arial Unicode MS"/>
                <a:ea typeface="JetBrains Mono"/>
              </a:rPr>
              <a:t>GET </a:t>
            </a:r>
            <a:r>
              <a:rPr kumimoji="0" lang="zh-CN" altLang="zh-CN" b="0" i="0" u="none" strike="noStrike" cap="none" normalizeH="0" baseline="0" dirty="0">
                <a:ln>
                  <a:noFill/>
                </a:ln>
                <a:solidFill>
                  <a:srgbClr val="A9B7C6"/>
                </a:solidFill>
                <a:effectLst/>
                <a:latin typeface="Arial Unicode MS"/>
                <a:ea typeface="JetBrains Mono"/>
              </a:rPr>
              <a:t>&amp;&amp; </a:t>
            </a:r>
            <a:r>
              <a:rPr kumimoji="0" lang="zh-CN" altLang="zh-CN" b="0" i="0" u="none" strike="noStrike" cap="none" normalizeH="0" baseline="0" dirty="0">
                <a:ln>
                  <a:noFill/>
                </a:ln>
                <a:solidFill>
                  <a:srgbClr val="4EADE5"/>
                </a:solidFill>
                <a:effectLst/>
                <a:latin typeface="Arial Unicode MS"/>
                <a:ea typeface="JetBrains Mono"/>
              </a:rPr>
              <a:t>kv</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B09D79"/>
                </a:solidFill>
                <a:effectLst/>
                <a:latin typeface="Arial Unicode MS"/>
                <a:ea typeface="JetBrains Mono"/>
              </a:rPr>
              <a:t>requestIsDuplicate</a:t>
            </a:r>
            <a:r>
              <a:rPr kumimoji="0" lang="zh-CN" altLang="zh-CN" b="0" i="0" u="none" strike="noStrike" cap="none" normalizeH="0" baseline="0" dirty="0">
                <a:ln>
                  <a:noFill/>
                </a:ln>
                <a:solidFill>
                  <a:srgbClr val="A9B7C6"/>
                </a:solidFill>
                <a:effectLst/>
                <a:latin typeface="Arial Unicode MS"/>
                <a:ea typeface="JetBrains Mono"/>
              </a:rPr>
              <a:t>(op.ClientId</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9B7C6"/>
                </a:solidFill>
                <a:effectLst/>
                <a:latin typeface="Arial Unicode MS"/>
                <a:ea typeface="JetBrains Mono"/>
              </a:rPr>
              <a:t>op.RequestId</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9B7C6"/>
                </a:solidFill>
                <a:effectLst/>
                <a:latin typeface="Arial Unicode MS"/>
                <a:ea typeface="JetBrains Mono"/>
              </a:rPr>
              <a:t>shardId) {</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res.Err = </a:t>
            </a:r>
            <a:r>
              <a:rPr kumimoji="0" lang="zh-CN" altLang="zh-CN" b="0" i="0" u="none" strike="noStrike" cap="none" normalizeH="0" baseline="0" dirty="0">
                <a:ln>
                  <a:noFill/>
                </a:ln>
                <a:solidFill>
                  <a:srgbClr val="4EADE5"/>
                </a:solidFill>
                <a:effectLst/>
                <a:latin typeface="Arial Unicode MS"/>
                <a:ea typeface="JetBrains Mono"/>
              </a:rPr>
              <a:t>kv</a:t>
            </a:r>
            <a:r>
              <a:rPr kumimoji="0" lang="zh-CN" altLang="zh-CN" b="0" i="0" u="none" strike="noStrike" cap="none" normalizeH="0" baseline="0" dirty="0">
                <a:ln>
                  <a:noFill/>
                </a:ln>
                <a:solidFill>
                  <a:srgbClr val="A9B7C6"/>
                </a:solidFill>
                <a:effectLst/>
                <a:latin typeface="Arial Unicode MS"/>
                <a:ea typeface="JetBrains Mono"/>
              </a:rPr>
              <a:t>.stateMachines[shardId].LastSession[op.ClientId].Err</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4EADE5"/>
                </a:solidFill>
                <a:effectLst/>
                <a:latin typeface="Arial Unicode MS"/>
                <a:ea typeface="JetBrains Mono"/>
              </a:rPr>
              <a:t>kv</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B09D79"/>
                </a:solidFill>
                <a:effectLst/>
                <a:latin typeface="Arial Unicode MS"/>
                <a:ea typeface="JetBrains Mono"/>
              </a:rPr>
              <a:t>log</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6A8759"/>
                </a:solidFill>
                <a:effectLst/>
                <a:latin typeface="Arial Unicode MS"/>
                <a:ea typeface="JetBrains Mono"/>
              </a:rPr>
              <a:t>"encounter duplicate operation, res: %v"</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9B7C6"/>
                </a:solidFill>
                <a:effectLst/>
                <a:latin typeface="Arial Unicode MS"/>
                <a:ea typeface="JetBrains Mono"/>
              </a:rPr>
              <a:t>res)</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C7773E"/>
                </a:solidFill>
                <a:effectLst/>
                <a:latin typeface="Arial Unicode MS"/>
                <a:ea typeface="JetBrains Mono"/>
              </a:rPr>
              <a:t>return </a:t>
            </a:r>
            <a:r>
              <a:rPr kumimoji="0" lang="zh-CN" altLang="zh-CN" b="0" i="0" u="none" strike="noStrike" cap="none" normalizeH="0" baseline="0" dirty="0">
                <a:ln>
                  <a:noFill/>
                </a:ln>
                <a:solidFill>
                  <a:srgbClr val="A9B7C6"/>
                </a:solidFill>
                <a:effectLst/>
                <a:latin typeface="Arial Unicode MS"/>
                <a:ea typeface="JetBrains Mono"/>
              </a:rPr>
              <a:t>res</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C7773E"/>
                </a:solidFill>
                <a:effectLst/>
                <a:latin typeface="Arial Unicode MS"/>
                <a:ea typeface="JetBrains Mono"/>
              </a:rPr>
              <a:t>else </a:t>
            </a:r>
            <a:r>
              <a:rPr kumimoji="0" lang="zh-CN" altLang="zh-CN" b="0" i="0" u="none" strike="noStrike" cap="none" normalizeH="0" baseline="0" dirty="0">
                <a:ln>
                  <a:noFill/>
                </a:ln>
                <a:solidFill>
                  <a:srgbClr val="A9B7C6"/>
                </a:solidFill>
                <a:effectLst/>
                <a:latin typeface="Arial Unicode MS"/>
                <a:ea typeface="JetBrains Mono"/>
              </a:rPr>
              <a:t>{</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res.Err</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9B7C6"/>
                </a:solidFill>
                <a:effectLst/>
                <a:latin typeface="Arial Unicode MS"/>
                <a:ea typeface="JetBrains Mono"/>
              </a:rPr>
              <a:t>res.Value = </a:t>
            </a:r>
            <a:r>
              <a:rPr kumimoji="0" lang="zh-CN" altLang="zh-CN" b="0" i="0" u="none" strike="noStrike" cap="none" normalizeH="0" baseline="0" dirty="0">
                <a:ln>
                  <a:noFill/>
                </a:ln>
                <a:solidFill>
                  <a:srgbClr val="4EADE5"/>
                </a:solidFill>
                <a:effectLst/>
                <a:latin typeface="Arial Unicode MS"/>
                <a:ea typeface="JetBrains Mono"/>
              </a:rPr>
              <a:t>kv</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B09D79"/>
                </a:solidFill>
                <a:effectLst/>
                <a:latin typeface="Arial Unicode MS"/>
                <a:ea typeface="JetBrains Mono"/>
              </a:rPr>
              <a:t>applyToStateMachines</a:t>
            </a:r>
            <a:r>
              <a:rPr kumimoji="0" lang="zh-CN" altLang="zh-CN" b="0" i="0" u="none" strike="noStrike" cap="none" normalizeH="0" baseline="0" dirty="0">
                <a:ln>
                  <a:noFill/>
                </a:ln>
                <a:solidFill>
                  <a:srgbClr val="A9B7C6"/>
                </a:solidFill>
                <a:effectLst/>
                <a:latin typeface="Arial Unicode MS"/>
                <a:ea typeface="JetBrains Mono"/>
              </a:rPr>
              <a:t>(op</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9B7C6"/>
                </a:solidFill>
                <a:effectLst/>
                <a:latin typeface="Arial Unicode MS"/>
                <a:ea typeface="JetBrains Mono"/>
              </a:rPr>
              <a:t>shardId)</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4EADE5"/>
                </a:solidFill>
                <a:effectLst/>
                <a:latin typeface="Arial Unicode MS"/>
                <a:ea typeface="JetBrains Mono"/>
              </a:rPr>
              <a:t>kv</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B09D79"/>
                </a:solidFill>
                <a:effectLst/>
                <a:latin typeface="Arial Unicode MS"/>
                <a:ea typeface="JetBrains Mono"/>
              </a:rPr>
              <a:t>log</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6A8759"/>
                </a:solidFill>
                <a:effectLst/>
                <a:latin typeface="Arial Unicode MS"/>
                <a:ea typeface="JetBrains Mono"/>
              </a:rPr>
              <a:t>"res.ERR: %v, res.Value: %v, kv: %v"</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9B7C6"/>
                </a:solidFill>
                <a:effectLst/>
                <a:latin typeface="Arial Unicode MS"/>
                <a:ea typeface="JetBrains Mono"/>
              </a:rPr>
              <a:t>res.Err</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9B7C6"/>
                </a:solidFill>
                <a:effectLst/>
                <a:latin typeface="Arial Unicode MS"/>
                <a:ea typeface="JetBrains Mono"/>
              </a:rPr>
              <a:t>res.Value</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4EADE5"/>
                </a:solidFill>
                <a:effectLst/>
                <a:latin typeface="Arial Unicode MS"/>
                <a:ea typeface="JetBrains Mono"/>
              </a:rPr>
              <a:t>kv</a:t>
            </a:r>
            <a:r>
              <a:rPr kumimoji="0" lang="zh-CN" altLang="zh-CN" b="0" i="0" u="none" strike="noStrike" cap="none" normalizeH="0" baseline="0" dirty="0">
                <a:ln>
                  <a:noFill/>
                </a:ln>
                <a:solidFill>
                  <a:srgbClr val="A9B7C6"/>
                </a:solidFill>
                <a:effectLst/>
                <a:latin typeface="Arial Unicode MS"/>
                <a:ea typeface="JetBrains Mono"/>
              </a:rPr>
              <a:t>.stateMachines[shardId].KV)</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C7773E"/>
                </a:solidFill>
                <a:effectLst/>
                <a:latin typeface="Arial Unicode MS"/>
                <a:ea typeface="JetBrains Mono"/>
              </a:rPr>
              <a:t>if </a:t>
            </a:r>
            <a:r>
              <a:rPr kumimoji="0" lang="zh-CN" altLang="zh-CN" b="0" i="0" u="none" strike="noStrike" cap="none" normalizeH="0" baseline="0" dirty="0">
                <a:ln>
                  <a:noFill/>
                </a:ln>
                <a:solidFill>
                  <a:srgbClr val="A9B7C6"/>
                </a:solidFill>
                <a:effectLst/>
                <a:latin typeface="Arial Unicode MS"/>
                <a:ea typeface="JetBrains Mono"/>
              </a:rPr>
              <a:t>op.Method != </a:t>
            </a:r>
            <a:r>
              <a:rPr kumimoji="0" lang="zh-CN" altLang="zh-CN" b="0" i="1" u="none" strike="noStrike" cap="none" normalizeH="0" baseline="0" dirty="0">
                <a:ln>
                  <a:noFill/>
                </a:ln>
                <a:solidFill>
                  <a:srgbClr val="9876AA"/>
                </a:solidFill>
                <a:effectLst/>
                <a:latin typeface="Arial Unicode MS"/>
                <a:ea typeface="JetBrains Mono"/>
              </a:rPr>
              <a:t>GET </a:t>
            </a:r>
            <a:r>
              <a:rPr kumimoji="0" lang="zh-CN" altLang="zh-CN" b="0" i="0" u="none" strike="noStrike" cap="none" normalizeH="0" baseline="0" dirty="0">
                <a:ln>
                  <a:noFill/>
                </a:ln>
                <a:solidFill>
                  <a:srgbClr val="A9B7C6"/>
                </a:solidFill>
                <a:effectLst/>
                <a:latin typeface="Arial Unicode MS"/>
                <a:ea typeface="JetBrains Mono"/>
              </a:rPr>
              <a:t>{</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4EADE5"/>
                </a:solidFill>
                <a:effectLst/>
                <a:latin typeface="Arial Unicode MS"/>
                <a:ea typeface="JetBrains Mono"/>
              </a:rPr>
              <a:t>kv</a:t>
            </a:r>
            <a:r>
              <a:rPr kumimoji="0" lang="zh-CN" altLang="zh-CN" b="0" i="0" u="none" strike="noStrike" cap="none" normalizeH="0" baseline="0" dirty="0">
                <a:ln>
                  <a:noFill/>
                </a:ln>
                <a:solidFill>
                  <a:srgbClr val="A9B7C6"/>
                </a:solidFill>
                <a:effectLst/>
                <a:latin typeface="Arial Unicode MS"/>
                <a:ea typeface="JetBrains Mono"/>
              </a:rPr>
              <a:t>.stateMachines[shardId].LastSession[op.ClientId] = &amp;</a:t>
            </a:r>
            <a:r>
              <a:rPr kumimoji="0" lang="zh-CN" altLang="zh-CN" b="0" i="0" u="none" strike="noStrike" cap="none" normalizeH="0" baseline="0" dirty="0">
                <a:ln>
                  <a:noFill/>
                </a:ln>
                <a:solidFill>
                  <a:srgbClr val="6FAFBD"/>
                </a:solidFill>
                <a:effectLst/>
                <a:latin typeface="Arial Unicode MS"/>
                <a:ea typeface="JetBrains Mono"/>
              </a:rPr>
              <a:t>Session</a:t>
            </a:r>
            <a:r>
              <a:rPr kumimoji="0" lang="zh-CN" altLang="zh-CN" b="0" i="0" u="none" strike="noStrike" cap="none" normalizeH="0" baseline="0" dirty="0">
                <a:ln>
                  <a:noFill/>
                </a:ln>
                <a:solidFill>
                  <a:srgbClr val="A9B7C6"/>
                </a:solidFill>
                <a:effectLst/>
                <a:latin typeface="Arial Unicode MS"/>
                <a:ea typeface="JetBrains Mono"/>
              </a:rPr>
              <a:t>{</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LastRequestedId: op.RequestId</a:t>
            </a:r>
            <a:r>
              <a:rPr kumimoji="0" lang="zh-CN" altLang="zh-CN" b="0" i="0" u="none" strike="noStrike" cap="none" normalizeH="0" baseline="0" dirty="0">
                <a:ln>
                  <a:noFill/>
                </a:ln>
                <a:solidFill>
                  <a:srgbClr val="CC7832"/>
                </a:solidFill>
                <a:effectLst/>
                <a:latin typeface="Arial Unicode MS"/>
                <a:ea typeface="JetBrains Mono"/>
              </a:rPr>
              <a:t>,</a:t>
            </a:r>
            <a:br>
              <a:rPr kumimoji="0" lang="zh-CN" altLang="zh-CN" b="0" i="0" u="none" strike="noStrike" cap="none" normalizeH="0" baseline="0" dirty="0">
                <a:ln>
                  <a:noFill/>
                </a:ln>
                <a:solidFill>
                  <a:srgbClr val="CC7832"/>
                </a:solidFill>
                <a:effectLst/>
                <a:latin typeface="Arial Unicode MS"/>
                <a:ea typeface="JetBrains Mono"/>
              </a:rPr>
            </a:b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9B7C6"/>
                </a:solidFill>
                <a:effectLst/>
                <a:latin typeface="Arial Unicode MS"/>
                <a:ea typeface="JetBrains Mono"/>
              </a:rPr>
              <a:t>Err: res.Err</a:t>
            </a:r>
            <a:r>
              <a:rPr kumimoji="0" lang="zh-CN" altLang="zh-CN" b="0" i="0" u="none" strike="noStrike" cap="none" normalizeH="0" baseline="0" dirty="0">
                <a:ln>
                  <a:noFill/>
                </a:ln>
                <a:solidFill>
                  <a:srgbClr val="CC7832"/>
                </a:solidFill>
                <a:effectLst/>
                <a:latin typeface="Arial Unicode MS"/>
                <a:ea typeface="JetBrains Mono"/>
              </a:rPr>
              <a:t>,</a:t>
            </a:r>
            <a:br>
              <a:rPr kumimoji="0" lang="zh-CN" altLang="zh-CN" b="0" i="0" u="none" strike="noStrike" cap="none" normalizeH="0" baseline="0" dirty="0">
                <a:ln>
                  <a:noFill/>
                </a:ln>
                <a:solidFill>
                  <a:srgbClr val="CC7832"/>
                </a:solidFill>
                <a:effectLst/>
                <a:latin typeface="Arial Unicode MS"/>
                <a:ea typeface="JetBrains Mono"/>
              </a:rPr>
            </a:b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9B7C6"/>
                </a:solidFill>
                <a:effectLst/>
                <a:latin typeface="Arial Unicode MS"/>
                <a:ea typeface="JetBrains Mono"/>
              </a:rPr>
              <a:t>}</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4EADE5"/>
                </a:solidFill>
                <a:effectLst/>
                <a:latin typeface="Arial Unicode MS"/>
                <a:ea typeface="JetBrains Mono"/>
              </a:rPr>
              <a:t>kv</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B09D79"/>
                </a:solidFill>
                <a:effectLst/>
                <a:latin typeface="Arial Unicode MS"/>
                <a:ea typeface="JetBrains Mono"/>
              </a:rPr>
              <a:t>log</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6A8759"/>
                </a:solidFill>
                <a:effectLst/>
                <a:latin typeface="Arial Unicode MS"/>
                <a:ea typeface="JetBrains Mono"/>
              </a:rPr>
              <a:t>"update lastsession %v"</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4EADE5"/>
                </a:solidFill>
                <a:effectLst/>
                <a:latin typeface="Arial Unicode MS"/>
                <a:ea typeface="JetBrains Mono"/>
              </a:rPr>
              <a:t>kv</a:t>
            </a:r>
            <a:r>
              <a:rPr kumimoji="0" lang="zh-CN" altLang="zh-CN" b="0" i="0" u="none" strike="noStrike" cap="none" normalizeH="0" baseline="0" dirty="0">
                <a:ln>
                  <a:noFill/>
                </a:ln>
                <a:solidFill>
                  <a:srgbClr val="A9B7C6"/>
                </a:solidFill>
                <a:effectLst/>
                <a:latin typeface="Arial Unicode MS"/>
                <a:ea typeface="JetBrains Mono"/>
              </a:rPr>
              <a:t>.stateMachines[shardId].LastSession[op.ClientId])</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55C39417-6EE9-6A55-AE5F-A289DD940FF5}"/>
              </a:ext>
            </a:extLst>
          </p:cNvPr>
          <p:cNvSpPr>
            <a:spLocks noChangeArrowheads="1"/>
          </p:cNvSpPr>
          <p:nvPr/>
        </p:nvSpPr>
        <p:spPr bwMode="auto">
          <a:xfrm>
            <a:off x="770021" y="1824152"/>
            <a:ext cx="11256885"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7773E"/>
                </a:solidFill>
                <a:effectLst/>
                <a:latin typeface="Arial Unicode MS"/>
                <a:ea typeface="JetBrains Mono"/>
              </a:rPr>
              <a:t>func </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4EADE5"/>
                </a:solidFill>
                <a:effectLst/>
                <a:latin typeface="Arial Unicode MS"/>
                <a:ea typeface="JetBrains Mono"/>
              </a:rPr>
              <a:t>kv </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6FAFBD"/>
                </a:solidFill>
                <a:effectLst/>
                <a:latin typeface="Arial Unicode MS"/>
                <a:ea typeface="JetBrains Mono"/>
              </a:rPr>
              <a:t>ShardKV</a:t>
            </a: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E6B163"/>
                </a:solidFill>
                <a:effectLst/>
                <a:latin typeface="Arial Unicode MS"/>
                <a:ea typeface="JetBrains Mono"/>
              </a:rPr>
              <a:t>requestIsDuplicate</a:t>
            </a:r>
            <a:r>
              <a:rPr kumimoji="0" lang="zh-CN" altLang="zh-CN" b="0" i="0" u="none" strike="noStrike" cap="none" normalizeH="0" baseline="0" dirty="0">
                <a:ln>
                  <a:noFill/>
                </a:ln>
                <a:solidFill>
                  <a:srgbClr val="A9B7C6"/>
                </a:solidFill>
                <a:effectLst/>
                <a:latin typeface="Arial Unicode MS"/>
                <a:ea typeface="JetBrains Mono"/>
              </a:rPr>
              <a:t>(clientId </a:t>
            </a:r>
            <a:r>
              <a:rPr kumimoji="0" lang="zh-CN" altLang="zh-CN" b="0" i="0" u="none" strike="noStrike" cap="none" normalizeH="0" baseline="0" dirty="0">
                <a:ln>
                  <a:noFill/>
                </a:ln>
                <a:solidFill>
                  <a:srgbClr val="C7773E"/>
                </a:solidFill>
                <a:effectLst/>
                <a:latin typeface="Arial Unicode MS"/>
                <a:ea typeface="JetBrains Mono"/>
              </a:rPr>
              <a:t>int64</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9B7C6"/>
                </a:solidFill>
                <a:effectLst/>
                <a:latin typeface="Arial Unicode MS"/>
                <a:ea typeface="JetBrains Mono"/>
              </a:rPr>
              <a:t>requestId </a:t>
            </a:r>
            <a:r>
              <a:rPr kumimoji="0" lang="zh-CN" altLang="zh-CN" b="0" i="0" u="none" strike="noStrike" cap="none" normalizeH="0" baseline="0" dirty="0">
                <a:ln>
                  <a:noFill/>
                </a:ln>
                <a:solidFill>
                  <a:srgbClr val="C7773E"/>
                </a:solidFill>
                <a:effectLst/>
                <a:latin typeface="Arial Unicode MS"/>
                <a:ea typeface="JetBrains Mono"/>
              </a:rPr>
              <a:t>int64</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9B7C6"/>
                </a:solidFill>
                <a:effectLst/>
                <a:latin typeface="Arial Unicode MS"/>
                <a:ea typeface="JetBrains Mono"/>
              </a:rPr>
              <a:t>shardId </a:t>
            </a:r>
            <a:r>
              <a:rPr kumimoji="0" lang="zh-CN" altLang="zh-CN" b="0" i="0" u="none" strike="noStrike" cap="none" normalizeH="0" baseline="0" dirty="0">
                <a:ln>
                  <a:noFill/>
                </a:ln>
                <a:solidFill>
                  <a:srgbClr val="C7773E"/>
                </a:solidFill>
                <a:effectLst/>
                <a:latin typeface="Arial Unicode MS"/>
                <a:ea typeface="JetBrains Mono"/>
              </a:rPr>
              <a:t>int</a:t>
            </a: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C7773E"/>
                </a:solidFill>
                <a:effectLst/>
                <a:latin typeface="Arial Unicode MS"/>
                <a:ea typeface="JetBrains Mono"/>
              </a:rPr>
              <a:t>bool </a:t>
            </a:r>
            <a:r>
              <a:rPr kumimoji="0" lang="zh-CN" altLang="zh-CN" b="0" i="0" u="none" strike="noStrike" cap="none" normalizeH="0" baseline="0" dirty="0">
                <a:ln>
                  <a:noFill/>
                </a:ln>
                <a:solidFill>
                  <a:srgbClr val="A9B7C6"/>
                </a:solidFill>
                <a:effectLst/>
                <a:latin typeface="Arial Unicode MS"/>
                <a:ea typeface="JetBrains Mono"/>
              </a:rPr>
              <a:t>{</a:t>
            </a:r>
            <a:br>
              <a:rPr kumimoji="0" lang="zh-CN" altLang="zh-CN" b="0" i="0" u="none" strike="noStrike" cap="none" normalizeH="0" baseline="0" dirty="0">
                <a:ln>
                  <a:noFill/>
                </a:ln>
                <a:solidFill>
                  <a:srgbClr val="A9B7C6"/>
                </a:solidFill>
                <a:effectLst/>
                <a:latin typeface="Arial Unicode MS"/>
                <a:ea typeface="JetBrains Mono"/>
              </a:rPr>
            </a:b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lastSession</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9B7C6"/>
                </a:solidFill>
                <a:effectLst/>
                <a:latin typeface="Arial Unicode MS"/>
                <a:ea typeface="JetBrains Mono"/>
              </a:rPr>
              <a:t>ok := </a:t>
            </a:r>
            <a:r>
              <a:rPr kumimoji="0" lang="zh-CN" altLang="zh-CN" b="0" i="0" u="none" strike="noStrike" cap="none" normalizeH="0" baseline="0" dirty="0">
                <a:ln>
                  <a:noFill/>
                </a:ln>
                <a:solidFill>
                  <a:srgbClr val="4EADE5"/>
                </a:solidFill>
                <a:effectLst/>
                <a:latin typeface="Arial Unicode MS"/>
                <a:ea typeface="JetBrains Mono"/>
              </a:rPr>
              <a:t>kv</a:t>
            </a:r>
            <a:r>
              <a:rPr kumimoji="0" lang="zh-CN" altLang="zh-CN" b="0" i="0" u="none" strike="noStrike" cap="none" normalizeH="0" baseline="0" dirty="0">
                <a:ln>
                  <a:noFill/>
                </a:ln>
                <a:solidFill>
                  <a:srgbClr val="A9B7C6"/>
                </a:solidFill>
                <a:effectLst/>
                <a:latin typeface="Arial Unicode MS"/>
                <a:ea typeface="JetBrains Mono"/>
              </a:rPr>
              <a:t>.stateMachines[shardId].LastSession[clientId]</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C7773E"/>
                </a:solidFill>
                <a:effectLst/>
                <a:latin typeface="Arial Unicode MS"/>
                <a:ea typeface="JetBrains Mono"/>
              </a:rPr>
              <a:t>if </a:t>
            </a:r>
            <a:r>
              <a:rPr kumimoji="0" lang="zh-CN" altLang="zh-CN" b="0" i="0" u="none" strike="noStrike" cap="none" normalizeH="0" baseline="0" dirty="0">
                <a:ln>
                  <a:noFill/>
                </a:ln>
                <a:solidFill>
                  <a:srgbClr val="A9B7C6"/>
                </a:solidFill>
                <a:effectLst/>
                <a:latin typeface="Arial Unicode MS"/>
                <a:ea typeface="JetBrains Mono"/>
              </a:rPr>
              <a:t>ok {</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4EADE5"/>
                </a:solidFill>
                <a:effectLst/>
                <a:latin typeface="Arial Unicode MS"/>
                <a:ea typeface="JetBrains Mono"/>
              </a:rPr>
              <a:t>kv</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B09D79"/>
                </a:solidFill>
                <a:effectLst/>
                <a:latin typeface="Arial Unicode MS"/>
                <a:ea typeface="JetBrains Mono"/>
              </a:rPr>
              <a:t>log</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6A8759"/>
                </a:solidFill>
                <a:effectLst/>
                <a:latin typeface="Arial Unicode MS"/>
                <a:ea typeface="JetBrains Mono"/>
              </a:rPr>
              <a:t>"requestIsDuplicate func: lastRequestId: %d requestId: %d"</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9B7C6"/>
                </a:solidFill>
                <a:effectLst/>
                <a:latin typeface="Arial Unicode MS"/>
                <a:ea typeface="JetBrains Mono"/>
              </a:rPr>
              <a:t>lastSession.LastRequestedId</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9B7C6"/>
                </a:solidFill>
                <a:effectLst/>
                <a:latin typeface="Arial Unicode MS"/>
                <a:ea typeface="JetBrains Mono"/>
              </a:rPr>
              <a:t>requestId)</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 </a:t>
            </a:r>
            <a:r>
              <a:rPr kumimoji="0" lang="zh-CN" altLang="zh-CN" b="0" i="0" u="none" strike="noStrike" cap="none" normalizeH="0" baseline="0" dirty="0">
                <a:ln>
                  <a:noFill/>
                </a:ln>
                <a:solidFill>
                  <a:srgbClr val="C7773E"/>
                </a:solidFill>
                <a:effectLst/>
                <a:latin typeface="Arial Unicode MS"/>
                <a:ea typeface="JetBrains Mono"/>
              </a:rPr>
              <a:t>else </a:t>
            </a:r>
            <a:r>
              <a:rPr kumimoji="0" lang="zh-CN" altLang="zh-CN" b="0" i="0" u="none" strike="noStrike" cap="none" normalizeH="0" baseline="0" dirty="0">
                <a:ln>
                  <a:noFill/>
                </a:ln>
                <a:solidFill>
                  <a:srgbClr val="A9B7C6"/>
                </a:solidFill>
                <a:effectLst/>
                <a:latin typeface="Arial Unicode MS"/>
                <a:ea typeface="JetBrains Mono"/>
              </a:rPr>
              <a:t>{</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4EADE5"/>
                </a:solidFill>
                <a:effectLst/>
                <a:latin typeface="Arial Unicode MS"/>
                <a:ea typeface="JetBrains Mono"/>
              </a:rPr>
              <a:t>kv</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B09D79"/>
                </a:solidFill>
                <a:effectLst/>
                <a:latin typeface="Arial Unicode MS"/>
                <a:ea typeface="JetBrains Mono"/>
              </a:rPr>
              <a:t>log</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6A8759"/>
                </a:solidFill>
                <a:effectLst/>
                <a:latin typeface="Arial Unicode MS"/>
                <a:ea typeface="JetBrains Mono"/>
              </a:rPr>
              <a:t>"requestIsDuplicate func: lastRequestId: null, requestId: %d"</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9B7C6"/>
                </a:solidFill>
                <a:effectLst/>
                <a:latin typeface="Arial Unicode MS"/>
                <a:ea typeface="JetBrains Mono"/>
              </a:rPr>
              <a:t>requestId)</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C7773E"/>
                </a:solidFill>
                <a:effectLst/>
                <a:latin typeface="Arial Unicode MS"/>
                <a:ea typeface="JetBrains Mono"/>
              </a:rPr>
              <a:t>if </a:t>
            </a:r>
            <a:r>
              <a:rPr kumimoji="0" lang="zh-CN" altLang="zh-CN" b="0" i="0" u="none" strike="noStrike" cap="none" normalizeH="0" baseline="0" dirty="0">
                <a:ln>
                  <a:noFill/>
                </a:ln>
                <a:solidFill>
                  <a:srgbClr val="A9B7C6"/>
                </a:solidFill>
                <a:effectLst/>
                <a:latin typeface="Arial Unicode MS"/>
                <a:ea typeface="JetBrains Mono"/>
              </a:rPr>
              <a:t>!ok || requestId &gt; lastSession.LastRequestedId {</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C7773E"/>
                </a:solidFill>
                <a:effectLst/>
                <a:latin typeface="Arial Unicode MS"/>
                <a:ea typeface="JetBrains Mono"/>
              </a:rPr>
              <a:t>return false</a:t>
            </a:r>
            <a:br>
              <a:rPr kumimoji="0" lang="zh-CN" altLang="zh-CN" b="0" i="0" u="none" strike="noStrike" cap="none" normalizeH="0" baseline="0" dirty="0">
                <a:ln>
                  <a:noFill/>
                </a:ln>
                <a:solidFill>
                  <a:srgbClr val="C7773E"/>
                </a:solidFill>
                <a:effectLst/>
                <a:latin typeface="Arial Unicode MS"/>
                <a:ea typeface="JetBrains Mono"/>
              </a:rPr>
            </a:br>
            <a:r>
              <a:rPr kumimoji="0" lang="zh-CN" altLang="zh-CN" b="0" i="0" u="none" strike="noStrike" cap="none" normalizeH="0" baseline="0" dirty="0">
                <a:ln>
                  <a:noFill/>
                </a:ln>
                <a:solidFill>
                  <a:srgbClr val="C7773E"/>
                </a:solidFill>
                <a:effectLst/>
                <a:latin typeface="Arial Unicode MS"/>
                <a:ea typeface="JetBrains Mono"/>
              </a:rPr>
              <a:t>   </a:t>
            </a:r>
            <a:r>
              <a:rPr kumimoji="0" lang="zh-CN" altLang="zh-CN" b="0" i="0" u="none" strike="noStrike" cap="none" normalizeH="0" baseline="0" dirty="0">
                <a:ln>
                  <a:noFill/>
                </a:ln>
                <a:solidFill>
                  <a:srgbClr val="A9B7C6"/>
                </a:solidFill>
                <a:effectLst/>
                <a:latin typeface="Arial Unicode MS"/>
                <a:ea typeface="JetBrains Mono"/>
              </a:rPr>
              <a:t>}</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   </a:t>
            </a:r>
            <a:r>
              <a:rPr kumimoji="0" lang="zh-CN" altLang="zh-CN" b="0" i="0" u="none" strike="noStrike" cap="none" normalizeH="0" baseline="0" dirty="0">
                <a:ln>
                  <a:noFill/>
                </a:ln>
                <a:solidFill>
                  <a:srgbClr val="C7773E"/>
                </a:solidFill>
                <a:effectLst/>
                <a:latin typeface="Arial Unicode MS"/>
                <a:ea typeface="JetBrains Mono"/>
              </a:rPr>
              <a:t>return true</a:t>
            </a:r>
            <a:br>
              <a:rPr kumimoji="0" lang="zh-CN" altLang="zh-CN" b="0" i="0" u="none" strike="noStrike" cap="none" normalizeH="0" baseline="0" dirty="0">
                <a:ln>
                  <a:noFill/>
                </a:ln>
                <a:solidFill>
                  <a:srgbClr val="C7773E"/>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842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par>
                          <p:cTn id="21" fill="hold">
                            <p:stCondLst>
                              <p:cond delay="2625"/>
                            </p:stCondLst>
                            <p:childTnLst>
                              <p:par>
                                <p:cTn id="22" presetID="2" presetClass="entr" presetSubtype="8" decel="53333"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750" fill="hold"/>
                                        <p:tgtEl>
                                          <p:spTgt spid="20"/>
                                        </p:tgtEl>
                                        <p:attrNameLst>
                                          <p:attrName>ppt_x</p:attrName>
                                        </p:attrNameLst>
                                      </p:cBhvr>
                                      <p:tavLst>
                                        <p:tav tm="0">
                                          <p:val>
                                            <p:strVal val="0-#ppt_w/2"/>
                                          </p:val>
                                        </p:tav>
                                        <p:tav tm="100000">
                                          <p:val>
                                            <p:strVal val="#ppt_x"/>
                                          </p:val>
                                        </p:tav>
                                      </p:tavLst>
                                    </p:anim>
                                    <p:anim calcmode="lin" valueType="num">
                                      <p:cBhvr additive="base">
                                        <p:cTn id="25" dur="750" fill="hold"/>
                                        <p:tgtEl>
                                          <p:spTgt spid="20"/>
                                        </p:tgtEl>
                                        <p:attrNameLst>
                                          <p:attrName>ppt_y</p:attrName>
                                        </p:attrNameLst>
                                      </p:cBhvr>
                                      <p:tavLst>
                                        <p:tav tm="0">
                                          <p:val>
                                            <p:strVal val="#ppt_y"/>
                                          </p:val>
                                        </p:tav>
                                        <p:tav tm="100000">
                                          <p:val>
                                            <p:strVal val="#ppt_y"/>
                                          </p:val>
                                        </p:tav>
                                      </p:tavLst>
                                    </p:anim>
                                  </p:childTnLst>
                                </p:cTn>
                              </p:par>
                              <p:par>
                                <p:cTn id="26" presetID="2" presetClass="entr" presetSubtype="8" decel="53333" fill="hold" grpId="0" nodeType="withEffect">
                                  <p:stCondLst>
                                    <p:cond delay="25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750" fill="hold"/>
                                        <p:tgtEl>
                                          <p:spTgt spid="22"/>
                                        </p:tgtEl>
                                        <p:attrNameLst>
                                          <p:attrName>ppt_x</p:attrName>
                                        </p:attrNameLst>
                                      </p:cBhvr>
                                      <p:tavLst>
                                        <p:tav tm="0">
                                          <p:val>
                                            <p:strVal val="0-#ppt_w/2"/>
                                          </p:val>
                                        </p:tav>
                                        <p:tav tm="100000">
                                          <p:val>
                                            <p:strVal val="#ppt_x"/>
                                          </p:val>
                                        </p:tav>
                                      </p:tavLst>
                                    </p:anim>
                                    <p:anim calcmode="lin" valueType="num">
                                      <p:cBhvr additive="base">
                                        <p:cTn id="29" dur="750" fill="hold"/>
                                        <p:tgtEl>
                                          <p:spTgt spid="22"/>
                                        </p:tgtEl>
                                        <p:attrNameLst>
                                          <p:attrName>ppt_y</p:attrName>
                                        </p:attrNameLst>
                                      </p:cBhvr>
                                      <p:tavLst>
                                        <p:tav tm="0">
                                          <p:val>
                                            <p:strVal val="#ppt_y"/>
                                          </p:val>
                                        </p:tav>
                                        <p:tav tm="100000">
                                          <p:val>
                                            <p:strVal val="#ppt_y"/>
                                          </p:val>
                                        </p:tav>
                                      </p:tavLst>
                                    </p:anim>
                                  </p:childTnLst>
                                </p:cTn>
                              </p:par>
                              <p:par>
                                <p:cTn id="30" presetID="2" presetClass="entr" presetSubtype="8" decel="53333" fill="hold" grpId="0" nodeType="withEffect">
                                  <p:stCondLst>
                                    <p:cond delay="50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750" fill="hold"/>
                                        <p:tgtEl>
                                          <p:spTgt spid="21"/>
                                        </p:tgtEl>
                                        <p:attrNameLst>
                                          <p:attrName>ppt_x</p:attrName>
                                        </p:attrNameLst>
                                      </p:cBhvr>
                                      <p:tavLst>
                                        <p:tav tm="0">
                                          <p:val>
                                            <p:strVal val="0-#ppt_w/2"/>
                                          </p:val>
                                        </p:tav>
                                        <p:tav tm="100000">
                                          <p:val>
                                            <p:strVal val="#ppt_x"/>
                                          </p:val>
                                        </p:tav>
                                      </p:tavLst>
                                    </p:anim>
                                    <p:anim calcmode="lin" valueType="num">
                                      <p:cBhvr additive="base">
                                        <p:cTn id="33" dur="750" fill="hold"/>
                                        <p:tgtEl>
                                          <p:spTgt spid="21"/>
                                        </p:tgtEl>
                                        <p:attrNameLst>
                                          <p:attrName>ppt_y</p:attrName>
                                        </p:attrNameLst>
                                      </p:cBhvr>
                                      <p:tavLst>
                                        <p:tav tm="0">
                                          <p:val>
                                            <p:strVal val="#ppt_y"/>
                                          </p:val>
                                        </p:tav>
                                        <p:tav tm="100000">
                                          <p:val>
                                            <p:strVal val="#ppt_y"/>
                                          </p:val>
                                        </p:tav>
                                      </p:tavLst>
                                    </p:anim>
                                  </p:childTnLst>
                                </p:cTn>
                              </p:par>
                            </p:childTnLst>
                          </p:cTn>
                        </p:par>
                        <p:par>
                          <p:cTn id="34" fill="hold">
                            <p:stCondLst>
                              <p:cond delay="3875"/>
                            </p:stCondLst>
                            <p:childTnLst>
                              <p:par>
                                <p:cTn id="35" presetID="22" presetClass="entr" presetSubtype="8"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par>
                          <p:cTn id="38" fill="hold">
                            <p:stCondLst>
                              <p:cond delay="4375"/>
                            </p:stCondLst>
                            <p:childTnLst>
                              <p:par>
                                <p:cTn id="39" presetID="22" presetClass="entr" presetSubtype="8"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par>
                          <p:cTn id="42" fill="hold">
                            <p:stCondLst>
                              <p:cond delay="4875"/>
                            </p:stCondLst>
                            <p:childTnLst>
                              <p:par>
                                <p:cTn id="43" presetID="22" presetClass="entr" presetSubtype="8"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20" grpId="0" animBg="1"/>
      <p:bldP spid="21" grpId="0" animBg="1"/>
      <p:bldP spid="22" grpId="0" animBg="1"/>
      <p:bldP spid="23" grpId="0"/>
      <p:bldP spid="24" grpId="0"/>
      <p:bldP spid="25" grpId="0"/>
      <p:bldP spid="6"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空日志</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20" name="图片 19">
            <a:extLst>
              <a:ext uri="{FF2B5EF4-FFF2-40B4-BE49-F238E27FC236}">
                <a16:creationId xmlns:a16="http://schemas.microsoft.com/office/drawing/2014/main" id="{266423C2-9F89-9040-D02D-376D30C31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693115"/>
            <a:ext cx="4800010" cy="4242501"/>
          </a:xfrm>
          <a:prstGeom prst="rect">
            <a:avLst/>
          </a:prstGeom>
        </p:spPr>
      </p:pic>
      <p:sp>
        <p:nvSpPr>
          <p:cNvPr id="22" name="菱形 21">
            <a:extLst>
              <a:ext uri="{FF2B5EF4-FFF2-40B4-BE49-F238E27FC236}">
                <a16:creationId xmlns:a16="http://schemas.microsoft.com/office/drawing/2014/main" id="{A53B9D8B-0BB8-AA6E-9108-9EE8B97EB08A}"/>
              </a:ext>
            </a:extLst>
          </p:cNvPr>
          <p:cNvSpPr/>
          <p:nvPr/>
        </p:nvSpPr>
        <p:spPr>
          <a:xfrm>
            <a:off x="1391478" y="1272390"/>
            <a:ext cx="1736153" cy="1736048"/>
          </a:xfrm>
          <a:prstGeom prst="diamond">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7603" rIns="0" bIns="57603" anchor="ctr"/>
          <a:lstStyle/>
          <a:p>
            <a:pPr algn="ctr">
              <a:defRPr/>
            </a:pPr>
            <a:r>
              <a:rPr lang="zh-CN" altLang="en-US" sz="2133" b="1" dirty="0">
                <a:latin typeface="微软雅黑" panose="020B0503020204020204" pitchFamily="34" charset="-122"/>
                <a:ea typeface="微软雅黑" panose="020B0503020204020204" pitchFamily="34" charset="-122"/>
              </a:rPr>
              <a:t>问题</a:t>
            </a:r>
          </a:p>
        </p:txBody>
      </p:sp>
      <p:sp>
        <p:nvSpPr>
          <p:cNvPr id="23" name="菱形 22">
            <a:extLst>
              <a:ext uri="{FF2B5EF4-FFF2-40B4-BE49-F238E27FC236}">
                <a16:creationId xmlns:a16="http://schemas.microsoft.com/office/drawing/2014/main" id="{EBF05230-8007-694F-1356-D5A86C7DAD85}"/>
              </a:ext>
            </a:extLst>
          </p:cNvPr>
          <p:cNvSpPr/>
          <p:nvPr/>
        </p:nvSpPr>
        <p:spPr>
          <a:xfrm>
            <a:off x="4503985" y="4197571"/>
            <a:ext cx="1738152" cy="1738045"/>
          </a:xfrm>
          <a:prstGeom prst="diamond">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7603" rIns="0" bIns="57603" anchor="ctr"/>
          <a:lstStyle/>
          <a:p>
            <a:pPr algn="ctr">
              <a:defRPr/>
            </a:pPr>
            <a:r>
              <a:rPr lang="zh-CN" altLang="en-US" sz="2133" b="1" dirty="0">
                <a:latin typeface="微软雅黑" panose="020B0503020204020204" pitchFamily="34" charset="-122"/>
                <a:ea typeface="微软雅黑" panose="020B0503020204020204" pitchFamily="34" charset="-122"/>
              </a:rPr>
              <a:t>解决</a:t>
            </a:r>
            <a:endParaRPr lang="en-US" altLang="zh-CN" sz="2133" b="1" dirty="0">
              <a:latin typeface="微软雅黑" panose="020B0503020204020204" pitchFamily="34" charset="-122"/>
              <a:ea typeface="微软雅黑" panose="020B0503020204020204" pitchFamily="34" charset="-122"/>
            </a:endParaRPr>
          </a:p>
          <a:p>
            <a:pPr algn="ctr">
              <a:defRPr/>
            </a:pPr>
            <a:r>
              <a:rPr lang="zh-CN" altLang="en-US" sz="2133" b="1" dirty="0">
                <a:latin typeface="微软雅黑" panose="020B0503020204020204" pitchFamily="34" charset="-122"/>
                <a:ea typeface="微软雅黑" panose="020B0503020204020204" pitchFamily="34" charset="-122"/>
              </a:rPr>
              <a:t>方案</a:t>
            </a:r>
          </a:p>
        </p:txBody>
      </p:sp>
      <p:sp>
        <p:nvSpPr>
          <p:cNvPr id="24" name="矩形 23">
            <a:extLst>
              <a:ext uri="{FF2B5EF4-FFF2-40B4-BE49-F238E27FC236}">
                <a16:creationId xmlns:a16="http://schemas.microsoft.com/office/drawing/2014/main" id="{B7B81A11-9432-FA27-620C-C882E84EBB56}"/>
              </a:ext>
            </a:extLst>
          </p:cNvPr>
          <p:cNvSpPr/>
          <p:nvPr/>
        </p:nvSpPr>
        <p:spPr>
          <a:xfrm>
            <a:off x="3180922" y="1498289"/>
            <a:ext cx="3677078" cy="2169585"/>
          </a:xfrm>
          <a:prstGeom prst="rect">
            <a:avLst/>
          </a:prstGeom>
        </p:spPr>
        <p:txBody>
          <a:bodyPr wrap="square" lIns="115205" tIns="57603" rIns="115205" bIns="57603">
            <a:spAutoFit/>
          </a:bodyPr>
          <a:lstStyle/>
          <a:p>
            <a:pPr lvl="0">
              <a:lnSpc>
                <a:spcPct val="130000"/>
              </a:lnSpc>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“活锁”</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30000"/>
              </a:lnSpc>
              <a:defRPr/>
            </a:pPr>
            <a:r>
              <a:rPr lang="zh-CN" altLang="en-US" sz="1400" dirty="0">
                <a:solidFill>
                  <a:schemeClr val="tx1">
                    <a:lumMod val="65000"/>
                    <a:lumOff val="35000"/>
                  </a:schemeClr>
                </a:solidFill>
                <a:latin typeface="微软雅黑" pitchFamily="34" charset="-122"/>
                <a:ea typeface="微软雅黑" pitchFamily="34" charset="-122"/>
              </a:rPr>
              <a:t>由于</a:t>
            </a:r>
            <a:r>
              <a:rPr lang="en-US" altLang="zh-CN" sz="1400" dirty="0">
                <a:solidFill>
                  <a:schemeClr val="tx1">
                    <a:lumMod val="65000"/>
                    <a:lumOff val="35000"/>
                  </a:schemeClr>
                </a:solidFill>
                <a:latin typeface="微软雅黑" pitchFamily="34" charset="-122"/>
                <a:ea typeface="微软雅黑" pitchFamily="34" charset="-122"/>
              </a:rPr>
              <a:t>Fig8</a:t>
            </a:r>
            <a:r>
              <a:rPr lang="zh-CN" altLang="en-US" sz="1400" dirty="0">
                <a:solidFill>
                  <a:schemeClr val="tx1">
                    <a:lumMod val="65000"/>
                    <a:lumOff val="35000"/>
                  </a:schemeClr>
                </a:solidFill>
                <a:latin typeface="微软雅黑" pitchFamily="34" charset="-122"/>
                <a:ea typeface="微软雅黑" pitchFamily="34" charset="-122"/>
              </a:rPr>
              <a:t>的问题，</a:t>
            </a:r>
            <a:r>
              <a:rPr lang="en-US" altLang="zh-CN" sz="1400" dirty="0">
                <a:solidFill>
                  <a:schemeClr val="tx1">
                    <a:lumMod val="65000"/>
                    <a:lumOff val="35000"/>
                  </a:schemeClr>
                </a:solidFill>
                <a:latin typeface="微软雅黑" pitchFamily="34" charset="-122"/>
                <a:ea typeface="微软雅黑" pitchFamily="34" charset="-122"/>
              </a:rPr>
              <a:t>Leader</a:t>
            </a:r>
            <a:r>
              <a:rPr lang="zh-CN" altLang="en-US" sz="1400" dirty="0">
                <a:solidFill>
                  <a:schemeClr val="tx1">
                    <a:lumMod val="65000"/>
                    <a:lumOff val="35000"/>
                  </a:schemeClr>
                </a:solidFill>
                <a:latin typeface="微软雅黑" pitchFamily="34" charset="-122"/>
                <a:ea typeface="微软雅黑" pitchFamily="34" charset="-122"/>
              </a:rPr>
              <a:t>只提交当前任期的日志条目。在某种情况下，系统的</a:t>
            </a:r>
            <a:r>
              <a:rPr lang="en-US" altLang="zh-CN" sz="1400" dirty="0">
                <a:solidFill>
                  <a:schemeClr val="tx1">
                    <a:lumMod val="65000"/>
                    <a:lumOff val="35000"/>
                  </a:schemeClr>
                </a:solidFill>
                <a:latin typeface="微软雅黑" pitchFamily="34" charset="-122"/>
                <a:ea typeface="微软雅黑" pitchFamily="34" charset="-122"/>
              </a:rPr>
              <a:t>Leader</a:t>
            </a:r>
            <a:r>
              <a:rPr lang="zh-CN" altLang="en-US" sz="1400" dirty="0">
                <a:solidFill>
                  <a:schemeClr val="tx1">
                    <a:lumMod val="65000"/>
                    <a:lumOff val="35000"/>
                  </a:schemeClr>
                </a:solidFill>
                <a:latin typeface="微软雅黑" pitchFamily="34" charset="-122"/>
                <a:ea typeface="微软雅黑" pitchFamily="34" charset="-122"/>
              </a:rPr>
              <a:t>可能还没拥有当前日志的条目，并且并为提交之前的日志条目。客户端不断请求之前的数据，但此时这些数据还未提交，请求不断超时，系统出现“活锁”。</a:t>
            </a:r>
          </a:p>
        </p:txBody>
      </p:sp>
      <p:sp>
        <p:nvSpPr>
          <p:cNvPr id="25" name="矩形 24">
            <a:extLst>
              <a:ext uri="{FF2B5EF4-FFF2-40B4-BE49-F238E27FC236}">
                <a16:creationId xmlns:a16="http://schemas.microsoft.com/office/drawing/2014/main" id="{4E14919E-5E44-263E-235F-0550DDF63582}"/>
              </a:ext>
            </a:extLst>
          </p:cNvPr>
          <p:cNvSpPr/>
          <p:nvPr/>
        </p:nvSpPr>
        <p:spPr>
          <a:xfrm flipH="1">
            <a:off x="1485899" y="4669594"/>
            <a:ext cx="2884249" cy="1739019"/>
          </a:xfrm>
          <a:prstGeom prst="rect">
            <a:avLst/>
          </a:prstGeom>
        </p:spPr>
        <p:txBody>
          <a:bodyPr wrap="square" lIns="115205" tIns="57603" rIns="115205" bIns="57603">
            <a:spAutoFit/>
          </a:bodyPr>
          <a:lstStyle/>
          <a:p>
            <a:pPr lvl="0" algn="r">
              <a:lnSpc>
                <a:spcPct val="130000"/>
              </a:lnSpc>
              <a:defRPr/>
            </a:pPr>
            <a:r>
              <a:rPr lang="zh-CN" altLang="en-US" sz="1867" b="1" dirty="0">
                <a:solidFill>
                  <a:schemeClr val="tx1">
                    <a:lumMod val="65000"/>
                    <a:lumOff val="35000"/>
                  </a:schemeClr>
                </a:solidFill>
                <a:latin typeface="微软雅黑" panose="020B0503020204020204" pitchFamily="34" charset="-122"/>
                <a:ea typeface="微软雅黑" panose="020B0503020204020204" pitchFamily="34" charset="-122"/>
              </a:rPr>
              <a:t>空日志</a:t>
            </a:r>
            <a:endParaRPr lang="en-US" altLang="zh-CN" sz="1867"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gn="r">
              <a:lnSpc>
                <a:spcPct val="130000"/>
              </a:lnSpc>
              <a:defRPr/>
            </a:pPr>
            <a:r>
              <a:rPr lang="zh-CN" altLang="en-US" sz="1600" dirty="0">
                <a:solidFill>
                  <a:schemeClr val="tx1">
                    <a:lumMod val="65000"/>
                    <a:lumOff val="35000"/>
                  </a:schemeClr>
                </a:solidFill>
                <a:latin typeface="微软雅黑" pitchFamily="34" charset="-122"/>
                <a:ea typeface="微软雅黑" pitchFamily="34" charset="-122"/>
              </a:rPr>
              <a:t>为了解决上述问题，只需定期检查</a:t>
            </a:r>
            <a:r>
              <a:rPr lang="en-US" altLang="zh-CN" sz="1600" dirty="0">
                <a:solidFill>
                  <a:schemeClr val="tx1">
                    <a:lumMod val="65000"/>
                    <a:lumOff val="35000"/>
                  </a:schemeClr>
                </a:solidFill>
                <a:latin typeface="微软雅黑" pitchFamily="34" charset="-122"/>
                <a:ea typeface="微软雅黑" pitchFamily="34" charset="-122"/>
              </a:rPr>
              <a:t>Leader</a:t>
            </a:r>
            <a:r>
              <a:rPr lang="zh-CN" altLang="en-US" sz="1600" dirty="0">
                <a:solidFill>
                  <a:schemeClr val="tx1">
                    <a:lumMod val="65000"/>
                    <a:lumOff val="35000"/>
                  </a:schemeClr>
                </a:solidFill>
                <a:latin typeface="微软雅黑" pitchFamily="34" charset="-122"/>
                <a:ea typeface="微软雅黑" pitchFamily="34" charset="-122"/>
              </a:rPr>
              <a:t>是否有当前日志，若没有则打入一个当前</a:t>
            </a:r>
            <a:r>
              <a:rPr lang="en-US" altLang="zh-CN" sz="1600" dirty="0">
                <a:solidFill>
                  <a:schemeClr val="tx1">
                    <a:lumMod val="65000"/>
                    <a:lumOff val="35000"/>
                  </a:schemeClr>
                </a:solidFill>
                <a:latin typeface="微软雅黑" pitchFamily="34" charset="-122"/>
                <a:ea typeface="微软雅黑" pitchFamily="34" charset="-122"/>
              </a:rPr>
              <a:t>term</a:t>
            </a:r>
            <a:r>
              <a:rPr lang="zh-CN" altLang="en-US" sz="1600" dirty="0">
                <a:solidFill>
                  <a:schemeClr val="tx1">
                    <a:lumMod val="65000"/>
                    <a:lumOff val="35000"/>
                  </a:schemeClr>
                </a:solidFill>
                <a:latin typeface="微软雅黑" pitchFamily="34" charset="-122"/>
                <a:ea typeface="微软雅黑" pitchFamily="34" charset="-122"/>
              </a:rPr>
              <a:t>的空日志。</a:t>
            </a:r>
            <a:endParaRPr lang="en-US" altLang="zh-CN" sz="1867"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Rectangle 2">
            <a:extLst>
              <a:ext uri="{FF2B5EF4-FFF2-40B4-BE49-F238E27FC236}">
                <a16:creationId xmlns:a16="http://schemas.microsoft.com/office/drawing/2014/main" id="{272453E3-D70A-0362-A7A5-B78378C0EDA7}"/>
              </a:ext>
            </a:extLst>
          </p:cNvPr>
          <p:cNvSpPr>
            <a:spLocks noChangeArrowheads="1"/>
          </p:cNvSpPr>
          <p:nvPr/>
        </p:nvSpPr>
        <p:spPr bwMode="auto">
          <a:xfrm>
            <a:off x="1693697" y="2173217"/>
            <a:ext cx="9012404"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C7773E"/>
                </a:solidFill>
                <a:effectLst/>
                <a:latin typeface="Arial Unicode MS"/>
                <a:ea typeface="JetBrains Mono"/>
              </a:rPr>
              <a:t>func </a:t>
            </a:r>
            <a:r>
              <a:rPr kumimoji="0" lang="zh-CN" altLang="zh-CN" sz="3200" b="0" i="0" u="none" strike="noStrike" cap="none" normalizeH="0" baseline="0" dirty="0">
                <a:ln>
                  <a:noFill/>
                </a:ln>
                <a:solidFill>
                  <a:srgbClr val="A9B7C6"/>
                </a:solidFill>
                <a:effectLst/>
                <a:latin typeface="Arial Unicode MS"/>
                <a:ea typeface="JetBrains Mono"/>
              </a:rPr>
              <a:t>(</a:t>
            </a:r>
            <a:r>
              <a:rPr kumimoji="0" lang="zh-CN" altLang="zh-CN" sz="3200" b="0" i="0" u="none" strike="noStrike" cap="none" normalizeH="0" baseline="0" dirty="0">
                <a:ln>
                  <a:noFill/>
                </a:ln>
                <a:solidFill>
                  <a:srgbClr val="4EADE5"/>
                </a:solidFill>
                <a:effectLst/>
                <a:latin typeface="Arial Unicode MS"/>
                <a:ea typeface="JetBrains Mono"/>
              </a:rPr>
              <a:t>kv </a:t>
            </a:r>
            <a:r>
              <a:rPr kumimoji="0" lang="zh-CN" altLang="zh-CN" sz="3200" b="0" i="0" u="none" strike="noStrike" cap="none" normalizeH="0" baseline="0" dirty="0">
                <a:ln>
                  <a:noFill/>
                </a:ln>
                <a:solidFill>
                  <a:srgbClr val="A9B7C6"/>
                </a:solidFill>
                <a:effectLst/>
                <a:latin typeface="Arial Unicode MS"/>
                <a:ea typeface="JetBrains Mono"/>
              </a:rPr>
              <a:t>*</a:t>
            </a:r>
            <a:r>
              <a:rPr kumimoji="0" lang="zh-CN" altLang="zh-CN" sz="3200" b="0" i="0" u="none" strike="noStrike" cap="none" normalizeH="0" baseline="0" dirty="0">
                <a:ln>
                  <a:noFill/>
                </a:ln>
                <a:solidFill>
                  <a:srgbClr val="6FAFBD"/>
                </a:solidFill>
                <a:effectLst/>
                <a:latin typeface="Arial Unicode MS"/>
                <a:ea typeface="JetBrains Mono"/>
              </a:rPr>
              <a:t>ShardKV</a:t>
            </a:r>
            <a:r>
              <a:rPr kumimoji="0" lang="zh-CN" altLang="zh-CN" sz="3200" b="0" i="0" u="none" strike="noStrike" cap="none" normalizeH="0" baseline="0" dirty="0">
                <a:ln>
                  <a:noFill/>
                </a:ln>
                <a:solidFill>
                  <a:srgbClr val="A9B7C6"/>
                </a:solidFill>
                <a:effectLst/>
                <a:latin typeface="Arial Unicode MS"/>
                <a:ea typeface="JetBrains Mono"/>
              </a:rPr>
              <a:t>) </a:t>
            </a:r>
            <a:r>
              <a:rPr kumimoji="0" lang="zh-CN" altLang="zh-CN" sz="3200" b="0" i="0" u="none" strike="noStrike" cap="none" normalizeH="0" baseline="0" dirty="0">
                <a:ln>
                  <a:noFill/>
                </a:ln>
                <a:solidFill>
                  <a:srgbClr val="E6B163"/>
                </a:solidFill>
                <a:effectLst/>
                <a:latin typeface="Arial Unicode MS"/>
                <a:ea typeface="JetBrains Mono"/>
              </a:rPr>
              <a:t>enterEmpty</a:t>
            </a:r>
            <a:r>
              <a:rPr kumimoji="0" lang="zh-CN" altLang="zh-CN" sz="3200" b="0" i="0" u="none" strike="noStrike" cap="none" normalizeH="0" baseline="0" dirty="0">
                <a:ln>
                  <a:noFill/>
                </a:ln>
                <a:solidFill>
                  <a:srgbClr val="A9B7C6"/>
                </a:solidFill>
                <a:effectLst/>
                <a:latin typeface="Arial Unicode MS"/>
                <a:ea typeface="JetBrains Mono"/>
              </a:rPr>
              <a:t>()  {</a:t>
            </a:r>
            <a:br>
              <a:rPr kumimoji="0" lang="zh-CN" altLang="zh-CN" sz="3200" b="0" i="0" u="none" strike="noStrike" cap="none" normalizeH="0" baseline="0" dirty="0">
                <a:ln>
                  <a:noFill/>
                </a:ln>
                <a:solidFill>
                  <a:srgbClr val="A9B7C6"/>
                </a:solidFill>
                <a:effectLst/>
                <a:latin typeface="Arial Unicode MS"/>
                <a:ea typeface="JetBrains Mono"/>
              </a:rPr>
            </a:br>
            <a:r>
              <a:rPr kumimoji="0" lang="zh-CN" altLang="zh-CN" sz="3200" b="0" i="0" u="none" strike="noStrike" cap="none" normalizeH="0" baseline="0" dirty="0">
                <a:ln>
                  <a:noFill/>
                </a:ln>
                <a:solidFill>
                  <a:srgbClr val="A9B7C6"/>
                </a:solidFill>
                <a:effectLst/>
                <a:latin typeface="Arial Unicode MS"/>
                <a:ea typeface="JetBrains Mono"/>
              </a:rPr>
              <a:t>   </a:t>
            </a:r>
            <a:r>
              <a:rPr kumimoji="0" lang="zh-CN" altLang="zh-CN" sz="3200" b="0" i="0" u="none" strike="noStrike" cap="none" normalizeH="0" baseline="0" dirty="0">
                <a:ln>
                  <a:noFill/>
                </a:ln>
                <a:solidFill>
                  <a:srgbClr val="C7773E"/>
                </a:solidFill>
                <a:effectLst/>
                <a:latin typeface="Arial Unicode MS"/>
                <a:ea typeface="JetBrains Mono"/>
              </a:rPr>
              <a:t>if </a:t>
            </a:r>
            <a:r>
              <a:rPr kumimoji="0" lang="zh-CN" altLang="zh-CN" sz="3200" b="0" i="0" u="none" strike="noStrike" cap="none" normalizeH="0" baseline="0" dirty="0">
                <a:ln>
                  <a:noFill/>
                </a:ln>
                <a:solidFill>
                  <a:srgbClr val="A9B7C6"/>
                </a:solidFill>
                <a:effectLst/>
                <a:latin typeface="Arial Unicode MS"/>
                <a:ea typeface="JetBrains Mono"/>
              </a:rPr>
              <a:t>!</a:t>
            </a:r>
            <a:r>
              <a:rPr kumimoji="0" lang="zh-CN" altLang="zh-CN" sz="3200" b="0" i="0" u="none" strike="noStrike" cap="none" normalizeH="0" baseline="0" dirty="0">
                <a:ln>
                  <a:noFill/>
                </a:ln>
                <a:solidFill>
                  <a:srgbClr val="4EADE5"/>
                </a:solidFill>
                <a:effectLst/>
                <a:latin typeface="Arial Unicode MS"/>
                <a:ea typeface="JetBrains Mono"/>
              </a:rPr>
              <a:t>kv</a:t>
            </a:r>
            <a:r>
              <a:rPr kumimoji="0" lang="zh-CN" altLang="zh-CN" sz="3200" b="0" i="0" u="none" strike="noStrike" cap="none" normalizeH="0" baseline="0" dirty="0">
                <a:ln>
                  <a:noFill/>
                </a:ln>
                <a:solidFill>
                  <a:srgbClr val="A9B7C6"/>
                </a:solidFill>
                <a:effectLst/>
                <a:latin typeface="Arial Unicode MS"/>
                <a:ea typeface="JetBrains Mono"/>
              </a:rPr>
              <a:t>.rf.</a:t>
            </a:r>
            <a:r>
              <a:rPr kumimoji="0" lang="zh-CN" altLang="zh-CN" sz="3200" b="0" i="0" u="none" strike="noStrike" cap="none" normalizeH="0" baseline="0" dirty="0">
                <a:ln>
                  <a:noFill/>
                </a:ln>
                <a:solidFill>
                  <a:srgbClr val="B09D79"/>
                </a:solidFill>
                <a:effectLst/>
                <a:latin typeface="Arial Unicode MS"/>
                <a:ea typeface="JetBrains Mono"/>
              </a:rPr>
              <a:t>HasLogAtCurrentTerm</a:t>
            </a:r>
            <a:r>
              <a:rPr kumimoji="0" lang="zh-CN" altLang="zh-CN" sz="3200" b="0" i="0" u="none" strike="noStrike" cap="none" normalizeH="0" baseline="0" dirty="0">
                <a:ln>
                  <a:noFill/>
                </a:ln>
                <a:solidFill>
                  <a:srgbClr val="A9B7C6"/>
                </a:solidFill>
                <a:effectLst/>
                <a:latin typeface="Arial Unicode MS"/>
                <a:ea typeface="JetBrains Mono"/>
              </a:rPr>
              <a:t>() {</a:t>
            </a:r>
            <a:br>
              <a:rPr kumimoji="0" lang="zh-CN" altLang="zh-CN" sz="3200" b="0" i="0" u="none" strike="noStrike" cap="none" normalizeH="0" baseline="0" dirty="0">
                <a:ln>
                  <a:noFill/>
                </a:ln>
                <a:solidFill>
                  <a:srgbClr val="A9B7C6"/>
                </a:solidFill>
                <a:effectLst/>
                <a:latin typeface="Arial Unicode MS"/>
                <a:ea typeface="JetBrains Mono"/>
              </a:rPr>
            </a:br>
            <a:r>
              <a:rPr kumimoji="0" lang="zh-CN" altLang="zh-CN" sz="3200" b="0" i="0" u="none" strike="noStrike" cap="none" normalizeH="0" baseline="0" dirty="0">
                <a:ln>
                  <a:noFill/>
                </a:ln>
                <a:solidFill>
                  <a:srgbClr val="A9B7C6"/>
                </a:solidFill>
                <a:effectLst/>
                <a:latin typeface="Arial Unicode MS"/>
                <a:ea typeface="JetBrains Mono"/>
              </a:rPr>
              <a:t>      </a:t>
            </a:r>
            <a:r>
              <a:rPr kumimoji="0" lang="zh-CN" altLang="zh-CN" sz="3200" b="0" i="0" u="none" strike="noStrike" cap="none" normalizeH="0" baseline="0" dirty="0">
                <a:ln>
                  <a:noFill/>
                </a:ln>
                <a:solidFill>
                  <a:srgbClr val="4EADE5"/>
                </a:solidFill>
                <a:effectLst/>
                <a:latin typeface="Arial Unicode MS"/>
                <a:ea typeface="JetBrains Mono"/>
              </a:rPr>
              <a:t>kv</a:t>
            </a:r>
            <a:r>
              <a:rPr kumimoji="0" lang="zh-CN" altLang="zh-CN" sz="3200" b="0" i="0" u="none" strike="noStrike" cap="none" normalizeH="0" baseline="0" dirty="0">
                <a:ln>
                  <a:noFill/>
                </a:ln>
                <a:solidFill>
                  <a:srgbClr val="A9B7C6"/>
                </a:solidFill>
                <a:effectLst/>
                <a:latin typeface="Arial Unicode MS"/>
                <a:ea typeface="JetBrains Mono"/>
              </a:rPr>
              <a:t>.</a:t>
            </a:r>
            <a:r>
              <a:rPr kumimoji="0" lang="zh-CN" altLang="zh-CN" sz="3200" b="0" i="0" u="none" strike="noStrike" cap="none" normalizeH="0" baseline="0" dirty="0">
                <a:ln>
                  <a:noFill/>
                </a:ln>
                <a:solidFill>
                  <a:srgbClr val="B09D79"/>
                </a:solidFill>
                <a:effectLst/>
                <a:latin typeface="Arial Unicode MS"/>
                <a:ea typeface="JetBrains Mono"/>
              </a:rPr>
              <a:t>log</a:t>
            </a:r>
            <a:r>
              <a:rPr kumimoji="0" lang="zh-CN" altLang="zh-CN" sz="3200" b="0" i="0" u="none" strike="noStrike" cap="none" normalizeH="0" baseline="0" dirty="0">
                <a:ln>
                  <a:noFill/>
                </a:ln>
                <a:solidFill>
                  <a:srgbClr val="A9B7C6"/>
                </a:solidFill>
                <a:effectLst/>
                <a:latin typeface="Arial Unicode MS"/>
                <a:ea typeface="JetBrains Mono"/>
              </a:rPr>
              <a:t>(</a:t>
            </a:r>
            <a:r>
              <a:rPr kumimoji="0" lang="zh-CN" altLang="zh-CN" sz="3200" b="0" i="0" u="none" strike="noStrike" cap="none" normalizeH="0" baseline="0" dirty="0">
                <a:ln>
                  <a:noFill/>
                </a:ln>
                <a:solidFill>
                  <a:srgbClr val="6A8759"/>
                </a:solidFill>
                <a:effectLst/>
                <a:latin typeface="Arial Unicode MS"/>
                <a:ea typeface="JetBrains Mono"/>
              </a:rPr>
              <a:t>"start empty log"</a:t>
            </a:r>
            <a:r>
              <a:rPr kumimoji="0" lang="zh-CN" altLang="zh-CN" sz="3200" b="0" i="0" u="none" strike="noStrike" cap="none" normalizeH="0" baseline="0" dirty="0">
                <a:ln>
                  <a:noFill/>
                </a:ln>
                <a:solidFill>
                  <a:srgbClr val="A9B7C6"/>
                </a:solidFill>
                <a:effectLst/>
                <a:latin typeface="Arial Unicode MS"/>
                <a:ea typeface="JetBrains Mono"/>
              </a:rPr>
              <a:t>)</a:t>
            </a:r>
            <a:br>
              <a:rPr kumimoji="0" lang="zh-CN" altLang="zh-CN" sz="3200" b="0" i="0" u="none" strike="noStrike" cap="none" normalizeH="0" baseline="0" dirty="0">
                <a:ln>
                  <a:noFill/>
                </a:ln>
                <a:solidFill>
                  <a:srgbClr val="A9B7C6"/>
                </a:solidFill>
                <a:effectLst/>
                <a:latin typeface="Arial Unicode MS"/>
                <a:ea typeface="JetBrains Mono"/>
              </a:rPr>
            </a:br>
            <a:r>
              <a:rPr kumimoji="0" lang="zh-CN" altLang="zh-CN" sz="3200" b="0" i="0" u="none" strike="noStrike" cap="none" normalizeH="0" baseline="0" dirty="0">
                <a:ln>
                  <a:noFill/>
                </a:ln>
                <a:solidFill>
                  <a:srgbClr val="A9B7C6"/>
                </a:solidFill>
                <a:effectLst/>
                <a:latin typeface="Arial Unicode MS"/>
                <a:ea typeface="JetBrains Mono"/>
              </a:rPr>
              <a:t>      </a:t>
            </a:r>
            <a:r>
              <a:rPr kumimoji="0" lang="zh-CN" altLang="zh-CN" sz="3200" b="0" i="0" u="none" strike="noStrike" cap="none" normalizeH="0" baseline="0" dirty="0">
                <a:ln>
                  <a:noFill/>
                </a:ln>
                <a:solidFill>
                  <a:srgbClr val="4EADE5"/>
                </a:solidFill>
                <a:effectLst/>
                <a:latin typeface="Arial Unicode MS"/>
                <a:ea typeface="JetBrains Mono"/>
              </a:rPr>
              <a:t>kv</a:t>
            </a:r>
            <a:r>
              <a:rPr kumimoji="0" lang="zh-CN" altLang="zh-CN" sz="3200" b="0" i="0" u="none" strike="noStrike" cap="none" normalizeH="0" baseline="0" dirty="0">
                <a:ln>
                  <a:noFill/>
                </a:ln>
                <a:solidFill>
                  <a:srgbClr val="A9B7C6"/>
                </a:solidFill>
                <a:effectLst/>
                <a:latin typeface="Arial Unicode MS"/>
                <a:ea typeface="JetBrains Mono"/>
              </a:rPr>
              <a:t>.rf.</a:t>
            </a:r>
            <a:r>
              <a:rPr kumimoji="0" lang="zh-CN" altLang="zh-CN" sz="3200" b="0" i="0" u="none" strike="noStrike" cap="none" normalizeH="0" baseline="0" dirty="0">
                <a:ln>
                  <a:noFill/>
                </a:ln>
                <a:solidFill>
                  <a:srgbClr val="B09D79"/>
                </a:solidFill>
                <a:effectLst/>
                <a:latin typeface="Arial Unicode MS"/>
                <a:ea typeface="JetBrains Mono"/>
              </a:rPr>
              <a:t>Start</a:t>
            </a:r>
            <a:r>
              <a:rPr kumimoji="0" lang="zh-CN" altLang="zh-CN" sz="3200" b="0" i="0" u="none" strike="noStrike" cap="none" normalizeH="0" baseline="0" dirty="0">
                <a:ln>
                  <a:noFill/>
                </a:ln>
                <a:solidFill>
                  <a:srgbClr val="A9B7C6"/>
                </a:solidFill>
                <a:effectLst/>
                <a:latin typeface="Arial Unicode MS"/>
                <a:ea typeface="JetBrains Mono"/>
              </a:rPr>
              <a:t>(</a:t>
            </a:r>
            <a:r>
              <a:rPr kumimoji="0" lang="zh-CN" altLang="zh-CN" sz="3200" b="0" i="0" u="none" strike="noStrike" cap="none" normalizeH="0" baseline="0" dirty="0">
                <a:ln>
                  <a:noFill/>
                </a:ln>
                <a:solidFill>
                  <a:srgbClr val="B09D79"/>
                </a:solidFill>
                <a:effectLst/>
                <a:latin typeface="Arial Unicode MS"/>
                <a:ea typeface="JetBrains Mono"/>
              </a:rPr>
              <a:t>newRaftLogCommand</a:t>
            </a:r>
            <a:r>
              <a:rPr kumimoji="0" lang="zh-CN" altLang="zh-CN" sz="3200" b="0" i="0" u="none" strike="noStrike" cap="none" normalizeH="0" baseline="0" dirty="0">
                <a:ln>
                  <a:noFill/>
                </a:ln>
                <a:solidFill>
                  <a:srgbClr val="A9B7C6"/>
                </a:solidFill>
                <a:effectLst/>
                <a:latin typeface="Arial Unicode MS"/>
                <a:ea typeface="JetBrains Mono"/>
              </a:rPr>
              <a:t>(</a:t>
            </a:r>
            <a:r>
              <a:rPr kumimoji="0" lang="zh-CN" altLang="zh-CN" sz="3200" b="0" i="1" u="none" strike="noStrike" cap="none" normalizeH="0" baseline="0" dirty="0">
                <a:ln>
                  <a:noFill/>
                </a:ln>
                <a:solidFill>
                  <a:srgbClr val="9876AA"/>
                </a:solidFill>
                <a:effectLst/>
                <a:latin typeface="Arial Unicode MS"/>
                <a:ea typeface="JetBrains Mono"/>
              </a:rPr>
              <a:t>Empty</a:t>
            </a:r>
            <a:r>
              <a:rPr kumimoji="0" lang="zh-CN" altLang="zh-CN" sz="3200" b="0" i="0" u="none" strike="noStrike" cap="none" normalizeH="0" baseline="0" dirty="0">
                <a:ln>
                  <a:noFill/>
                </a:ln>
                <a:solidFill>
                  <a:srgbClr val="CC7832"/>
                </a:solidFill>
                <a:effectLst/>
                <a:latin typeface="Arial Unicode MS"/>
                <a:ea typeface="JetBrains Mono"/>
              </a:rPr>
              <a:t>, </a:t>
            </a:r>
            <a:r>
              <a:rPr kumimoji="0" lang="zh-CN" altLang="zh-CN" sz="3200" b="0" i="0" u="none" strike="noStrike" cap="none" normalizeH="0" baseline="0" dirty="0">
                <a:ln>
                  <a:noFill/>
                </a:ln>
                <a:solidFill>
                  <a:srgbClr val="C7773E"/>
                </a:solidFill>
                <a:effectLst/>
                <a:latin typeface="Arial Unicode MS"/>
                <a:ea typeface="JetBrains Mono"/>
              </a:rPr>
              <a:t>nil</a:t>
            </a:r>
            <a:r>
              <a:rPr kumimoji="0" lang="zh-CN" altLang="zh-CN" sz="3200" b="0" i="0" u="none" strike="noStrike" cap="none" normalizeH="0" baseline="0" dirty="0">
                <a:ln>
                  <a:noFill/>
                </a:ln>
                <a:solidFill>
                  <a:srgbClr val="A9B7C6"/>
                </a:solidFill>
                <a:effectLst/>
                <a:latin typeface="Arial Unicode MS"/>
                <a:ea typeface="JetBrains Mono"/>
              </a:rPr>
              <a:t>))</a:t>
            </a:r>
            <a:br>
              <a:rPr kumimoji="0" lang="zh-CN" altLang="zh-CN" sz="3200" b="0" i="0" u="none" strike="noStrike" cap="none" normalizeH="0" baseline="0" dirty="0">
                <a:ln>
                  <a:noFill/>
                </a:ln>
                <a:solidFill>
                  <a:srgbClr val="A9B7C6"/>
                </a:solidFill>
                <a:effectLst/>
                <a:latin typeface="Arial Unicode MS"/>
                <a:ea typeface="JetBrains Mono"/>
              </a:rPr>
            </a:br>
            <a:r>
              <a:rPr kumimoji="0" lang="zh-CN" altLang="zh-CN" sz="3200" b="0" i="0" u="none" strike="noStrike" cap="none" normalizeH="0" baseline="0" dirty="0">
                <a:ln>
                  <a:noFill/>
                </a:ln>
                <a:solidFill>
                  <a:srgbClr val="A9B7C6"/>
                </a:solidFill>
                <a:effectLst/>
                <a:latin typeface="Arial Unicode MS"/>
                <a:ea typeface="JetBrains Mono"/>
              </a:rPr>
              <a:t>   }</a:t>
            </a:r>
            <a:br>
              <a:rPr kumimoji="0" lang="zh-CN" altLang="zh-CN" sz="3200" b="0" i="0" u="none" strike="noStrike" cap="none" normalizeH="0" baseline="0" dirty="0">
                <a:ln>
                  <a:noFill/>
                </a:ln>
                <a:solidFill>
                  <a:srgbClr val="A9B7C6"/>
                </a:solidFill>
                <a:effectLst/>
                <a:latin typeface="Arial Unicode MS"/>
                <a:ea typeface="JetBrains Mono"/>
              </a:rPr>
            </a:br>
            <a:r>
              <a:rPr kumimoji="0" lang="zh-CN" altLang="zh-CN" sz="3200" b="0" i="0" u="none" strike="noStrike" cap="none" normalizeH="0" baseline="0" dirty="0">
                <a:ln>
                  <a:noFill/>
                </a:ln>
                <a:solidFill>
                  <a:srgbClr val="A9B7C6"/>
                </a:solidFill>
                <a:effectLst/>
                <a:latin typeface="Arial Unicode MS"/>
                <a:ea typeface="JetBrains Mono"/>
              </a:rPr>
              <a:t>}</a:t>
            </a:r>
            <a:endParaRPr kumimoji="0" lang="zh-CN" altLang="zh-CN" sz="6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216032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par>
                          <p:cTn id="21" fill="hold">
                            <p:stCondLst>
                              <p:cond delay="2400"/>
                            </p:stCondLst>
                            <p:childTnLst>
                              <p:par>
                                <p:cTn id="22" presetID="2" presetClass="entr" presetSubtype="8" decel="53333"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750" fill="hold"/>
                                        <p:tgtEl>
                                          <p:spTgt spid="22"/>
                                        </p:tgtEl>
                                        <p:attrNameLst>
                                          <p:attrName>ppt_x</p:attrName>
                                        </p:attrNameLst>
                                      </p:cBhvr>
                                      <p:tavLst>
                                        <p:tav tm="0">
                                          <p:val>
                                            <p:strVal val="0-#ppt_w/2"/>
                                          </p:val>
                                        </p:tav>
                                        <p:tav tm="100000">
                                          <p:val>
                                            <p:strVal val="#ppt_x"/>
                                          </p:val>
                                        </p:tav>
                                      </p:tavLst>
                                    </p:anim>
                                    <p:anim calcmode="lin" valueType="num">
                                      <p:cBhvr additive="base">
                                        <p:cTn id="25" dur="75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8" decel="53333" fill="hold" grpId="0" nodeType="withEffect">
                                  <p:stCondLst>
                                    <p:cond delay="25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750" fill="hold"/>
                                        <p:tgtEl>
                                          <p:spTgt spid="23"/>
                                        </p:tgtEl>
                                        <p:attrNameLst>
                                          <p:attrName>ppt_x</p:attrName>
                                        </p:attrNameLst>
                                      </p:cBhvr>
                                      <p:tavLst>
                                        <p:tav tm="0">
                                          <p:val>
                                            <p:strVal val="0-#ppt_w/2"/>
                                          </p:val>
                                        </p:tav>
                                        <p:tav tm="100000">
                                          <p:val>
                                            <p:strVal val="#ppt_x"/>
                                          </p:val>
                                        </p:tav>
                                      </p:tavLst>
                                    </p:anim>
                                    <p:anim calcmode="lin" valueType="num">
                                      <p:cBhvr additive="base">
                                        <p:cTn id="29" dur="750" fill="hold"/>
                                        <p:tgtEl>
                                          <p:spTgt spid="23"/>
                                        </p:tgtEl>
                                        <p:attrNameLst>
                                          <p:attrName>ppt_y</p:attrName>
                                        </p:attrNameLst>
                                      </p:cBhvr>
                                      <p:tavLst>
                                        <p:tav tm="0">
                                          <p:val>
                                            <p:strVal val="#ppt_y"/>
                                          </p:val>
                                        </p:tav>
                                        <p:tav tm="100000">
                                          <p:val>
                                            <p:strVal val="#ppt_y"/>
                                          </p:val>
                                        </p:tav>
                                      </p:tavLst>
                                    </p:anim>
                                  </p:childTnLst>
                                </p:cTn>
                              </p:par>
                            </p:childTnLst>
                          </p:cTn>
                        </p:par>
                        <p:par>
                          <p:cTn id="30" fill="hold">
                            <p:stCondLst>
                              <p:cond delay="3400"/>
                            </p:stCondLst>
                            <p:childTnLst>
                              <p:par>
                                <p:cTn id="31" presetID="22" presetClass="entr" presetSubtype="8"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p:stCondLst>
                              <p:cond delay="3900"/>
                            </p:stCondLst>
                            <p:childTnLst>
                              <p:par>
                                <p:cTn id="35" presetID="2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22" grpId="0" animBg="1"/>
      <p:bldP spid="23" grpId="0" animBg="1"/>
      <p:bldP spid="24" grpId="0"/>
      <p:bldP spid="2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负载均衡</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7" name="图片 6">
            <a:extLst>
              <a:ext uri="{FF2B5EF4-FFF2-40B4-BE49-F238E27FC236}">
                <a16:creationId xmlns:a16="http://schemas.microsoft.com/office/drawing/2014/main" id="{AC825693-7716-F332-309F-87ADCBCE1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307" y="1118174"/>
            <a:ext cx="4733925" cy="5105400"/>
          </a:xfrm>
          <a:prstGeom prst="rect">
            <a:avLst/>
          </a:prstGeom>
        </p:spPr>
      </p:pic>
      <p:sp>
        <p:nvSpPr>
          <p:cNvPr id="15" name="菱形 14">
            <a:extLst>
              <a:ext uri="{FF2B5EF4-FFF2-40B4-BE49-F238E27FC236}">
                <a16:creationId xmlns:a16="http://schemas.microsoft.com/office/drawing/2014/main" id="{34D94D0E-4D73-5C48-E6ED-9AA7C34CA09E}"/>
              </a:ext>
            </a:extLst>
          </p:cNvPr>
          <p:cNvSpPr/>
          <p:nvPr/>
        </p:nvSpPr>
        <p:spPr>
          <a:xfrm>
            <a:off x="189211" y="1151496"/>
            <a:ext cx="1736153" cy="1736048"/>
          </a:xfrm>
          <a:prstGeom prst="diamond">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7603" rIns="0" bIns="57603" anchor="ctr"/>
          <a:lstStyle/>
          <a:p>
            <a:pPr algn="ctr">
              <a:defRPr/>
            </a:pPr>
            <a:r>
              <a:rPr lang="zh-CN" altLang="en-US" sz="2133" b="1" dirty="0">
                <a:latin typeface="微软雅黑" panose="020B0503020204020204" pitchFamily="34" charset="-122"/>
                <a:ea typeface="微软雅黑" panose="020B0503020204020204" pitchFamily="34" charset="-122"/>
              </a:rPr>
              <a:t>问题</a:t>
            </a:r>
          </a:p>
        </p:txBody>
      </p:sp>
      <p:sp>
        <p:nvSpPr>
          <p:cNvPr id="16" name="菱形 15">
            <a:extLst>
              <a:ext uri="{FF2B5EF4-FFF2-40B4-BE49-F238E27FC236}">
                <a16:creationId xmlns:a16="http://schemas.microsoft.com/office/drawing/2014/main" id="{6A8541C5-9951-C1C4-7BB6-009187CA31D1}"/>
              </a:ext>
            </a:extLst>
          </p:cNvPr>
          <p:cNvSpPr/>
          <p:nvPr/>
        </p:nvSpPr>
        <p:spPr>
          <a:xfrm>
            <a:off x="251520" y="4245493"/>
            <a:ext cx="1738152" cy="1738045"/>
          </a:xfrm>
          <a:prstGeom prst="diamond">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57603" rIns="0" bIns="57603" anchor="ctr"/>
          <a:lstStyle/>
          <a:p>
            <a:pPr algn="ctr">
              <a:defRPr/>
            </a:pPr>
            <a:r>
              <a:rPr lang="zh-CN" altLang="en-US" sz="2133" b="1" dirty="0">
                <a:latin typeface="微软雅黑" panose="020B0503020204020204" pitchFamily="34" charset="-122"/>
                <a:ea typeface="微软雅黑" panose="020B0503020204020204" pitchFamily="34" charset="-122"/>
              </a:rPr>
              <a:t>解决</a:t>
            </a:r>
            <a:endParaRPr lang="en-US" altLang="zh-CN" sz="2133" b="1" dirty="0">
              <a:latin typeface="微软雅黑" panose="020B0503020204020204" pitchFamily="34" charset="-122"/>
              <a:ea typeface="微软雅黑" panose="020B0503020204020204" pitchFamily="34" charset="-122"/>
            </a:endParaRPr>
          </a:p>
          <a:p>
            <a:pPr algn="ctr">
              <a:defRPr/>
            </a:pPr>
            <a:r>
              <a:rPr lang="zh-CN" altLang="en-US" sz="2133" b="1" dirty="0">
                <a:latin typeface="微软雅黑" panose="020B0503020204020204" pitchFamily="34" charset="-122"/>
                <a:ea typeface="微软雅黑" panose="020B0503020204020204" pitchFamily="34" charset="-122"/>
              </a:rPr>
              <a:t>方案</a:t>
            </a:r>
          </a:p>
        </p:txBody>
      </p:sp>
      <p:sp>
        <p:nvSpPr>
          <p:cNvPr id="17" name="矩形 16">
            <a:extLst>
              <a:ext uri="{FF2B5EF4-FFF2-40B4-BE49-F238E27FC236}">
                <a16:creationId xmlns:a16="http://schemas.microsoft.com/office/drawing/2014/main" id="{17EF910F-E042-9868-2316-70A8996A9B6F}"/>
              </a:ext>
            </a:extLst>
          </p:cNvPr>
          <p:cNvSpPr/>
          <p:nvPr/>
        </p:nvSpPr>
        <p:spPr>
          <a:xfrm>
            <a:off x="2091987" y="1242437"/>
            <a:ext cx="3335146" cy="2059107"/>
          </a:xfrm>
          <a:prstGeom prst="rect">
            <a:avLst/>
          </a:prstGeom>
        </p:spPr>
        <p:txBody>
          <a:bodyPr wrap="square" lIns="115205" tIns="57603" rIns="115205" bIns="57603">
            <a:spAutoFit/>
          </a:bodyPr>
          <a:lstStyle/>
          <a:p>
            <a:pPr lvl="0">
              <a:lnSpc>
                <a:spcPct val="130000"/>
              </a:lnSpc>
              <a:defRPr/>
            </a:pPr>
            <a:r>
              <a:rPr lang="zh-CN" altLang="en-US" sz="1867" b="1" dirty="0">
                <a:solidFill>
                  <a:schemeClr val="tx1">
                    <a:lumMod val="65000"/>
                    <a:lumOff val="35000"/>
                  </a:schemeClr>
                </a:solidFill>
                <a:latin typeface="微软雅黑" panose="020B0503020204020204" pitchFamily="34" charset="-122"/>
                <a:ea typeface="微软雅黑" panose="020B0503020204020204" pitchFamily="34" charset="-122"/>
              </a:rPr>
              <a:t>负载问题</a:t>
            </a:r>
            <a:endParaRPr lang="en-US" altLang="zh-CN" sz="1867"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30000"/>
              </a:lnSpc>
              <a:defRPr/>
            </a:pPr>
            <a:r>
              <a:rPr lang="zh-CN" altLang="en-US" sz="1600" dirty="0">
                <a:solidFill>
                  <a:schemeClr val="tx1">
                    <a:lumMod val="65000"/>
                    <a:lumOff val="35000"/>
                  </a:schemeClr>
                </a:solidFill>
                <a:latin typeface="微软雅黑" pitchFamily="34" charset="-122"/>
                <a:ea typeface="微软雅黑" pitchFamily="34" charset="-122"/>
              </a:rPr>
              <a:t>经过一些配置的变更，系统可能将大部分分片分配给了某一</a:t>
            </a:r>
            <a:r>
              <a:rPr lang="en-US" altLang="zh-CN" sz="1600" dirty="0">
                <a:solidFill>
                  <a:schemeClr val="tx1">
                    <a:lumMod val="65000"/>
                    <a:lumOff val="35000"/>
                  </a:schemeClr>
                </a:solidFill>
                <a:latin typeface="微软雅黑" pitchFamily="34" charset="-122"/>
                <a:ea typeface="微软雅黑" pitchFamily="34" charset="-122"/>
              </a:rPr>
              <a:t>Raft Group</a:t>
            </a:r>
            <a:r>
              <a:rPr lang="zh-CN" altLang="en-US" sz="1600" dirty="0">
                <a:solidFill>
                  <a:schemeClr val="tx1">
                    <a:lumMod val="65000"/>
                    <a:lumOff val="35000"/>
                  </a:schemeClr>
                </a:solidFill>
                <a:latin typeface="微软雅黑" pitchFamily="34" charset="-122"/>
                <a:ea typeface="微软雅黑" pitchFamily="34" charset="-122"/>
              </a:rPr>
              <a:t>，而另一个</a:t>
            </a:r>
            <a:r>
              <a:rPr lang="en-US" altLang="zh-CN" sz="1600" dirty="0">
                <a:solidFill>
                  <a:schemeClr val="tx1">
                    <a:lumMod val="65000"/>
                    <a:lumOff val="35000"/>
                  </a:schemeClr>
                </a:solidFill>
                <a:latin typeface="微软雅黑" pitchFamily="34" charset="-122"/>
                <a:ea typeface="微软雅黑" pitchFamily="34" charset="-122"/>
              </a:rPr>
              <a:t>Raft Group</a:t>
            </a:r>
            <a:r>
              <a:rPr lang="zh-CN" altLang="en-US" sz="1600" dirty="0">
                <a:solidFill>
                  <a:schemeClr val="tx1">
                    <a:lumMod val="65000"/>
                    <a:lumOff val="35000"/>
                  </a:schemeClr>
                </a:solidFill>
                <a:latin typeface="微软雅黑" pitchFamily="34" charset="-122"/>
                <a:ea typeface="微软雅黑" pitchFamily="34" charset="-122"/>
              </a:rPr>
              <a:t>只拥有一两个分片，导致系统负载不均衡，性能受限。</a:t>
            </a:r>
          </a:p>
        </p:txBody>
      </p:sp>
      <p:sp>
        <p:nvSpPr>
          <p:cNvPr id="21" name="文本框 20">
            <a:extLst>
              <a:ext uri="{FF2B5EF4-FFF2-40B4-BE49-F238E27FC236}">
                <a16:creationId xmlns:a16="http://schemas.microsoft.com/office/drawing/2014/main" id="{52353789-8F0E-E96F-018D-F66757BEAA64}"/>
              </a:ext>
            </a:extLst>
          </p:cNvPr>
          <p:cNvSpPr txBox="1"/>
          <p:nvPr/>
        </p:nvSpPr>
        <p:spPr>
          <a:xfrm>
            <a:off x="2201332" y="4305671"/>
            <a:ext cx="3513667" cy="2337884"/>
          </a:xfrm>
          <a:prstGeom prst="rect">
            <a:avLst/>
          </a:prstGeom>
          <a:noFill/>
        </p:spPr>
        <p:txBody>
          <a:bodyPr wrap="square">
            <a:spAutoFit/>
          </a:bodyPr>
          <a:lstStyle/>
          <a:p>
            <a:pPr lvl="0">
              <a:lnSpc>
                <a:spcPct val="130000"/>
              </a:lnSpc>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负载均衡算法</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30000"/>
              </a:lnSpc>
              <a:defRPr/>
            </a:pPr>
            <a:r>
              <a:rPr lang="zh-CN" altLang="en-US" sz="1800" dirty="0">
                <a:solidFill>
                  <a:schemeClr val="tx1">
                    <a:lumMod val="65000"/>
                    <a:lumOff val="35000"/>
                  </a:schemeClr>
                </a:solidFill>
                <a:latin typeface="微软雅黑" pitchFamily="34" charset="-122"/>
                <a:ea typeface="微软雅黑" pitchFamily="34" charset="-122"/>
              </a:rPr>
              <a:t>每当加入</a:t>
            </a:r>
            <a:r>
              <a:rPr lang="en-US" altLang="zh-CN" sz="1800" dirty="0">
                <a:solidFill>
                  <a:schemeClr val="tx1">
                    <a:lumMod val="65000"/>
                    <a:lumOff val="35000"/>
                  </a:schemeClr>
                </a:solidFill>
                <a:latin typeface="微软雅黑" pitchFamily="34" charset="-122"/>
                <a:ea typeface="微软雅黑" pitchFamily="34" charset="-122"/>
              </a:rPr>
              <a:t>/</a:t>
            </a:r>
            <a:r>
              <a:rPr lang="zh-CN" altLang="en-US" sz="1800" dirty="0">
                <a:solidFill>
                  <a:schemeClr val="tx1">
                    <a:lumMod val="65000"/>
                    <a:lumOff val="35000"/>
                  </a:schemeClr>
                </a:solidFill>
                <a:latin typeface="微软雅黑" pitchFamily="34" charset="-122"/>
                <a:ea typeface="微软雅黑" pitchFamily="34" charset="-122"/>
              </a:rPr>
              <a:t>删除集群服务器时，</a:t>
            </a:r>
            <a:r>
              <a:rPr lang="en-US" altLang="zh-CN" sz="1800" dirty="0" err="1">
                <a:solidFill>
                  <a:schemeClr val="tx1">
                    <a:lumMod val="65000"/>
                    <a:lumOff val="35000"/>
                  </a:schemeClr>
                </a:solidFill>
                <a:latin typeface="微软雅黑" pitchFamily="34" charset="-122"/>
                <a:ea typeface="微软雅黑" pitchFamily="34" charset="-122"/>
              </a:rPr>
              <a:t>Shard</a:t>
            </a:r>
            <a:r>
              <a:rPr lang="en-US" altLang="zh-CN" dirty="0" err="1">
                <a:solidFill>
                  <a:schemeClr val="tx1">
                    <a:lumMod val="65000"/>
                    <a:lumOff val="35000"/>
                  </a:schemeClr>
                </a:solidFill>
                <a:latin typeface="微软雅黑" pitchFamily="34" charset="-122"/>
                <a:ea typeface="微软雅黑" pitchFamily="34" charset="-122"/>
              </a:rPr>
              <a:t>Ctrler</a:t>
            </a:r>
            <a:r>
              <a:rPr lang="zh-CN" altLang="en-US" dirty="0">
                <a:solidFill>
                  <a:schemeClr val="tx1">
                    <a:lumMod val="65000"/>
                    <a:lumOff val="35000"/>
                  </a:schemeClr>
                </a:solidFill>
                <a:latin typeface="微软雅黑" pitchFamily="34" charset="-122"/>
                <a:ea typeface="微软雅黑" pitchFamily="34" charset="-122"/>
              </a:rPr>
              <a:t>会从拥有较多分片的</a:t>
            </a:r>
            <a:r>
              <a:rPr lang="en-US" altLang="zh-CN" dirty="0">
                <a:solidFill>
                  <a:schemeClr val="tx1">
                    <a:lumMod val="65000"/>
                    <a:lumOff val="35000"/>
                  </a:schemeClr>
                </a:solidFill>
                <a:latin typeface="微软雅黑" pitchFamily="34" charset="-122"/>
                <a:ea typeface="微软雅黑" pitchFamily="34" charset="-122"/>
              </a:rPr>
              <a:t>Raft Group</a:t>
            </a:r>
            <a:r>
              <a:rPr lang="zh-CN" altLang="en-US" dirty="0">
                <a:solidFill>
                  <a:schemeClr val="tx1">
                    <a:lumMod val="65000"/>
                    <a:lumOff val="35000"/>
                  </a:schemeClr>
                </a:solidFill>
                <a:latin typeface="微软雅黑" pitchFamily="34" charset="-122"/>
                <a:ea typeface="微软雅黑" pitchFamily="34" charset="-122"/>
              </a:rPr>
              <a:t>中拿取一些分片到拥有较少分片的</a:t>
            </a:r>
            <a:r>
              <a:rPr lang="en-US" altLang="zh-CN" dirty="0">
                <a:solidFill>
                  <a:schemeClr val="tx1">
                    <a:lumMod val="65000"/>
                    <a:lumOff val="35000"/>
                  </a:schemeClr>
                </a:solidFill>
                <a:latin typeface="微软雅黑" pitchFamily="34" charset="-122"/>
                <a:ea typeface="微软雅黑" pitchFamily="34" charset="-122"/>
              </a:rPr>
              <a:t>Raft Group</a:t>
            </a:r>
            <a:r>
              <a:rPr lang="zh-CN" altLang="en-US" dirty="0">
                <a:solidFill>
                  <a:schemeClr val="tx1">
                    <a:lumMod val="65000"/>
                    <a:lumOff val="35000"/>
                  </a:schemeClr>
                </a:solidFill>
                <a:latin typeface="微软雅黑" pitchFamily="34" charset="-122"/>
                <a:ea typeface="微软雅黑" pitchFamily="34" charset="-122"/>
              </a:rPr>
              <a:t>组中，以求负载均衡。</a:t>
            </a:r>
            <a:endParaRPr lang="en-US" altLang="zh-CN" sz="18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66490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par>
                          <p:cTn id="21" fill="hold">
                            <p:stCondLst>
                              <p:cond delay="2475"/>
                            </p:stCondLst>
                            <p:childTnLst>
                              <p:par>
                                <p:cTn id="22" presetID="2" presetClass="entr" presetSubtype="8" decel="53333"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750" fill="hold"/>
                                        <p:tgtEl>
                                          <p:spTgt spid="15"/>
                                        </p:tgtEl>
                                        <p:attrNameLst>
                                          <p:attrName>ppt_x</p:attrName>
                                        </p:attrNameLst>
                                      </p:cBhvr>
                                      <p:tavLst>
                                        <p:tav tm="0">
                                          <p:val>
                                            <p:strVal val="0-#ppt_w/2"/>
                                          </p:val>
                                        </p:tav>
                                        <p:tav tm="100000">
                                          <p:val>
                                            <p:strVal val="#ppt_x"/>
                                          </p:val>
                                        </p:tav>
                                      </p:tavLst>
                                    </p:anim>
                                    <p:anim calcmode="lin" valueType="num">
                                      <p:cBhvr additive="base">
                                        <p:cTn id="25" dur="750" fill="hold"/>
                                        <p:tgtEl>
                                          <p:spTgt spid="15"/>
                                        </p:tgtEl>
                                        <p:attrNameLst>
                                          <p:attrName>ppt_y</p:attrName>
                                        </p:attrNameLst>
                                      </p:cBhvr>
                                      <p:tavLst>
                                        <p:tav tm="0">
                                          <p:val>
                                            <p:strVal val="#ppt_y"/>
                                          </p:val>
                                        </p:tav>
                                        <p:tav tm="100000">
                                          <p:val>
                                            <p:strVal val="#ppt_y"/>
                                          </p:val>
                                        </p:tav>
                                      </p:tavLst>
                                    </p:anim>
                                  </p:childTnLst>
                                </p:cTn>
                              </p:par>
                              <p:par>
                                <p:cTn id="26" presetID="2" presetClass="entr" presetSubtype="8" decel="53333" fill="hold" grpId="0" nodeType="withEffect">
                                  <p:stCondLst>
                                    <p:cond delay="25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750" fill="hold"/>
                                        <p:tgtEl>
                                          <p:spTgt spid="16"/>
                                        </p:tgtEl>
                                        <p:attrNameLst>
                                          <p:attrName>ppt_x</p:attrName>
                                        </p:attrNameLst>
                                      </p:cBhvr>
                                      <p:tavLst>
                                        <p:tav tm="0">
                                          <p:val>
                                            <p:strVal val="0-#ppt_w/2"/>
                                          </p:val>
                                        </p:tav>
                                        <p:tav tm="100000">
                                          <p:val>
                                            <p:strVal val="#ppt_x"/>
                                          </p:val>
                                        </p:tav>
                                      </p:tavLst>
                                    </p:anim>
                                    <p:anim calcmode="lin" valueType="num">
                                      <p:cBhvr additive="base">
                                        <p:cTn id="29" dur="750" fill="hold"/>
                                        <p:tgtEl>
                                          <p:spTgt spid="16"/>
                                        </p:tgtEl>
                                        <p:attrNameLst>
                                          <p:attrName>ppt_y</p:attrName>
                                        </p:attrNameLst>
                                      </p:cBhvr>
                                      <p:tavLst>
                                        <p:tav tm="0">
                                          <p:val>
                                            <p:strVal val="#ppt_y"/>
                                          </p:val>
                                        </p:tav>
                                        <p:tav tm="100000">
                                          <p:val>
                                            <p:strVal val="#ppt_y"/>
                                          </p:val>
                                        </p:tav>
                                      </p:tavLst>
                                    </p:anim>
                                  </p:childTnLst>
                                </p:cTn>
                              </p:par>
                            </p:childTnLst>
                          </p:cTn>
                        </p:par>
                        <p:par>
                          <p:cTn id="30" fill="hold">
                            <p:stCondLst>
                              <p:cond delay="3475"/>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15" grpId="0" animBg="1"/>
      <p:bldP spid="16" grpId="0" animBg="1"/>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4419600" y="2266950"/>
            <a:ext cx="0" cy="2324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4"/>
          <p:cNvSpPr txBox="1"/>
          <p:nvPr/>
        </p:nvSpPr>
        <p:spPr>
          <a:xfrm>
            <a:off x="4670988" y="2502375"/>
            <a:ext cx="6016061" cy="684785"/>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a:ea typeface="微软雅黑"/>
              </a:defRPr>
            </a:lvl1pPr>
          </a:lstStyle>
          <a:p>
            <a:r>
              <a:rPr lang="en-US" altLang="zh-CN" sz="4000" b="1" dirty="0">
                <a:solidFill>
                  <a:srgbClr val="0070C0"/>
                </a:solidFill>
                <a:latin typeface="微软雅黑" panose="020B0503020204020204" pitchFamily="34" charset="-122"/>
                <a:ea typeface="微软雅黑" panose="020B0503020204020204" pitchFamily="34" charset="-122"/>
              </a:rPr>
              <a:t>5</a:t>
            </a:r>
            <a:r>
              <a:rPr lang="zh-CN" altLang="en-US" sz="4000" b="1" dirty="0">
                <a:solidFill>
                  <a:srgbClr val="0070C0"/>
                </a:solidFill>
                <a:latin typeface="微软雅黑" panose="020B0503020204020204" pitchFamily="34" charset="-122"/>
                <a:ea typeface="微软雅黑" panose="020B0503020204020204" pitchFamily="34" charset="-122"/>
              </a:rPr>
              <a:t>、项目成果展示</a:t>
            </a:r>
          </a:p>
        </p:txBody>
      </p:sp>
    </p:spTree>
    <p:extLst>
      <p:ext uri="{BB962C8B-B14F-4D97-AF65-F5344CB8AC3E}">
        <p14:creationId xmlns:p14="http://schemas.microsoft.com/office/powerpoint/2010/main" val="317495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Horizontal)">
                                      <p:cBhvr>
                                        <p:cTn id="7" dur="500"/>
                                        <p:tgtEl>
                                          <p:spTgt spid="12"/>
                                        </p:tgtEl>
                                      </p:cBhvr>
                                    </p:animEffect>
                                  </p:childTnLst>
                                </p:cTn>
                              </p:par>
                            </p:childTnLst>
                          </p:cTn>
                        </p:par>
                        <p:par>
                          <p:cTn id="8" fill="hold">
                            <p:stCondLst>
                              <p:cond delay="500"/>
                            </p:stCondLst>
                            <p:childTnLst>
                              <p:par>
                                <p:cTn id="9" presetID="2" presetClass="entr" presetSubtype="2" decel="53333" fill="hold" grpId="0" nodeType="afterEffect">
                                  <p:stCondLst>
                                    <p:cond delay="0"/>
                                  </p:stCondLst>
                                  <p:iterate type="lt">
                                    <p:tmPct val="15000"/>
                                  </p:iterate>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1+#ppt_w/2"/>
                                          </p:val>
                                        </p:tav>
                                        <p:tav tm="100000">
                                          <p:val>
                                            <p:strVal val="#ppt_x"/>
                                          </p:val>
                                        </p:tav>
                                      </p:tavLst>
                                    </p:anim>
                                    <p:anim calcmode="lin" valueType="num">
                                      <p:cBhvr additive="base">
                                        <p:cTn id="12"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4286250" y="2266950"/>
            <a:ext cx="0" cy="2324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4"/>
          <p:cNvSpPr txBox="1"/>
          <p:nvPr/>
        </p:nvSpPr>
        <p:spPr>
          <a:xfrm>
            <a:off x="4466518" y="2821643"/>
            <a:ext cx="6016061" cy="682625"/>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r>
              <a:rPr lang="en-US" altLang="zh-CN" sz="4000" b="1" dirty="0">
                <a:solidFill>
                  <a:srgbClr val="0070C0"/>
                </a:solidFill>
                <a:latin typeface="微软雅黑" panose="020B0503020204020204" pitchFamily="34" charset="-122"/>
                <a:ea typeface="微软雅黑" panose="020B0503020204020204" pitchFamily="34" charset="-122"/>
              </a:rPr>
              <a:t>1</a:t>
            </a:r>
            <a:r>
              <a:rPr lang="zh-CN" altLang="en-US" sz="4000" b="1" dirty="0">
                <a:solidFill>
                  <a:srgbClr val="0070C0"/>
                </a:solidFill>
                <a:latin typeface="微软雅黑" panose="020B0503020204020204" pitchFamily="34" charset="-122"/>
                <a:ea typeface="微软雅黑" panose="020B0503020204020204" pitchFamily="34" charset="-122"/>
              </a:rPr>
              <a:t>、项目背景和需求</a:t>
            </a:r>
          </a:p>
        </p:txBody>
      </p:sp>
      <p:sp>
        <p:nvSpPr>
          <p:cNvPr id="16" name="椭圆 15"/>
          <p:cNvSpPr/>
          <p:nvPr/>
        </p:nvSpPr>
        <p:spPr>
          <a:xfrm>
            <a:off x="4973320" y="374980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7" name="文本框 16"/>
          <p:cNvSpPr txBox="1"/>
          <p:nvPr/>
        </p:nvSpPr>
        <p:spPr>
          <a:xfrm>
            <a:off x="5211036" y="3673137"/>
            <a:ext cx="1198880" cy="39878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项目背景</a:t>
            </a:r>
          </a:p>
        </p:txBody>
      </p:sp>
      <p:sp>
        <p:nvSpPr>
          <p:cNvPr id="18" name="椭圆 17"/>
          <p:cNvSpPr/>
          <p:nvPr/>
        </p:nvSpPr>
        <p:spPr>
          <a:xfrm>
            <a:off x="6881998" y="3749803"/>
            <a:ext cx="216000" cy="216000"/>
          </a:xfrm>
          <a:prstGeom prst="ellipse">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9" name="文本框 18"/>
          <p:cNvSpPr txBox="1"/>
          <p:nvPr/>
        </p:nvSpPr>
        <p:spPr>
          <a:xfrm>
            <a:off x="7119714" y="3673137"/>
            <a:ext cx="1198880" cy="39878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项目需求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Horizontal)">
                                      <p:cBhvr>
                                        <p:cTn id="7" dur="500"/>
                                        <p:tgtEl>
                                          <p:spTgt spid="12"/>
                                        </p:tgtEl>
                                      </p:cBhvr>
                                    </p:animEffect>
                                  </p:childTnLst>
                                </p:cTn>
                              </p:par>
                            </p:childTnLst>
                          </p:cTn>
                        </p:par>
                        <p:par>
                          <p:cTn id="8" fill="hold">
                            <p:stCondLst>
                              <p:cond delay="500"/>
                            </p:stCondLst>
                            <p:childTnLst>
                              <p:par>
                                <p:cTn id="9" presetID="2" presetClass="entr" presetSubtype="2" decel="53300" fill="hold" grpId="0" nodeType="afterEffect">
                                  <p:stCondLst>
                                    <p:cond delay="0"/>
                                  </p:stCondLst>
                                  <p:iterate type="lt">
                                    <p:tmPct val="15000"/>
                                  </p:iterate>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1+#ppt_w/2"/>
                                          </p:val>
                                        </p:tav>
                                        <p:tav tm="100000">
                                          <p:val>
                                            <p:strVal val="#ppt_x"/>
                                          </p:val>
                                        </p:tav>
                                      </p:tavLst>
                                    </p:anim>
                                    <p:anim calcmode="lin" valueType="num">
                                      <p:cBhvr additive="base">
                                        <p:cTn id="12" dur="75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2150"/>
                            </p:stCondLst>
                            <p:childTnLst>
                              <p:par>
                                <p:cTn id="14" presetID="53" presetClass="entr" presetSubtype="16"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childTnLst>
                          </p:cTn>
                        </p:par>
                        <p:par>
                          <p:cTn id="19" fill="hold">
                            <p:stCondLst>
                              <p:cond delay="2650"/>
                            </p:stCondLst>
                            <p:childTnLst>
                              <p:par>
                                <p:cTn id="20" presetID="2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par>
                          <p:cTn id="23" fill="hold">
                            <p:stCondLst>
                              <p:cond delay="3150"/>
                            </p:stCondLst>
                            <p:childTnLst>
                              <p:par>
                                <p:cTn id="24" presetID="53" presetClass="entr" presetSubtype="16"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childTnLst>
                          </p:cTn>
                        </p:par>
                        <p:par>
                          <p:cTn id="29" fill="hold">
                            <p:stCondLst>
                              <p:cond delay="365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bldLvl="0" animBg="1"/>
      <p:bldP spid="17" grpId="0"/>
      <p:bldP spid="18" grpId="0" bldLvl="0" animBg="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2766"/>
          </a:xfrm>
          <a:prstGeom prst="rect">
            <a:avLst/>
          </a:prstGeom>
          <a:noFill/>
        </p:spPr>
        <p:txBody>
          <a:bodyPr wrap="square" lIns="91440" tIns="45720" rIns="91440" bIns="45720" rtlCol="0">
            <a:spAutoFit/>
          </a:bodyPr>
          <a:lstStyle/>
          <a:p>
            <a:r>
              <a:rPr lang="zh-CN" altLang="en-US" sz="2667" dirty="0">
                <a:solidFill>
                  <a:schemeClr val="bg1"/>
                </a:solidFill>
                <a:latin typeface="微软雅黑" panose="020B0503020204020204" pitchFamily="34" charset="-122"/>
                <a:ea typeface="微软雅黑" panose="020B0503020204020204" pitchFamily="34" charset="-122"/>
              </a:rPr>
              <a:t>研究结论</a:t>
            </a:r>
          </a:p>
        </p:txBody>
      </p:sp>
      <p:sp>
        <p:nvSpPr>
          <p:cNvPr id="4" name="KSO_Shape"/>
          <p:cNvSpPr>
            <a:spLocks/>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6" name="图片 5">
            <a:extLst>
              <a:ext uri="{FF2B5EF4-FFF2-40B4-BE49-F238E27FC236}">
                <a16:creationId xmlns:a16="http://schemas.microsoft.com/office/drawing/2014/main" id="{CA98FB78-10AE-B05C-C225-494031E44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897" y="895028"/>
            <a:ext cx="4143960" cy="5774686"/>
          </a:xfrm>
          <a:prstGeom prst="rect">
            <a:avLst/>
          </a:prstGeom>
        </p:spPr>
      </p:pic>
      <p:pic>
        <p:nvPicPr>
          <p:cNvPr id="10" name="图片 9">
            <a:extLst>
              <a:ext uri="{FF2B5EF4-FFF2-40B4-BE49-F238E27FC236}">
                <a16:creationId xmlns:a16="http://schemas.microsoft.com/office/drawing/2014/main" id="{EB5048BD-AC55-8F12-B27D-816AA21AB2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4021" y="1301638"/>
            <a:ext cx="6951412" cy="5683213"/>
          </a:xfrm>
          <a:prstGeom prst="rect">
            <a:avLst/>
          </a:prstGeom>
        </p:spPr>
      </p:pic>
      <p:pic>
        <p:nvPicPr>
          <p:cNvPr id="14" name="图片 13">
            <a:extLst>
              <a:ext uri="{FF2B5EF4-FFF2-40B4-BE49-F238E27FC236}">
                <a16:creationId xmlns:a16="http://schemas.microsoft.com/office/drawing/2014/main" id="{C71F33A5-71AE-23EA-D66C-1F88499BC3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8983" y="1679604"/>
            <a:ext cx="9051758" cy="4808746"/>
          </a:xfrm>
          <a:prstGeom prst="rect">
            <a:avLst/>
          </a:prstGeom>
        </p:spPr>
      </p:pic>
      <p:pic>
        <p:nvPicPr>
          <p:cNvPr id="8" name="图片 7">
            <a:extLst>
              <a:ext uri="{FF2B5EF4-FFF2-40B4-BE49-F238E27FC236}">
                <a16:creationId xmlns:a16="http://schemas.microsoft.com/office/drawing/2014/main" id="{0064A514-C9BE-3945-B881-7102AF0FF7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8341" y="1067759"/>
            <a:ext cx="7892742" cy="5601955"/>
          </a:xfrm>
          <a:prstGeom prst="rect">
            <a:avLst/>
          </a:prstGeom>
        </p:spPr>
      </p:pic>
    </p:spTree>
    <p:extLst>
      <p:ext uri="{BB962C8B-B14F-4D97-AF65-F5344CB8AC3E}">
        <p14:creationId xmlns:p14="http://schemas.microsoft.com/office/powerpoint/2010/main" val="368231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53333"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71715" y="1672712"/>
            <a:ext cx="12826584" cy="3771900"/>
          </a:xfrm>
          <a:prstGeom prst="roundRect">
            <a:avLst>
              <a:gd name="adj" fmla="val 50000"/>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51550" y="2587112"/>
            <a:ext cx="8802410" cy="1569660"/>
          </a:xfrm>
          <a:prstGeom prst="rect">
            <a:avLst/>
          </a:prstGeom>
          <a:noFill/>
        </p:spPr>
        <p:txBody>
          <a:bodyPr wrap="none" rtlCol="0">
            <a:spAutoFit/>
          </a:bodyPr>
          <a:lstStyle/>
          <a:p>
            <a:pPr algn="ctr"/>
            <a:r>
              <a:rPr lang="zh-CN" altLang="en-US" sz="9600" b="1" dirty="0">
                <a:solidFill>
                  <a:schemeClr val="bg1"/>
                </a:solidFill>
                <a:latin typeface="微软雅黑" panose="020B0503020204020204" pitchFamily="34" charset="-122"/>
                <a:ea typeface="微软雅黑" panose="020B0503020204020204" pitchFamily="34" charset="-122"/>
              </a:rPr>
              <a:t>恳请老师指正！</a:t>
            </a:r>
          </a:p>
        </p:txBody>
      </p:sp>
      <p:grpSp>
        <p:nvGrpSpPr>
          <p:cNvPr id="10" name="组合 9"/>
          <p:cNvGrpSpPr/>
          <p:nvPr/>
        </p:nvGrpSpPr>
        <p:grpSpPr>
          <a:xfrm>
            <a:off x="8192163" y="5812848"/>
            <a:ext cx="2926012" cy="484463"/>
            <a:chOff x="8655444" y="6069066"/>
            <a:chExt cx="2926012" cy="484463"/>
          </a:xfrm>
        </p:grpSpPr>
        <p:sp>
          <p:nvSpPr>
            <p:cNvPr id="14" name="Freeform 7"/>
            <p:cNvSpPr>
              <a:spLocks noChangeAspect="1" noEditPoints="1"/>
            </p:cNvSpPr>
            <p:nvPr/>
          </p:nvSpPr>
          <p:spPr bwMode="auto">
            <a:xfrm>
              <a:off x="8655444" y="6069066"/>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B0F0"/>
            </a:solidFill>
            <a:ln>
              <a:noFill/>
            </a:ln>
          </p:spPr>
          <p:txBody>
            <a:bodyPr vert="horz" wrap="square" lIns="91416" tIns="45708" rIns="91416" bIns="45708" numCol="1" anchor="t" anchorCtr="0" compatLnSpc="1">
              <a:prstTxWarp prst="textNoShape">
                <a:avLst/>
              </a:prstTxWarp>
            </a:bodyPr>
            <a:lstStyle/>
            <a:p>
              <a:endParaRPr lang="zh-CN" altLang="en-US" sz="1867" b="1">
                <a:solidFill>
                  <a:srgbClr val="1D6295"/>
                </a:solidFill>
                <a:latin typeface="微软雅黑" panose="020B0503020204020204" pitchFamily="34" charset="-122"/>
                <a:ea typeface="微软雅黑" panose="020B0503020204020204" pitchFamily="34" charset="-122"/>
              </a:endParaRPr>
            </a:p>
          </p:txBody>
        </p:sp>
        <p:sp>
          <p:nvSpPr>
            <p:cNvPr id="15" name="TextBox 6"/>
            <p:cNvSpPr txBox="1"/>
            <p:nvPr/>
          </p:nvSpPr>
          <p:spPr>
            <a:xfrm>
              <a:off x="9242403" y="6091888"/>
              <a:ext cx="2339053" cy="461641"/>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r>
                <a:rPr lang="zh-CN" altLang="en-US" sz="2400" b="1" dirty="0">
                  <a:solidFill>
                    <a:srgbClr val="1D6295"/>
                  </a:solidFill>
                  <a:latin typeface="微软雅黑" panose="020B0503020204020204" pitchFamily="34" charset="-122"/>
                  <a:ea typeface="微软雅黑" panose="020B0503020204020204" pitchFamily="34" charset="-122"/>
                </a:rPr>
                <a:t>答辩人：戴明成</a:t>
              </a:r>
            </a:p>
          </p:txBody>
        </p:sp>
      </p:grpSp>
      <p:grpSp>
        <p:nvGrpSpPr>
          <p:cNvPr id="11" name="组合 10"/>
          <p:cNvGrpSpPr/>
          <p:nvPr/>
        </p:nvGrpSpPr>
        <p:grpSpPr>
          <a:xfrm>
            <a:off x="4464156" y="5812848"/>
            <a:ext cx="2926706" cy="484463"/>
            <a:chOff x="8807150" y="5287200"/>
            <a:chExt cx="2926706" cy="484463"/>
          </a:xfrm>
        </p:grpSpPr>
        <p:sp>
          <p:nvSpPr>
            <p:cNvPr id="12" name="TextBox 7"/>
            <p:cNvSpPr txBox="1"/>
            <p:nvPr/>
          </p:nvSpPr>
          <p:spPr>
            <a:xfrm>
              <a:off x="9394803" y="5310022"/>
              <a:ext cx="2339053" cy="461641"/>
            </a:xfrm>
            <a:prstGeom prst="rect">
              <a:avLst/>
            </a:prstGeom>
            <a:noFill/>
          </p:spPr>
          <p:txBody>
            <a:bodyPr wrap="none" lIns="91416" tIns="45708" rIns="91416" bIns="45708" rtlCol="0">
              <a:spAutoFit/>
            </a:bodyPr>
            <a:lstStyle/>
            <a:p>
              <a:r>
                <a:rPr lang="zh-CN" altLang="en-US" sz="2400" b="1" dirty="0">
                  <a:solidFill>
                    <a:srgbClr val="1D6295"/>
                  </a:solidFill>
                  <a:latin typeface="微软雅黑" panose="020B0503020204020204" pitchFamily="34" charset="-122"/>
                  <a:ea typeface="微软雅黑" panose="020B0503020204020204" pitchFamily="34" charset="-122"/>
                </a:rPr>
                <a:t>指导老师：张曙</a:t>
              </a:r>
            </a:p>
          </p:txBody>
        </p:sp>
        <p:sp>
          <p:nvSpPr>
            <p:cNvPr id="13" name="Freeform 8"/>
            <p:cNvSpPr>
              <a:spLocks noChangeAspect="1" noEditPoints="1"/>
            </p:cNvSpPr>
            <p:nvPr/>
          </p:nvSpPr>
          <p:spPr bwMode="auto">
            <a:xfrm>
              <a:off x="8807150" y="5287200"/>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B0F0"/>
            </a:solidFill>
            <a:ln>
              <a:noFill/>
            </a:ln>
          </p:spPr>
          <p:txBody>
            <a:bodyPr vert="horz" wrap="square" lIns="91416" tIns="45708" rIns="91416" bIns="45708" numCol="1" anchor="t" anchorCtr="0" compatLnSpc="1">
              <a:prstTxWarp prst="textNoShape">
                <a:avLst/>
              </a:prstTxWarp>
            </a:bodyPr>
            <a:lstStyle/>
            <a:p>
              <a:endParaRPr lang="zh-CN" altLang="en-US" sz="3200" b="1">
                <a:solidFill>
                  <a:srgbClr val="1D6295"/>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2044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2" decel="53333" fill="hold" grpId="0" nodeType="after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 calcmode="lin" valueType="num">
                                      <p:cBhvr additive="base">
                                        <p:cTn id="12" dur="750" fill="hold"/>
                                        <p:tgtEl>
                                          <p:spTgt spid="7"/>
                                        </p:tgtEl>
                                        <p:attrNameLst>
                                          <p:attrName>ppt_x</p:attrName>
                                        </p:attrNameLst>
                                      </p:cBhvr>
                                      <p:tavLst>
                                        <p:tav tm="0">
                                          <p:val>
                                            <p:strVal val="1+#ppt_w/2"/>
                                          </p:val>
                                        </p:tav>
                                        <p:tav tm="100000">
                                          <p:val>
                                            <p:strVal val="#ppt_x"/>
                                          </p:val>
                                        </p:tav>
                                      </p:tavLst>
                                    </p:anim>
                                    <p:anim calcmode="lin" valueType="num">
                                      <p:cBhvr additive="base">
                                        <p:cTn id="13" dur="75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2200"/>
                            </p:stCondLst>
                            <p:childTnLst>
                              <p:par>
                                <p:cTn id="15" presetID="31"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fltVal val="0"/>
                                          </p:val>
                                        </p:tav>
                                        <p:tav tm="100000">
                                          <p:val>
                                            <p:strVal val="#ppt_w"/>
                                          </p:val>
                                        </p:tav>
                                      </p:tavLst>
                                    </p:anim>
                                    <p:anim calcmode="lin" valueType="num">
                                      <p:cBhvr>
                                        <p:cTn id="18" dur="1000" fill="hold"/>
                                        <p:tgtEl>
                                          <p:spTgt spid="11"/>
                                        </p:tgtEl>
                                        <p:attrNameLst>
                                          <p:attrName>ppt_h</p:attrName>
                                        </p:attrNameLst>
                                      </p:cBhvr>
                                      <p:tavLst>
                                        <p:tav tm="0">
                                          <p:val>
                                            <p:fltVal val="0"/>
                                          </p:val>
                                        </p:tav>
                                        <p:tav tm="100000">
                                          <p:val>
                                            <p:strVal val="#ppt_h"/>
                                          </p:val>
                                        </p:tav>
                                      </p:tavLst>
                                    </p:anim>
                                    <p:anim calcmode="lin" valueType="num">
                                      <p:cBhvr>
                                        <p:cTn id="19" dur="1000" fill="hold"/>
                                        <p:tgtEl>
                                          <p:spTgt spid="11"/>
                                        </p:tgtEl>
                                        <p:attrNameLst>
                                          <p:attrName>style.rotation</p:attrName>
                                        </p:attrNameLst>
                                      </p:cBhvr>
                                      <p:tavLst>
                                        <p:tav tm="0">
                                          <p:val>
                                            <p:fltVal val="90"/>
                                          </p:val>
                                        </p:tav>
                                        <p:tav tm="100000">
                                          <p:val>
                                            <p:fltVal val="0"/>
                                          </p:val>
                                        </p:tav>
                                      </p:tavLst>
                                    </p:anim>
                                    <p:animEffect transition="in" filter="fade">
                                      <p:cBhvr>
                                        <p:cTn id="20" dur="1000"/>
                                        <p:tgtEl>
                                          <p:spTgt spid="11"/>
                                        </p:tgtEl>
                                      </p:cBhvr>
                                    </p:animEffect>
                                  </p:childTnLst>
                                </p:cTn>
                              </p:par>
                              <p:par>
                                <p:cTn id="21" presetID="3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style.rotation</p:attrName>
                                        </p:attrNameLst>
                                      </p:cBhvr>
                                      <p:tavLst>
                                        <p:tav tm="0">
                                          <p:val>
                                            <p:fltVal val="90"/>
                                          </p:val>
                                        </p:tav>
                                        <p:tav tm="100000">
                                          <p:val>
                                            <p:fltVal val="0"/>
                                          </p:val>
                                        </p:tav>
                                      </p:tavLst>
                                    </p:anim>
                                    <p:animEffect transition="in" filter="fade">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项目背景</a:t>
            </a:r>
          </a:p>
        </p:txBody>
      </p:sp>
      <p:sp>
        <p:nvSpPr>
          <p:cNvPr id="4"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2" name="文本框 11"/>
          <p:cNvSpPr txBox="1"/>
          <p:nvPr/>
        </p:nvSpPr>
        <p:spPr>
          <a:xfrm>
            <a:off x="402590" y="1504315"/>
            <a:ext cx="10711180" cy="922020"/>
          </a:xfrm>
          <a:prstGeom prst="rect">
            <a:avLst/>
          </a:prstGeom>
          <a:noFill/>
        </p:spPr>
        <p:txBody>
          <a:bodyPr wrap="square" rtlCol="0" anchor="t">
            <a:spAutoFit/>
          </a:bodyPr>
          <a:lstStyle/>
          <a:p>
            <a:pPr marL="285750" indent="-285750" fontAlgn="auto">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随着大数据时代的到来，人们所存在的社会已经进入了信息化的时代，网络中大量的数据信息对于数据存储提出了极高的要求，各种不同的数据库如雨后春笋般产生。</a:t>
            </a:r>
          </a:p>
        </p:txBody>
      </p:sp>
      <p:pic>
        <p:nvPicPr>
          <p:cNvPr id="13" name="图片 12"/>
          <p:cNvPicPr>
            <a:picLocks noChangeAspect="1"/>
          </p:cNvPicPr>
          <p:nvPr/>
        </p:nvPicPr>
        <p:blipFill>
          <a:blip r:embed="rId3"/>
          <a:stretch>
            <a:fillRect/>
          </a:stretch>
        </p:blipFill>
        <p:spPr>
          <a:xfrm>
            <a:off x="605790" y="3110865"/>
            <a:ext cx="5482590" cy="3192145"/>
          </a:xfrm>
          <a:prstGeom prst="rect">
            <a:avLst/>
          </a:prstGeom>
        </p:spPr>
      </p:pic>
      <p:sp>
        <p:nvSpPr>
          <p:cNvPr id="14" name="文本框 13"/>
          <p:cNvSpPr txBox="1"/>
          <p:nvPr/>
        </p:nvSpPr>
        <p:spPr>
          <a:xfrm>
            <a:off x="6590030" y="3609975"/>
            <a:ext cx="5520055" cy="1753235"/>
          </a:xfrm>
          <a:prstGeom prst="rect">
            <a:avLst/>
          </a:prstGeom>
          <a:noFill/>
        </p:spPr>
        <p:txBody>
          <a:bodyPr wrap="none" rtlCol="0" anchor="t">
            <a:spAutoFit/>
          </a:bodyPr>
          <a:lstStyle/>
          <a:p>
            <a:pPr marL="285750" indent="-285750" fontAlgn="auto">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cs typeface="微软雅黑" panose="020B0503020204020204" pitchFamily="34" charset="-122"/>
              </a:rPr>
              <a:t>各类商业数据库：</a:t>
            </a:r>
            <a:r>
              <a:rPr lang="en-US" altLang="zh-CN">
                <a:latin typeface="微软雅黑" panose="020B0503020204020204" pitchFamily="34" charset="-122"/>
                <a:ea typeface="微软雅黑" panose="020B0503020204020204" pitchFamily="34" charset="-122"/>
                <a:cs typeface="微软雅黑" panose="020B0503020204020204" pitchFamily="34" charset="-122"/>
              </a:rPr>
              <a:t>BigTable</a:t>
            </a:r>
            <a:r>
              <a:rPr lang="zh-CN" altLang="en-US">
                <a:latin typeface="微软雅黑" panose="020B0503020204020204" pitchFamily="34" charset="-122"/>
                <a:ea typeface="微软雅黑" panose="020B0503020204020204" pitchFamily="34" charset="-122"/>
                <a:cs typeface="微软雅黑" panose="020B0503020204020204" pitchFamily="34" charset="-122"/>
              </a:rPr>
              <a:t>谷歌，</a:t>
            </a:r>
            <a:r>
              <a:rPr lang="en-US" altLang="zh-CN">
                <a:latin typeface="微软雅黑" panose="020B0503020204020204" pitchFamily="34" charset="-122"/>
                <a:ea typeface="微软雅黑" panose="020B0503020204020204" pitchFamily="34" charset="-122"/>
                <a:cs typeface="微软雅黑" panose="020B0503020204020204" pitchFamily="34" charset="-122"/>
              </a:rPr>
              <a:t>Oracle</a:t>
            </a:r>
            <a:r>
              <a:rPr lang="zh-CN" altLang="en-US">
                <a:latin typeface="微软雅黑" panose="020B0503020204020204" pitchFamily="34" charset="-122"/>
                <a:ea typeface="微软雅黑" panose="020B0503020204020204" pitchFamily="34" charset="-122"/>
                <a:cs typeface="微软雅黑" panose="020B0503020204020204" pitchFamily="34" charset="-122"/>
              </a:rPr>
              <a:t>甲骨文，</a:t>
            </a:r>
          </a:p>
          <a:p>
            <a:pPr indent="0" fontAlgn="auto">
              <a:lnSpc>
                <a:spcPct val="150000"/>
              </a:lnSpc>
              <a:buFont typeface="Arial" panose="020B0604020202020204" pitchFamily="34" charset="0"/>
              <a:buNone/>
            </a:pPr>
            <a:r>
              <a:rPr lang="en-US" altLang="zh-CN">
                <a:latin typeface="微软雅黑" panose="020B0503020204020204" pitchFamily="34" charset="-122"/>
                <a:ea typeface="微软雅黑" panose="020B0503020204020204" pitchFamily="34" charset="-122"/>
                <a:cs typeface="微软雅黑" panose="020B0503020204020204" pitchFamily="34" charset="-122"/>
              </a:rPr>
              <a:t>SQLServer</a:t>
            </a:r>
            <a:r>
              <a:rPr lang="zh-CN" altLang="en-US">
                <a:latin typeface="微软雅黑" panose="020B0503020204020204" pitchFamily="34" charset="-122"/>
                <a:ea typeface="微软雅黑" panose="020B0503020204020204" pitchFamily="34" charset="-122"/>
                <a:cs typeface="微软雅黑" panose="020B0503020204020204" pitchFamily="34" charset="-122"/>
              </a:rPr>
              <a:t>微软，</a:t>
            </a:r>
            <a:r>
              <a:rPr lang="en-US" altLang="zh-CN">
                <a:latin typeface="微软雅黑" panose="020B0503020204020204" pitchFamily="34" charset="-122"/>
                <a:ea typeface="微软雅黑" panose="020B0503020204020204" pitchFamily="34" charset="-122"/>
                <a:cs typeface="微软雅黑" panose="020B0503020204020204" pitchFamily="34" charset="-122"/>
              </a:rPr>
              <a:t>DB2</a:t>
            </a:r>
            <a:r>
              <a:rPr lang="zh-CN" altLang="en-US">
                <a:latin typeface="微软雅黑" panose="020B0503020204020204" pitchFamily="34" charset="-122"/>
                <a:ea typeface="微软雅黑" panose="020B0503020204020204" pitchFamily="34" charset="-122"/>
                <a:cs typeface="微软雅黑" panose="020B0503020204020204" pitchFamily="34" charset="-122"/>
              </a:rPr>
              <a:t>数据库</a:t>
            </a:r>
            <a:r>
              <a:rPr lang="en-US" altLang="zh-CN">
                <a:latin typeface="微软雅黑" panose="020B0503020204020204" pitchFamily="34" charset="-122"/>
                <a:ea typeface="微软雅黑" panose="020B0503020204020204" pitchFamily="34" charset="-122"/>
                <a:cs typeface="微软雅黑" panose="020B0503020204020204" pitchFamily="34" charset="-122"/>
              </a:rPr>
              <a:t>IBM</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OceanBase</a:t>
            </a:r>
            <a:r>
              <a:rPr lang="zh-CN" altLang="en-US">
                <a:latin typeface="微软雅黑" panose="020B0503020204020204" pitchFamily="34" charset="-122"/>
                <a:ea typeface="微软雅黑" panose="020B0503020204020204" pitchFamily="34" charset="-122"/>
                <a:cs typeface="微软雅黑" panose="020B0503020204020204" pitchFamily="34" charset="-122"/>
              </a:rPr>
              <a:t>阿里</a:t>
            </a:r>
          </a:p>
          <a:p>
            <a:pPr indent="0" fontAlgn="auto">
              <a:lnSpc>
                <a:spcPct val="150000"/>
              </a:lnSpc>
              <a:buFont typeface="Arial" panose="020B0604020202020204" pitchFamily="34" charset="0"/>
              <a:buNone/>
            </a:pPr>
            <a:r>
              <a:rPr lang="zh-CN" altLang="en-US">
                <a:latin typeface="微软雅黑" panose="020B0503020204020204" pitchFamily="34" charset="-122"/>
                <a:ea typeface="微软雅黑" panose="020B0503020204020204" pitchFamily="34" charset="-122"/>
                <a:cs typeface="微软雅黑" panose="020B0503020204020204" pitchFamily="34" charset="-122"/>
              </a:rPr>
              <a:t>巴巴，</a:t>
            </a:r>
            <a:r>
              <a:rPr lang="en-US" altLang="zh-CN">
                <a:latin typeface="微软雅黑" panose="020B0503020204020204" pitchFamily="34" charset="-122"/>
                <a:ea typeface="微软雅黑" panose="020B0503020204020204" pitchFamily="34" charset="-122"/>
                <a:cs typeface="微软雅黑" panose="020B0503020204020204" pitchFamily="34" charset="-122"/>
              </a:rPr>
              <a:t>TDSQL</a:t>
            </a:r>
            <a:r>
              <a:rPr lang="zh-CN" altLang="en-US">
                <a:latin typeface="微软雅黑" panose="020B0503020204020204" pitchFamily="34" charset="-122"/>
                <a:ea typeface="微软雅黑" panose="020B0503020204020204" pitchFamily="34" charset="-122"/>
                <a:cs typeface="微软雅黑" panose="020B0503020204020204" pitchFamily="34" charset="-122"/>
              </a:rPr>
              <a:t>腾讯等等</a:t>
            </a:r>
          </a:p>
          <a:p>
            <a:pPr indent="0" fontAlgn="auto">
              <a:lnSpc>
                <a:spcPct val="150000"/>
              </a:lnSpc>
              <a:buFont typeface="Arial" panose="020B0604020202020204" pitchFamily="34" charset="0"/>
              <a:buNone/>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项目背景</a:t>
            </a:r>
          </a:p>
        </p:txBody>
      </p:sp>
      <p:sp>
        <p:nvSpPr>
          <p:cNvPr id="4"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2" name="文本框 11"/>
          <p:cNvSpPr txBox="1"/>
          <p:nvPr/>
        </p:nvSpPr>
        <p:spPr>
          <a:xfrm>
            <a:off x="1116330" y="3656330"/>
            <a:ext cx="9919970" cy="1337945"/>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a:solidFill>
                  <a:srgbClr val="FF0000"/>
                </a:solidFill>
                <a:latin typeface="微软雅黑" panose="020B0503020204020204" pitchFamily="34" charset="-122"/>
                <a:ea typeface="微软雅黑" panose="020B0503020204020204" pitchFamily="34" charset="-122"/>
              </a:rPr>
              <a:t>分布式数据库</a:t>
            </a:r>
            <a:r>
              <a:rPr lang="zh-CN">
                <a:solidFill>
                  <a:srgbClr val="FF0000"/>
                </a:solidFill>
                <a:latin typeface="微软雅黑" panose="020B0503020204020204" pitchFamily="34" charset="-122"/>
                <a:ea typeface="微软雅黑" panose="020B0503020204020204" pitchFamily="34" charset="-122"/>
              </a:rPr>
              <a:t>，</a:t>
            </a:r>
            <a:r>
              <a:rPr>
                <a:solidFill>
                  <a:srgbClr val="FF0000"/>
                </a:solidFill>
                <a:latin typeface="微软雅黑" panose="020B0503020204020204" pitchFamily="34" charset="-122"/>
                <a:ea typeface="微软雅黑" panose="020B0503020204020204" pitchFamily="34" charset="-122"/>
              </a:rPr>
              <a:t>在逻辑上是一个统一的整体，在物理上则是分别存储在不同的物理节点上。</a:t>
            </a:r>
            <a:r>
              <a:rPr>
                <a:latin typeface="微软雅黑" panose="020B0503020204020204" pitchFamily="34" charset="-122"/>
                <a:ea typeface="微软雅黑" panose="020B0503020204020204" pitchFamily="34" charset="-122"/>
              </a:rPr>
              <a:t>一个应用程序通过网络的连接可以访问分布在不同地理位置的数据库。它的分布性表现在数据库中的数据不是存储在同一场地。更确切地讲，不存储在同一计算机的存储设备上。</a:t>
            </a:r>
          </a:p>
        </p:txBody>
      </p:sp>
      <p:sp>
        <p:nvSpPr>
          <p:cNvPr id="14" name="文本框 13"/>
          <p:cNvSpPr txBox="1"/>
          <p:nvPr/>
        </p:nvSpPr>
        <p:spPr>
          <a:xfrm>
            <a:off x="1116330" y="2629535"/>
            <a:ext cx="9959340" cy="922020"/>
          </a:xfrm>
          <a:prstGeom prst="rect">
            <a:avLst/>
          </a:prstGeom>
          <a:noFill/>
        </p:spPr>
        <p:txBody>
          <a:bodyPr wrap="square" rtlCol="0" anchor="t">
            <a:spAutoFit/>
          </a:bodyPr>
          <a:lstStyle/>
          <a:p>
            <a:pPr marL="285750" indent="-285750" fontAlgn="auto">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集中式数据库，网络中的一个位置只有一个数据库文件，多个用户可以访问这个单一的数据库。但是随着系统访问量的不断提升，集中式数据库的读写性能不足以支撑日常访问。</a:t>
            </a:r>
          </a:p>
        </p:txBody>
      </p:sp>
      <p:sp>
        <p:nvSpPr>
          <p:cNvPr id="15" name="文本框 14"/>
          <p:cNvSpPr txBox="1"/>
          <p:nvPr/>
        </p:nvSpPr>
        <p:spPr>
          <a:xfrm>
            <a:off x="824865" y="1440180"/>
            <a:ext cx="10211435" cy="922020"/>
          </a:xfrm>
          <a:prstGeom prst="rect">
            <a:avLst/>
          </a:prstGeom>
          <a:noFill/>
        </p:spPr>
        <p:txBody>
          <a:bodyPr wrap="square" rtlCol="0" anchor="t">
            <a:spAutoFit/>
          </a:bodyPr>
          <a:lstStyle/>
          <a:p>
            <a:pPr indent="0" fontAlgn="auto">
              <a:lnSpc>
                <a:spcPct val="150000"/>
              </a:lnSpc>
              <a:buFont typeface="Arial" panose="020B0604020202020204" pitchFamily="34" charset="0"/>
              <a:buNone/>
            </a:pPr>
            <a:r>
              <a:rPr lang="zh-CN" altLang="en-US">
                <a:latin typeface="微软雅黑" panose="020B0503020204020204" pitchFamily="34" charset="-122"/>
                <a:ea typeface="微软雅黑" panose="020B0503020204020204" pitchFamily="34" charset="-122"/>
              </a:rPr>
              <a:t>数据库，是按照数据结构来组织、存储和管理数据的仓库。随着数据量和系统访问量的激增为了满足不同的使用场景，从早期的集中式数据库，逐渐衍生出了性能更好的分布式数据库。</a:t>
            </a:r>
            <a:endParaRPr lang="en-US" altLang="zh-CN">
              <a:latin typeface="微软雅黑" panose="020B0503020204020204" pitchFamily="34" charset="-122"/>
              <a:ea typeface="微软雅黑" panose="020B0503020204020204" pitchFamily="34" charset="-122"/>
            </a:endParaRPr>
          </a:p>
        </p:txBody>
      </p:sp>
      <p:sp>
        <p:nvSpPr>
          <p:cNvPr id="16" name="文本框 15"/>
          <p:cNvSpPr txBox="1"/>
          <p:nvPr/>
        </p:nvSpPr>
        <p:spPr>
          <a:xfrm>
            <a:off x="824865" y="5399405"/>
            <a:ext cx="10132060" cy="922020"/>
          </a:xfrm>
          <a:prstGeom prst="rect">
            <a:avLst/>
          </a:prstGeom>
          <a:noFill/>
        </p:spPr>
        <p:txBody>
          <a:bodyPr wrap="square" rtlCol="0" anchor="t">
            <a:spAutoFit/>
          </a:bodyPr>
          <a:lstStyle/>
          <a:p>
            <a:pPr fontAlgn="auto">
              <a:lnSpc>
                <a:spcPct val="150000"/>
              </a:lnSpc>
            </a:pPr>
            <a:r>
              <a:rPr lang="zh-CN" altLang="en-US">
                <a:latin typeface="微软雅黑" panose="020B0503020204020204" pitchFamily="34" charset="-122"/>
                <a:ea typeface="微软雅黑" panose="020B0503020204020204" pitchFamily="34" charset="-122"/>
              </a:rPr>
              <a:t>随着云计算技术的发展，一切业务走向云端，基于分布式的云原生数据库在当下和未来的更多场景下将得到应用。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899592" y="123478"/>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项目背景</a:t>
            </a:r>
          </a:p>
        </p:txBody>
      </p:sp>
      <p:sp>
        <p:nvSpPr>
          <p:cNvPr id="4"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文本框 5"/>
          <p:cNvSpPr txBox="1"/>
          <p:nvPr/>
        </p:nvSpPr>
        <p:spPr>
          <a:xfrm>
            <a:off x="680720" y="1465580"/>
            <a:ext cx="4754880" cy="46037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分布式数据库与集中式数据库对比</a:t>
            </a:r>
          </a:p>
        </p:txBody>
      </p:sp>
      <p:graphicFrame>
        <p:nvGraphicFramePr>
          <p:cNvPr id="8" name="表格 7"/>
          <p:cNvGraphicFramePr/>
          <p:nvPr>
            <p:custDataLst>
              <p:tags r:id="rId1"/>
            </p:custDataLst>
          </p:nvPr>
        </p:nvGraphicFramePr>
        <p:xfrm>
          <a:off x="1318895" y="2076450"/>
          <a:ext cx="9324340" cy="4312920"/>
        </p:xfrm>
        <a:graphic>
          <a:graphicData uri="http://schemas.openxmlformats.org/drawingml/2006/table">
            <a:tbl>
              <a:tblPr firstRow="1" bandRow="1">
                <a:tableStyleId>{5C22544A-7EE6-4342-B048-85BDC9FD1C3A}</a:tableStyleId>
              </a:tblPr>
              <a:tblGrid>
                <a:gridCol w="1421765">
                  <a:extLst>
                    <a:ext uri="{9D8B030D-6E8A-4147-A177-3AD203B41FA5}">
                      <a16:colId xmlns:a16="http://schemas.microsoft.com/office/drawing/2014/main" val="20000"/>
                    </a:ext>
                  </a:extLst>
                </a:gridCol>
                <a:gridCol w="4794250">
                  <a:extLst>
                    <a:ext uri="{9D8B030D-6E8A-4147-A177-3AD203B41FA5}">
                      <a16:colId xmlns:a16="http://schemas.microsoft.com/office/drawing/2014/main" val="20001"/>
                    </a:ext>
                  </a:extLst>
                </a:gridCol>
                <a:gridCol w="3108325">
                  <a:extLst>
                    <a:ext uri="{9D8B030D-6E8A-4147-A177-3AD203B41FA5}">
                      <a16:colId xmlns:a16="http://schemas.microsoft.com/office/drawing/2014/main" val="20002"/>
                    </a:ext>
                  </a:extLst>
                </a:gridCol>
              </a:tblGrid>
              <a:tr h="795020">
                <a:tc>
                  <a:txBody>
                    <a:bodyPr/>
                    <a:lstStyle/>
                    <a:p>
                      <a:pPr>
                        <a:buNone/>
                      </a:pPr>
                      <a:endParaRPr lang="zh-CN" altLang="en-US"/>
                    </a:p>
                  </a:txBody>
                  <a:tcPr/>
                </a:tc>
                <a:tc>
                  <a:txBody>
                    <a:bodyPr/>
                    <a:lstStyle/>
                    <a:p>
                      <a:pPr algn="ctr">
                        <a:buNone/>
                      </a:pPr>
                      <a:r>
                        <a:rPr lang="zh-CN" altLang="en-US"/>
                        <a:t>集中式架构</a:t>
                      </a:r>
                    </a:p>
                  </a:txBody>
                  <a:tcPr anchor="ctr"/>
                </a:tc>
                <a:tc>
                  <a:txBody>
                    <a:bodyPr/>
                    <a:lstStyle/>
                    <a:p>
                      <a:pPr algn="ctr">
                        <a:buNone/>
                      </a:pPr>
                      <a:r>
                        <a:rPr lang="zh-CN" altLang="en-US"/>
                        <a:t>分布式架构</a:t>
                      </a:r>
                    </a:p>
                  </a:txBody>
                  <a:tcPr anchor="ctr"/>
                </a:tc>
                <a:extLst>
                  <a:ext uri="{0D108BD9-81ED-4DB2-BD59-A6C34878D82A}">
                    <a16:rowId xmlns:a16="http://schemas.microsoft.com/office/drawing/2014/main" val="10000"/>
                  </a:ext>
                </a:extLst>
              </a:tr>
              <a:tr h="963930">
                <a:tc>
                  <a:txBody>
                    <a:bodyPr/>
                    <a:lstStyle/>
                    <a:p>
                      <a:pPr algn="ctr">
                        <a:buNone/>
                      </a:pPr>
                      <a:r>
                        <a:rPr lang="zh-CN" altLang="en-US"/>
                        <a:t>价格成本</a:t>
                      </a:r>
                    </a:p>
                  </a:txBody>
                  <a:tcPr anchor="ctr"/>
                </a:tc>
                <a:tc>
                  <a:txBody>
                    <a:bodyPr/>
                    <a:lstStyle/>
                    <a:p>
                      <a:pPr>
                        <a:buNone/>
                      </a:pPr>
                      <a:r>
                        <a:rPr lang="zh-CN" altLang="en-US" sz="1600"/>
                        <a:t>软硬件价格昂贵：商用集中架构的设备基本被 IOE 三家公司垄断，价格昂贵，软硬件采购成本高</a:t>
                      </a:r>
                    </a:p>
                  </a:txBody>
                  <a:tcPr/>
                </a:tc>
                <a:tc>
                  <a:txBody>
                    <a:bodyPr/>
                    <a:lstStyle/>
                    <a:p>
                      <a:pPr>
                        <a:buNone/>
                      </a:pPr>
                      <a:r>
                        <a:rPr lang="zh-CN" altLang="en-US" sz="1600"/>
                        <a:t>合理可控：基于廉价 PC，成本低；云平台降低、分摊研发投入；边际成本下降迅速</a:t>
                      </a:r>
                    </a:p>
                  </a:txBody>
                  <a:tcPr/>
                </a:tc>
                <a:extLst>
                  <a:ext uri="{0D108BD9-81ED-4DB2-BD59-A6C34878D82A}">
                    <a16:rowId xmlns:a16="http://schemas.microsoft.com/office/drawing/2014/main" val="10001"/>
                  </a:ext>
                </a:extLst>
              </a:tr>
              <a:tr h="795020">
                <a:tc>
                  <a:txBody>
                    <a:bodyPr/>
                    <a:lstStyle/>
                    <a:p>
                      <a:pPr algn="ctr">
                        <a:buNone/>
                      </a:pPr>
                      <a:r>
                        <a:rPr lang="zh-CN" altLang="en-US"/>
                        <a:t>自主安全</a:t>
                      </a:r>
                    </a:p>
                  </a:txBody>
                  <a:tcPr anchor="ctr"/>
                </a:tc>
                <a:tc>
                  <a:txBody>
                    <a:bodyPr/>
                    <a:lstStyle/>
                    <a:p>
                      <a:pPr>
                        <a:buNone/>
                      </a:pPr>
                      <a:r>
                        <a:rPr lang="zh-CN" altLang="en-US" sz="1600"/>
                        <a:t>国外巨头垄断：巨头垄断，封闭体系，共享较少；控制能力较弱</a:t>
                      </a:r>
                    </a:p>
                  </a:txBody>
                  <a:tcPr/>
                </a:tc>
                <a:tc>
                  <a:txBody>
                    <a:bodyPr/>
                    <a:lstStyle/>
                    <a:p>
                      <a:pPr>
                        <a:buNone/>
                      </a:pPr>
                      <a:r>
                        <a:rPr lang="zh-CN" altLang="en-US" sz="1600"/>
                        <a:t>自主知识产权：国产技术，自主研发；易于监管</a:t>
                      </a:r>
                    </a:p>
                  </a:txBody>
                  <a:tcPr/>
                </a:tc>
                <a:extLst>
                  <a:ext uri="{0D108BD9-81ED-4DB2-BD59-A6C34878D82A}">
                    <a16:rowId xmlns:a16="http://schemas.microsoft.com/office/drawing/2014/main" val="10002"/>
                  </a:ext>
                </a:extLst>
              </a:tr>
              <a:tr h="795020">
                <a:tc>
                  <a:txBody>
                    <a:bodyPr/>
                    <a:lstStyle/>
                    <a:p>
                      <a:pPr algn="ctr">
                        <a:buNone/>
                      </a:pPr>
                      <a:r>
                        <a:rPr lang="zh-CN" altLang="en-US"/>
                        <a:t>灵活兼容</a:t>
                      </a:r>
                    </a:p>
                  </a:txBody>
                  <a:tcPr anchor="ctr"/>
                </a:tc>
                <a:tc>
                  <a:txBody>
                    <a:bodyPr/>
                    <a:lstStyle/>
                    <a:p>
                      <a:pPr>
                        <a:buNone/>
                      </a:pPr>
                      <a:r>
                        <a:rPr lang="zh-CN" altLang="en-US" sz="1600"/>
                        <a:t>限制多：不适用于非结构化大数据处理；硬件平台兼容性差</a:t>
                      </a:r>
                    </a:p>
                  </a:txBody>
                  <a:tcPr/>
                </a:tc>
                <a:tc>
                  <a:txBody>
                    <a:bodyPr/>
                    <a:lstStyle/>
                    <a:p>
                      <a:pPr>
                        <a:buNone/>
                      </a:pPr>
                      <a:r>
                        <a:rPr lang="zh-CN" altLang="en-US" sz="1600"/>
                        <a:t>灵活方便：增加 x86 服务器快速实现；简单、方便</a:t>
                      </a:r>
                    </a:p>
                  </a:txBody>
                  <a:tcPr/>
                </a:tc>
                <a:extLst>
                  <a:ext uri="{0D108BD9-81ED-4DB2-BD59-A6C34878D82A}">
                    <a16:rowId xmlns:a16="http://schemas.microsoft.com/office/drawing/2014/main" val="10003"/>
                  </a:ext>
                </a:extLst>
              </a:tr>
              <a:tr h="963930">
                <a:tc>
                  <a:txBody>
                    <a:bodyPr/>
                    <a:lstStyle/>
                    <a:p>
                      <a:pPr algn="ctr">
                        <a:buNone/>
                      </a:pPr>
                      <a:r>
                        <a:rPr lang="zh-CN" altLang="en-US"/>
                        <a:t>扩展伸缩</a:t>
                      </a:r>
                    </a:p>
                  </a:txBody>
                  <a:tcPr anchor="ctr"/>
                </a:tc>
                <a:tc>
                  <a:txBody>
                    <a:bodyPr/>
                    <a:lstStyle/>
                    <a:p>
                      <a:pPr>
                        <a:buNone/>
                      </a:pPr>
                      <a:r>
                        <a:rPr lang="zh-CN" altLang="en-US" sz="1600"/>
                        <a:t>传统业务特性：可把精力集中投入到业务研发；支撑能力有上限</a:t>
                      </a:r>
                    </a:p>
                  </a:txBody>
                  <a:tcPr/>
                </a:tc>
                <a:tc>
                  <a:txBody>
                    <a:bodyPr/>
                    <a:lstStyle/>
                    <a:p>
                      <a:pPr>
                        <a:buNone/>
                      </a:pPr>
                      <a:r>
                        <a:rPr lang="zh-CN" altLang="en-US" sz="1600"/>
                        <a:t>互联网业务特性：适应互联网业务突发增长；灵活支撑高并发交易（数万笔/秒）</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919277" y="134273"/>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项目需求</a:t>
            </a:r>
          </a:p>
        </p:txBody>
      </p:sp>
      <p:sp>
        <p:nvSpPr>
          <p:cNvPr id="4"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文本框 18"/>
          <p:cNvSpPr txBox="1"/>
          <p:nvPr/>
        </p:nvSpPr>
        <p:spPr>
          <a:xfrm>
            <a:off x="705485" y="1350645"/>
            <a:ext cx="1440180" cy="82994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功能需求</a:t>
            </a:r>
          </a:p>
          <a:p>
            <a:endParaRPr lang="zh-CN" altLang="en-US" sz="2400">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3"/>
          <a:stretch>
            <a:fillRect/>
          </a:stretch>
        </p:blipFill>
        <p:spPr>
          <a:xfrm>
            <a:off x="5159375" y="1638935"/>
            <a:ext cx="6363335" cy="4925695"/>
          </a:xfrm>
          <a:prstGeom prst="rect">
            <a:avLst/>
          </a:prstGeom>
        </p:spPr>
      </p:pic>
      <p:sp>
        <p:nvSpPr>
          <p:cNvPr id="30" name="文本框 29"/>
          <p:cNvSpPr txBox="1"/>
          <p:nvPr/>
        </p:nvSpPr>
        <p:spPr>
          <a:xfrm>
            <a:off x="634365" y="2481580"/>
            <a:ext cx="4049395" cy="1337945"/>
          </a:xfrm>
          <a:prstGeom prst="rect">
            <a:avLst/>
          </a:prstGeom>
          <a:noFill/>
          <a:ln w="9525">
            <a:noFill/>
          </a:ln>
        </p:spPr>
        <p:txBody>
          <a:bodyPr wrap="square">
            <a:spAutoFit/>
          </a:bodyPr>
          <a:lstStyle/>
          <a:p>
            <a:pPr marL="285750" indent="-285750" fontAlgn="auto">
              <a:lnSpc>
                <a:spcPct val="150000"/>
              </a:lnSpc>
              <a:buFont typeface="Arial" panose="020B0604020202020204" pitchFamily="34" charset="0"/>
              <a:buChar char="•"/>
            </a:pPr>
            <a:r>
              <a:rPr lang="zh-CN" b="0">
                <a:latin typeface="微软雅黑" panose="020B0503020204020204" pitchFamily="34" charset="-122"/>
                <a:ea typeface="微软雅黑" panose="020B0503020204020204" pitchFamily="34" charset="-122"/>
                <a:cs typeface="微软雅黑" panose="020B0503020204020204" pitchFamily="34" charset="-122"/>
              </a:rPr>
              <a:t>用户可以通过提供的</a:t>
            </a:r>
            <a:r>
              <a:rPr lang="en-US" b="0">
                <a:latin typeface="微软雅黑" panose="020B0503020204020204" pitchFamily="34" charset="-122"/>
                <a:ea typeface="微软雅黑" panose="020B0503020204020204" pitchFamily="34" charset="-122"/>
                <a:cs typeface="微软雅黑" panose="020B0503020204020204" pitchFamily="34" charset="-122"/>
              </a:rPr>
              <a:t>API</a:t>
            </a:r>
            <a:r>
              <a:rPr lang="zh-CN" b="0">
                <a:latin typeface="微软雅黑" panose="020B0503020204020204" pitchFamily="34" charset="-122"/>
                <a:ea typeface="微软雅黑" panose="020B0503020204020204" pitchFamily="34" charset="-122"/>
                <a:cs typeface="微软雅黑" panose="020B0503020204020204" pitchFamily="34" charset="-122"/>
              </a:rPr>
              <a:t>接口实现对</a:t>
            </a:r>
            <a:r>
              <a:rPr lang="en-US" b="0">
                <a:latin typeface="微软雅黑" panose="020B0503020204020204" pitchFamily="34" charset="-122"/>
                <a:ea typeface="微软雅黑" panose="020B0503020204020204" pitchFamily="34" charset="-122"/>
                <a:cs typeface="微软雅黑" panose="020B0503020204020204" pitchFamily="34" charset="-122"/>
              </a:rPr>
              <a:t>KV</a:t>
            </a:r>
            <a:r>
              <a:rPr lang="zh-CN" b="0">
                <a:latin typeface="微软雅黑" panose="020B0503020204020204" pitchFamily="34" charset="-122"/>
                <a:ea typeface="微软雅黑" panose="020B0503020204020204" pitchFamily="34" charset="-122"/>
                <a:cs typeface="微软雅黑" panose="020B0503020204020204" pitchFamily="34" charset="-122"/>
              </a:rPr>
              <a:t>数据库的操作，如</a:t>
            </a:r>
            <a:r>
              <a:rPr lang="en-US" b="0">
                <a:latin typeface="微软雅黑" panose="020B0503020204020204" pitchFamily="34" charset="-122"/>
                <a:ea typeface="微软雅黑" panose="020B0503020204020204" pitchFamily="34" charset="-122"/>
                <a:cs typeface="微软雅黑" panose="020B0503020204020204" pitchFamily="34" charset="-122"/>
              </a:rPr>
              <a:t>Put</a:t>
            </a:r>
            <a:r>
              <a:rPr lang="zh-CN" b="0">
                <a:latin typeface="微软雅黑" panose="020B0503020204020204" pitchFamily="34" charset="-122"/>
                <a:ea typeface="微软雅黑" panose="020B0503020204020204" pitchFamily="34" charset="-122"/>
                <a:cs typeface="微软雅黑" panose="020B0503020204020204" pitchFamily="34" charset="-122"/>
              </a:rPr>
              <a:t>操作、</a:t>
            </a:r>
            <a:r>
              <a:rPr lang="en-US" b="0">
                <a:latin typeface="微软雅黑" panose="020B0503020204020204" pitchFamily="34" charset="-122"/>
                <a:ea typeface="微软雅黑" panose="020B0503020204020204" pitchFamily="34" charset="-122"/>
                <a:cs typeface="微软雅黑" panose="020B0503020204020204" pitchFamily="34" charset="-122"/>
              </a:rPr>
              <a:t>Get</a:t>
            </a:r>
            <a:r>
              <a:rPr lang="zh-CN" b="0">
                <a:latin typeface="微软雅黑" panose="020B0503020204020204" pitchFamily="34" charset="-122"/>
                <a:ea typeface="微软雅黑" panose="020B0503020204020204" pitchFamily="34" charset="-122"/>
                <a:cs typeface="微软雅黑" panose="020B0503020204020204" pitchFamily="34" charset="-122"/>
              </a:rPr>
              <a:t>操作和</a:t>
            </a:r>
            <a:r>
              <a:rPr lang="en-US" b="0">
                <a:latin typeface="微软雅黑" panose="020B0503020204020204" pitchFamily="34" charset="-122"/>
                <a:ea typeface="微软雅黑" panose="020B0503020204020204" pitchFamily="34" charset="-122"/>
                <a:cs typeface="微软雅黑" panose="020B0503020204020204" pitchFamily="34" charset="-122"/>
              </a:rPr>
              <a:t>Remove</a:t>
            </a:r>
            <a:r>
              <a:rPr lang="zh-CN" b="0">
                <a:latin typeface="微软雅黑" panose="020B0503020204020204" pitchFamily="34" charset="-122"/>
                <a:ea typeface="微软雅黑" panose="020B0503020204020204" pitchFamily="34" charset="-122"/>
                <a:cs typeface="微软雅黑" panose="020B0503020204020204" pitchFamily="34" charset="-122"/>
              </a:rPr>
              <a:t>操作。</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1" cy="771550"/>
          </a:xfrm>
          <a:prstGeom prst="rect">
            <a:avLst/>
          </a:prstGeom>
          <a:solidFill>
            <a:srgbClr val="1D6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1"/>
          <p:cNvSpPr txBox="1"/>
          <p:nvPr/>
        </p:nvSpPr>
        <p:spPr>
          <a:xfrm>
            <a:off x="919277" y="134273"/>
            <a:ext cx="3855583" cy="501650"/>
          </a:xfrm>
          <a:prstGeom prst="rect">
            <a:avLst/>
          </a:prstGeom>
          <a:noFill/>
        </p:spPr>
        <p:txBody>
          <a:bodyPr wrap="square" lIns="91440" tIns="45720" rIns="91440" bIns="45720" rtlCol="0">
            <a:spAutoFit/>
          </a:bodyPr>
          <a:lstStyle/>
          <a:p>
            <a:r>
              <a:rPr lang="zh-CN" altLang="en-US" sz="2665" dirty="0">
                <a:solidFill>
                  <a:schemeClr val="bg1"/>
                </a:solidFill>
                <a:latin typeface="微软雅黑" panose="020B0503020204020204" pitchFamily="34" charset="-122"/>
                <a:ea typeface="微软雅黑" panose="020B0503020204020204" pitchFamily="34" charset="-122"/>
              </a:rPr>
              <a:t>项目需求</a:t>
            </a:r>
          </a:p>
        </p:txBody>
      </p:sp>
      <p:sp>
        <p:nvSpPr>
          <p:cNvPr id="4" name="KSO_Shape"/>
          <p:cNvSpPr/>
          <p:nvPr/>
        </p:nvSpPr>
        <p:spPr bwMode="auto">
          <a:xfrm>
            <a:off x="251520" y="183096"/>
            <a:ext cx="612080" cy="372430"/>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文本框 18"/>
          <p:cNvSpPr txBox="1"/>
          <p:nvPr/>
        </p:nvSpPr>
        <p:spPr>
          <a:xfrm>
            <a:off x="650875" y="1394460"/>
            <a:ext cx="2114550" cy="82994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非功能需求</a:t>
            </a:r>
          </a:p>
          <a:p>
            <a:endParaRPr lang="zh-CN" altLang="en-US" sz="2400">
              <a:latin typeface="微软雅黑" panose="020B0503020204020204" pitchFamily="34" charset="-122"/>
              <a:ea typeface="微软雅黑" panose="020B0503020204020204" pitchFamily="34" charset="-122"/>
            </a:endParaRPr>
          </a:p>
        </p:txBody>
      </p:sp>
      <p:sp>
        <p:nvSpPr>
          <p:cNvPr id="6" name="文本框 5"/>
          <p:cNvSpPr txBox="1"/>
          <p:nvPr/>
        </p:nvSpPr>
        <p:spPr>
          <a:xfrm>
            <a:off x="1534795" y="2435860"/>
            <a:ext cx="7098030" cy="3138170"/>
          </a:xfrm>
          <a:prstGeom prst="rect">
            <a:avLst/>
          </a:prstGeom>
          <a:noFill/>
        </p:spPr>
        <p:txBody>
          <a:bodyPr wrap="none" rtlCol="0">
            <a:spAutoFit/>
          </a:bodyPr>
          <a:lstStyle/>
          <a:p>
            <a:pPr marL="285750" indent="-285750" algn="l">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性能：当一个事件发生的时候，系统耗费多长时间给出回复</a:t>
            </a:r>
          </a:p>
          <a:p>
            <a:pPr marL="285750" indent="-285750" algn="l">
              <a:buFont typeface="Arial" panose="020B0604020202020204" pitchFamily="34" charset="0"/>
              <a:buChar char="•"/>
            </a:pPr>
            <a:endParaRPr lang="zh-CN" altLang="en-US">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可靠性：软件系统发生错误的几率</a:t>
            </a:r>
          </a:p>
          <a:p>
            <a:pPr marL="285750" indent="-285750" algn="l">
              <a:buFont typeface="Arial" panose="020B0604020202020204" pitchFamily="34" charset="0"/>
              <a:buChar char="•"/>
            </a:pPr>
            <a:endParaRPr lang="zh-CN" altLang="en-US">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可测试性：软件通过测试来证明其是否故障的难易程度</a:t>
            </a:r>
          </a:p>
          <a:p>
            <a:pPr marL="285750" indent="-285750" algn="l">
              <a:buFont typeface="Arial" panose="020B0604020202020204" pitchFamily="34" charset="0"/>
              <a:buChar char="•"/>
            </a:pPr>
            <a:endParaRPr lang="zh-CN" altLang="en-US">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易用性：用户理解软件操作方式的容易程度</a:t>
            </a:r>
          </a:p>
          <a:p>
            <a:pPr marL="285750" indent="-285750" algn="l">
              <a:buFont typeface="Arial" panose="020B0604020202020204" pitchFamily="34" charset="0"/>
              <a:buChar char="•"/>
            </a:pPr>
            <a:endParaRPr lang="zh-CN" altLang="en-US">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安全性：系统在为合法用户提供服务的同时抵抗未认证用户的能力</a:t>
            </a:r>
          </a:p>
          <a:p>
            <a:pPr marL="285750" indent="-285750" algn="l">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decel="5330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750" fill="hold"/>
                                        <p:tgtEl>
                                          <p:spTgt spid="4"/>
                                        </p:tgtEl>
                                        <p:attrNameLst>
                                          <p:attrName>ppt_x</p:attrName>
                                        </p:attrNameLst>
                                      </p:cBhvr>
                                      <p:tavLst>
                                        <p:tav tm="0">
                                          <p:val>
                                            <p:strVal val="0-#ppt_w/2"/>
                                          </p:val>
                                        </p:tav>
                                        <p:tav tm="100000">
                                          <p:val>
                                            <p:strVal val="#ppt_x"/>
                                          </p:val>
                                        </p:tav>
                                      </p:tavLst>
                                    </p:anim>
                                    <p:anim calcmode="lin" valueType="num">
                                      <p:cBhvr additive="base">
                                        <p:cTn id="13" dur="75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by="(-#ppt_w*2)" calcmode="lin" valueType="num">
                                      <p:cBhvr rctx="PPT">
                                        <p:cTn id="17" dur="375" autoRev="1" fill="hold">
                                          <p:stCondLst>
                                            <p:cond delay="0"/>
                                          </p:stCondLst>
                                        </p:cTn>
                                        <p:tgtEl>
                                          <p:spTgt spid="3"/>
                                        </p:tgtEl>
                                        <p:attrNameLst>
                                          <p:attrName>ppt_w</p:attrName>
                                        </p:attrNameLst>
                                      </p:cBhvr>
                                    </p:anim>
                                    <p:anim by="(#ppt_w*0.50)" calcmode="lin" valueType="num">
                                      <p:cBhvr>
                                        <p:cTn id="18" dur="375" decel="50000" autoRev="1" fill="hold">
                                          <p:stCondLst>
                                            <p:cond delay="0"/>
                                          </p:stCondLst>
                                        </p:cTn>
                                        <p:tgtEl>
                                          <p:spTgt spid="3"/>
                                        </p:tgtEl>
                                        <p:attrNameLst>
                                          <p:attrName>ppt_x</p:attrName>
                                        </p:attrNameLst>
                                      </p:cBhvr>
                                    </p:anim>
                                    <p:anim from="(-#ppt_h/2)" to="(#ppt_y)" calcmode="lin" valueType="num">
                                      <p:cBhvr>
                                        <p:cTn id="19" dur="750" fill="hold">
                                          <p:stCondLst>
                                            <p:cond delay="0"/>
                                          </p:stCondLst>
                                        </p:cTn>
                                        <p:tgtEl>
                                          <p:spTgt spid="3"/>
                                        </p:tgtEl>
                                        <p:attrNameLst>
                                          <p:attrName>ppt_y</p:attrName>
                                        </p:attrNameLst>
                                      </p:cBhvr>
                                    </p:anim>
                                    <p:animRot by="21600000">
                                      <p:cBhvr>
                                        <p:cTn id="20" dur="75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4419600" y="2266950"/>
            <a:ext cx="0" cy="2324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4"/>
          <p:cNvSpPr txBox="1"/>
          <p:nvPr/>
        </p:nvSpPr>
        <p:spPr>
          <a:xfrm>
            <a:off x="4670988" y="2502375"/>
            <a:ext cx="6016061" cy="1300338"/>
          </a:xfrm>
          <a:prstGeom prst="rect">
            <a:avLst/>
          </a:prstGeom>
          <a:noFill/>
        </p:spPr>
        <p:txBody>
          <a:bodyPr wrap="square" lIns="68562" tIns="34281" rIns="68562" bIns="34281" rtlCol="0">
            <a:spAutoFit/>
          </a:bodyPr>
          <a:lstStyle>
            <a:defPPr>
              <a:defRPr lang="zh-CN"/>
            </a:defPPr>
            <a:lvl1pPr>
              <a:defRPr sz="2000">
                <a:solidFill>
                  <a:schemeClr val="bg1"/>
                </a:solidFill>
                <a:latin typeface="微软雅黑"/>
                <a:ea typeface="微软雅黑"/>
              </a:defRPr>
            </a:lvl1pPr>
          </a:lstStyle>
          <a:p>
            <a:r>
              <a:rPr lang="en-US" altLang="zh-CN" sz="4000" b="1" dirty="0">
                <a:solidFill>
                  <a:srgbClr val="0070C0"/>
                </a:solidFill>
                <a:latin typeface="微软雅黑" panose="020B0503020204020204" pitchFamily="34" charset="-122"/>
                <a:ea typeface="微软雅黑" panose="020B0503020204020204" pitchFamily="34" charset="-122"/>
              </a:rPr>
              <a:t>2</a:t>
            </a:r>
            <a:r>
              <a:rPr lang="zh-CN" altLang="en-US" sz="4000" b="1" dirty="0">
                <a:solidFill>
                  <a:srgbClr val="0070C0"/>
                </a:solidFill>
                <a:latin typeface="微软雅黑" panose="020B0503020204020204" pitchFamily="34" charset="-122"/>
                <a:ea typeface="微软雅黑" panose="020B0503020204020204" pitchFamily="34" charset="-122"/>
              </a:rPr>
              <a:t>、</a:t>
            </a:r>
            <a:r>
              <a:rPr lang="en-US" altLang="zh-CN" sz="4000" b="1" dirty="0">
                <a:solidFill>
                  <a:srgbClr val="0070C0"/>
                </a:solidFill>
                <a:latin typeface="微软雅黑" panose="020B0503020204020204" pitchFamily="34" charset="-122"/>
                <a:ea typeface="微软雅黑" panose="020B0503020204020204" pitchFamily="34" charset="-122"/>
              </a:rPr>
              <a:t>Raft</a:t>
            </a:r>
            <a:r>
              <a:rPr lang="zh-CN" altLang="en-US" sz="4000" b="1" dirty="0">
                <a:solidFill>
                  <a:srgbClr val="0070C0"/>
                </a:solidFill>
                <a:latin typeface="微软雅黑" panose="020B0503020204020204" pitchFamily="34" charset="-122"/>
                <a:ea typeface="微软雅黑" panose="020B0503020204020204" pitchFamily="34" charset="-122"/>
              </a:rPr>
              <a:t>共识算法</a:t>
            </a:r>
          </a:p>
          <a:p>
            <a:endParaRPr lang="zh-CN" altLang="en-US" sz="40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72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Horizontal)">
                                      <p:cBhvr>
                                        <p:cTn id="7" dur="500"/>
                                        <p:tgtEl>
                                          <p:spTgt spid="12"/>
                                        </p:tgtEl>
                                      </p:cBhvr>
                                    </p:animEffect>
                                  </p:childTnLst>
                                </p:cTn>
                              </p:par>
                            </p:childTnLst>
                          </p:cTn>
                        </p:par>
                        <p:par>
                          <p:cTn id="8" fill="hold">
                            <p:stCondLst>
                              <p:cond delay="500"/>
                            </p:stCondLst>
                            <p:childTnLst>
                              <p:par>
                                <p:cTn id="9" presetID="2" presetClass="entr" presetSubtype="2" decel="53333" fill="hold" grpId="0" nodeType="afterEffect">
                                  <p:stCondLst>
                                    <p:cond delay="0"/>
                                  </p:stCondLst>
                                  <p:iterate type="lt">
                                    <p:tmPct val="15000"/>
                                  </p:iterate>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1+#ppt_w/2"/>
                                          </p:val>
                                        </p:tav>
                                        <p:tav tm="100000">
                                          <p:val>
                                            <p:strVal val="#ppt_x"/>
                                          </p:val>
                                        </p:tav>
                                      </p:tavLst>
                                    </p:anim>
                                    <p:anim calcmode="lin" valueType="num">
                                      <p:cBhvr additive="base">
                                        <p:cTn id="12"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AACCA0E-09BF-4206-BCB9-AF7ED09AC500"/>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BSiw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UosN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BSiw0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FKLD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FKLD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FKLD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FKLDSCPzQztyAAAAcgAAABwAAAB1bml2ZXJzYWwvbG9jYWxfc2V0dGluZ3MueG1ss7GvyM1RKEstKs7Mz7NVMtQzUFJIzUvOT8nMS7dVCg1x07VQUiguScxLSczJz0u1VcrLV1Kwt+OyyclPTswJTi0pASosVijISaxMLQpJzQUySlL9EnOBKp/tmfJ8ya5n09qfr9ivoJGcX1CpqaRvxwU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Siw0iNMDbvXAgAAJAgAAApAAAAdW5pdmVyc2FsL3NraW5fY3VzdG9taXphdGlvbl9zZXR0aW5ncy54bWy1Wmtu48gR/r+naChYYAME1oN6OdAooMiWTYxMaUXankkQCC2xbREm2QrZ0owW+pF/uUCQEwRBzhAEyF3yY/caqW6SFilLMmlPxLExrK76qrpe/ZB70ZMbaOuIM9/9iXCXBRbl3A0eo/53CPUWzGPhJKQR5VF1T7l3A4d9MYIHJmhAjTgJHBI6mhiN+jU0lB/U7ahdvQtvzUGzgTpN3MBdpOOWBmOXin6paDCmN+par3oAEeOGdEEDfhy1V82NvhQwgoiG3Agc+rWv5LmzQ/kZXIXEcYEv6reb4tmlWnd6UzyoWW91WnjXUBVFaSOtpdf12q7TueyodYRrzVZN2Q26DaWhoHqrVb9s7+qdRkuBt+FlG1Ca+LKNmp1ms6HvGrgB0khVB3pD23WUy3pdBW24e6nthsNBp1ZD9Xpdaeq7VlsZDmoIuBXAUJWucKCiKwOlvVMHar2roKE2HAybO6zjttZC3QZu12q75mCg1Gp75+5nl3XXnlp4Oqk7XwE8GoKjoyK3qkeSq7dYhyEw29RfeYRTFBCffqj8/O+//vL3f/38t7/88s//oB8WbLX9dSVJUJnMKXtqV54aE4EswPpHsHpVOZKySbuyhZGlI9f5UJmvOWfBxYIFHIy9CFjoE6/S/1WcO8nMikiyDQ3LyD2QBd2r68hPUbFEF+QzPOeEFsxfkWA7Yo/sYk4WT48hWwdOITOX2xUNPTd4Au7aZUfDZxV5bsQNTv2cfbgrnuJiK+hXERXmtbF4Ckl6ZE69VGNNfkrI7VW+7pED0Y0buVyKqnXxnBNdkUeaD0BXFc95mQC05KPWEc/rQpx+5cCuiPJvnGX3yJaGeSVxuzwrxVbrVdl8WoXsUTg7L/d6oJ/lPAbdJ3gUFtbEU0hITFAoLBSlxG1y/voBY/J62Et6PmiB4GabS0KSkJPBTBvfTFTz82w0vhrPBsZVpa/FVYlEWX73Q6Pd/VpvtaF1JYIFoawbdTTKgyEJ1qoVwzLt6Xg0A0A8mpn4k13pi9+lRce39sgwcaWf/Kc0wGSK7yp98buI6O10ik17Zo0MHc8Ma2aObemXEbaxXul/Zmu0JBuKOEMbl35BfEkR9Gc3pCjyXEcOiJ7tBmtaQJ8+vlENczbFlj01NNsYm5W+xcJw+xuJTNZ8CdmzJBFy3IjMPepItZAjclz0F9AuN2gI/vGlC5zMJ25wUUT7VL03zKuZPR6PrBk29ZRS6ePAQXpIhKbyQFPVwlPACAks5G8Tn8nskwhI9bzSINfG1fUIfmxhyLX7uPTgh7/BmgmGkExoUEAQEgdPIess63481YUPQSEiaEWi6AsLnVzSZENXANswtTGkpmZn8G0Bk2JD4N1gAalDF7wA3g22LPUKzwbjT5DjUJvjkkLjj1CSH0sKfcYW1BC2CoiZ6p1xpYqKEGWYFkhagwsi8t3bIrJYgJzw5sZl6wgowsNQJrIao4vSmiz84y0E0lBHJ6o9BgZny7dHd0PBlNCBda6ALmhDGtZFdv14a/x+NlSNEdZnkG76+H5myy4plPpkiwLGEXE2JFhQNKcLsoZK2MKY4zpyTERemvCntfsTIjzpP98nrcvU8afv32BSruEdsQw2zKAM9ikr/pp24bZkBm80ROT6SSuKOODNJlgaNtWpMf42IYpcf+3FXfpbBOrZuLLBetWO9/ureNj+D8ZYcQseGNDRBi4rJYRhJRZLDiyeXilBwxyCukncz6HhiyNqKQBznGCYDL0D5g48lzPkDjxaDuIeDyzDhs3WPZ2L40cBYVmrcdSOx1scEj0KJ/TnUp3TBwb7JY+STbyRgbVLhr9IlDNbpdzSYhv2CAw3AfMxTipA9VxfHKKKwd7e4NQV8WqQm889W3uOrG7PfZIrAvh57dOX+7CHkPmS6pEozet4UfrdOw2JpziN9U7KbSCeC7RwrDL1+a6IWVidatczTTU1LE4Uop694nJQHcInI9uajdSBQIAy8QlfLGEVfhAHveJY8YlAx0MV8JLJW5SEi+V///yP4jAH9sRUlFB/WxYHil90TfyM9weTcRr9sQCOrQ7yovKloGByoEpFi5+vbAMS9JscWUi8LPnMF3dchVRDCSRhVG1b1a5voEosWRRsHcJesCTIjTr9CI1P7vUr/RsSPkHjtBnzygJJz4vc5KVt2B9x19xzA1pS/N0rkZi8bUxmqq7Lsz/UqOcunuLl14EDTHLPhzz2WAZPu1ZN6M4HkNRxeXlMubilXQtaQvy+bwibo2vdM2F/o+IR6OE8d0ET8JB5E3G19fIuFxjETRykcZ+H4kifvmU5oiX7ksSu/0C8CNiypEPWCdgwEZvFBDJPO+SeitpxsrgJ5ZDxjnmwLmjxdDLQefqhlKYN5NVvVsEz7YXlcMxKhjKm74mH/Cb9yl/wZ4iH/JZYU8Zwrntp0+FQVjS9jxuQMEsvEjvgoYHsUglP+pbnERaMxL1slJlIQshz+syhfbk22q5Pk3IWtKzB1RMW94Ln7cuNkJlv5bQj8b1DbmCfvtXz+dvjLvfo6eSW84ASzLpavh+rgITnWAnE3x8cOiOmIr5d0Q8VOIiQxVJ0+qiCEowPFeHO+CuaU3KrtJ+JdpaRlNacF/VlP5ftvJTKQHTxcqpYXOznhXrVF37qVc9FqJfAng5gsPbnNMSQAy50uSRCeWKWfZlehd3JHemB3InRLABfAnYAZ6S0EjKEXGLJbVVaLfFLdhz2ltz16IamrSpDyDjn/Px7EVTH+eRW+Yg+8Gx6J5TSVZD0un0u5ntghn5SSp7IskoORkoWHSfzSM7+SLdKF5+9jUeWo7RNi3TPdmjGD6JePaIKeE95v1fNLrPQo158zXpIA1HAO/lHB/8DUEsDBBQAAgAIABSiw0hyCctNChIAACg+AAAXAAAAdW5pdmVyc2FsL3VuaXZlcnNhbC5wbmftm3tYktnWwCmTMS8z1Whk3rrMHGa6oJaZmohpnmo0rcbKKRQnnZqiREXzCqhpZZjMZKUnBdNKLVOjMvEGXkImUel4CU0FlRQFFRUBEYEPv3HK7zln/vj+h+fh5Xn32vtda+39Y++13mfv1KPeB430N+oDAACjw4cOHAcAdEAAwMpUPaCm5O2+zmrNzwr08YNugNI28zHNzarz+4/sBwDIBIOFn3U196tDD/2EBgC+bFz8rmCgioIBAGjt4QP7faMDJvp98MHn5cABuRcWAEs4U59C+X38QISJrq6HR2fKN0lrjJOqbn6XT1m9JSvlB+PkG4ar1mYcsduUNb6OZyXgdyxwBlvIT1mOJ6K6IiRoI7sML+XYUzHcHzOpKKlQ1IfM8IlRnJ7a6SazanZA3MQIb7Dxuou5DnBDYMKKpUt0cGBwSrPRXasCnGWaWi5EqPWN7Axt6gA6S5fnb12Hb0zz/wGvkbw/kz1Zd/OaicXyB2wAbvPpzP1CVCsjBW4m7vrcsK7uMHDbKeci2Q+HicfBOsuemXP2QTj9Kkw1TWhIudMMWCYCmxbBpwfuRAy9bt+5vIWhTkNKcuxxN8nZIXryX5oDXSlrtiXrLzMmH/gMDjDRfVz5Dv6pLcZID9SQElr/WY3rm4TQFcdX3b6Wj3L/WXqOtSSRwvVM3HSXaT2mcxKScDOpHf4r5C8ViVRgssGgG+Wz+4GbzrpSAN+vPOz+74o8m7iX55ckcZBk/bykT7USEotWbAe5euy/ALEDfTIEoXErdDN8WW+vsd0ETzBOfJQ32ns0q7Zn95+SBCjILeXochc6E+4aPMh/YAe6b/CXigdlKzSWrYEsG5sbG9ZAXG+6th+dvfxdC2fc9E9JHckgz61ouQsX65p1jx47et+g9ZP/79gJGsv0QMsG4YChHmiTx6YL383bG59DSZckgayUo5t9l7uwJ3B4ZdF337WmjHzyfxSpGStIssGysdqi6cnftvxmZ4wx03+5N25J8pzvVrRm23IXNj4PX+FrfGfEDf3J/9k9mzSWNSwfq7U6DbqH1h7aeJNqlNKTDV2SdKM3++qZLHfByK8SsE3/B3Re5ScV8xsXLRtcPlY3VgyufKT3jZEH91rDeCtpSTJeqcVNi5sWNy1uWty0uGlx0+KmxU2LmxY3LW5a3LS4aXHT4qbFTYubFjctblrctLhpcdPipsVNi5sWNy1uWty0uGlx0+KmxU2LmxY3LW5a3LS4aXHT4qbFTYvb/we36KnJatFkvANw+Qbt0KeLNddBTP8DTKc9w1W1BZ/2S1Owf2vgBYqqoN6w9belqt5/S0BhAbyCfedTKRv1t+AZsbl2WXmmSxvC6578l64eKAqdlvaiRAHx0/R+NAtaoWg+RX2hmC2EYfgugrAuXjHjJ4Ks03hEett5yZSIPTZQWTWej0Fa/Ug0e88g4BZ4R/jXJQtCe54UCeP613AqWYS91/F7ufFomZyFU7WlpPZeO0WosIxig1axeve6L+l3eF8nLKNhzzM//ujNES48J/W2hz0RwnsrRfd5xz0W7vNpEfEjmagvQdY1Uw0ndPFhocIwFNQBWap+aKX89ZQVslTRw8JekX1AlilZkTilECGiyltRnPh4WTXXPxKBdMkV7sBtlTdaqaZGu9Xj52Fx490+/OPsfRHOyHNBWJyil2tZzXlfabnr9py5J2G4GKEUTL7mxzwtnL1Z2PX2F25hW8uERRBwQ1G4tJTq+Uvr6tn2SKqYKNpBiuqKvDfJP21d1lNgMNc6OHQ64wx0chYfTJyqFWFE1Y5kOJrrA5V0quFlSYeVccQ/3jO+cJlKzKax+3KFOap8BIPq5mEh9sHOZOxV+zPK3RqyPPyleV9hRgNtnvV2RQpeR9baZoYfA49vfdSJs269lPv7dLe33LwCei+2VGLePFM5Toyjdwg+jiEMPO39JzfsfsdyvevGcha31ELJlomBb6XlwOvlhOpzOX1uzx3hzzAPoqZjPaNfwwPAQZFbfsKVrQaVnyWLPr64Lxhb3f9rZoXzejZ0UheXfC1s4Wl5mesxNcy7ifGLyTfIkxK1iR6j5Z8OpuztXwV9W+z9vnC7qQinVsiAd8J63f+ZrjSXmDf90HOZ8JgknoovDQ1LNWGhS7zn550mhcwwdN8i9uUoCYTEemzVcbtrll+Nl516GeD0JdIaBElfeAvgTWxFNroSc9q4V16iDp2EQGRnnTkX7YjuxGS2muWOIEYQTqTop2519Q3M4mCjizLm5dve+OU5zdJj/viDnPvQBeHoH7tja8IOKLXcepuiNGrRgGfepJmcfmk4gpleHtTqynGtBakhpFW5PNudckcGvwYpq7yifttOfspMwW9tpDtQkI0eexrFMh7rC1/wq4cWiN3ObMcJegR3/J+UrNxffRrpVJtdsueieU+w6HpaGiNinO+n8Ltnyf2eA5FsiW0OiujtoJLMYQxCoiLoAWcLOlf2UwsNvLOntlP2HKyMEUwc82ScbR1uoKc00KmydsKKE6NFTF08k2rDLQ8N++NGKFl10L8s5t9oIhNLdOSk79Vhnx9wQQVyolbSgmcP584iZsRsQq+/k6VnpgEIpAeSXClyV+za5tfJubUnG5N5bWzmsvWA5H3BhQfZk5VFuFyV8fMxEn4srLSCfAS3srsbfUxtL0WlCbmv+UP2Wwux6eUEejPdHkblmFtr5iYCMAArH7ZHXX+RF4eLkTVvL8sxtiH5UbpbVV4/9lzOJN7mtE1veT5y+ViF8gbLKbUk1BZ72ldZK2J0kXjkKBrLqS2yASZleXHvnazPHzk+iFpVt9a+wKyqsOKJ4l/AG/q6Hb0tjU2zc9amppt/ZfKzQkYDxH6TpylzmkmCKjOD17qYx1qMhnwQR71gAnQKNzjIfKT7hs0ncyr8nc7xF/qipqk+ytVpDfTU7SAklkXPq6hOq3DvGu4glNP2Bo3h64eZ3GCBH7s3XRCUnBrWJ0jGwk9uX8fjFppVHZzawM5uC1mVWPXMjXEZlnph7DJa0v0am07Oq7aU3WeEt3HR5GH6y4BO1QIfxo0wVISA4TuqpeWiDbZ1dbZAbzn55Qm9VhhVViuCxlqUiWw7mLj5jtxJqqQENUHCSHsYAUJZv4+y9yvs1NXsqJg0NQmHK1I8ZQpEO7loQZUn46JQ2SURkjvROZwrzk2xlhKRJOdLKLeqJh3h7wJNl4giaZoi5cy7CQJ0PW+a9ELtRnGwhe9IjKgERQM5/ko3hHWNqEbc9pDOlN88p6SFDiKb2cY6hh+NOuMmCI6plhX/ogmDF9QO9aVsmTvO0iV+bhRtVeV911tS2SS7IffZvMBEqMLRHWFD1OHKHTEfwhFinq3RvsgGBK6JdmvLZS66VPFk4ARO4Ejgn9n/UJXGC5t6oJIluYsAfor49H7cYryET8WM4duG5SC54ooXKm5z9UTKMUqgkIrZGe3ixfXQKaPOCw7XnzWG8ZKjXgk7MgbWQgrANSarOLHCEoZb/ay9ghq1MBlFq65URZx4MFmo8q3zixtyruW0e6VXsqZrS0hcijIvNKxXSejtFJcm2DZ0OR+4xdtHrLclxGGzX5AXFwUDUAP9nN2Z3yupqILCZDz5uK06jot50bRx8bhUv+tQofuEgW7QnryAMlkKfl6GUM1kEsrlnoNnX8k7Nh3TuNbZm5bumBewC92C8ca/XFuUvhokqWSEmW+3UJz8ps0E0tzUPr0Wkpzaeuh1frhywnpcpsxaDfLqi+KRrHjsSwNZGXz55abm/cSP7xl6Rl2vfBo9iJsImJViYZrJb5jtHzq+FpA/2EqRaRmiINzPwvbxdEeXrd90BRUH2UjxnTTr2p0XqfM2K0/0X6latwsD5+uDJI730gmh5M3whTEf3AeMZm2irrBVFuGKma8tL7FlrYXFKwaTlKVSKEpaVl9nC2YpNNPIURv7rYQM7lpDQVVku79iZwFq2lQdAO7uIIw9faP3rUQW7elbe3m0m0+2exg0GZWMn64RxliersyCsWMDOliOmH2deRXQ1SA17Xv0zVAVR+CeabF7ICz7W2fejP6XKZKvc+feTCIRig+TZty5piCrxY6MslJ0M0JKtwbPNZHfn+ALV4Oo3k4KWZ+cJgSuo92Ko4bbqp8cEVd43Pp6Qp46296bL1C8jXgojvbsXABvu+yIgN9n3VNsZBNdCGSf4JqSC9RwcoTaxKvpqYcSqv7eV3w377GiNzymx8/J5SRk/UmISiWjiUjY+TF/3RtJsaM8OT+XVuntXxHyUlJXTUXZEw1z1kEKrDuD3i68U0Y6FZCK2WuAGw6ZRo89zkwPUcqIXqK4W5wK/tka4gVVR/77Sz+QShPMY4vffcgYfcyjSLEjHvJoy4671zEofNWECkk/t+ruhaL7aj0uugR+59Zj3lb4jmT86cdzLedd0MjnWcD0qpD+c8LEKAzX2MnUT9HgfP8ZOdwRl7ceEt8fMV81DY+hPUrkk+ImHyWQXw2FjhZ63GIr/j1iFXum0zk0zQRfpYqXBE3IcspFl3picby4rllbgtXmamt4C3f9CTViMI+z+UeUhVmcvQDLEJPUwc/QyfhdYWn7YTsvrrMXgG519RJDzpC7o3oOusz83r8YQ/Rr1uM4q1NXDLFzjVacGmUrYzDoqHUoo4bihXo5nBIzXw2R9pcGZJXAHcacuh717n5TxwNysIqJgzTPn5lIKSWEuIZ75TaC6ylwEueO+oKZQRlR/Wzq1xPTqA7GCTCHxyXI+9d3KE6/+M3JUiItWmsucBFGW8RSI2uehhYz+airG2W7Mdu7HaiFwJJpOLL8sdcOC82iZADKCD1mVo4k0J1dO0NxkmJEf3wa945DbVsmdfZxP4g6pVs/1JxE17uaRA+nOI3Qh7tDj1lf4lVEGIC8AT7lfKmh7XOO65DM3xy9RfUI9TL442EYFTwtR8QM332Y5GHBBK+HkN4knm4QT2si0RHG1SNX3R/T5TcPKHtnncovzQ5+hfPTBMiTE/p/tLPb2ocz52MRseYQBO72oJ/jScNZu6khvDVpVlrkWcsBw1i3JR/5VdcUsYMpoPQv1zfQL6npP2riOFjx+uscgR2if27gC9h3i5E5PRF6JDPW1n8eODhDAnuOhEwaXto91bKb9Up/g6cLRAIdh8ST5seOMqgWF80PbgdlZGwezOeT1moQi0PhnaS6V8bMkpkVxECHgHSQDtSoRj6SDZ6gOUj3LBzuD3krz4iF+wyJqap5IbjktF9lVvkzBWf9ibgdI8UgMQbEWR/Zn3eA4oCjOEgrCkJifi5hkWeNGoahPnda+vtMu0MecNC04T1z98uqP/Lu5/beY6hmmNYHqQTNX39V2vzvLxT2EeohEC3a2EZA46NSnxr1S7ZeUL4qEhqaNtDljR61ODTToM+WDZVA8z25cDhV+fGNLbplAyVEJzN6wmVE4oLJ/rZwjBUFElnLoRFoCuWATkz6VWpB10IrCosWk+QlsJtSTZw+OqngqqmhYSlxEKxmTuP0YtY9eTf7xAcj+PgPXp/nuETinxu02BVligOMhRZCItPMQSJD5PByIDG5SKxO5NDeLLAVep6arsSsv0611CQWyCNk5Nc9fBdZJZ3bBjWykpypEtoHTEHUSfwsBNu2TBZG4mX79p8fguY7+2eCxbusgZCggb7ho/MHYoTKEkdYzXs0dw9jyHy4byQ07NYfr80peznRQafirKlzdGtOVdL0gpjFhReWnqmY3hL1L5Ajoyfs3P8mTAMvgE/rKt9HlfZdSaqVLkxtZGHYQDz6Djq70QOzP7c4EY7e9DqAn3XyZYPbBK2o4monV1xxGKPJTGgx24/4/8MPLtVt22vMyP4zhWWaUQrQtD38m2dYX1XD1DsR6IMp+J25A/fLFO2e1hOCU81sQhER20nr+oW90OcsZdJs9o2kOy4lYn1ROhoKEfOR3C9E8piwoE953SGzxYRwu81/vtl4/GOZouPR59zx/EA9TDX9FThzJfD/nA4OXjwdjFOJc8H9qQdiMKntLS1pn7PGy4tStSZM+q9nhwNlXNhJ62/YEeGROC/bT28NDH1JRbC9g/mqBSFC7fT9k7qOLwg/Ze/5fFTZ5qjj2YUYY4jASqUU4UScOBF0c+PtDcvt6rv4INx9+PpYrlrH79f0GbuYaBpA8zns4X2g1C0w6X8AUEsDBBQAAgAIABSiw0jXo5xjSwAAAGoAAAAbAAAAdW5pdmVyc2FsL3VuaXZlcnNhbC5wbmcueG1ss7GvyM1RKEstKs7Mz7NVMtQzULK34+WyKShKLctMLVeoAIoBBSFASaESyDVCcMszU0oybJXMzcwRYhmpmekZJbZKpuamcEF9oJEAUEsBAgAAFAACAAgAFKLDSBUOrShkBAAABxEAAB0AAAAAAAAAAQAAAAAAAAAAAHVuaXZlcnNhbC9jb21tb25fbWVzc2FnZXMubG5nUEsBAgAAFAACAAgAFKLDSAh+CyMpAwAAhgwAACcAAAAAAAAAAQAAAAAAnwQAAHVuaXZlcnNhbC9mbGFzaF9wdWJsaXNoaW5nX3NldHRpbmdzLnhtbFBLAQIAABQAAgAIABSiw0i1/AlkugIAAFUKAAAhAAAAAAAAAAEAAAAAAA0IAAB1bml2ZXJzYWwvZmxhc2hfc2tpbl9zZXR0aW5ncy54bWxQSwECAAAUAAIACAAUosNIKpYPZ/4CAACXCwAAJgAAAAAAAAABAAAAAAAGCwAAdW5pdmVyc2FsL2h0bWxfcHVibGlzaGluZ19zZXR0aW5ncy54bWxQSwECAAAUAAIACAAUosNIaHFSkZoBAAAfBgAAHwAAAAAAAAABAAAAAABIDgAAdW5pdmVyc2FsL2h0bWxfc2tpbl9zZXR0aW5ncy5qc1BLAQIAABQAAgAIABSiw0g9PC/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
  <p:tag name="ISPRING_PRESENTATION_TITLE" val="3"/>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c54df8f-faf1-4bed-b780-91c8543cb27a}"/>
</p:tagLst>
</file>

<file path=ppt/theme/theme1.xml><?xml version="1.0" encoding="utf-8"?>
<a:theme xmlns:a="http://schemas.openxmlformats.org/drawingml/2006/main" name="Office 主题​​">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3208</Words>
  <Application>Microsoft Office PowerPoint</Application>
  <PresentationFormat>宽屏</PresentationFormat>
  <Paragraphs>212</Paragraphs>
  <Slides>31</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 Unicode MS</vt:lpstr>
      <vt:lpstr>等线</vt:lpstr>
      <vt:lpstr>等线 Light</vt:lpstr>
      <vt:lpstr>华文宋体</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400146247</dc:title>
  <dc:creator>熊猫办公</dc:creator>
  <cp:lastModifiedBy>戴 明成</cp:lastModifiedBy>
  <cp:revision>124</cp:revision>
  <dcterms:created xsi:type="dcterms:W3CDTF">2016-09-15T10:02:33Z</dcterms:created>
  <dcterms:modified xsi:type="dcterms:W3CDTF">2022-06-22T14:18:53Z</dcterms:modified>
</cp:coreProperties>
</file>