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311" r:id="rId5"/>
    <p:sldId id="279" r:id="rId6"/>
    <p:sldId id="309" r:id="rId7"/>
    <p:sldId id="262" r:id="rId8"/>
    <p:sldId id="265" r:id="rId9"/>
    <p:sldId id="266" r:id="rId10"/>
    <p:sldId id="314" r:id="rId11"/>
    <p:sldId id="312" r:id="rId12"/>
    <p:sldId id="310" r:id="rId13"/>
    <p:sldId id="315" r:id="rId14"/>
    <p:sldId id="316" r:id="rId15"/>
    <p:sldId id="263" r:id="rId16"/>
    <p:sldId id="280" r:id="rId17"/>
    <p:sldId id="264" r:id="rId18"/>
    <p:sldId id="281" r:id="rId19"/>
    <p:sldId id="2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22"/>
    <a:srgbClr val="FA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100" d="100"/>
          <a:sy n="100" d="100"/>
        </p:scale>
        <p:origin x="3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16E5C-4DE9-490D-A6A5-48C63A39C2F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F381-80DD-47DF-B3E4-29FF94F5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1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1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1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4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4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3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5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3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8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6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1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3F1EB-DDEC-4D56-BCCE-9724E087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2441B9-4AC7-40D8-8C84-9CBB4913A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FD89C-B97D-4508-8B0F-D173F9AA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9EC2B-7494-491D-A250-D2420050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649BD-227B-4E33-BA57-6EDC751B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0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4018-1462-4743-A2EC-C7716041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0F654-F1B4-4F70-8CDC-97C682D20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3A0DE-51F8-4153-B900-84A4130D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42672-16C1-4C57-A925-78D097C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1A45B-1A57-4A92-A1C4-359E036C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2E68B0-897A-4B43-AFE6-27478BF11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6345C7-4945-48C6-AD74-F63822CB0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20E99-57A3-49EF-8A10-FC0085BF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9B086-2A83-4893-B1EE-DF160AD1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C3633-AA8D-42AC-B9E3-0BE1AFED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6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2306B353-C07C-4919-AB49-AB860AEB07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93671" y="384176"/>
            <a:ext cx="460254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2133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 YOUR GREAT TITLE HERE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A183E44-B5D3-4141-A237-8BBF5DF98B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13795" y="771526"/>
            <a:ext cx="2762295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10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39702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19081-4953-41F5-AE0C-F3159F48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A28EC-D53A-4E80-AB2A-3E346533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04178-625E-4941-B32C-356979DA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462CC-1A5C-45FE-871F-DD09C31D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C34BC-74E8-4488-8270-886DD7FF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0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00702-6B43-4053-9D00-0F83DC21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01479-00E7-4791-84E5-008F549A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434E3-DB23-475C-8242-4EEE35BB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0615B-7D71-4B75-9D09-8B66F41C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C6651-4B42-43AB-AAD7-EF2543EF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4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9EA60-22BC-431D-8530-6DB06DF8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F1B6A-ED4A-441E-8CAE-FD8B68920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29BB0-BDF1-42AD-8A94-B652B188D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90EEA2-4120-4EAA-8AA0-6FF40E8B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108E1-8188-49C4-9229-7D735E78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C68EB-76DD-4EC6-BA66-A8356E72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FE78-F8FE-4927-BCE8-06CDCE56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BD817-5ACE-4890-8A8B-02A8282E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78A00-1B56-4A21-AF62-7D4ABE74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688C91-B2E0-48CB-8E3E-6C29DB15B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A60B04-081F-46B0-998B-920DC188A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63331B-EFA6-4E49-9623-701EE287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9D5222-C2D6-4F6C-A6FC-B2734065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7EF552-F751-4193-973D-B3C8B8CA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9E32-DCB9-466F-B546-CEC9D9CF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10B61A-D2AC-4F2C-B796-DFC06D5E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8C191A-863D-4DCD-9BD3-EFDEE780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226144-9532-4EC8-B332-17623057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2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5FA00-8681-43D9-802B-12BC3609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E46A8E-1907-49C8-AC18-34908C1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C9917-BF61-410B-9CE3-482FB601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307AD-9CF0-41A9-B040-10CAFD41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D554B-3900-4973-BF21-4D361E0A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216C8-CEF2-40D4-B354-94710EED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BBF91B-35CB-42BB-91CF-BB2A4388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B28C4-86D6-43A3-AFE0-4963A355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DFFC5-C3CA-4A9A-B756-350F6477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60B03-6D0E-4B91-B184-2941BC57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168E37-8661-4510-B292-A3207F48E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D9826-7579-46D7-921B-383A63B79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7A743-11D1-499A-8421-04E7AB1E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FEB74-0D00-4897-9B35-463718C1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4EA2B-03D8-445C-9212-FA05E59B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020E5-61DC-40A1-AFBC-6D74077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B395AD-3549-4241-BD3D-E66106B20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B74D3-C91B-4100-9C05-17BEEC5C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62BD-DD2D-40D3-BA16-50645548B1C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A10DB-CFA1-416B-BA82-B5E0FDBAA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2A5BA-5911-482E-89F2-BA6E68515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F2F3-BFCF-430E-BE71-DF27D5740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3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12.jpe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image" Target="../media/image11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D3A0EE-977D-4D25-951E-147B24478CD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3C55C-2DEC-4941-8B85-F1FDBDED1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0" y="-1"/>
            <a:ext cx="11875625" cy="6857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15E39B-C34B-4195-B588-14909AD9DF6E}"/>
              </a:ext>
            </a:extLst>
          </p:cNvPr>
          <p:cNvSpPr/>
          <p:nvPr/>
        </p:nvSpPr>
        <p:spPr>
          <a:xfrm>
            <a:off x="88992" y="3814143"/>
            <a:ext cx="12014016" cy="295445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glow>
              <a:schemeClr val="accent1">
                <a:alpha val="60000"/>
              </a:schemeClr>
            </a:glow>
            <a:outerShdw dir="672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7" dirty="0">
              <a:cs typeface="+mn-ea"/>
            </a:endParaRPr>
          </a:p>
        </p:txBody>
      </p:sp>
      <p:sp>
        <p:nvSpPr>
          <p:cNvPr id="10" name="_14">
            <a:extLst>
              <a:ext uri="{FF2B5EF4-FFF2-40B4-BE49-F238E27FC236}">
                <a16:creationId xmlns:a16="http://schemas.microsoft.com/office/drawing/2014/main" id="{94011908-AF27-44D9-9A8E-5F5F89B20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65" y="4593241"/>
            <a:ext cx="9357576" cy="8439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0140" tIns="60070" rIns="120140" bIns="6007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679" spc="788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  <a:cs typeface="+mn-ea"/>
              </a:rPr>
              <a:t>基于</a:t>
            </a:r>
            <a:r>
              <a:rPr lang="en-US" altLang="zh-CN" sz="3679" spc="788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  <a:cs typeface="+mn-ea"/>
              </a:rPr>
              <a:t>multi-raft</a:t>
            </a:r>
            <a:r>
              <a:rPr lang="zh-CN" altLang="en-US" sz="3679" spc="788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  <a:cs typeface="+mn-ea"/>
              </a:rPr>
              <a:t>的分布式数据库的设计与实现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34FD69-9064-478A-B208-33DAF98219F1}"/>
              </a:ext>
            </a:extLst>
          </p:cNvPr>
          <p:cNvSpPr txBox="1"/>
          <p:nvPr/>
        </p:nvSpPr>
        <p:spPr>
          <a:xfrm>
            <a:off x="852653" y="5815408"/>
            <a:ext cx="7289855" cy="5749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887940">
              <a:lnSpc>
                <a:spcPct val="125000"/>
              </a:lnSpc>
              <a:defRPr/>
            </a:pPr>
            <a:r>
              <a:rPr lang="zh-CN" altLang="en-US" sz="1314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小组成员</a:t>
            </a:r>
            <a:endParaRPr lang="en-US" altLang="zh-CN" sz="1314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  <a:p>
            <a:pPr defTabSz="887940">
              <a:lnSpc>
                <a:spcPct val="125000"/>
              </a:lnSpc>
              <a:defRPr/>
            </a:pPr>
            <a:r>
              <a:rPr lang="zh-CN" altLang="en-US" sz="1314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吴桐华、戴明成、王奇</a:t>
            </a:r>
            <a:endParaRPr lang="en-US" altLang="zh-CN" sz="1314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2006F9-CE84-4476-A7B3-69863ACCF227}"/>
              </a:ext>
            </a:extLst>
          </p:cNvPr>
          <p:cNvSpPr txBox="1"/>
          <p:nvPr/>
        </p:nvSpPr>
        <p:spPr>
          <a:xfrm>
            <a:off x="8906169" y="6102891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日期：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2021.11.23</a:t>
            </a:r>
            <a:endParaRPr lang="zh-CN" altLang="en-US" sz="1314" spc="788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0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1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65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cxnSpLocks/>
            <a:stCxn id="15" idx="1"/>
          </p:cNvCxnSpPr>
          <p:nvPr/>
        </p:nvCxnSpPr>
        <p:spPr>
          <a:xfrm flipV="1">
            <a:off x="8312349" y="2364355"/>
            <a:ext cx="0" cy="291936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15175" y="3416214"/>
            <a:ext cx="2122068" cy="1433907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marL="342900" indent="-342900" defTabSz="866349">
              <a:lnSpc>
                <a:spcPct val="120000"/>
              </a:lnSpc>
              <a:buAutoNum type="arabicParenBoth"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系统的存储容量受制于单机的存储容量（使用分布式存储除外）。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 marL="342900" indent="-342900" defTabSz="866349">
              <a:lnSpc>
                <a:spcPct val="120000"/>
              </a:lnSpc>
              <a:buAutoNum type="arabicParenBoth"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系统的性能受制于单机的性能（读写请求都由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Leader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节点处理。）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69938" y="2346430"/>
            <a:ext cx="1733784" cy="492430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cs typeface="+mn-ea"/>
              </a:rPr>
              <a:t>单</a:t>
            </a:r>
            <a:r>
              <a:rPr lang="en-US" altLang="zh-CN" sz="2400" dirty="0">
                <a:solidFill>
                  <a:schemeClr val="accent2"/>
                </a:solidFill>
                <a:cs typeface="+mn-ea"/>
              </a:rPr>
              <a:t>Raft</a:t>
            </a:r>
            <a:r>
              <a:rPr lang="zh-CN" altLang="en-US" sz="2400" dirty="0">
                <a:solidFill>
                  <a:schemeClr val="accent2"/>
                </a:solidFill>
                <a:cs typeface="+mn-ea"/>
              </a:rPr>
              <a:t>弊端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312351" y="5078205"/>
            <a:ext cx="2203001" cy="411024"/>
            <a:chOff x="2895531" y="3559626"/>
            <a:chExt cx="1652466" cy="308268"/>
          </a:xfrm>
        </p:grpSpPr>
        <p:sp>
          <p:nvSpPr>
            <p:cNvPr id="15" name="圆角矩形 14"/>
            <p:cNvSpPr/>
            <p:nvPr/>
          </p:nvSpPr>
          <p:spPr>
            <a:xfrm>
              <a:off x="2895531" y="3559626"/>
              <a:ext cx="1652466" cy="3082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600" dirty="0">
                <a:cs typeface="+mn-ea"/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2971391" y="3632825"/>
              <a:ext cx="210380" cy="170542"/>
            </a:xfrm>
            <a:custGeom>
              <a:avLst/>
              <a:gdLst>
                <a:gd name="T0" fmla="*/ 234 w 470"/>
                <a:gd name="T1" fmla="*/ 381 h 381"/>
                <a:gd name="T2" fmla="*/ 0 w 470"/>
                <a:gd name="T3" fmla="*/ 119 h 381"/>
                <a:gd name="T4" fmla="*/ 87 w 470"/>
                <a:gd name="T5" fmla="*/ 0 h 381"/>
                <a:gd name="T6" fmla="*/ 380 w 470"/>
                <a:gd name="T7" fmla="*/ 0 h 381"/>
                <a:gd name="T8" fmla="*/ 470 w 470"/>
                <a:gd name="T9" fmla="*/ 119 h 381"/>
                <a:gd name="T10" fmla="*/ 234 w 470"/>
                <a:gd name="T11" fmla="*/ 381 h 381"/>
                <a:gd name="T12" fmla="*/ 300 w 470"/>
                <a:gd name="T13" fmla="*/ 152 h 381"/>
                <a:gd name="T14" fmla="*/ 234 w 470"/>
                <a:gd name="T15" fmla="*/ 161 h 381"/>
                <a:gd name="T16" fmla="*/ 170 w 470"/>
                <a:gd name="T17" fmla="*/ 152 h 381"/>
                <a:gd name="T18" fmla="*/ 234 w 470"/>
                <a:gd name="T19" fmla="*/ 291 h 381"/>
                <a:gd name="T20" fmla="*/ 300 w 470"/>
                <a:gd name="T21" fmla="*/ 152 h 381"/>
                <a:gd name="T22" fmla="*/ 331 w 470"/>
                <a:gd name="T23" fmla="*/ 145 h 381"/>
                <a:gd name="T24" fmla="*/ 267 w 470"/>
                <a:gd name="T25" fmla="*/ 286 h 381"/>
                <a:gd name="T26" fmla="*/ 395 w 470"/>
                <a:gd name="T27" fmla="*/ 135 h 381"/>
                <a:gd name="T28" fmla="*/ 331 w 470"/>
                <a:gd name="T29" fmla="*/ 145 h 381"/>
                <a:gd name="T30" fmla="*/ 203 w 470"/>
                <a:gd name="T31" fmla="*/ 286 h 381"/>
                <a:gd name="T32" fmla="*/ 137 w 470"/>
                <a:gd name="T33" fmla="*/ 145 h 381"/>
                <a:gd name="T34" fmla="*/ 73 w 470"/>
                <a:gd name="T35" fmla="*/ 135 h 381"/>
                <a:gd name="T36" fmla="*/ 203 w 470"/>
                <a:gd name="T37" fmla="*/ 286 h 381"/>
                <a:gd name="T38" fmla="*/ 69 w 470"/>
                <a:gd name="T39" fmla="*/ 104 h 381"/>
                <a:gd name="T40" fmla="*/ 168 w 470"/>
                <a:gd name="T41" fmla="*/ 121 h 381"/>
                <a:gd name="T42" fmla="*/ 170 w 470"/>
                <a:gd name="T43" fmla="*/ 119 h 381"/>
                <a:gd name="T44" fmla="*/ 147 w 470"/>
                <a:gd name="T45" fmla="*/ 119 h 381"/>
                <a:gd name="T46" fmla="*/ 109 w 470"/>
                <a:gd name="T47" fmla="*/ 55 h 381"/>
                <a:gd name="T48" fmla="*/ 69 w 470"/>
                <a:gd name="T49" fmla="*/ 104 h 381"/>
                <a:gd name="T50" fmla="*/ 132 w 470"/>
                <a:gd name="T51" fmla="*/ 45 h 381"/>
                <a:gd name="T52" fmla="*/ 173 w 470"/>
                <a:gd name="T53" fmla="*/ 114 h 381"/>
                <a:gd name="T54" fmla="*/ 220 w 470"/>
                <a:gd name="T55" fmla="*/ 45 h 381"/>
                <a:gd name="T56" fmla="*/ 132 w 470"/>
                <a:gd name="T57" fmla="*/ 45 h 381"/>
                <a:gd name="T58" fmla="*/ 194 w 470"/>
                <a:gd name="T59" fmla="*/ 126 h 381"/>
                <a:gd name="T60" fmla="*/ 234 w 470"/>
                <a:gd name="T61" fmla="*/ 133 h 381"/>
                <a:gd name="T62" fmla="*/ 274 w 470"/>
                <a:gd name="T63" fmla="*/ 126 h 381"/>
                <a:gd name="T64" fmla="*/ 234 w 470"/>
                <a:gd name="T65" fmla="*/ 67 h 381"/>
                <a:gd name="T66" fmla="*/ 194 w 470"/>
                <a:gd name="T67" fmla="*/ 126 h 381"/>
                <a:gd name="T68" fmla="*/ 248 w 470"/>
                <a:gd name="T69" fmla="*/ 45 h 381"/>
                <a:gd name="T70" fmla="*/ 295 w 470"/>
                <a:gd name="T71" fmla="*/ 114 h 381"/>
                <a:gd name="T72" fmla="*/ 338 w 470"/>
                <a:gd name="T73" fmla="*/ 45 h 381"/>
                <a:gd name="T74" fmla="*/ 248 w 470"/>
                <a:gd name="T75" fmla="*/ 45 h 381"/>
                <a:gd name="T76" fmla="*/ 359 w 470"/>
                <a:gd name="T77" fmla="*/ 55 h 381"/>
                <a:gd name="T78" fmla="*/ 321 w 470"/>
                <a:gd name="T79" fmla="*/ 119 h 381"/>
                <a:gd name="T80" fmla="*/ 298 w 470"/>
                <a:gd name="T81" fmla="*/ 119 h 381"/>
                <a:gd name="T82" fmla="*/ 300 w 470"/>
                <a:gd name="T83" fmla="*/ 121 h 381"/>
                <a:gd name="T84" fmla="*/ 399 w 470"/>
                <a:gd name="T85" fmla="*/ 104 h 381"/>
                <a:gd name="T86" fmla="*/ 359 w 470"/>
                <a:gd name="T87" fmla="*/ 5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0" h="381">
                  <a:moveTo>
                    <a:pt x="234" y="381"/>
                  </a:moveTo>
                  <a:lnTo>
                    <a:pt x="0" y="119"/>
                  </a:lnTo>
                  <a:lnTo>
                    <a:pt x="87" y="0"/>
                  </a:lnTo>
                  <a:lnTo>
                    <a:pt x="380" y="0"/>
                  </a:lnTo>
                  <a:lnTo>
                    <a:pt x="470" y="119"/>
                  </a:lnTo>
                  <a:lnTo>
                    <a:pt x="234" y="381"/>
                  </a:lnTo>
                  <a:close/>
                  <a:moveTo>
                    <a:pt x="300" y="152"/>
                  </a:moveTo>
                  <a:lnTo>
                    <a:pt x="234" y="161"/>
                  </a:lnTo>
                  <a:lnTo>
                    <a:pt x="170" y="152"/>
                  </a:lnTo>
                  <a:lnTo>
                    <a:pt x="234" y="291"/>
                  </a:lnTo>
                  <a:lnTo>
                    <a:pt x="300" y="152"/>
                  </a:lnTo>
                  <a:close/>
                  <a:moveTo>
                    <a:pt x="331" y="145"/>
                  </a:moveTo>
                  <a:lnTo>
                    <a:pt x="267" y="286"/>
                  </a:lnTo>
                  <a:lnTo>
                    <a:pt x="395" y="135"/>
                  </a:lnTo>
                  <a:lnTo>
                    <a:pt x="331" y="145"/>
                  </a:lnTo>
                  <a:close/>
                  <a:moveTo>
                    <a:pt x="203" y="286"/>
                  </a:moveTo>
                  <a:lnTo>
                    <a:pt x="137" y="145"/>
                  </a:lnTo>
                  <a:lnTo>
                    <a:pt x="73" y="135"/>
                  </a:lnTo>
                  <a:lnTo>
                    <a:pt x="203" y="286"/>
                  </a:lnTo>
                  <a:close/>
                  <a:moveTo>
                    <a:pt x="69" y="104"/>
                  </a:moveTo>
                  <a:lnTo>
                    <a:pt x="168" y="121"/>
                  </a:lnTo>
                  <a:lnTo>
                    <a:pt x="170" y="119"/>
                  </a:lnTo>
                  <a:lnTo>
                    <a:pt x="147" y="119"/>
                  </a:lnTo>
                  <a:lnTo>
                    <a:pt x="109" y="55"/>
                  </a:lnTo>
                  <a:lnTo>
                    <a:pt x="69" y="104"/>
                  </a:lnTo>
                  <a:close/>
                  <a:moveTo>
                    <a:pt x="132" y="45"/>
                  </a:moveTo>
                  <a:lnTo>
                    <a:pt x="173" y="114"/>
                  </a:lnTo>
                  <a:lnTo>
                    <a:pt x="220" y="45"/>
                  </a:lnTo>
                  <a:lnTo>
                    <a:pt x="132" y="45"/>
                  </a:lnTo>
                  <a:close/>
                  <a:moveTo>
                    <a:pt x="194" y="126"/>
                  </a:moveTo>
                  <a:lnTo>
                    <a:pt x="234" y="133"/>
                  </a:lnTo>
                  <a:lnTo>
                    <a:pt x="274" y="126"/>
                  </a:lnTo>
                  <a:lnTo>
                    <a:pt x="234" y="67"/>
                  </a:lnTo>
                  <a:lnTo>
                    <a:pt x="194" y="126"/>
                  </a:lnTo>
                  <a:close/>
                  <a:moveTo>
                    <a:pt x="248" y="45"/>
                  </a:moveTo>
                  <a:lnTo>
                    <a:pt x="295" y="114"/>
                  </a:lnTo>
                  <a:lnTo>
                    <a:pt x="338" y="45"/>
                  </a:lnTo>
                  <a:lnTo>
                    <a:pt x="248" y="45"/>
                  </a:lnTo>
                  <a:close/>
                  <a:moveTo>
                    <a:pt x="359" y="55"/>
                  </a:moveTo>
                  <a:lnTo>
                    <a:pt x="321" y="119"/>
                  </a:lnTo>
                  <a:lnTo>
                    <a:pt x="298" y="119"/>
                  </a:lnTo>
                  <a:lnTo>
                    <a:pt x="300" y="121"/>
                  </a:lnTo>
                  <a:lnTo>
                    <a:pt x="399" y="104"/>
                  </a:lnTo>
                  <a:lnTo>
                    <a:pt x="359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FCC5D16-3C9C-4CFE-8AD9-5E204D2420AD}"/>
              </a:ext>
            </a:extLst>
          </p:cNvPr>
          <p:cNvGrpSpPr/>
          <p:nvPr/>
        </p:nvGrpSpPr>
        <p:grpSpPr>
          <a:xfrm>
            <a:off x="837061" y="636944"/>
            <a:ext cx="1921403" cy="2132067"/>
            <a:chOff x="2775898" y="975340"/>
            <a:chExt cx="1441240" cy="15990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0199ACA-6C22-4092-8B29-0A84C6189E04}"/>
                </a:ext>
              </a:extLst>
            </p:cNvPr>
            <p:cNvSpPr/>
            <p:nvPr/>
          </p:nvSpPr>
          <p:spPr>
            <a:xfrm>
              <a:off x="2775898" y="975340"/>
              <a:ext cx="582362" cy="569792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600" kern="0" dirty="0">
                  <a:solidFill>
                    <a:srgbClr val="FFFFFF"/>
                  </a:solidFill>
                  <a:latin typeface="+mn-ea"/>
                  <a:cs typeface="+mn-ea"/>
                </a:rPr>
                <a:t>Multi-Raft</a:t>
              </a:r>
              <a:endParaRPr lang="zh-CN" altLang="en-US" sz="16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任意多边形 3">
              <a:extLst>
                <a:ext uri="{FF2B5EF4-FFF2-40B4-BE49-F238E27FC236}">
                  <a16:creationId xmlns:a16="http://schemas.microsoft.com/office/drawing/2014/main" id="{0EFD0B5B-F827-449D-B001-E34E8A7C8B1E}"/>
                </a:ext>
              </a:extLst>
            </p:cNvPr>
            <p:cNvSpPr/>
            <p:nvPr/>
          </p:nvSpPr>
          <p:spPr>
            <a:xfrm>
              <a:off x="2830364" y="1187616"/>
              <a:ext cx="1386774" cy="1386774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346FED-79CA-4110-B90A-4D9981345D40}"/>
                </a:ext>
              </a:extLst>
            </p:cNvPr>
            <p:cNvSpPr/>
            <p:nvPr/>
          </p:nvSpPr>
          <p:spPr>
            <a:xfrm>
              <a:off x="2958275" y="1724068"/>
              <a:ext cx="1258863" cy="246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349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Raft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的改进方案</a:t>
              </a:r>
            </a:p>
          </p:txBody>
        </p:sp>
      </p:grpSp>
      <p:pic>
        <p:nvPicPr>
          <p:cNvPr id="18" name="Picture 6">
            <a:extLst>
              <a:ext uri="{FF2B5EF4-FFF2-40B4-BE49-F238E27FC236}">
                <a16:creationId xmlns:a16="http://schemas.microsoft.com/office/drawing/2014/main" id="{085CBB77-BF76-48CA-B39A-C0B40CB7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64" y="2364356"/>
            <a:ext cx="4809810" cy="29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3AF450-61C2-463F-A0A5-CFBC865C7000}"/>
              </a:ext>
            </a:extLst>
          </p:cNvPr>
          <p:cNvGrpSpPr/>
          <p:nvPr/>
        </p:nvGrpSpPr>
        <p:grpSpPr>
          <a:xfrm>
            <a:off x="837061" y="636944"/>
            <a:ext cx="1921403" cy="2132067"/>
            <a:chOff x="2775898" y="975340"/>
            <a:chExt cx="1441240" cy="15990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0F3337-2F08-40AE-8FA7-FFAB6D36862D}"/>
                </a:ext>
              </a:extLst>
            </p:cNvPr>
            <p:cNvSpPr/>
            <p:nvPr/>
          </p:nvSpPr>
          <p:spPr>
            <a:xfrm>
              <a:off x="2775898" y="975340"/>
              <a:ext cx="582362" cy="569792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600" kern="0" dirty="0">
                  <a:solidFill>
                    <a:srgbClr val="FFFFFF"/>
                  </a:solidFill>
                  <a:latin typeface="+mn-ea"/>
                  <a:cs typeface="+mn-ea"/>
                </a:rPr>
                <a:t>Multi-Raft</a:t>
              </a:r>
              <a:endParaRPr lang="zh-CN" altLang="en-US" sz="16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29" name="任意多边形 3">
              <a:extLst>
                <a:ext uri="{FF2B5EF4-FFF2-40B4-BE49-F238E27FC236}">
                  <a16:creationId xmlns:a16="http://schemas.microsoft.com/office/drawing/2014/main" id="{3639ACA7-7987-48E3-AC46-7E2A5269DB9F}"/>
                </a:ext>
              </a:extLst>
            </p:cNvPr>
            <p:cNvSpPr/>
            <p:nvPr/>
          </p:nvSpPr>
          <p:spPr>
            <a:xfrm>
              <a:off x="2830364" y="1187616"/>
              <a:ext cx="1386774" cy="1386774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EC3D585-7CFB-4508-962F-9E0EF540FDED}"/>
                </a:ext>
              </a:extLst>
            </p:cNvPr>
            <p:cNvSpPr/>
            <p:nvPr/>
          </p:nvSpPr>
          <p:spPr>
            <a:xfrm>
              <a:off x="2958275" y="1724068"/>
              <a:ext cx="1258863" cy="246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349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Raft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的改进方案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16687B-1516-46A6-BF6A-31C84374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82" y="1016805"/>
            <a:ext cx="6610845" cy="47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20CA20-804A-4751-8573-8B56E6CDD92C}"/>
              </a:ext>
            </a:extLst>
          </p:cNvPr>
          <p:cNvSpPr txBox="1"/>
          <p:nvPr/>
        </p:nvSpPr>
        <p:spPr>
          <a:xfrm>
            <a:off x="481508" y="3524791"/>
            <a:ext cx="4678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    许多</a:t>
            </a:r>
            <a:r>
              <a:rPr lang="en-US" altLang="zh-CN" sz="1400" dirty="0"/>
              <a:t>NewSQL</a:t>
            </a:r>
            <a:r>
              <a:rPr lang="zh-CN" altLang="en-US" sz="1400" dirty="0"/>
              <a:t>数据库的数据规模上限都定位在</a:t>
            </a:r>
            <a:r>
              <a:rPr lang="en-US" altLang="zh-CN" sz="1400" dirty="0"/>
              <a:t>100TB</a:t>
            </a:r>
            <a:r>
              <a:rPr lang="zh-CN" altLang="en-US" sz="1400" dirty="0"/>
              <a:t>以上，为了负载均衡，都会对数据进行分片（</a:t>
            </a:r>
            <a:r>
              <a:rPr lang="en-US" altLang="zh-CN" sz="1400" dirty="0" err="1"/>
              <a:t>sharding</a:t>
            </a:r>
            <a:r>
              <a:rPr lang="zh-CN" altLang="en-US" sz="1400" dirty="0"/>
              <a:t>），所以就需要使用多个</a:t>
            </a:r>
            <a:r>
              <a:rPr lang="en-US" altLang="zh-CN" sz="1400" dirty="0"/>
              <a:t>Raft</a:t>
            </a:r>
            <a:r>
              <a:rPr lang="zh-CN" altLang="en-US" sz="1400" dirty="0"/>
              <a:t>集群（即</a:t>
            </a:r>
            <a:r>
              <a:rPr lang="en-US" altLang="zh-CN" sz="1400" dirty="0"/>
              <a:t>Multi-Raft</a:t>
            </a:r>
            <a:r>
              <a:rPr lang="zh-CN" altLang="en-US" sz="1400" dirty="0"/>
              <a:t>），每个</a:t>
            </a:r>
            <a:r>
              <a:rPr lang="en-US" altLang="zh-CN" sz="1400" dirty="0"/>
              <a:t>Raft</a:t>
            </a:r>
            <a:r>
              <a:rPr lang="zh-CN" altLang="en-US" sz="1400" dirty="0"/>
              <a:t>集群对应一个分片。</a:t>
            </a:r>
            <a:endParaRPr lang="en-US" altLang="zh-CN" sz="1400" dirty="0"/>
          </a:p>
          <a:p>
            <a:r>
              <a:rPr lang="zh-CN" altLang="en-US" sz="1400" dirty="0"/>
              <a:t>        在多个</a:t>
            </a:r>
            <a:r>
              <a:rPr lang="en-US" altLang="zh-CN" sz="1400" dirty="0"/>
              <a:t>Raft</a:t>
            </a:r>
            <a:r>
              <a:rPr lang="zh-CN" altLang="en-US" sz="1400" dirty="0"/>
              <a:t>集群间可增加协同来减少资源开销、提升性能（如：共享通信链接、合并消息等）。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FB25D7-17A4-425B-9B6C-E6F1B565C1B1}"/>
              </a:ext>
            </a:extLst>
          </p:cNvPr>
          <p:cNvCxnSpPr>
            <a:cxnSpLocks/>
          </p:cNvCxnSpPr>
          <p:nvPr/>
        </p:nvCxnSpPr>
        <p:spPr>
          <a:xfrm flipV="1">
            <a:off x="875703" y="3168651"/>
            <a:ext cx="0" cy="33654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3">
            <a:extLst>
              <a:ext uri="{FF2B5EF4-FFF2-40B4-BE49-F238E27FC236}">
                <a16:creationId xmlns:a16="http://schemas.microsoft.com/office/drawing/2014/main" id="{13AFBB11-7E57-4EC6-87C8-B73C26537575}"/>
              </a:ext>
            </a:extLst>
          </p:cNvPr>
          <p:cNvSpPr txBox="1"/>
          <p:nvPr/>
        </p:nvSpPr>
        <p:spPr>
          <a:xfrm>
            <a:off x="970412" y="3833596"/>
            <a:ext cx="3798437" cy="276350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marL="342900" indent="-342900" defTabSz="866349">
              <a:lnSpc>
                <a:spcPct val="120000"/>
              </a:lnSpc>
              <a:buAutoNum type="arabicParenBoth"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数据何如分片</a:t>
            </a:r>
          </a:p>
          <a:p>
            <a:pPr marL="342900" indent="-342900" defTabSz="866349">
              <a:lnSpc>
                <a:spcPct val="120000"/>
              </a:lnSpc>
              <a:buAutoNum type="arabicParenBoth"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分片中的数据越来越大，需要分裂产生更多的分片，组成更多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Raft-Group</a:t>
            </a:r>
          </a:p>
          <a:p>
            <a:pPr marL="342900" indent="-342900" defTabSz="866349">
              <a:lnSpc>
                <a:spcPct val="120000"/>
              </a:lnSpc>
              <a:buAutoNum type="arabicParenBoth"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分片的调度，让负载在系统中更平均（分片副本的迁移，补全，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Leader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切换等等）</a:t>
            </a:r>
          </a:p>
          <a:p>
            <a:pPr marL="342900" indent="-342900" defTabSz="866349">
              <a:lnSpc>
                <a:spcPct val="120000"/>
              </a:lnSpc>
              <a:buAutoNum type="arabicParenBoth"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一个节点上，所有的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Raft-Group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复用链接（否则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Raft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副本之间两两建链，链接爆炸了）</a:t>
            </a:r>
          </a:p>
          <a:p>
            <a:pPr marL="342900" indent="-342900" defTabSz="866349">
              <a:lnSpc>
                <a:spcPct val="120000"/>
              </a:lnSpc>
              <a:buAutoNum type="arabicParenBoth"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如何处理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stale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的请求（例如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Proposal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Apply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的时候，当前的副本不是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Leader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、分裂了、被销毁了等等）</a:t>
            </a:r>
          </a:p>
          <a:p>
            <a:pPr marL="342900" indent="-342900" defTabSz="866349">
              <a:lnSpc>
                <a:spcPct val="120000"/>
              </a:lnSpc>
              <a:buAutoNum type="arabicParenBoth"/>
              <a:defRPr/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Snapshot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如何管理（限制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Snapshot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，避免带宽、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CPU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IO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资源被过度占用）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……</a:t>
            </a: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4907CC51-E29B-462C-988B-5493CC59270E}"/>
              </a:ext>
            </a:extLst>
          </p:cNvPr>
          <p:cNvSpPr txBox="1"/>
          <p:nvPr/>
        </p:nvSpPr>
        <p:spPr>
          <a:xfrm>
            <a:off x="1613443" y="3052046"/>
            <a:ext cx="2179419" cy="492430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en-US" altLang="zh-CN" sz="2400" dirty="0">
                <a:solidFill>
                  <a:schemeClr val="accent3"/>
                </a:solidFill>
                <a:cs typeface="+mn-ea"/>
              </a:rPr>
              <a:t>Multi-Raft</a:t>
            </a:r>
            <a:r>
              <a:rPr lang="zh-CN" altLang="en-US" sz="2400" dirty="0">
                <a:solidFill>
                  <a:schemeClr val="accent3"/>
                </a:solidFill>
                <a:cs typeface="+mn-ea"/>
              </a:rPr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26129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3C582DE2-9180-4376-BE32-46145D898559}"/>
              </a:ext>
            </a:extLst>
          </p:cNvPr>
          <p:cNvGrpSpPr/>
          <p:nvPr/>
        </p:nvGrpSpPr>
        <p:grpSpPr>
          <a:xfrm>
            <a:off x="837061" y="636944"/>
            <a:ext cx="1921403" cy="2132067"/>
            <a:chOff x="2775898" y="975340"/>
            <a:chExt cx="1441240" cy="15990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79BFEE8-9359-4EC4-B3EE-C855884D2F2E}"/>
                </a:ext>
              </a:extLst>
            </p:cNvPr>
            <p:cNvSpPr/>
            <p:nvPr/>
          </p:nvSpPr>
          <p:spPr>
            <a:xfrm>
              <a:off x="2775898" y="975340"/>
              <a:ext cx="582362" cy="569792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600" kern="0" dirty="0">
                  <a:solidFill>
                    <a:srgbClr val="FFFFFF"/>
                  </a:solidFill>
                  <a:latin typeface="+mn-ea"/>
                  <a:cs typeface="+mn-ea"/>
                </a:rPr>
                <a:t>KV</a:t>
              </a: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+mn-ea"/>
                  <a:cs typeface="+mn-ea"/>
                </a:rPr>
                <a:t>数据库</a:t>
              </a:r>
            </a:p>
          </p:txBody>
        </p:sp>
        <p:sp>
          <p:nvSpPr>
            <p:cNvPr id="33" name="任意多边形 3">
              <a:extLst>
                <a:ext uri="{FF2B5EF4-FFF2-40B4-BE49-F238E27FC236}">
                  <a16:creationId xmlns:a16="http://schemas.microsoft.com/office/drawing/2014/main" id="{4AAE902E-9810-49B2-9C0E-D650FC3231D0}"/>
                </a:ext>
              </a:extLst>
            </p:cNvPr>
            <p:cNvSpPr/>
            <p:nvPr/>
          </p:nvSpPr>
          <p:spPr>
            <a:xfrm>
              <a:off x="2830364" y="1187616"/>
              <a:ext cx="1386774" cy="1386774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A4AE922-271F-4CE4-860E-6923B515D9AA}"/>
                </a:ext>
              </a:extLst>
            </p:cNvPr>
            <p:cNvSpPr/>
            <p:nvPr/>
          </p:nvSpPr>
          <p:spPr>
            <a:xfrm>
              <a:off x="2958275" y="1724068"/>
              <a:ext cx="1258863" cy="440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34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分布式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KV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数据库示意图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8F80F97-7214-4495-B281-4E46B2686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29" y="490565"/>
            <a:ext cx="7820861" cy="60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3C582DE2-9180-4376-BE32-46145D898559}"/>
              </a:ext>
            </a:extLst>
          </p:cNvPr>
          <p:cNvGrpSpPr/>
          <p:nvPr/>
        </p:nvGrpSpPr>
        <p:grpSpPr>
          <a:xfrm>
            <a:off x="837061" y="636944"/>
            <a:ext cx="1921403" cy="2132067"/>
            <a:chOff x="2775898" y="975340"/>
            <a:chExt cx="1441240" cy="15990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79BFEE8-9359-4EC4-B3EE-C855884D2F2E}"/>
                </a:ext>
              </a:extLst>
            </p:cNvPr>
            <p:cNvSpPr/>
            <p:nvPr/>
          </p:nvSpPr>
          <p:spPr>
            <a:xfrm>
              <a:off x="2775898" y="975340"/>
              <a:ext cx="582362" cy="569792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600" kern="0" dirty="0">
                  <a:solidFill>
                    <a:srgbClr val="FFFFFF"/>
                  </a:solidFill>
                  <a:latin typeface="+mn-ea"/>
                  <a:cs typeface="+mn-ea"/>
                </a:rPr>
                <a:t>Percolator</a:t>
              </a:r>
            </a:p>
          </p:txBody>
        </p:sp>
        <p:sp>
          <p:nvSpPr>
            <p:cNvPr id="33" name="任意多边形 3">
              <a:extLst>
                <a:ext uri="{FF2B5EF4-FFF2-40B4-BE49-F238E27FC236}">
                  <a16:creationId xmlns:a16="http://schemas.microsoft.com/office/drawing/2014/main" id="{4AAE902E-9810-49B2-9C0E-D650FC3231D0}"/>
                </a:ext>
              </a:extLst>
            </p:cNvPr>
            <p:cNvSpPr/>
            <p:nvPr/>
          </p:nvSpPr>
          <p:spPr>
            <a:xfrm>
              <a:off x="2830364" y="1187616"/>
              <a:ext cx="1386774" cy="1386774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A4AE922-271F-4CE4-860E-6923B515D9AA}"/>
                </a:ext>
              </a:extLst>
            </p:cNvPr>
            <p:cNvSpPr/>
            <p:nvPr/>
          </p:nvSpPr>
          <p:spPr>
            <a:xfrm>
              <a:off x="2958275" y="1724068"/>
              <a:ext cx="1258863" cy="295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349">
                <a:lnSpc>
                  <a:spcPct val="120000"/>
                </a:lnSpc>
                <a:defRPr/>
              </a:pPr>
              <a:r>
                <a:rPr lang="zh-CN" altLang="en-US" sz="1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分布式事务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FFA393-F2E5-428D-83D4-B7C6C877C270}"/>
              </a:ext>
            </a:extLst>
          </p:cNvPr>
          <p:cNvSpPr txBox="1"/>
          <p:nvPr/>
        </p:nvSpPr>
        <p:spPr>
          <a:xfrm>
            <a:off x="3098800" y="18996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Percolator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提供了跨行、跨表的、基于快照隔离的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ACID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事务。</a:t>
            </a: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3190DFD-17C4-458D-9760-BC1BD6DF66F2}"/>
              </a:ext>
            </a:extLst>
          </p:cNvPr>
          <p:cNvSpPr>
            <a:spLocks/>
          </p:cNvSpPr>
          <p:nvPr/>
        </p:nvSpPr>
        <p:spPr bwMode="auto">
          <a:xfrm>
            <a:off x="3947550" y="4039215"/>
            <a:ext cx="1371702" cy="1241683"/>
          </a:xfrm>
          <a:custGeom>
            <a:avLst/>
            <a:gdLst>
              <a:gd name="T0" fmla="*/ 44 w 216"/>
              <a:gd name="T1" fmla="*/ 195 h 195"/>
              <a:gd name="T2" fmla="*/ 172 w 216"/>
              <a:gd name="T3" fmla="*/ 195 h 195"/>
              <a:gd name="T4" fmla="*/ 216 w 216"/>
              <a:gd name="T5" fmla="*/ 108 h 195"/>
              <a:gd name="T6" fmla="*/ 108 w 216"/>
              <a:gd name="T7" fmla="*/ 0 h 195"/>
              <a:gd name="T8" fmla="*/ 0 w 216"/>
              <a:gd name="T9" fmla="*/ 108 h 195"/>
              <a:gd name="T10" fmla="*/ 44 w 216"/>
              <a:gd name="T11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" h="195">
                <a:moveTo>
                  <a:pt x="44" y="195"/>
                </a:moveTo>
                <a:cubicBezTo>
                  <a:pt x="172" y="195"/>
                  <a:pt x="172" y="195"/>
                  <a:pt x="172" y="195"/>
                </a:cubicBezTo>
                <a:cubicBezTo>
                  <a:pt x="199" y="176"/>
                  <a:pt x="216" y="144"/>
                  <a:pt x="216" y="108"/>
                </a:cubicBezTo>
                <a:cubicBezTo>
                  <a:pt x="216" y="49"/>
                  <a:pt x="168" y="0"/>
                  <a:pt x="108" y="0"/>
                </a:cubicBezTo>
                <a:cubicBezTo>
                  <a:pt x="49" y="0"/>
                  <a:pt x="0" y="49"/>
                  <a:pt x="0" y="108"/>
                </a:cubicBezTo>
                <a:cubicBezTo>
                  <a:pt x="0" y="144"/>
                  <a:pt x="18" y="176"/>
                  <a:pt x="44" y="1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8297" tIns="44149" rIns="88297" bIns="44149" numCol="1" anchor="t" anchorCtr="0" compatLnSpc="1">
            <a:prstTxWarp prst="textNoShape">
              <a:avLst/>
            </a:prstTxWarp>
          </a:bodyPr>
          <a:lstStyle/>
          <a:p>
            <a:endParaRPr lang="zh-CN" altLang="en-US" sz="1281" dirty="0">
              <a:cs typeface="+mn-ea"/>
              <a:sym typeface="+mn-lt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4D55E01-CD40-4695-BC68-02DAB232D9AE}"/>
              </a:ext>
            </a:extLst>
          </p:cNvPr>
          <p:cNvSpPr>
            <a:spLocks/>
          </p:cNvSpPr>
          <p:nvPr/>
        </p:nvSpPr>
        <p:spPr bwMode="auto">
          <a:xfrm>
            <a:off x="7158499" y="4039215"/>
            <a:ext cx="1371702" cy="1241683"/>
          </a:xfrm>
          <a:custGeom>
            <a:avLst/>
            <a:gdLst>
              <a:gd name="T0" fmla="*/ 44 w 216"/>
              <a:gd name="T1" fmla="*/ 195 h 195"/>
              <a:gd name="T2" fmla="*/ 172 w 216"/>
              <a:gd name="T3" fmla="*/ 195 h 195"/>
              <a:gd name="T4" fmla="*/ 216 w 216"/>
              <a:gd name="T5" fmla="*/ 108 h 195"/>
              <a:gd name="T6" fmla="*/ 108 w 216"/>
              <a:gd name="T7" fmla="*/ 0 h 195"/>
              <a:gd name="T8" fmla="*/ 0 w 216"/>
              <a:gd name="T9" fmla="*/ 108 h 195"/>
              <a:gd name="T10" fmla="*/ 44 w 216"/>
              <a:gd name="T11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" h="195">
                <a:moveTo>
                  <a:pt x="44" y="195"/>
                </a:moveTo>
                <a:cubicBezTo>
                  <a:pt x="172" y="195"/>
                  <a:pt x="172" y="195"/>
                  <a:pt x="172" y="195"/>
                </a:cubicBezTo>
                <a:cubicBezTo>
                  <a:pt x="199" y="176"/>
                  <a:pt x="216" y="144"/>
                  <a:pt x="216" y="108"/>
                </a:cubicBezTo>
                <a:cubicBezTo>
                  <a:pt x="216" y="49"/>
                  <a:pt x="168" y="0"/>
                  <a:pt x="108" y="0"/>
                </a:cubicBezTo>
                <a:cubicBezTo>
                  <a:pt x="49" y="0"/>
                  <a:pt x="0" y="49"/>
                  <a:pt x="0" y="108"/>
                </a:cubicBezTo>
                <a:cubicBezTo>
                  <a:pt x="0" y="144"/>
                  <a:pt x="18" y="176"/>
                  <a:pt x="44" y="1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8297" tIns="44149" rIns="88297" bIns="44149" numCol="1" anchor="t" anchorCtr="0" compatLnSpc="1">
            <a:prstTxWarp prst="textNoShape">
              <a:avLst/>
            </a:prstTxWarp>
          </a:bodyPr>
          <a:lstStyle/>
          <a:p>
            <a:endParaRPr lang="zh-CN" altLang="en-US" sz="1281" dirty="0"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6DD74B-8589-47D3-8834-88297747C8C6}"/>
              </a:ext>
            </a:extLst>
          </p:cNvPr>
          <p:cNvCxnSpPr>
            <a:cxnSpLocks/>
          </p:cNvCxnSpPr>
          <p:nvPr/>
        </p:nvCxnSpPr>
        <p:spPr>
          <a:xfrm flipH="1">
            <a:off x="6127515" y="4258279"/>
            <a:ext cx="1" cy="1168719"/>
          </a:xfrm>
          <a:prstGeom prst="line">
            <a:avLst/>
          </a:prstGeom>
          <a:ln w="12700">
            <a:solidFill>
              <a:schemeClr val="accent1">
                <a:lumMod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4D58DBC-69A8-493C-A6AA-CA716AA53AA0}"/>
              </a:ext>
            </a:extLst>
          </p:cNvPr>
          <p:cNvSpPr txBox="1"/>
          <p:nvPr/>
        </p:nvSpPr>
        <p:spPr>
          <a:xfrm>
            <a:off x="4254551" y="4526441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预写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C22898-C163-4DEA-8958-DE5321C09A36}"/>
              </a:ext>
            </a:extLst>
          </p:cNvPr>
          <p:cNvSpPr txBox="1"/>
          <p:nvPr/>
        </p:nvSpPr>
        <p:spPr>
          <a:xfrm>
            <a:off x="7497251" y="4548933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提交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BFBA0C-DF6B-4016-A31B-F02E8D9075DB}"/>
              </a:ext>
            </a:extLst>
          </p:cNvPr>
          <p:cNvSpPr txBox="1"/>
          <p:nvPr/>
        </p:nvSpPr>
        <p:spPr>
          <a:xfrm>
            <a:off x="3098800" y="1350842"/>
            <a:ext cx="64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事务的操作位于不同节点上，需要保证事务的</a:t>
            </a:r>
            <a:r>
              <a:rPr lang="en-US" altLang="zh-CN" dirty="0">
                <a:latin typeface="+mj-ea"/>
                <a:ea typeface="+mj-ea"/>
              </a:rPr>
              <a:t>ACID</a:t>
            </a:r>
            <a:r>
              <a:rPr lang="zh-CN" altLang="en-US" dirty="0">
                <a:latin typeface="+mj-ea"/>
                <a:ea typeface="+mj-ea"/>
              </a:rPr>
              <a:t>的特性。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B6EF80-B682-4DAF-ACB4-332EC498655C}"/>
              </a:ext>
            </a:extLst>
          </p:cNvPr>
          <p:cNvSpPr txBox="1"/>
          <p:nvPr/>
        </p:nvSpPr>
        <p:spPr>
          <a:xfrm>
            <a:off x="5319252" y="3171627"/>
            <a:ext cx="251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优化的</a:t>
            </a:r>
            <a:r>
              <a:rPr lang="en-US" altLang="zh-CN" sz="2400" dirty="0"/>
              <a:t>2PC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752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3C582DE2-9180-4376-BE32-46145D898559}"/>
              </a:ext>
            </a:extLst>
          </p:cNvPr>
          <p:cNvGrpSpPr/>
          <p:nvPr/>
        </p:nvGrpSpPr>
        <p:grpSpPr>
          <a:xfrm>
            <a:off x="837061" y="636944"/>
            <a:ext cx="1921403" cy="2132067"/>
            <a:chOff x="2775898" y="975340"/>
            <a:chExt cx="1441240" cy="15990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79BFEE8-9359-4EC4-B3EE-C855884D2F2E}"/>
                </a:ext>
              </a:extLst>
            </p:cNvPr>
            <p:cNvSpPr/>
            <p:nvPr/>
          </p:nvSpPr>
          <p:spPr>
            <a:xfrm>
              <a:off x="2775898" y="975340"/>
              <a:ext cx="582362" cy="569792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+mn-ea"/>
                  <a:cs typeface="+mn-ea"/>
                </a:rPr>
                <a:t>架构图</a:t>
              </a:r>
              <a:endParaRPr lang="en-US" altLang="zh-CN" sz="16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33" name="任意多边形 3">
              <a:extLst>
                <a:ext uri="{FF2B5EF4-FFF2-40B4-BE49-F238E27FC236}">
                  <a16:creationId xmlns:a16="http://schemas.microsoft.com/office/drawing/2014/main" id="{4AAE902E-9810-49B2-9C0E-D650FC3231D0}"/>
                </a:ext>
              </a:extLst>
            </p:cNvPr>
            <p:cNvSpPr/>
            <p:nvPr/>
          </p:nvSpPr>
          <p:spPr>
            <a:xfrm>
              <a:off x="2830364" y="1187616"/>
              <a:ext cx="1386774" cy="1386774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A4AE922-271F-4CE4-860E-6923B515D9AA}"/>
                </a:ext>
              </a:extLst>
            </p:cNvPr>
            <p:cNvSpPr/>
            <p:nvPr/>
          </p:nvSpPr>
          <p:spPr>
            <a:xfrm>
              <a:off x="2958275" y="1724068"/>
              <a:ext cx="1258863" cy="2972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349">
                <a:lnSpc>
                  <a:spcPct val="120000"/>
                </a:lnSpc>
                <a:defRPr/>
              </a:pPr>
              <a:r>
                <a:rPr lang="zh-CN" altLang="en-US" kern="1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整体架构图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4D58DBC-69A8-493C-A6AA-CA716AA53AA0}"/>
              </a:ext>
            </a:extLst>
          </p:cNvPr>
          <p:cNvSpPr txBox="1"/>
          <p:nvPr/>
        </p:nvSpPr>
        <p:spPr>
          <a:xfrm>
            <a:off x="4260901" y="4124663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预写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C22898-C163-4DEA-8958-DE5321C09A36}"/>
              </a:ext>
            </a:extLst>
          </p:cNvPr>
          <p:cNvSpPr txBox="1"/>
          <p:nvPr/>
        </p:nvSpPr>
        <p:spPr>
          <a:xfrm>
            <a:off x="7408351" y="419839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提交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2177C10F-A701-4376-9368-BE07D430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30" y="691954"/>
            <a:ext cx="5259388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D3485A6-9D95-4AD5-8575-5AD8CF47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88" y="1654766"/>
            <a:ext cx="1870339" cy="222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CC7980-0DD9-4E65-B682-931B4A940E6F}"/>
              </a:ext>
            </a:extLst>
          </p:cNvPr>
          <p:cNvSpPr txBox="1"/>
          <p:nvPr/>
        </p:nvSpPr>
        <p:spPr>
          <a:xfrm>
            <a:off x="9017000" y="3981450"/>
            <a:ext cx="2724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Badger </a:t>
            </a:r>
            <a:r>
              <a:rPr lang="zh-CN" altLang="en-US" dirty="0"/>
              <a:t>是一个可嵌入，持久，简单，快速的键值（</a:t>
            </a:r>
            <a:r>
              <a:rPr lang="en-US" altLang="zh-CN" dirty="0"/>
              <a:t>KV</a:t>
            </a:r>
            <a:r>
              <a:rPr lang="zh-CN" altLang="en-US" dirty="0"/>
              <a:t>）存储，纯 </a:t>
            </a:r>
            <a:r>
              <a:rPr lang="en-US" altLang="zh-CN" dirty="0"/>
              <a:t>Go </a:t>
            </a:r>
            <a:r>
              <a:rPr lang="zh-CN" altLang="en-US" dirty="0"/>
              <a:t>编写，我们可以借助</a:t>
            </a:r>
            <a:r>
              <a:rPr lang="en-US" altLang="zh-CN" dirty="0"/>
              <a:t>Badger</a:t>
            </a:r>
            <a:r>
              <a:rPr lang="zh-CN" altLang="en-US" dirty="0"/>
              <a:t>库提供的基本</a:t>
            </a:r>
            <a:r>
              <a:rPr lang="en-US" altLang="zh-CN" dirty="0"/>
              <a:t>K-V</a:t>
            </a:r>
            <a:r>
              <a:rPr lang="zh-CN" altLang="en-US" dirty="0"/>
              <a:t>存储方式，对其进行封装。</a:t>
            </a:r>
          </a:p>
        </p:txBody>
      </p:sp>
    </p:spTree>
    <p:extLst>
      <p:ext uri="{BB962C8B-B14F-4D97-AF65-F5344CB8AC3E}">
        <p14:creationId xmlns:p14="http://schemas.microsoft.com/office/powerpoint/2010/main" val="30089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D3A0EE-977D-4D25-951E-147B24478CD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3C55C-2DEC-4941-8B85-F1FDBDED1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0" y="-1"/>
            <a:ext cx="11875625" cy="6857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15E39B-C34B-4195-B588-14909AD9DF6E}"/>
              </a:ext>
            </a:extLst>
          </p:cNvPr>
          <p:cNvSpPr/>
          <p:nvPr/>
        </p:nvSpPr>
        <p:spPr>
          <a:xfrm>
            <a:off x="88992" y="3814143"/>
            <a:ext cx="12014016" cy="295445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glow>
              <a:schemeClr val="accent1">
                <a:alpha val="60000"/>
              </a:schemeClr>
            </a:glow>
            <a:outerShdw dir="672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7" dirty="0"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634D8-A875-4131-A454-9AF4A4AA5971}"/>
              </a:ext>
            </a:extLst>
          </p:cNvPr>
          <p:cNvSpPr txBox="1"/>
          <p:nvPr/>
        </p:nvSpPr>
        <p:spPr>
          <a:xfrm>
            <a:off x="4310660" y="4983717"/>
            <a:ext cx="4426212" cy="6585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ctr"/>
            <a:r>
              <a:rPr lang="zh-CN" altLang="en-US" sz="3679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技术难点与特色分析</a:t>
            </a:r>
            <a:endParaRPr lang="en-US" altLang="zh-CN" sz="3679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PA_文本框 7">
            <a:extLst>
              <a:ext uri="{FF2B5EF4-FFF2-40B4-BE49-F238E27FC236}">
                <a16:creationId xmlns:a16="http://schemas.microsoft.com/office/drawing/2014/main" id="{731C2FA3-5DF8-41FF-BC30-2445A00EFE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20764" y="4902862"/>
            <a:ext cx="3300904" cy="82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0715"/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NO</a:t>
            </a:r>
            <a:r>
              <a:rPr lang="en-US" altLang="zh-CN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.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03</a:t>
            </a:r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773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C28CCEB-B20F-408F-A3A3-81F45091F86E}"/>
              </a:ext>
            </a:extLst>
          </p:cNvPr>
          <p:cNvGrpSpPr/>
          <p:nvPr/>
        </p:nvGrpSpPr>
        <p:grpSpPr>
          <a:xfrm>
            <a:off x="2247456" y="2317072"/>
            <a:ext cx="981083" cy="981083"/>
            <a:chOff x="1816100" y="2590800"/>
            <a:chExt cx="1016000" cy="1016000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A2AD9B85-1F4A-4A08-89A5-9A056DEEED1B}"/>
                </a:ext>
              </a:extLst>
            </p:cNvPr>
            <p:cNvSpPr/>
            <p:nvPr/>
          </p:nvSpPr>
          <p:spPr>
            <a:xfrm>
              <a:off x="1816100" y="2590800"/>
              <a:ext cx="1016000" cy="1016000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KSO_Shape">
              <a:extLst>
                <a:ext uri="{FF2B5EF4-FFF2-40B4-BE49-F238E27FC236}">
                  <a16:creationId xmlns:a16="http://schemas.microsoft.com/office/drawing/2014/main" id="{75C37248-2216-4BE8-B31D-EF473C5855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72229" y="2802679"/>
              <a:ext cx="303742" cy="520700"/>
            </a:xfrm>
            <a:custGeom>
              <a:avLst/>
              <a:gdLst/>
              <a:ahLst/>
              <a:cxnLst/>
              <a:rect l="0" t="0" r="r" b="b"/>
              <a:pathLst>
                <a:path w="920750" h="1579563">
                  <a:moveTo>
                    <a:pt x="125066" y="1371600"/>
                  </a:moveTo>
                  <a:lnTo>
                    <a:pt x="218375" y="1371600"/>
                  </a:lnTo>
                  <a:lnTo>
                    <a:pt x="218375" y="1430882"/>
                  </a:lnTo>
                  <a:lnTo>
                    <a:pt x="702692" y="1430882"/>
                  </a:lnTo>
                  <a:lnTo>
                    <a:pt x="702692" y="1371600"/>
                  </a:lnTo>
                  <a:lnTo>
                    <a:pt x="795684" y="1371600"/>
                  </a:lnTo>
                  <a:lnTo>
                    <a:pt x="795684" y="1430882"/>
                  </a:lnTo>
                  <a:lnTo>
                    <a:pt x="869950" y="1430882"/>
                  </a:lnTo>
                  <a:lnTo>
                    <a:pt x="869950" y="1523768"/>
                  </a:lnTo>
                  <a:lnTo>
                    <a:pt x="795684" y="1523768"/>
                  </a:lnTo>
                  <a:lnTo>
                    <a:pt x="795684" y="1579563"/>
                  </a:lnTo>
                  <a:lnTo>
                    <a:pt x="702692" y="1579563"/>
                  </a:lnTo>
                  <a:lnTo>
                    <a:pt x="702692" y="1523768"/>
                  </a:lnTo>
                  <a:lnTo>
                    <a:pt x="218375" y="1523768"/>
                  </a:lnTo>
                  <a:lnTo>
                    <a:pt x="218375" y="1579563"/>
                  </a:lnTo>
                  <a:lnTo>
                    <a:pt x="125066" y="1579563"/>
                  </a:lnTo>
                  <a:lnTo>
                    <a:pt x="125066" y="1523768"/>
                  </a:lnTo>
                  <a:lnTo>
                    <a:pt x="50800" y="1523768"/>
                  </a:lnTo>
                  <a:lnTo>
                    <a:pt x="50800" y="1430882"/>
                  </a:lnTo>
                  <a:lnTo>
                    <a:pt x="125066" y="1430882"/>
                  </a:lnTo>
                  <a:lnTo>
                    <a:pt x="125066" y="1371600"/>
                  </a:lnTo>
                  <a:close/>
                  <a:moveTo>
                    <a:pt x="125066" y="1176338"/>
                  </a:moveTo>
                  <a:lnTo>
                    <a:pt x="218375" y="1176338"/>
                  </a:lnTo>
                  <a:lnTo>
                    <a:pt x="218375" y="1242271"/>
                  </a:lnTo>
                  <a:lnTo>
                    <a:pt x="702692" y="1242271"/>
                  </a:lnTo>
                  <a:lnTo>
                    <a:pt x="702692" y="1176338"/>
                  </a:lnTo>
                  <a:lnTo>
                    <a:pt x="795684" y="1176338"/>
                  </a:lnTo>
                  <a:lnTo>
                    <a:pt x="795684" y="1242271"/>
                  </a:lnTo>
                  <a:lnTo>
                    <a:pt x="869950" y="1242271"/>
                  </a:lnTo>
                  <a:lnTo>
                    <a:pt x="869950" y="1335088"/>
                  </a:lnTo>
                  <a:lnTo>
                    <a:pt x="50800" y="1335088"/>
                  </a:lnTo>
                  <a:lnTo>
                    <a:pt x="50800" y="1242271"/>
                  </a:lnTo>
                  <a:lnTo>
                    <a:pt x="125066" y="1242271"/>
                  </a:lnTo>
                  <a:lnTo>
                    <a:pt x="125066" y="1176338"/>
                  </a:lnTo>
                  <a:close/>
                  <a:moveTo>
                    <a:pt x="0" y="561975"/>
                  </a:moveTo>
                  <a:lnTo>
                    <a:pt x="74218" y="561975"/>
                  </a:lnTo>
                  <a:lnTo>
                    <a:pt x="74218" y="668020"/>
                  </a:lnTo>
                  <a:lnTo>
                    <a:pt x="74535" y="673418"/>
                  </a:lnTo>
                  <a:lnTo>
                    <a:pt x="75487" y="678815"/>
                  </a:lnTo>
                  <a:lnTo>
                    <a:pt x="76756" y="683578"/>
                  </a:lnTo>
                  <a:lnTo>
                    <a:pt x="78659" y="688658"/>
                  </a:lnTo>
                  <a:lnTo>
                    <a:pt x="80879" y="693420"/>
                  </a:lnTo>
                  <a:lnTo>
                    <a:pt x="83416" y="697548"/>
                  </a:lnTo>
                  <a:lnTo>
                    <a:pt x="86588" y="701675"/>
                  </a:lnTo>
                  <a:lnTo>
                    <a:pt x="89760" y="705485"/>
                  </a:lnTo>
                  <a:lnTo>
                    <a:pt x="93566" y="708660"/>
                  </a:lnTo>
                  <a:lnTo>
                    <a:pt x="97689" y="711835"/>
                  </a:lnTo>
                  <a:lnTo>
                    <a:pt x="101812" y="714375"/>
                  </a:lnTo>
                  <a:lnTo>
                    <a:pt x="106570" y="716598"/>
                  </a:lnTo>
                  <a:lnTo>
                    <a:pt x="111645" y="718503"/>
                  </a:lnTo>
                  <a:lnTo>
                    <a:pt x="116402" y="719773"/>
                  </a:lnTo>
                  <a:lnTo>
                    <a:pt x="121794" y="720725"/>
                  </a:lnTo>
                  <a:lnTo>
                    <a:pt x="127186" y="721043"/>
                  </a:lnTo>
                  <a:lnTo>
                    <a:pt x="793881" y="721043"/>
                  </a:lnTo>
                  <a:lnTo>
                    <a:pt x="798956" y="720725"/>
                  </a:lnTo>
                  <a:lnTo>
                    <a:pt x="804348" y="719773"/>
                  </a:lnTo>
                  <a:lnTo>
                    <a:pt x="809423" y="718503"/>
                  </a:lnTo>
                  <a:lnTo>
                    <a:pt x="814180" y="716598"/>
                  </a:lnTo>
                  <a:lnTo>
                    <a:pt x="818938" y="714375"/>
                  </a:lnTo>
                  <a:lnTo>
                    <a:pt x="823061" y="711835"/>
                  </a:lnTo>
                  <a:lnTo>
                    <a:pt x="827501" y="708660"/>
                  </a:lnTo>
                  <a:lnTo>
                    <a:pt x="830990" y="705485"/>
                  </a:lnTo>
                  <a:lnTo>
                    <a:pt x="834479" y="701675"/>
                  </a:lnTo>
                  <a:lnTo>
                    <a:pt x="837651" y="697548"/>
                  </a:lnTo>
                  <a:lnTo>
                    <a:pt x="840188" y="693420"/>
                  </a:lnTo>
                  <a:lnTo>
                    <a:pt x="842409" y="688658"/>
                  </a:lnTo>
                  <a:lnTo>
                    <a:pt x="844312" y="683578"/>
                  </a:lnTo>
                  <a:lnTo>
                    <a:pt x="845580" y="678815"/>
                  </a:lnTo>
                  <a:lnTo>
                    <a:pt x="846215" y="673418"/>
                  </a:lnTo>
                  <a:lnTo>
                    <a:pt x="846532" y="668020"/>
                  </a:lnTo>
                  <a:lnTo>
                    <a:pt x="846532" y="561975"/>
                  </a:lnTo>
                  <a:lnTo>
                    <a:pt x="920750" y="561975"/>
                  </a:lnTo>
                  <a:lnTo>
                    <a:pt x="920750" y="741998"/>
                  </a:lnTo>
                  <a:lnTo>
                    <a:pt x="920750" y="798195"/>
                  </a:lnTo>
                  <a:lnTo>
                    <a:pt x="920750" y="932180"/>
                  </a:lnTo>
                  <a:lnTo>
                    <a:pt x="820841" y="932180"/>
                  </a:lnTo>
                  <a:lnTo>
                    <a:pt x="819255" y="925830"/>
                  </a:lnTo>
                  <a:lnTo>
                    <a:pt x="816718" y="920115"/>
                  </a:lnTo>
                  <a:lnTo>
                    <a:pt x="814180" y="914400"/>
                  </a:lnTo>
                  <a:lnTo>
                    <a:pt x="811326" y="909320"/>
                  </a:lnTo>
                  <a:lnTo>
                    <a:pt x="807520" y="904240"/>
                  </a:lnTo>
                  <a:lnTo>
                    <a:pt x="804031" y="899795"/>
                  </a:lnTo>
                  <a:lnTo>
                    <a:pt x="799590" y="895350"/>
                  </a:lnTo>
                  <a:lnTo>
                    <a:pt x="795150" y="891540"/>
                  </a:lnTo>
                  <a:lnTo>
                    <a:pt x="790075" y="887730"/>
                  </a:lnTo>
                  <a:lnTo>
                    <a:pt x="785318" y="884555"/>
                  </a:lnTo>
                  <a:lnTo>
                    <a:pt x="779608" y="881698"/>
                  </a:lnTo>
                  <a:lnTo>
                    <a:pt x="773899" y="879475"/>
                  </a:lnTo>
                  <a:lnTo>
                    <a:pt x="768190" y="877570"/>
                  </a:lnTo>
                  <a:lnTo>
                    <a:pt x="762164" y="876300"/>
                  </a:lnTo>
                  <a:lnTo>
                    <a:pt x="755503" y="875665"/>
                  </a:lnTo>
                  <a:lnTo>
                    <a:pt x="749160" y="875348"/>
                  </a:lnTo>
                  <a:lnTo>
                    <a:pt x="741548" y="875665"/>
                  </a:lnTo>
                  <a:lnTo>
                    <a:pt x="734253" y="876618"/>
                  </a:lnTo>
                  <a:lnTo>
                    <a:pt x="727275" y="878523"/>
                  </a:lnTo>
                  <a:lnTo>
                    <a:pt x="720615" y="880745"/>
                  </a:lnTo>
                  <a:lnTo>
                    <a:pt x="713954" y="884238"/>
                  </a:lnTo>
                  <a:lnTo>
                    <a:pt x="707928" y="887730"/>
                  </a:lnTo>
                  <a:lnTo>
                    <a:pt x="702536" y="892175"/>
                  </a:lnTo>
                  <a:lnTo>
                    <a:pt x="697144" y="896620"/>
                  </a:lnTo>
                  <a:lnTo>
                    <a:pt x="692069" y="902018"/>
                  </a:lnTo>
                  <a:lnTo>
                    <a:pt x="687946" y="907733"/>
                  </a:lnTo>
                  <a:lnTo>
                    <a:pt x="684140" y="913765"/>
                  </a:lnTo>
                  <a:lnTo>
                    <a:pt x="681285" y="920115"/>
                  </a:lnTo>
                  <a:lnTo>
                    <a:pt x="678748" y="927100"/>
                  </a:lnTo>
                  <a:lnTo>
                    <a:pt x="676845" y="934085"/>
                  </a:lnTo>
                  <a:lnTo>
                    <a:pt x="675576" y="941705"/>
                  </a:lnTo>
                  <a:lnTo>
                    <a:pt x="675259" y="949008"/>
                  </a:lnTo>
                  <a:lnTo>
                    <a:pt x="675576" y="956628"/>
                  </a:lnTo>
                  <a:lnTo>
                    <a:pt x="676845" y="963930"/>
                  </a:lnTo>
                  <a:lnTo>
                    <a:pt x="678748" y="970915"/>
                  </a:lnTo>
                  <a:lnTo>
                    <a:pt x="681285" y="977900"/>
                  </a:lnTo>
                  <a:lnTo>
                    <a:pt x="684140" y="984251"/>
                  </a:lnTo>
                  <a:lnTo>
                    <a:pt x="687946" y="990601"/>
                  </a:lnTo>
                  <a:lnTo>
                    <a:pt x="692069" y="995998"/>
                  </a:lnTo>
                  <a:lnTo>
                    <a:pt x="697144" y="1001396"/>
                  </a:lnTo>
                  <a:lnTo>
                    <a:pt x="702536" y="1006158"/>
                  </a:lnTo>
                  <a:lnTo>
                    <a:pt x="707928" y="1010286"/>
                  </a:lnTo>
                  <a:lnTo>
                    <a:pt x="713954" y="1013778"/>
                  </a:lnTo>
                  <a:lnTo>
                    <a:pt x="720615" y="1017271"/>
                  </a:lnTo>
                  <a:lnTo>
                    <a:pt x="727275" y="1019493"/>
                  </a:lnTo>
                  <a:lnTo>
                    <a:pt x="734253" y="1021398"/>
                  </a:lnTo>
                  <a:lnTo>
                    <a:pt x="741548" y="1022668"/>
                  </a:lnTo>
                  <a:lnTo>
                    <a:pt x="749160" y="1022986"/>
                  </a:lnTo>
                  <a:lnTo>
                    <a:pt x="755503" y="1022668"/>
                  </a:lnTo>
                  <a:lnTo>
                    <a:pt x="761530" y="1021716"/>
                  </a:lnTo>
                  <a:lnTo>
                    <a:pt x="767239" y="1020446"/>
                  </a:lnTo>
                  <a:lnTo>
                    <a:pt x="773265" y="1018858"/>
                  </a:lnTo>
                  <a:lnTo>
                    <a:pt x="778974" y="1016636"/>
                  </a:lnTo>
                  <a:lnTo>
                    <a:pt x="784049" y="1013778"/>
                  </a:lnTo>
                  <a:lnTo>
                    <a:pt x="789124" y="1010921"/>
                  </a:lnTo>
                  <a:lnTo>
                    <a:pt x="793881" y="1007746"/>
                  </a:lnTo>
                  <a:lnTo>
                    <a:pt x="798322" y="1003936"/>
                  </a:lnTo>
                  <a:lnTo>
                    <a:pt x="802762" y="999808"/>
                  </a:lnTo>
                  <a:lnTo>
                    <a:pt x="806251" y="995363"/>
                  </a:lnTo>
                  <a:lnTo>
                    <a:pt x="810057" y="990601"/>
                  </a:lnTo>
                  <a:lnTo>
                    <a:pt x="812912" y="985521"/>
                  </a:lnTo>
                  <a:lnTo>
                    <a:pt x="815449" y="980123"/>
                  </a:lnTo>
                  <a:lnTo>
                    <a:pt x="817986" y="975043"/>
                  </a:lnTo>
                  <a:lnTo>
                    <a:pt x="819889" y="969010"/>
                  </a:lnTo>
                  <a:lnTo>
                    <a:pt x="920750" y="969010"/>
                  </a:lnTo>
                  <a:lnTo>
                    <a:pt x="920750" y="986156"/>
                  </a:lnTo>
                  <a:lnTo>
                    <a:pt x="920750" y="994411"/>
                  </a:lnTo>
                  <a:lnTo>
                    <a:pt x="920116" y="1002348"/>
                  </a:lnTo>
                  <a:lnTo>
                    <a:pt x="919164" y="1010286"/>
                  </a:lnTo>
                  <a:lnTo>
                    <a:pt x="917895" y="1018223"/>
                  </a:lnTo>
                  <a:lnTo>
                    <a:pt x="915675" y="1025843"/>
                  </a:lnTo>
                  <a:lnTo>
                    <a:pt x="913772" y="1033463"/>
                  </a:lnTo>
                  <a:lnTo>
                    <a:pt x="911235" y="1040766"/>
                  </a:lnTo>
                  <a:lnTo>
                    <a:pt x="908697" y="1048068"/>
                  </a:lnTo>
                  <a:lnTo>
                    <a:pt x="905209" y="1054736"/>
                  </a:lnTo>
                  <a:lnTo>
                    <a:pt x="901720" y="1061721"/>
                  </a:lnTo>
                  <a:lnTo>
                    <a:pt x="897914" y="1068388"/>
                  </a:lnTo>
                  <a:lnTo>
                    <a:pt x="893790" y="1074738"/>
                  </a:lnTo>
                  <a:lnTo>
                    <a:pt x="889350" y="1081088"/>
                  </a:lnTo>
                  <a:lnTo>
                    <a:pt x="884910" y="1086803"/>
                  </a:lnTo>
                  <a:lnTo>
                    <a:pt x="879835" y="1092518"/>
                  </a:lnTo>
                  <a:lnTo>
                    <a:pt x="874443" y="1098233"/>
                  </a:lnTo>
                  <a:lnTo>
                    <a:pt x="869051" y="1103313"/>
                  </a:lnTo>
                  <a:lnTo>
                    <a:pt x="863342" y="1108393"/>
                  </a:lnTo>
                  <a:lnTo>
                    <a:pt x="857316" y="1113156"/>
                  </a:lnTo>
                  <a:lnTo>
                    <a:pt x="851289" y="1117601"/>
                  </a:lnTo>
                  <a:lnTo>
                    <a:pt x="844629" y="1121728"/>
                  </a:lnTo>
                  <a:lnTo>
                    <a:pt x="837968" y="1125538"/>
                  </a:lnTo>
                  <a:lnTo>
                    <a:pt x="831308" y="1128713"/>
                  </a:lnTo>
                  <a:lnTo>
                    <a:pt x="824013" y="1132206"/>
                  </a:lnTo>
                  <a:lnTo>
                    <a:pt x="817035" y="1134746"/>
                  </a:lnTo>
                  <a:lnTo>
                    <a:pt x="809740" y="1137286"/>
                  </a:lnTo>
                  <a:lnTo>
                    <a:pt x="802445" y="1139508"/>
                  </a:lnTo>
                  <a:lnTo>
                    <a:pt x="794516" y="1141413"/>
                  </a:lnTo>
                  <a:lnTo>
                    <a:pt x="786903" y="1142683"/>
                  </a:lnTo>
                  <a:lnTo>
                    <a:pt x="778974" y="1143636"/>
                  </a:lnTo>
                  <a:lnTo>
                    <a:pt x="771045" y="1144271"/>
                  </a:lnTo>
                  <a:lnTo>
                    <a:pt x="762798" y="1144588"/>
                  </a:lnTo>
                  <a:lnTo>
                    <a:pt x="157952" y="1144588"/>
                  </a:lnTo>
                  <a:lnTo>
                    <a:pt x="150022" y="1144271"/>
                  </a:lnTo>
                  <a:lnTo>
                    <a:pt x="141776" y="1143636"/>
                  </a:lnTo>
                  <a:lnTo>
                    <a:pt x="133847" y="1142683"/>
                  </a:lnTo>
                  <a:lnTo>
                    <a:pt x="126234" y="1141413"/>
                  </a:lnTo>
                  <a:lnTo>
                    <a:pt x="118305" y="1139508"/>
                  </a:lnTo>
                  <a:lnTo>
                    <a:pt x="111327" y="1137286"/>
                  </a:lnTo>
                  <a:lnTo>
                    <a:pt x="103715" y="1134746"/>
                  </a:lnTo>
                  <a:lnTo>
                    <a:pt x="96737" y="1132206"/>
                  </a:lnTo>
                  <a:lnTo>
                    <a:pt x="89442" y="1128713"/>
                  </a:lnTo>
                  <a:lnTo>
                    <a:pt x="82782" y="1125538"/>
                  </a:lnTo>
                  <a:lnTo>
                    <a:pt x="76121" y="1121728"/>
                  </a:lnTo>
                  <a:lnTo>
                    <a:pt x="69778" y="1117601"/>
                  </a:lnTo>
                  <a:lnTo>
                    <a:pt x="63434" y="1113156"/>
                  </a:lnTo>
                  <a:lnTo>
                    <a:pt x="57408" y="1108393"/>
                  </a:lnTo>
                  <a:lnTo>
                    <a:pt x="51699" y="1103313"/>
                  </a:lnTo>
                  <a:lnTo>
                    <a:pt x="46307" y="1098233"/>
                  </a:lnTo>
                  <a:lnTo>
                    <a:pt x="40915" y="1092518"/>
                  </a:lnTo>
                  <a:lnTo>
                    <a:pt x="35840" y="1086803"/>
                  </a:lnTo>
                  <a:lnTo>
                    <a:pt x="31400" y="1081088"/>
                  </a:lnTo>
                  <a:lnTo>
                    <a:pt x="26960" y="1074738"/>
                  </a:lnTo>
                  <a:lnTo>
                    <a:pt x="22836" y="1068388"/>
                  </a:lnTo>
                  <a:lnTo>
                    <a:pt x="19030" y="1061721"/>
                  </a:lnTo>
                  <a:lnTo>
                    <a:pt x="15541" y="1054736"/>
                  </a:lnTo>
                  <a:lnTo>
                    <a:pt x="12370" y="1048068"/>
                  </a:lnTo>
                  <a:lnTo>
                    <a:pt x="9515" y="1040766"/>
                  </a:lnTo>
                  <a:lnTo>
                    <a:pt x="6978" y="1033463"/>
                  </a:lnTo>
                  <a:lnTo>
                    <a:pt x="5075" y="1025843"/>
                  </a:lnTo>
                  <a:lnTo>
                    <a:pt x="3172" y="1018223"/>
                  </a:lnTo>
                  <a:lnTo>
                    <a:pt x="1586" y="1010286"/>
                  </a:lnTo>
                  <a:lnTo>
                    <a:pt x="634" y="1002348"/>
                  </a:lnTo>
                  <a:lnTo>
                    <a:pt x="0" y="994411"/>
                  </a:lnTo>
                  <a:lnTo>
                    <a:pt x="0" y="986156"/>
                  </a:lnTo>
                  <a:lnTo>
                    <a:pt x="0" y="969010"/>
                  </a:lnTo>
                  <a:lnTo>
                    <a:pt x="100861" y="969010"/>
                  </a:lnTo>
                  <a:lnTo>
                    <a:pt x="103081" y="975043"/>
                  </a:lnTo>
                  <a:lnTo>
                    <a:pt x="105301" y="980123"/>
                  </a:lnTo>
                  <a:lnTo>
                    <a:pt x="107838" y="985521"/>
                  </a:lnTo>
                  <a:lnTo>
                    <a:pt x="111010" y="990601"/>
                  </a:lnTo>
                  <a:lnTo>
                    <a:pt x="114499" y="995363"/>
                  </a:lnTo>
                  <a:lnTo>
                    <a:pt x="117988" y="999808"/>
                  </a:lnTo>
                  <a:lnTo>
                    <a:pt x="122428" y="1003936"/>
                  </a:lnTo>
                  <a:lnTo>
                    <a:pt x="127186" y="1007746"/>
                  </a:lnTo>
                  <a:lnTo>
                    <a:pt x="131626" y="1010921"/>
                  </a:lnTo>
                  <a:lnTo>
                    <a:pt x="136701" y="1013778"/>
                  </a:lnTo>
                  <a:lnTo>
                    <a:pt x="142093" y="1016636"/>
                  </a:lnTo>
                  <a:lnTo>
                    <a:pt x="147485" y="1018858"/>
                  </a:lnTo>
                  <a:lnTo>
                    <a:pt x="153511" y="1020446"/>
                  </a:lnTo>
                  <a:lnTo>
                    <a:pt x="159220" y="1021716"/>
                  </a:lnTo>
                  <a:lnTo>
                    <a:pt x="165247" y="1022668"/>
                  </a:lnTo>
                  <a:lnTo>
                    <a:pt x="171590" y="1022986"/>
                  </a:lnTo>
                  <a:lnTo>
                    <a:pt x="179202" y="1022668"/>
                  </a:lnTo>
                  <a:lnTo>
                    <a:pt x="186497" y="1021398"/>
                  </a:lnTo>
                  <a:lnTo>
                    <a:pt x="193792" y="1019493"/>
                  </a:lnTo>
                  <a:lnTo>
                    <a:pt x="200135" y="1017271"/>
                  </a:lnTo>
                  <a:lnTo>
                    <a:pt x="206796" y="1013778"/>
                  </a:lnTo>
                  <a:lnTo>
                    <a:pt x="212822" y="1010286"/>
                  </a:lnTo>
                  <a:lnTo>
                    <a:pt x="218849" y="1006158"/>
                  </a:lnTo>
                  <a:lnTo>
                    <a:pt x="223923" y="1001396"/>
                  </a:lnTo>
                  <a:lnTo>
                    <a:pt x="228681" y="995998"/>
                  </a:lnTo>
                  <a:lnTo>
                    <a:pt x="232804" y="990601"/>
                  </a:lnTo>
                  <a:lnTo>
                    <a:pt x="236610" y="984251"/>
                  </a:lnTo>
                  <a:lnTo>
                    <a:pt x="239782" y="977900"/>
                  </a:lnTo>
                  <a:lnTo>
                    <a:pt x="242319" y="970915"/>
                  </a:lnTo>
                  <a:lnTo>
                    <a:pt x="244222" y="963930"/>
                  </a:lnTo>
                  <a:lnTo>
                    <a:pt x="245174" y="956628"/>
                  </a:lnTo>
                  <a:lnTo>
                    <a:pt x="245491" y="949008"/>
                  </a:lnTo>
                  <a:lnTo>
                    <a:pt x="245174" y="941705"/>
                  </a:lnTo>
                  <a:lnTo>
                    <a:pt x="244222" y="934085"/>
                  </a:lnTo>
                  <a:lnTo>
                    <a:pt x="242319" y="927100"/>
                  </a:lnTo>
                  <a:lnTo>
                    <a:pt x="239782" y="920115"/>
                  </a:lnTo>
                  <a:lnTo>
                    <a:pt x="236610" y="913765"/>
                  </a:lnTo>
                  <a:lnTo>
                    <a:pt x="232804" y="907733"/>
                  </a:lnTo>
                  <a:lnTo>
                    <a:pt x="228681" y="902018"/>
                  </a:lnTo>
                  <a:lnTo>
                    <a:pt x="223923" y="896620"/>
                  </a:lnTo>
                  <a:lnTo>
                    <a:pt x="218849" y="892175"/>
                  </a:lnTo>
                  <a:lnTo>
                    <a:pt x="212822" y="887730"/>
                  </a:lnTo>
                  <a:lnTo>
                    <a:pt x="206796" y="884238"/>
                  </a:lnTo>
                  <a:lnTo>
                    <a:pt x="200135" y="880745"/>
                  </a:lnTo>
                  <a:lnTo>
                    <a:pt x="193792" y="878523"/>
                  </a:lnTo>
                  <a:lnTo>
                    <a:pt x="186497" y="876618"/>
                  </a:lnTo>
                  <a:lnTo>
                    <a:pt x="179202" y="875665"/>
                  </a:lnTo>
                  <a:lnTo>
                    <a:pt x="171590" y="875348"/>
                  </a:lnTo>
                  <a:lnTo>
                    <a:pt x="165247" y="875665"/>
                  </a:lnTo>
                  <a:lnTo>
                    <a:pt x="158903" y="876300"/>
                  </a:lnTo>
                  <a:lnTo>
                    <a:pt x="152877" y="877570"/>
                  </a:lnTo>
                  <a:lnTo>
                    <a:pt x="146851" y="879475"/>
                  </a:lnTo>
                  <a:lnTo>
                    <a:pt x="141141" y="881698"/>
                  </a:lnTo>
                  <a:lnTo>
                    <a:pt x="135750" y="884555"/>
                  </a:lnTo>
                  <a:lnTo>
                    <a:pt x="130675" y="887730"/>
                  </a:lnTo>
                  <a:lnTo>
                    <a:pt x="125600" y="891540"/>
                  </a:lnTo>
                  <a:lnTo>
                    <a:pt x="121160" y="895350"/>
                  </a:lnTo>
                  <a:lnTo>
                    <a:pt x="116719" y="899795"/>
                  </a:lnTo>
                  <a:lnTo>
                    <a:pt x="113230" y="904240"/>
                  </a:lnTo>
                  <a:lnTo>
                    <a:pt x="109424" y="909320"/>
                  </a:lnTo>
                  <a:lnTo>
                    <a:pt x="106570" y="914400"/>
                  </a:lnTo>
                  <a:lnTo>
                    <a:pt x="104032" y="920115"/>
                  </a:lnTo>
                  <a:lnTo>
                    <a:pt x="101495" y="925830"/>
                  </a:lnTo>
                  <a:lnTo>
                    <a:pt x="99909" y="932180"/>
                  </a:lnTo>
                  <a:lnTo>
                    <a:pt x="0" y="932180"/>
                  </a:lnTo>
                  <a:lnTo>
                    <a:pt x="0" y="798195"/>
                  </a:lnTo>
                  <a:lnTo>
                    <a:pt x="0" y="741998"/>
                  </a:lnTo>
                  <a:lnTo>
                    <a:pt x="0" y="561975"/>
                  </a:lnTo>
                  <a:close/>
                  <a:moveTo>
                    <a:pt x="150022" y="166688"/>
                  </a:moveTo>
                  <a:lnTo>
                    <a:pt x="157952" y="166688"/>
                  </a:lnTo>
                  <a:lnTo>
                    <a:pt x="762798" y="166688"/>
                  </a:lnTo>
                  <a:lnTo>
                    <a:pt x="771045" y="166688"/>
                  </a:lnTo>
                  <a:lnTo>
                    <a:pt x="778974" y="167323"/>
                  </a:lnTo>
                  <a:lnTo>
                    <a:pt x="786903" y="168274"/>
                  </a:lnTo>
                  <a:lnTo>
                    <a:pt x="794516" y="169860"/>
                  </a:lnTo>
                  <a:lnTo>
                    <a:pt x="802445" y="171446"/>
                  </a:lnTo>
                  <a:lnTo>
                    <a:pt x="809740" y="173350"/>
                  </a:lnTo>
                  <a:lnTo>
                    <a:pt x="817035" y="176205"/>
                  </a:lnTo>
                  <a:lnTo>
                    <a:pt x="824013" y="178742"/>
                  </a:lnTo>
                  <a:lnTo>
                    <a:pt x="831308" y="181915"/>
                  </a:lnTo>
                  <a:lnTo>
                    <a:pt x="837968" y="185721"/>
                  </a:lnTo>
                  <a:lnTo>
                    <a:pt x="844629" y="189211"/>
                  </a:lnTo>
                  <a:lnTo>
                    <a:pt x="851289" y="193652"/>
                  </a:lnTo>
                  <a:lnTo>
                    <a:pt x="857316" y="197776"/>
                  </a:lnTo>
                  <a:lnTo>
                    <a:pt x="863342" y="202534"/>
                  </a:lnTo>
                  <a:lnTo>
                    <a:pt x="869051" y="207609"/>
                  </a:lnTo>
                  <a:lnTo>
                    <a:pt x="874443" y="212685"/>
                  </a:lnTo>
                  <a:lnTo>
                    <a:pt x="879835" y="218395"/>
                  </a:lnTo>
                  <a:lnTo>
                    <a:pt x="884910" y="224105"/>
                  </a:lnTo>
                  <a:lnTo>
                    <a:pt x="889350" y="229815"/>
                  </a:lnTo>
                  <a:lnTo>
                    <a:pt x="893790" y="236159"/>
                  </a:lnTo>
                  <a:lnTo>
                    <a:pt x="897914" y="242821"/>
                  </a:lnTo>
                  <a:lnTo>
                    <a:pt x="901720" y="249482"/>
                  </a:lnTo>
                  <a:lnTo>
                    <a:pt x="905209" y="255827"/>
                  </a:lnTo>
                  <a:lnTo>
                    <a:pt x="908697" y="263123"/>
                  </a:lnTo>
                  <a:lnTo>
                    <a:pt x="911235" y="270101"/>
                  </a:lnTo>
                  <a:lnTo>
                    <a:pt x="913772" y="277715"/>
                  </a:lnTo>
                  <a:lnTo>
                    <a:pt x="915675" y="285328"/>
                  </a:lnTo>
                  <a:lnTo>
                    <a:pt x="917895" y="292941"/>
                  </a:lnTo>
                  <a:lnTo>
                    <a:pt x="919164" y="300554"/>
                  </a:lnTo>
                  <a:lnTo>
                    <a:pt x="920116" y="308485"/>
                  </a:lnTo>
                  <a:lnTo>
                    <a:pt x="920750" y="316732"/>
                  </a:lnTo>
                  <a:lnTo>
                    <a:pt x="920750" y="324663"/>
                  </a:lnTo>
                  <a:lnTo>
                    <a:pt x="920750" y="523876"/>
                  </a:lnTo>
                  <a:lnTo>
                    <a:pt x="846532" y="523876"/>
                  </a:lnTo>
                  <a:lnTo>
                    <a:pt x="846532" y="409995"/>
                  </a:lnTo>
                  <a:lnTo>
                    <a:pt x="846215" y="404602"/>
                  </a:lnTo>
                  <a:lnTo>
                    <a:pt x="845580" y="399209"/>
                  </a:lnTo>
                  <a:lnTo>
                    <a:pt x="844312" y="394134"/>
                  </a:lnTo>
                  <a:lnTo>
                    <a:pt x="842409" y="389376"/>
                  </a:lnTo>
                  <a:lnTo>
                    <a:pt x="840188" y="384617"/>
                  </a:lnTo>
                  <a:lnTo>
                    <a:pt x="837651" y="380493"/>
                  </a:lnTo>
                  <a:lnTo>
                    <a:pt x="834479" y="376370"/>
                  </a:lnTo>
                  <a:lnTo>
                    <a:pt x="830990" y="372880"/>
                  </a:lnTo>
                  <a:lnTo>
                    <a:pt x="827501" y="369074"/>
                  </a:lnTo>
                  <a:lnTo>
                    <a:pt x="823061" y="366219"/>
                  </a:lnTo>
                  <a:lnTo>
                    <a:pt x="818938" y="363681"/>
                  </a:lnTo>
                  <a:lnTo>
                    <a:pt x="814180" y="361143"/>
                  </a:lnTo>
                  <a:lnTo>
                    <a:pt x="809423" y="359557"/>
                  </a:lnTo>
                  <a:lnTo>
                    <a:pt x="804348" y="358288"/>
                  </a:lnTo>
                  <a:lnTo>
                    <a:pt x="798956" y="357654"/>
                  </a:lnTo>
                  <a:lnTo>
                    <a:pt x="793881" y="357336"/>
                  </a:lnTo>
                  <a:lnTo>
                    <a:pt x="127186" y="357336"/>
                  </a:lnTo>
                  <a:lnTo>
                    <a:pt x="121794" y="357654"/>
                  </a:lnTo>
                  <a:lnTo>
                    <a:pt x="116402" y="358288"/>
                  </a:lnTo>
                  <a:lnTo>
                    <a:pt x="111645" y="359557"/>
                  </a:lnTo>
                  <a:lnTo>
                    <a:pt x="106570" y="361143"/>
                  </a:lnTo>
                  <a:lnTo>
                    <a:pt x="101812" y="363681"/>
                  </a:lnTo>
                  <a:lnTo>
                    <a:pt x="97689" y="366219"/>
                  </a:lnTo>
                  <a:lnTo>
                    <a:pt x="93566" y="369074"/>
                  </a:lnTo>
                  <a:lnTo>
                    <a:pt x="89760" y="372880"/>
                  </a:lnTo>
                  <a:lnTo>
                    <a:pt x="86588" y="376370"/>
                  </a:lnTo>
                  <a:lnTo>
                    <a:pt x="83416" y="380493"/>
                  </a:lnTo>
                  <a:lnTo>
                    <a:pt x="80879" y="384617"/>
                  </a:lnTo>
                  <a:lnTo>
                    <a:pt x="78659" y="389376"/>
                  </a:lnTo>
                  <a:lnTo>
                    <a:pt x="76756" y="394134"/>
                  </a:lnTo>
                  <a:lnTo>
                    <a:pt x="75487" y="399209"/>
                  </a:lnTo>
                  <a:lnTo>
                    <a:pt x="74535" y="404602"/>
                  </a:lnTo>
                  <a:lnTo>
                    <a:pt x="74218" y="409995"/>
                  </a:lnTo>
                  <a:lnTo>
                    <a:pt x="74218" y="523876"/>
                  </a:lnTo>
                  <a:lnTo>
                    <a:pt x="0" y="523876"/>
                  </a:lnTo>
                  <a:lnTo>
                    <a:pt x="0" y="324663"/>
                  </a:lnTo>
                  <a:lnTo>
                    <a:pt x="0" y="316732"/>
                  </a:lnTo>
                  <a:lnTo>
                    <a:pt x="634" y="308485"/>
                  </a:lnTo>
                  <a:lnTo>
                    <a:pt x="1586" y="300554"/>
                  </a:lnTo>
                  <a:lnTo>
                    <a:pt x="3172" y="292941"/>
                  </a:lnTo>
                  <a:lnTo>
                    <a:pt x="5075" y="285328"/>
                  </a:lnTo>
                  <a:lnTo>
                    <a:pt x="6978" y="277715"/>
                  </a:lnTo>
                  <a:lnTo>
                    <a:pt x="9515" y="270101"/>
                  </a:lnTo>
                  <a:lnTo>
                    <a:pt x="12370" y="263123"/>
                  </a:lnTo>
                  <a:lnTo>
                    <a:pt x="15541" y="255827"/>
                  </a:lnTo>
                  <a:lnTo>
                    <a:pt x="19030" y="249482"/>
                  </a:lnTo>
                  <a:lnTo>
                    <a:pt x="22836" y="242821"/>
                  </a:lnTo>
                  <a:lnTo>
                    <a:pt x="26960" y="236159"/>
                  </a:lnTo>
                  <a:lnTo>
                    <a:pt x="31400" y="229815"/>
                  </a:lnTo>
                  <a:lnTo>
                    <a:pt x="35840" y="224105"/>
                  </a:lnTo>
                  <a:lnTo>
                    <a:pt x="40915" y="218395"/>
                  </a:lnTo>
                  <a:lnTo>
                    <a:pt x="46307" y="212685"/>
                  </a:lnTo>
                  <a:lnTo>
                    <a:pt x="51699" y="207609"/>
                  </a:lnTo>
                  <a:lnTo>
                    <a:pt x="57408" y="202534"/>
                  </a:lnTo>
                  <a:lnTo>
                    <a:pt x="63434" y="197776"/>
                  </a:lnTo>
                  <a:lnTo>
                    <a:pt x="69778" y="193652"/>
                  </a:lnTo>
                  <a:lnTo>
                    <a:pt x="76121" y="189211"/>
                  </a:lnTo>
                  <a:lnTo>
                    <a:pt x="82782" y="185721"/>
                  </a:lnTo>
                  <a:lnTo>
                    <a:pt x="89442" y="181915"/>
                  </a:lnTo>
                  <a:lnTo>
                    <a:pt x="96737" y="178742"/>
                  </a:lnTo>
                  <a:lnTo>
                    <a:pt x="103715" y="176205"/>
                  </a:lnTo>
                  <a:lnTo>
                    <a:pt x="111327" y="173350"/>
                  </a:lnTo>
                  <a:lnTo>
                    <a:pt x="118305" y="171446"/>
                  </a:lnTo>
                  <a:lnTo>
                    <a:pt x="126234" y="169860"/>
                  </a:lnTo>
                  <a:lnTo>
                    <a:pt x="133847" y="168274"/>
                  </a:lnTo>
                  <a:lnTo>
                    <a:pt x="141776" y="167323"/>
                  </a:lnTo>
                  <a:lnTo>
                    <a:pt x="150022" y="166688"/>
                  </a:lnTo>
                  <a:close/>
                  <a:moveTo>
                    <a:pt x="551498" y="0"/>
                  </a:moveTo>
                  <a:lnTo>
                    <a:pt x="558800" y="318"/>
                  </a:lnTo>
                  <a:lnTo>
                    <a:pt x="565468" y="1588"/>
                  </a:lnTo>
                  <a:lnTo>
                    <a:pt x="572135" y="3175"/>
                  </a:lnTo>
                  <a:lnTo>
                    <a:pt x="578168" y="5398"/>
                  </a:lnTo>
                  <a:lnTo>
                    <a:pt x="584518" y="8255"/>
                  </a:lnTo>
                  <a:lnTo>
                    <a:pt x="590233" y="12065"/>
                  </a:lnTo>
                  <a:lnTo>
                    <a:pt x="595630" y="15875"/>
                  </a:lnTo>
                  <a:lnTo>
                    <a:pt x="600393" y="20320"/>
                  </a:lnTo>
                  <a:lnTo>
                    <a:pt x="604838" y="25083"/>
                  </a:lnTo>
                  <a:lnTo>
                    <a:pt x="608648" y="30480"/>
                  </a:lnTo>
                  <a:lnTo>
                    <a:pt x="612458" y="36195"/>
                  </a:lnTo>
                  <a:lnTo>
                    <a:pt x="615315" y="42228"/>
                  </a:lnTo>
                  <a:lnTo>
                    <a:pt x="617538" y="48578"/>
                  </a:lnTo>
                  <a:lnTo>
                    <a:pt x="619126" y="55245"/>
                  </a:lnTo>
                  <a:lnTo>
                    <a:pt x="620396" y="61913"/>
                  </a:lnTo>
                  <a:lnTo>
                    <a:pt x="620713" y="69215"/>
                  </a:lnTo>
                  <a:lnTo>
                    <a:pt x="620396" y="76200"/>
                  </a:lnTo>
                  <a:lnTo>
                    <a:pt x="619126" y="82868"/>
                  </a:lnTo>
                  <a:lnTo>
                    <a:pt x="617538" y="89535"/>
                  </a:lnTo>
                  <a:lnTo>
                    <a:pt x="615315" y="95885"/>
                  </a:lnTo>
                  <a:lnTo>
                    <a:pt x="612458" y="101918"/>
                  </a:lnTo>
                  <a:lnTo>
                    <a:pt x="608648" y="107633"/>
                  </a:lnTo>
                  <a:lnTo>
                    <a:pt x="604838" y="113031"/>
                  </a:lnTo>
                  <a:lnTo>
                    <a:pt x="600393" y="117793"/>
                  </a:lnTo>
                  <a:lnTo>
                    <a:pt x="595630" y="122238"/>
                  </a:lnTo>
                  <a:lnTo>
                    <a:pt x="590233" y="126366"/>
                  </a:lnTo>
                  <a:lnTo>
                    <a:pt x="584518" y="129541"/>
                  </a:lnTo>
                  <a:lnTo>
                    <a:pt x="578168" y="132398"/>
                  </a:lnTo>
                  <a:lnTo>
                    <a:pt x="572135" y="134938"/>
                  </a:lnTo>
                  <a:lnTo>
                    <a:pt x="565468" y="136526"/>
                  </a:lnTo>
                  <a:lnTo>
                    <a:pt x="558800" y="137796"/>
                  </a:lnTo>
                  <a:lnTo>
                    <a:pt x="551498" y="138113"/>
                  </a:lnTo>
                  <a:lnTo>
                    <a:pt x="544513" y="137796"/>
                  </a:lnTo>
                  <a:lnTo>
                    <a:pt x="537528" y="136526"/>
                  </a:lnTo>
                  <a:lnTo>
                    <a:pt x="531178" y="134938"/>
                  </a:lnTo>
                  <a:lnTo>
                    <a:pt x="524828" y="132398"/>
                  </a:lnTo>
                  <a:lnTo>
                    <a:pt x="518795" y="129541"/>
                  </a:lnTo>
                  <a:lnTo>
                    <a:pt x="512763" y="126366"/>
                  </a:lnTo>
                  <a:lnTo>
                    <a:pt x="507683" y="122238"/>
                  </a:lnTo>
                  <a:lnTo>
                    <a:pt x="502920" y="117793"/>
                  </a:lnTo>
                  <a:lnTo>
                    <a:pt x="498475" y="113031"/>
                  </a:lnTo>
                  <a:lnTo>
                    <a:pt x="494348" y="107633"/>
                  </a:lnTo>
                  <a:lnTo>
                    <a:pt x="491173" y="101918"/>
                  </a:lnTo>
                  <a:lnTo>
                    <a:pt x="487998" y="95885"/>
                  </a:lnTo>
                  <a:lnTo>
                    <a:pt x="485775" y="89535"/>
                  </a:lnTo>
                  <a:lnTo>
                    <a:pt x="484188" y="82868"/>
                  </a:lnTo>
                  <a:lnTo>
                    <a:pt x="482918" y="76200"/>
                  </a:lnTo>
                  <a:lnTo>
                    <a:pt x="482600" y="69215"/>
                  </a:lnTo>
                  <a:lnTo>
                    <a:pt x="482918" y="61913"/>
                  </a:lnTo>
                  <a:lnTo>
                    <a:pt x="484188" y="55245"/>
                  </a:lnTo>
                  <a:lnTo>
                    <a:pt x="485775" y="48578"/>
                  </a:lnTo>
                  <a:lnTo>
                    <a:pt x="487998" y="42228"/>
                  </a:lnTo>
                  <a:lnTo>
                    <a:pt x="491173" y="36195"/>
                  </a:lnTo>
                  <a:lnTo>
                    <a:pt x="494348" y="30480"/>
                  </a:lnTo>
                  <a:lnTo>
                    <a:pt x="498475" y="25083"/>
                  </a:lnTo>
                  <a:lnTo>
                    <a:pt x="502920" y="20320"/>
                  </a:lnTo>
                  <a:lnTo>
                    <a:pt x="507683" y="15875"/>
                  </a:lnTo>
                  <a:lnTo>
                    <a:pt x="512763" y="12065"/>
                  </a:lnTo>
                  <a:lnTo>
                    <a:pt x="518795" y="8255"/>
                  </a:lnTo>
                  <a:lnTo>
                    <a:pt x="524828" y="5398"/>
                  </a:lnTo>
                  <a:lnTo>
                    <a:pt x="531178" y="3175"/>
                  </a:lnTo>
                  <a:lnTo>
                    <a:pt x="537528" y="1588"/>
                  </a:lnTo>
                  <a:lnTo>
                    <a:pt x="544513" y="318"/>
                  </a:lnTo>
                  <a:lnTo>
                    <a:pt x="551498" y="0"/>
                  </a:lnTo>
                  <a:close/>
                  <a:moveTo>
                    <a:pt x="369094" y="0"/>
                  </a:moveTo>
                  <a:lnTo>
                    <a:pt x="376095" y="318"/>
                  </a:lnTo>
                  <a:lnTo>
                    <a:pt x="383096" y="1588"/>
                  </a:lnTo>
                  <a:lnTo>
                    <a:pt x="389460" y="3175"/>
                  </a:lnTo>
                  <a:lnTo>
                    <a:pt x="395825" y="5398"/>
                  </a:lnTo>
                  <a:lnTo>
                    <a:pt x="401871" y="8255"/>
                  </a:lnTo>
                  <a:lnTo>
                    <a:pt x="407918" y="12065"/>
                  </a:lnTo>
                  <a:lnTo>
                    <a:pt x="413010" y="15875"/>
                  </a:lnTo>
                  <a:lnTo>
                    <a:pt x="418101" y="20320"/>
                  </a:lnTo>
                  <a:lnTo>
                    <a:pt x="422238" y="25083"/>
                  </a:lnTo>
                  <a:lnTo>
                    <a:pt x="426375" y="30480"/>
                  </a:lnTo>
                  <a:lnTo>
                    <a:pt x="429558" y="36195"/>
                  </a:lnTo>
                  <a:lnTo>
                    <a:pt x="432740" y="42228"/>
                  </a:lnTo>
                  <a:lnTo>
                    <a:pt x="434968" y="48578"/>
                  </a:lnTo>
                  <a:lnTo>
                    <a:pt x="436559" y="55245"/>
                  </a:lnTo>
                  <a:lnTo>
                    <a:pt x="437832" y="61913"/>
                  </a:lnTo>
                  <a:lnTo>
                    <a:pt x="438150" y="69215"/>
                  </a:lnTo>
                  <a:lnTo>
                    <a:pt x="437832" y="76200"/>
                  </a:lnTo>
                  <a:lnTo>
                    <a:pt x="436559" y="82868"/>
                  </a:lnTo>
                  <a:lnTo>
                    <a:pt x="434968" y="89535"/>
                  </a:lnTo>
                  <a:lnTo>
                    <a:pt x="432740" y="95885"/>
                  </a:lnTo>
                  <a:lnTo>
                    <a:pt x="429558" y="101918"/>
                  </a:lnTo>
                  <a:lnTo>
                    <a:pt x="426375" y="107633"/>
                  </a:lnTo>
                  <a:lnTo>
                    <a:pt x="422238" y="113031"/>
                  </a:lnTo>
                  <a:lnTo>
                    <a:pt x="418101" y="117793"/>
                  </a:lnTo>
                  <a:lnTo>
                    <a:pt x="413010" y="122238"/>
                  </a:lnTo>
                  <a:lnTo>
                    <a:pt x="407918" y="126366"/>
                  </a:lnTo>
                  <a:lnTo>
                    <a:pt x="401871" y="129541"/>
                  </a:lnTo>
                  <a:lnTo>
                    <a:pt x="395825" y="132398"/>
                  </a:lnTo>
                  <a:lnTo>
                    <a:pt x="389460" y="134938"/>
                  </a:lnTo>
                  <a:lnTo>
                    <a:pt x="383096" y="136526"/>
                  </a:lnTo>
                  <a:lnTo>
                    <a:pt x="376095" y="137796"/>
                  </a:lnTo>
                  <a:lnTo>
                    <a:pt x="369094" y="138113"/>
                  </a:lnTo>
                  <a:lnTo>
                    <a:pt x="362092" y="137796"/>
                  </a:lnTo>
                  <a:lnTo>
                    <a:pt x="355091" y="136526"/>
                  </a:lnTo>
                  <a:lnTo>
                    <a:pt x="348408" y="134938"/>
                  </a:lnTo>
                  <a:lnTo>
                    <a:pt x="342362" y="132398"/>
                  </a:lnTo>
                  <a:lnTo>
                    <a:pt x="335997" y="129541"/>
                  </a:lnTo>
                  <a:lnTo>
                    <a:pt x="330269" y="126366"/>
                  </a:lnTo>
                  <a:lnTo>
                    <a:pt x="325177" y="122238"/>
                  </a:lnTo>
                  <a:lnTo>
                    <a:pt x="320086" y="117793"/>
                  </a:lnTo>
                  <a:lnTo>
                    <a:pt x="315949" y="113031"/>
                  </a:lnTo>
                  <a:lnTo>
                    <a:pt x="311812" y="107633"/>
                  </a:lnTo>
                  <a:lnTo>
                    <a:pt x="308311" y="101918"/>
                  </a:lnTo>
                  <a:lnTo>
                    <a:pt x="305447" y="95885"/>
                  </a:lnTo>
                  <a:lnTo>
                    <a:pt x="303219" y="89535"/>
                  </a:lnTo>
                  <a:lnTo>
                    <a:pt x="301310" y="82868"/>
                  </a:lnTo>
                  <a:lnTo>
                    <a:pt x="300355" y="76200"/>
                  </a:lnTo>
                  <a:lnTo>
                    <a:pt x="300037" y="69215"/>
                  </a:lnTo>
                  <a:lnTo>
                    <a:pt x="300355" y="61913"/>
                  </a:lnTo>
                  <a:lnTo>
                    <a:pt x="301310" y="55245"/>
                  </a:lnTo>
                  <a:lnTo>
                    <a:pt x="303219" y="48578"/>
                  </a:lnTo>
                  <a:lnTo>
                    <a:pt x="305447" y="42228"/>
                  </a:lnTo>
                  <a:lnTo>
                    <a:pt x="308311" y="36195"/>
                  </a:lnTo>
                  <a:lnTo>
                    <a:pt x="311812" y="30480"/>
                  </a:lnTo>
                  <a:lnTo>
                    <a:pt x="315949" y="25083"/>
                  </a:lnTo>
                  <a:lnTo>
                    <a:pt x="320086" y="20320"/>
                  </a:lnTo>
                  <a:lnTo>
                    <a:pt x="325177" y="15875"/>
                  </a:lnTo>
                  <a:lnTo>
                    <a:pt x="330269" y="12065"/>
                  </a:lnTo>
                  <a:lnTo>
                    <a:pt x="335997" y="8255"/>
                  </a:lnTo>
                  <a:lnTo>
                    <a:pt x="342362" y="5398"/>
                  </a:lnTo>
                  <a:lnTo>
                    <a:pt x="348408" y="3175"/>
                  </a:lnTo>
                  <a:lnTo>
                    <a:pt x="355091" y="1588"/>
                  </a:lnTo>
                  <a:lnTo>
                    <a:pt x="362092" y="318"/>
                  </a:lnTo>
                  <a:lnTo>
                    <a:pt x="36909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28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CC97590-3A14-486A-8E34-2D46A76926DE}"/>
              </a:ext>
            </a:extLst>
          </p:cNvPr>
          <p:cNvGrpSpPr/>
          <p:nvPr/>
        </p:nvGrpSpPr>
        <p:grpSpPr>
          <a:xfrm>
            <a:off x="6817667" y="2317072"/>
            <a:ext cx="981083" cy="981083"/>
            <a:chOff x="6548966" y="2590800"/>
            <a:chExt cx="1016000" cy="1016000"/>
          </a:xfrm>
        </p:grpSpPr>
        <p:sp>
          <p:nvSpPr>
            <p:cNvPr id="32" name="菱形 31">
              <a:extLst>
                <a:ext uri="{FF2B5EF4-FFF2-40B4-BE49-F238E27FC236}">
                  <a16:creationId xmlns:a16="http://schemas.microsoft.com/office/drawing/2014/main" id="{DE0BD10A-C691-431B-92C2-A3E0007A9DC8}"/>
                </a:ext>
              </a:extLst>
            </p:cNvPr>
            <p:cNvSpPr/>
            <p:nvPr/>
          </p:nvSpPr>
          <p:spPr>
            <a:xfrm>
              <a:off x="6548966" y="2590800"/>
              <a:ext cx="1016000" cy="1016000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C5088385-9258-44AD-A573-CDE9CF17A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616" y="2928522"/>
              <a:ext cx="520699" cy="237786"/>
            </a:xfrm>
            <a:custGeom>
              <a:avLst/>
              <a:gdLst>
                <a:gd name="T0" fmla="*/ 1220689 w 7881"/>
                <a:gd name="T1" fmla="*/ 725 h 3603"/>
                <a:gd name="T2" fmla="*/ 1051968 w 7881"/>
                <a:gd name="T3" fmla="*/ 3382 h 3603"/>
                <a:gd name="T4" fmla="*/ 1054144 w 7881"/>
                <a:gd name="T5" fmla="*/ 60146 h 3603"/>
                <a:gd name="T6" fmla="*/ 1851096 w 7881"/>
                <a:gd name="T7" fmla="*/ 779241 h 3603"/>
                <a:gd name="T8" fmla="*/ 137539 w 7881"/>
                <a:gd name="T9" fmla="*/ 799289 h 3603"/>
                <a:gd name="T10" fmla="*/ 3626 w 7881"/>
                <a:gd name="T11" fmla="*/ 715471 h 3603"/>
                <a:gd name="T12" fmla="*/ 626540 w 7881"/>
                <a:gd name="T13" fmla="*/ 686727 h 3603"/>
                <a:gd name="T14" fmla="*/ 1709690 w 7881"/>
                <a:gd name="T15" fmla="*/ 786729 h 3603"/>
                <a:gd name="T16" fmla="*/ 1569008 w 7881"/>
                <a:gd name="T17" fmla="*/ 870063 h 3603"/>
                <a:gd name="T18" fmla="*/ 1435820 w 7881"/>
                <a:gd name="T19" fmla="*/ 766680 h 3603"/>
                <a:gd name="T20" fmla="*/ 1482956 w 7881"/>
                <a:gd name="T21" fmla="*/ 609189 h 3603"/>
                <a:gd name="T22" fmla="*/ 1647084 w 7881"/>
                <a:gd name="T23" fmla="*/ 593247 h 3603"/>
                <a:gd name="T24" fmla="*/ 1655544 w 7881"/>
                <a:gd name="T25" fmla="*/ 722959 h 3603"/>
                <a:gd name="T26" fmla="*/ 1604058 w 7881"/>
                <a:gd name="T27" fmla="*/ 649045 h 3603"/>
                <a:gd name="T28" fmla="*/ 1518489 w 7881"/>
                <a:gd name="T29" fmla="*/ 670060 h 3603"/>
                <a:gd name="T30" fmla="*/ 1505919 w 7881"/>
                <a:gd name="T31" fmla="*/ 757018 h 3603"/>
                <a:gd name="T32" fmla="*/ 1580853 w 7881"/>
                <a:gd name="T33" fmla="*/ 801222 h 3603"/>
                <a:gd name="T34" fmla="*/ 1652160 w 7881"/>
                <a:gd name="T35" fmla="*/ 746390 h 3603"/>
                <a:gd name="T36" fmla="*/ 540246 w 7881"/>
                <a:gd name="T37" fmla="*/ 827068 h 3603"/>
                <a:gd name="T38" fmla="*/ 378534 w 7881"/>
                <a:gd name="T39" fmla="*/ 858711 h 3603"/>
                <a:gd name="T40" fmla="*/ 288373 w 7881"/>
                <a:gd name="T41" fmla="*/ 722959 h 3603"/>
                <a:gd name="T42" fmla="*/ 385303 w 7881"/>
                <a:gd name="T43" fmla="*/ 584551 h 3603"/>
                <a:gd name="T44" fmla="*/ 545322 w 7881"/>
                <a:gd name="T45" fmla="*/ 623682 h 3603"/>
                <a:gd name="T46" fmla="*/ 509789 w 7881"/>
                <a:gd name="T47" fmla="*/ 695906 h 3603"/>
                <a:gd name="T48" fmla="*/ 435822 w 7881"/>
                <a:gd name="T49" fmla="*/ 644214 h 3603"/>
                <a:gd name="T50" fmla="*/ 363548 w 7881"/>
                <a:gd name="T51" fmla="*/ 692283 h 3603"/>
                <a:gd name="T52" fmla="*/ 380226 w 7881"/>
                <a:gd name="T53" fmla="*/ 778516 h 3603"/>
                <a:gd name="T54" fmla="*/ 466521 w 7881"/>
                <a:gd name="T55" fmla="*/ 795183 h 3603"/>
                <a:gd name="T56" fmla="*/ 514623 w 7881"/>
                <a:gd name="T57" fmla="*/ 722959 h 3603"/>
                <a:gd name="T58" fmla="*/ 769638 w 7881"/>
                <a:gd name="T59" fmla="*/ 508221 h 3603"/>
                <a:gd name="T60" fmla="*/ 746917 w 7881"/>
                <a:gd name="T61" fmla="*/ 467641 h 3603"/>
                <a:gd name="T62" fmla="*/ 671742 w 7881"/>
                <a:gd name="T63" fmla="*/ 494453 h 3603"/>
                <a:gd name="T64" fmla="*/ 691321 w 7881"/>
                <a:gd name="T65" fmla="*/ 473438 h 3603"/>
                <a:gd name="T66" fmla="*/ 1726852 w 7881"/>
                <a:gd name="T67" fmla="*/ 597836 h 3603"/>
                <a:gd name="T68" fmla="*/ 1600915 w 7881"/>
                <a:gd name="T69" fmla="*/ 527787 h 3603"/>
                <a:gd name="T70" fmla="*/ 1535409 w 7881"/>
                <a:gd name="T71" fmla="*/ 267879 h 3603"/>
                <a:gd name="T72" fmla="*/ 1523807 w 7881"/>
                <a:gd name="T73" fmla="*/ 459428 h 3603"/>
                <a:gd name="T74" fmla="*/ 1454916 w 7881"/>
                <a:gd name="T75" fmla="*/ 569092 h 3603"/>
                <a:gd name="T76" fmla="*/ 907903 w 7881"/>
                <a:gd name="T77" fmla="*/ 222709 h 3603"/>
                <a:gd name="T78" fmla="*/ 624123 w 7881"/>
                <a:gd name="T79" fmla="*/ 381166 h 3603"/>
                <a:gd name="T80" fmla="*/ 533236 w 7881"/>
                <a:gd name="T81" fmla="*/ 552667 h 3603"/>
                <a:gd name="T82" fmla="*/ 393038 w 7881"/>
                <a:gd name="T83" fmla="*/ 531169 h 3603"/>
                <a:gd name="T84" fmla="*/ 274836 w 7881"/>
                <a:gd name="T85" fmla="*/ 611846 h 3603"/>
                <a:gd name="T86" fmla="*/ 53662 w 7881"/>
                <a:gd name="T87" fmla="*/ 476095 h 3603"/>
                <a:gd name="T88" fmla="*/ 477156 w 7881"/>
                <a:gd name="T89" fmla="*/ 335755 h 3603"/>
                <a:gd name="T90" fmla="*/ 1009909 w 7881"/>
                <a:gd name="T91" fmla="*/ 124640 h 3603"/>
                <a:gd name="T92" fmla="*/ 1429777 w 7881"/>
                <a:gd name="T93" fmla="*/ 151693 h 3603"/>
                <a:gd name="T94" fmla="*/ 1830792 w 7881"/>
                <a:gd name="T95" fmla="*/ 324160 h 3603"/>
                <a:gd name="T96" fmla="*/ 1904033 w 7881"/>
                <a:gd name="T97" fmla="*/ 396867 h 3603"/>
                <a:gd name="T98" fmla="*/ 186367 w 7881"/>
                <a:gd name="T99" fmla="*/ 531410 h 3603"/>
                <a:gd name="T100" fmla="*/ 281846 w 7881"/>
                <a:gd name="T101" fmla="*/ 478752 h 3603"/>
                <a:gd name="T102" fmla="*/ 893399 w 7881"/>
                <a:gd name="T103" fmla="*/ 519091 h 3603"/>
                <a:gd name="T104" fmla="*/ 937876 w 7881"/>
                <a:gd name="T105" fmla="*/ 522714 h 3603"/>
                <a:gd name="T106" fmla="*/ 905727 w 7881"/>
                <a:gd name="T107" fmla="*/ 495178 h 3603"/>
                <a:gd name="T108" fmla="*/ 946094 w 7881"/>
                <a:gd name="T109" fmla="*/ 455563 h 3603"/>
                <a:gd name="T110" fmla="*/ 888807 w 7881"/>
                <a:gd name="T111" fmla="*/ 495178 h 3603"/>
                <a:gd name="T112" fmla="*/ 726370 w 7881"/>
                <a:gd name="T113" fmla="*/ 526579 h 3603"/>
                <a:gd name="T114" fmla="*/ 787284 w 7881"/>
                <a:gd name="T115" fmla="*/ 505081 h 3603"/>
                <a:gd name="T116" fmla="*/ 744741 w 7881"/>
                <a:gd name="T117" fmla="*/ 452906 h 3603"/>
                <a:gd name="T118" fmla="*/ 675851 w 7881"/>
                <a:gd name="T119" fmla="*/ 508463 h 3603"/>
                <a:gd name="T120" fmla="*/ 708967 w 7881"/>
                <a:gd name="T121" fmla="*/ 472230 h 3603"/>
                <a:gd name="T122" fmla="*/ 1294172 w 7881"/>
                <a:gd name="T123" fmla="*/ 543488 h 3603"/>
                <a:gd name="T124" fmla="*/ 1807587 w 7881"/>
                <a:gd name="T125" fmla="*/ 406770 h 360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881" h="3603">
                  <a:moveTo>
                    <a:pt x="5141" y="115"/>
                  </a:moveTo>
                  <a:lnTo>
                    <a:pt x="5141" y="143"/>
                  </a:lnTo>
                  <a:lnTo>
                    <a:pt x="5140" y="156"/>
                  </a:lnTo>
                  <a:lnTo>
                    <a:pt x="5139" y="167"/>
                  </a:lnTo>
                  <a:lnTo>
                    <a:pt x="5136" y="178"/>
                  </a:lnTo>
                  <a:lnTo>
                    <a:pt x="5133" y="189"/>
                  </a:lnTo>
                  <a:lnTo>
                    <a:pt x="5127" y="198"/>
                  </a:lnTo>
                  <a:lnTo>
                    <a:pt x="5122" y="208"/>
                  </a:lnTo>
                  <a:lnTo>
                    <a:pt x="5115" y="217"/>
                  </a:lnTo>
                  <a:lnTo>
                    <a:pt x="5107" y="225"/>
                  </a:lnTo>
                  <a:lnTo>
                    <a:pt x="5100" y="233"/>
                  </a:lnTo>
                  <a:lnTo>
                    <a:pt x="5091" y="239"/>
                  </a:lnTo>
                  <a:lnTo>
                    <a:pt x="5081" y="245"/>
                  </a:lnTo>
                  <a:lnTo>
                    <a:pt x="5071" y="249"/>
                  </a:lnTo>
                  <a:lnTo>
                    <a:pt x="5061" y="254"/>
                  </a:lnTo>
                  <a:lnTo>
                    <a:pt x="5050" y="256"/>
                  </a:lnTo>
                  <a:lnTo>
                    <a:pt x="5038" y="258"/>
                  </a:lnTo>
                  <a:lnTo>
                    <a:pt x="5027" y="259"/>
                  </a:lnTo>
                  <a:lnTo>
                    <a:pt x="4868" y="259"/>
                  </a:lnTo>
                  <a:lnTo>
                    <a:pt x="4868" y="0"/>
                  </a:lnTo>
                  <a:lnTo>
                    <a:pt x="5027" y="0"/>
                  </a:lnTo>
                  <a:lnTo>
                    <a:pt x="5038" y="0"/>
                  </a:lnTo>
                  <a:lnTo>
                    <a:pt x="5050" y="3"/>
                  </a:lnTo>
                  <a:lnTo>
                    <a:pt x="5061" y="5"/>
                  </a:lnTo>
                  <a:lnTo>
                    <a:pt x="5071" y="9"/>
                  </a:lnTo>
                  <a:lnTo>
                    <a:pt x="5081" y="14"/>
                  </a:lnTo>
                  <a:lnTo>
                    <a:pt x="5091" y="19"/>
                  </a:lnTo>
                  <a:lnTo>
                    <a:pt x="5100" y="26"/>
                  </a:lnTo>
                  <a:lnTo>
                    <a:pt x="5107" y="33"/>
                  </a:lnTo>
                  <a:lnTo>
                    <a:pt x="5115" y="42"/>
                  </a:lnTo>
                  <a:lnTo>
                    <a:pt x="5122" y="51"/>
                  </a:lnTo>
                  <a:lnTo>
                    <a:pt x="5127" y="60"/>
                  </a:lnTo>
                  <a:lnTo>
                    <a:pt x="5133" y="70"/>
                  </a:lnTo>
                  <a:lnTo>
                    <a:pt x="5136" y="81"/>
                  </a:lnTo>
                  <a:lnTo>
                    <a:pt x="5139" y="92"/>
                  </a:lnTo>
                  <a:lnTo>
                    <a:pt x="5140" y="103"/>
                  </a:lnTo>
                  <a:lnTo>
                    <a:pt x="5141" y="115"/>
                  </a:lnTo>
                  <a:close/>
                  <a:moveTo>
                    <a:pt x="4407" y="259"/>
                  </a:moveTo>
                  <a:lnTo>
                    <a:pt x="4565" y="259"/>
                  </a:lnTo>
                  <a:lnTo>
                    <a:pt x="4565" y="0"/>
                  </a:lnTo>
                  <a:lnTo>
                    <a:pt x="4407" y="0"/>
                  </a:lnTo>
                  <a:lnTo>
                    <a:pt x="4394" y="0"/>
                  </a:lnTo>
                  <a:lnTo>
                    <a:pt x="4383" y="3"/>
                  </a:lnTo>
                  <a:lnTo>
                    <a:pt x="4372" y="5"/>
                  </a:lnTo>
                  <a:lnTo>
                    <a:pt x="4361" y="9"/>
                  </a:lnTo>
                  <a:lnTo>
                    <a:pt x="4352" y="14"/>
                  </a:lnTo>
                  <a:lnTo>
                    <a:pt x="4342" y="19"/>
                  </a:lnTo>
                  <a:lnTo>
                    <a:pt x="4333" y="26"/>
                  </a:lnTo>
                  <a:lnTo>
                    <a:pt x="4325" y="33"/>
                  </a:lnTo>
                  <a:lnTo>
                    <a:pt x="4317" y="42"/>
                  </a:lnTo>
                  <a:lnTo>
                    <a:pt x="4311" y="51"/>
                  </a:lnTo>
                  <a:lnTo>
                    <a:pt x="4305" y="60"/>
                  </a:lnTo>
                  <a:lnTo>
                    <a:pt x="4301" y="70"/>
                  </a:lnTo>
                  <a:lnTo>
                    <a:pt x="4296" y="81"/>
                  </a:lnTo>
                  <a:lnTo>
                    <a:pt x="4293" y="92"/>
                  </a:lnTo>
                  <a:lnTo>
                    <a:pt x="4292" y="103"/>
                  </a:lnTo>
                  <a:lnTo>
                    <a:pt x="4291" y="115"/>
                  </a:lnTo>
                  <a:lnTo>
                    <a:pt x="4291" y="143"/>
                  </a:lnTo>
                  <a:lnTo>
                    <a:pt x="4292" y="156"/>
                  </a:lnTo>
                  <a:lnTo>
                    <a:pt x="4293" y="167"/>
                  </a:lnTo>
                  <a:lnTo>
                    <a:pt x="4296" y="178"/>
                  </a:lnTo>
                  <a:lnTo>
                    <a:pt x="4301" y="189"/>
                  </a:lnTo>
                  <a:lnTo>
                    <a:pt x="4305" y="198"/>
                  </a:lnTo>
                  <a:lnTo>
                    <a:pt x="4311" y="208"/>
                  </a:lnTo>
                  <a:lnTo>
                    <a:pt x="4317" y="217"/>
                  </a:lnTo>
                  <a:lnTo>
                    <a:pt x="4325" y="225"/>
                  </a:lnTo>
                  <a:lnTo>
                    <a:pt x="4333" y="233"/>
                  </a:lnTo>
                  <a:lnTo>
                    <a:pt x="4342" y="239"/>
                  </a:lnTo>
                  <a:lnTo>
                    <a:pt x="4352" y="245"/>
                  </a:lnTo>
                  <a:lnTo>
                    <a:pt x="4361" y="249"/>
                  </a:lnTo>
                  <a:lnTo>
                    <a:pt x="4372" y="254"/>
                  </a:lnTo>
                  <a:lnTo>
                    <a:pt x="4383" y="256"/>
                  </a:lnTo>
                  <a:lnTo>
                    <a:pt x="4394" y="258"/>
                  </a:lnTo>
                  <a:lnTo>
                    <a:pt x="4407" y="259"/>
                  </a:lnTo>
                  <a:close/>
                  <a:moveTo>
                    <a:pt x="7879" y="3028"/>
                  </a:moveTo>
                  <a:lnTo>
                    <a:pt x="7879" y="3028"/>
                  </a:lnTo>
                  <a:lnTo>
                    <a:pt x="7878" y="3053"/>
                  </a:lnTo>
                  <a:lnTo>
                    <a:pt x="7876" y="3076"/>
                  </a:lnTo>
                  <a:lnTo>
                    <a:pt x="7871" y="3096"/>
                  </a:lnTo>
                  <a:lnTo>
                    <a:pt x="7865" y="3115"/>
                  </a:lnTo>
                  <a:lnTo>
                    <a:pt x="7858" y="3131"/>
                  </a:lnTo>
                  <a:lnTo>
                    <a:pt x="7848" y="3146"/>
                  </a:lnTo>
                  <a:lnTo>
                    <a:pt x="7838" y="3159"/>
                  </a:lnTo>
                  <a:lnTo>
                    <a:pt x="7827" y="3171"/>
                  </a:lnTo>
                  <a:lnTo>
                    <a:pt x="7815" y="3181"/>
                  </a:lnTo>
                  <a:lnTo>
                    <a:pt x="7801" y="3190"/>
                  </a:lnTo>
                  <a:lnTo>
                    <a:pt x="7788" y="3197"/>
                  </a:lnTo>
                  <a:lnTo>
                    <a:pt x="7772" y="3203"/>
                  </a:lnTo>
                  <a:lnTo>
                    <a:pt x="7757" y="3208"/>
                  </a:lnTo>
                  <a:lnTo>
                    <a:pt x="7740" y="3213"/>
                  </a:lnTo>
                  <a:lnTo>
                    <a:pt x="7725" y="3217"/>
                  </a:lnTo>
                  <a:lnTo>
                    <a:pt x="7707" y="3219"/>
                  </a:lnTo>
                  <a:lnTo>
                    <a:pt x="7658" y="3226"/>
                  </a:lnTo>
                  <a:lnTo>
                    <a:pt x="7583" y="3234"/>
                  </a:lnTo>
                  <a:lnTo>
                    <a:pt x="7475" y="3244"/>
                  </a:lnTo>
                  <a:lnTo>
                    <a:pt x="7324" y="3255"/>
                  </a:lnTo>
                  <a:lnTo>
                    <a:pt x="7324" y="2982"/>
                  </a:lnTo>
                  <a:lnTo>
                    <a:pt x="7324" y="2953"/>
                  </a:lnTo>
                  <a:lnTo>
                    <a:pt x="7322" y="2926"/>
                  </a:lnTo>
                  <a:lnTo>
                    <a:pt x="7320" y="2897"/>
                  </a:lnTo>
                  <a:lnTo>
                    <a:pt x="7317" y="2871"/>
                  </a:lnTo>
                  <a:lnTo>
                    <a:pt x="7312" y="2843"/>
                  </a:lnTo>
                  <a:lnTo>
                    <a:pt x="7307" y="2816"/>
                  </a:lnTo>
                  <a:lnTo>
                    <a:pt x="7301" y="2789"/>
                  </a:lnTo>
                  <a:lnTo>
                    <a:pt x="7294" y="2764"/>
                  </a:lnTo>
                  <a:lnTo>
                    <a:pt x="7880" y="2764"/>
                  </a:lnTo>
                  <a:lnTo>
                    <a:pt x="7879" y="3028"/>
                  </a:lnTo>
                  <a:close/>
                  <a:moveTo>
                    <a:pt x="999" y="2982"/>
                  </a:moveTo>
                  <a:lnTo>
                    <a:pt x="999" y="3316"/>
                  </a:lnTo>
                  <a:lnTo>
                    <a:pt x="902" y="3317"/>
                  </a:lnTo>
                  <a:lnTo>
                    <a:pt x="660" y="3317"/>
                  </a:lnTo>
                  <a:lnTo>
                    <a:pt x="639" y="3316"/>
                  </a:lnTo>
                  <a:lnTo>
                    <a:pt x="616" y="3315"/>
                  </a:lnTo>
                  <a:lnTo>
                    <a:pt x="593" y="3312"/>
                  </a:lnTo>
                  <a:lnTo>
                    <a:pt x="569" y="3309"/>
                  </a:lnTo>
                  <a:lnTo>
                    <a:pt x="544" y="3304"/>
                  </a:lnTo>
                  <a:lnTo>
                    <a:pt x="517" y="3298"/>
                  </a:lnTo>
                  <a:lnTo>
                    <a:pt x="491" y="3291"/>
                  </a:lnTo>
                  <a:lnTo>
                    <a:pt x="464" y="3283"/>
                  </a:lnTo>
                  <a:lnTo>
                    <a:pt x="438" y="3274"/>
                  </a:lnTo>
                  <a:lnTo>
                    <a:pt x="410" y="3266"/>
                  </a:lnTo>
                  <a:lnTo>
                    <a:pt x="383" y="3255"/>
                  </a:lnTo>
                  <a:lnTo>
                    <a:pt x="355" y="3244"/>
                  </a:lnTo>
                  <a:lnTo>
                    <a:pt x="328" y="3233"/>
                  </a:lnTo>
                  <a:lnTo>
                    <a:pt x="302" y="3219"/>
                  </a:lnTo>
                  <a:lnTo>
                    <a:pt x="275" y="3206"/>
                  </a:lnTo>
                  <a:lnTo>
                    <a:pt x="250" y="3192"/>
                  </a:lnTo>
                  <a:lnTo>
                    <a:pt x="225" y="3178"/>
                  </a:lnTo>
                  <a:lnTo>
                    <a:pt x="199" y="3162"/>
                  </a:lnTo>
                  <a:lnTo>
                    <a:pt x="176" y="3147"/>
                  </a:lnTo>
                  <a:lnTo>
                    <a:pt x="153" y="3130"/>
                  </a:lnTo>
                  <a:lnTo>
                    <a:pt x="132" y="3113"/>
                  </a:lnTo>
                  <a:lnTo>
                    <a:pt x="111" y="3096"/>
                  </a:lnTo>
                  <a:lnTo>
                    <a:pt x="93" y="3078"/>
                  </a:lnTo>
                  <a:lnTo>
                    <a:pt x="76" y="3060"/>
                  </a:lnTo>
                  <a:lnTo>
                    <a:pt x="59" y="3040"/>
                  </a:lnTo>
                  <a:lnTo>
                    <a:pt x="45" y="3021"/>
                  </a:lnTo>
                  <a:lnTo>
                    <a:pt x="33" y="3002"/>
                  </a:lnTo>
                  <a:lnTo>
                    <a:pt x="23" y="2982"/>
                  </a:lnTo>
                  <a:lnTo>
                    <a:pt x="15" y="2962"/>
                  </a:lnTo>
                  <a:lnTo>
                    <a:pt x="9" y="2942"/>
                  </a:lnTo>
                  <a:lnTo>
                    <a:pt x="6" y="2921"/>
                  </a:lnTo>
                  <a:lnTo>
                    <a:pt x="4" y="2900"/>
                  </a:lnTo>
                  <a:lnTo>
                    <a:pt x="3" y="2764"/>
                  </a:lnTo>
                  <a:lnTo>
                    <a:pt x="1030" y="2764"/>
                  </a:lnTo>
                  <a:lnTo>
                    <a:pt x="1023" y="2789"/>
                  </a:lnTo>
                  <a:lnTo>
                    <a:pt x="1017" y="2816"/>
                  </a:lnTo>
                  <a:lnTo>
                    <a:pt x="1011" y="2843"/>
                  </a:lnTo>
                  <a:lnTo>
                    <a:pt x="1007" y="2871"/>
                  </a:lnTo>
                  <a:lnTo>
                    <a:pt x="1003" y="2897"/>
                  </a:lnTo>
                  <a:lnTo>
                    <a:pt x="1001" y="2926"/>
                  </a:lnTo>
                  <a:lnTo>
                    <a:pt x="999" y="2953"/>
                  </a:lnTo>
                  <a:lnTo>
                    <a:pt x="999" y="2982"/>
                  </a:lnTo>
                  <a:close/>
                  <a:moveTo>
                    <a:pt x="5719" y="2982"/>
                  </a:moveTo>
                  <a:lnTo>
                    <a:pt x="5719" y="3317"/>
                  </a:lnTo>
                  <a:lnTo>
                    <a:pt x="2604" y="3316"/>
                  </a:lnTo>
                  <a:lnTo>
                    <a:pt x="2604" y="2982"/>
                  </a:lnTo>
                  <a:lnTo>
                    <a:pt x="2604" y="2953"/>
                  </a:lnTo>
                  <a:lnTo>
                    <a:pt x="2603" y="2926"/>
                  </a:lnTo>
                  <a:lnTo>
                    <a:pt x="2600" y="2897"/>
                  </a:lnTo>
                  <a:lnTo>
                    <a:pt x="2597" y="2871"/>
                  </a:lnTo>
                  <a:lnTo>
                    <a:pt x="2592" y="2843"/>
                  </a:lnTo>
                  <a:lnTo>
                    <a:pt x="2587" y="2816"/>
                  </a:lnTo>
                  <a:lnTo>
                    <a:pt x="2581" y="2789"/>
                  </a:lnTo>
                  <a:lnTo>
                    <a:pt x="2574" y="2764"/>
                  </a:lnTo>
                  <a:lnTo>
                    <a:pt x="5750" y="2764"/>
                  </a:lnTo>
                  <a:lnTo>
                    <a:pt x="5742" y="2789"/>
                  </a:lnTo>
                  <a:lnTo>
                    <a:pt x="5737" y="2816"/>
                  </a:lnTo>
                  <a:lnTo>
                    <a:pt x="5731" y="2843"/>
                  </a:lnTo>
                  <a:lnTo>
                    <a:pt x="5727" y="2871"/>
                  </a:lnTo>
                  <a:lnTo>
                    <a:pt x="5723" y="2897"/>
                  </a:lnTo>
                  <a:lnTo>
                    <a:pt x="5720" y="2926"/>
                  </a:lnTo>
                  <a:lnTo>
                    <a:pt x="5719" y="2953"/>
                  </a:lnTo>
                  <a:lnTo>
                    <a:pt x="5719" y="2982"/>
                  </a:lnTo>
                  <a:close/>
                  <a:moveTo>
                    <a:pt x="7134" y="2993"/>
                  </a:moveTo>
                  <a:lnTo>
                    <a:pt x="7134" y="2993"/>
                  </a:lnTo>
                  <a:lnTo>
                    <a:pt x="7133" y="3024"/>
                  </a:lnTo>
                  <a:lnTo>
                    <a:pt x="7131" y="3054"/>
                  </a:lnTo>
                  <a:lnTo>
                    <a:pt x="7126" y="3085"/>
                  </a:lnTo>
                  <a:lnTo>
                    <a:pt x="7121" y="3115"/>
                  </a:lnTo>
                  <a:lnTo>
                    <a:pt x="7114" y="3145"/>
                  </a:lnTo>
                  <a:lnTo>
                    <a:pt x="7106" y="3174"/>
                  </a:lnTo>
                  <a:lnTo>
                    <a:pt x="7097" y="3202"/>
                  </a:lnTo>
                  <a:lnTo>
                    <a:pt x="7086" y="3230"/>
                  </a:lnTo>
                  <a:lnTo>
                    <a:pt x="7073" y="3257"/>
                  </a:lnTo>
                  <a:lnTo>
                    <a:pt x="7060" y="3283"/>
                  </a:lnTo>
                  <a:lnTo>
                    <a:pt x="7045" y="3309"/>
                  </a:lnTo>
                  <a:lnTo>
                    <a:pt x="7029" y="3334"/>
                  </a:lnTo>
                  <a:lnTo>
                    <a:pt x="7012" y="3358"/>
                  </a:lnTo>
                  <a:lnTo>
                    <a:pt x="6994" y="3381"/>
                  </a:lnTo>
                  <a:lnTo>
                    <a:pt x="6974" y="3403"/>
                  </a:lnTo>
                  <a:lnTo>
                    <a:pt x="6955" y="3424"/>
                  </a:lnTo>
                  <a:lnTo>
                    <a:pt x="6934" y="3444"/>
                  </a:lnTo>
                  <a:lnTo>
                    <a:pt x="6912" y="3464"/>
                  </a:lnTo>
                  <a:lnTo>
                    <a:pt x="6889" y="3481"/>
                  </a:lnTo>
                  <a:lnTo>
                    <a:pt x="6864" y="3499"/>
                  </a:lnTo>
                  <a:lnTo>
                    <a:pt x="6839" y="3514"/>
                  </a:lnTo>
                  <a:lnTo>
                    <a:pt x="6814" y="3530"/>
                  </a:lnTo>
                  <a:lnTo>
                    <a:pt x="6787" y="3543"/>
                  </a:lnTo>
                  <a:lnTo>
                    <a:pt x="6761" y="3555"/>
                  </a:lnTo>
                  <a:lnTo>
                    <a:pt x="6734" y="3566"/>
                  </a:lnTo>
                  <a:lnTo>
                    <a:pt x="6705" y="3576"/>
                  </a:lnTo>
                  <a:lnTo>
                    <a:pt x="6675" y="3584"/>
                  </a:lnTo>
                  <a:lnTo>
                    <a:pt x="6647" y="3590"/>
                  </a:lnTo>
                  <a:lnTo>
                    <a:pt x="6616" y="3596"/>
                  </a:lnTo>
                  <a:lnTo>
                    <a:pt x="6586" y="3600"/>
                  </a:lnTo>
                  <a:lnTo>
                    <a:pt x="6554" y="3602"/>
                  </a:lnTo>
                  <a:lnTo>
                    <a:pt x="6523" y="3603"/>
                  </a:lnTo>
                  <a:lnTo>
                    <a:pt x="6491" y="3602"/>
                  </a:lnTo>
                  <a:lnTo>
                    <a:pt x="6461" y="3600"/>
                  </a:lnTo>
                  <a:lnTo>
                    <a:pt x="6431" y="3596"/>
                  </a:lnTo>
                  <a:lnTo>
                    <a:pt x="6400" y="3590"/>
                  </a:lnTo>
                  <a:lnTo>
                    <a:pt x="6370" y="3584"/>
                  </a:lnTo>
                  <a:lnTo>
                    <a:pt x="6342" y="3576"/>
                  </a:lnTo>
                  <a:lnTo>
                    <a:pt x="6313" y="3566"/>
                  </a:lnTo>
                  <a:lnTo>
                    <a:pt x="6286" y="3555"/>
                  </a:lnTo>
                  <a:lnTo>
                    <a:pt x="6259" y="3543"/>
                  </a:lnTo>
                  <a:lnTo>
                    <a:pt x="6233" y="3530"/>
                  </a:lnTo>
                  <a:lnTo>
                    <a:pt x="6206" y="3514"/>
                  </a:lnTo>
                  <a:lnTo>
                    <a:pt x="6182" y="3499"/>
                  </a:lnTo>
                  <a:lnTo>
                    <a:pt x="6158" y="3481"/>
                  </a:lnTo>
                  <a:lnTo>
                    <a:pt x="6135" y="3464"/>
                  </a:lnTo>
                  <a:lnTo>
                    <a:pt x="6113" y="3444"/>
                  </a:lnTo>
                  <a:lnTo>
                    <a:pt x="6092" y="3424"/>
                  </a:lnTo>
                  <a:lnTo>
                    <a:pt x="6071" y="3403"/>
                  </a:lnTo>
                  <a:lnTo>
                    <a:pt x="6052" y="3381"/>
                  </a:lnTo>
                  <a:lnTo>
                    <a:pt x="6035" y="3358"/>
                  </a:lnTo>
                  <a:lnTo>
                    <a:pt x="6017" y="3334"/>
                  </a:lnTo>
                  <a:lnTo>
                    <a:pt x="6002" y="3309"/>
                  </a:lnTo>
                  <a:lnTo>
                    <a:pt x="5986" y="3283"/>
                  </a:lnTo>
                  <a:lnTo>
                    <a:pt x="5973" y="3257"/>
                  </a:lnTo>
                  <a:lnTo>
                    <a:pt x="5961" y="3230"/>
                  </a:lnTo>
                  <a:lnTo>
                    <a:pt x="5950" y="3202"/>
                  </a:lnTo>
                  <a:lnTo>
                    <a:pt x="5940" y="3174"/>
                  </a:lnTo>
                  <a:lnTo>
                    <a:pt x="5933" y="3145"/>
                  </a:lnTo>
                  <a:lnTo>
                    <a:pt x="5925" y="3115"/>
                  </a:lnTo>
                  <a:lnTo>
                    <a:pt x="5920" y="3085"/>
                  </a:lnTo>
                  <a:lnTo>
                    <a:pt x="5916" y="3054"/>
                  </a:lnTo>
                  <a:lnTo>
                    <a:pt x="5914" y="3024"/>
                  </a:lnTo>
                  <a:lnTo>
                    <a:pt x="5913" y="2993"/>
                  </a:lnTo>
                  <a:lnTo>
                    <a:pt x="5914" y="2961"/>
                  </a:lnTo>
                  <a:lnTo>
                    <a:pt x="5916" y="2930"/>
                  </a:lnTo>
                  <a:lnTo>
                    <a:pt x="5920" y="2899"/>
                  </a:lnTo>
                  <a:lnTo>
                    <a:pt x="5925" y="2870"/>
                  </a:lnTo>
                  <a:lnTo>
                    <a:pt x="5933" y="2840"/>
                  </a:lnTo>
                  <a:lnTo>
                    <a:pt x="5940" y="2811"/>
                  </a:lnTo>
                  <a:lnTo>
                    <a:pt x="5950" y="2783"/>
                  </a:lnTo>
                  <a:lnTo>
                    <a:pt x="5961" y="2755"/>
                  </a:lnTo>
                  <a:lnTo>
                    <a:pt x="5973" y="2728"/>
                  </a:lnTo>
                  <a:lnTo>
                    <a:pt x="5986" y="2702"/>
                  </a:lnTo>
                  <a:lnTo>
                    <a:pt x="6002" y="2676"/>
                  </a:lnTo>
                  <a:lnTo>
                    <a:pt x="6017" y="2652"/>
                  </a:lnTo>
                  <a:lnTo>
                    <a:pt x="6035" y="2628"/>
                  </a:lnTo>
                  <a:lnTo>
                    <a:pt x="6052" y="2604"/>
                  </a:lnTo>
                  <a:lnTo>
                    <a:pt x="6071" y="2582"/>
                  </a:lnTo>
                  <a:lnTo>
                    <a:pt x="6092" y="2562"/>
                  </a:lnTo>
                  <a:lnTo>
                    <a:pt x="6113" y="2541"/>
                  </a:lnTo>
                  <a:lnTo>
                    <a:pt x="6135" y="2522"/>
                  </a:lnTo>
                  <a:lnTo>
                    <a:pt x="6158" y="2503"/>
                  </a:lnTo>
                  <a:lnTo>
                    <a:pt x="6182" y="2487"/>
                  </a:lnTo>
                  <a:lnTo>
                    <a:pt x="6206" y="2470"/>
                  </a:lnTo>
                  <a:lnTo>
                    <a:pt x="6233" y="2456"/>
                  </a:lnTo>
                  <a:lnTo>
                    <a:pt x="6259" y="2443"/>
                  </a:lnTo>
                  <a:lnTo>
                    <a:pt x="6286" y="2431"/>
                  </a:lnTo>
                  <a:lnTo>
                    <a:pt x="6313" y="2420"/>
                  </a:lnTo>
                  <a:lnTo>
                    <a:pt x="6342" y="2410"/>
                  </a:lnTo>
                  <a:lnTo>
                    <a:pt x="6370" y="2401"/>
                  </a:lnTo>
                  <a:lnTo>
                    <a:pt x="6400" y="2394"/>
                  </a:lnTo>
                  <a:lnTo>
                    <a:pt x="6431" y="2389"/>
                  </a:lnTo>
                  <a:lnTo>
                    <a:pt x="6461" y="2386"/>
                  </a:lnTo>
                  <a:lnTo>
                    <a:pt x="6491" y="2383"/>
                  </a:lnTo>
                  <a:lnTo>
                    <a:pt x="6523" y="2382"/>
                  </a:lnTo>
                  <a:lnTo>
                    <a:pt x="6554" y="2383"/>
                  </a:lnTo>
                  <a:lnTo>
                    <a:pt x="6586" y="2386"/>
                  </a:lnTo>
                  <a:lnTo>
                    <a:pt x="6616" y="2389"/>
                  </a:lnTo>
                  <a:lnTo>
                    <a:pt x="6647" y="2394"/>
                  </a:lnTo>
                  <a:lnTo>
                    <a:pt x="6675" y="2401"/>
                  </a:lnTo>
                  <a:lnTo>
                    <a:pt x="6705" y="2410"/>
                  </a:lnTo>
                  <a:lnTo>
                    <a:pt x="6734" y="2420"/>
                  </a:lnTo>
                  <a:lnTo>
                    <a:pt x="6761" y="2431"/>
                  </a:lnTo>
                  <a:lnTo>
                    <a:pt x="6787" y="2443"/>
                  </a:lnTo>
                  <a:lnTo>
                    <a:pt x="6814" y="2456"/>
                  </a:lnTo>
                  <a:lnTo>
                    <a:pt x="6839" y="2470"/>
                  </a:lnTo>
                  <a:lnTo>
                    <a:pt x="6864" y="2487"/>
                  </a:lnTo>
                  <a:lnTo>
                    <a:pt x="6889" y="2503"/>
                  </a:lnTo>
                  <a:lnTo>
                    <a:pt x="6912" y="2522"/>
                  </a:lnTo>
                  <a:lnTo>
                    <a:pt x="6934" y="2541"/>
                  </a:lnTo>
                  <a:lnTo>
                    <a:pt x="6955" y="2562"/>
                  </a:lnTo>
                  <a:lnTo>
                    <a:pt x="6974" y="2582"/>
                  </a:lnTo>
                  <a:lnTo>
                    <a:pt x="6994" y="2604"/>
                  </a:lnTo>
                  <a:lnTo>
                    <a:pt x="7012" y="2628"/>
                  </a:lnTo>
                  <a:lnTo>
                    <a:pt x="7029" y="2652"/>
                  </a:lnTo>
                  <a:lnTo>
                    <a:pt x="7045" y="2676"/>
                  </a:lnTo>
                  <a:lnTo>
                    <a:pt x="7060" y="2702"/>
                  </a:lnTo>
                  <a:lnTo>
                    <a:pt x="7073" y="2728"/>
                  </a:lnTo>
                  <a:lnTo>
                    <a:pt x="7086" y="2755"/>
                  </a:lnTo>
                  <a:lnTo>
                    <a:pt x="7097" y="2783"/>
                  </a:lnTo>
                  <a:lnTo>
                    <a:pt x="7106" y="2811"/>
                  </a:lnTo>
                  <a:lnTo>
                    <a:pt x="7114" y="2840"/>
                  </a:lnTo>
                  <a:lnTo>
                    <a:pt x="7121" y="2870"/>
                  </a:lnTo>
                  <a:lnTo>
                    <a:pt x="7126" y="2899"/>
                  </a:lnTo>
                  <a:lnTo>
                    <a:pt x="7131" y="2930"/>
                  </a:lnTo>
                  <a:lnTo>
                    <a:pt x="7133" y="2961"/>
                  </a:lnTo>
                  <a:lnTo>
                    <a:pt x="7134" y="2993"/>
                  </a:lnTo>
                  <a:close/>
                  <a:moveTo>
                    <a:pt x="6849" y="2993"/>
                  </a:moveTo>
                  <a:lnTo>
                    <a:pt x="6849" y="2993"/>
                  </a:lnTo>
                  <a:lnTo>
                    <a:pt x="6849" y="2975"/>
                  </a:lnTo>
                  <a:lnTo>
                    <a:pt x="6847" y="2959"/>
                  </a:lnTo>
                  <a:lnTo>
                    <a:pt x="6846" y="2943"/>
                  </a:lnTo>
                  <a:lnTo>
                    <a:pt x="6842" y="2927"/>
                  </a:lnTo>
                  <a:lnTo>
                    <a:pt x="6839" y="2911"/>
                  </a:lnTo>
                  <a:lnTo>
                    <a:pt x="6835" y="2896"/>
                  </a:lnTo>
                  <a:lnTo>
                    <a:pt x="6829" y="2881"/>
                  </a:lnTo>
                  <a:lnTo>
                    <a:pt x="6824" y="2866"/>
                  </a:lnTo>
                  <a:lnTo>
                    <a:pt x="6817" y="2852"/>
                  </a:lnTo>
                  <a:lnTo>
                    <a:pt x="6809" y="2838"/>
                  </a:lnTo>
                  <a:lnTo>
                    <a:pt x="6802" y="2823"/>
                  </a:lnTo>
                  <a:lnTo>
                    <a:pt x="6793" y="2810"/>
                  </a:lnTo>
                  <a:lnTo>
                    <a:pt x="6784" y="2798"/>
                  </a:lnTo>
                  <a:lnTo>
                    <a:pt x="6774" y="2786"/>
                  </a:lnTo>
                  <a:lnTo>
                    <a:pt x="6764" y="2774"/>
                  </a:lnTo>
                  <a:lnTo>
                    <a:pt x="6753" y="2763"/>
                  </a:lnTo>
                  <a:lnTo>
                    <a:pt x="6742" y="2752"/>
                  </a:lnTo>
                  <a:lnTo>
                    <a:pt x="6730" y="2742"/>
                  </a:lnTo>
                  <a:lnTo>
                    <a:pt x="6718" y="2732"/>
                  </a:lnTo>
                  <a:lnTo>
                    <a:pt x="6705" y="2723"/>
                  </a:lnTo>
                  <a:lnTo>
                    <a:pt x="6692" y="2714"/>
                  </a:lnTo>
                  <a:lnTo>
                    <a:pt x="6678" y="2707"/>
                  </a:lnTo>
                  <a:lnTo>
                    <a:pt x="6664" y="2699"/>
                  </a:lnTo>
                  <a:lnTo>
                    <a:pt x="6650" y="2692"/>
                  </a:lnTo>
                  <a:lnTo>
                    <a:pt x="6636" y="2687"/>
                  </a:lnTo>
                  <a:lnTo>
                    <a:pt x="6620" y="2681"/>
                  </a:lnTo>
                  <a:lnTo>
                    <a:pt x="6605" y="2677"/>
                  </a:lnTo>
                  <a:lnTo>
                    <a:pt x="6588" y="2674"/>
                  </a:lnTo>
                  <a:lnTo>
                    <a:pt x="6573" y="2670"/>
                  </a:lnTo>
                  <a:lnTo>
                    <a:pt x="6556" y="2669"/>
                  </a:lnTo>
                  <a:lnTo>
                    <a:pt x="6540" y="2667"/>
                  </a:lnTo>
                  <a:lnTo>
                    <a:pt x="6523" y="2667"/>
                  </a:lnTo>
                  <a:lnTo>
                    <a:pt x="6507" y="2667"/>
                  </a:lnTo>
                  <a:lnTo>
                    <a:pt x="6490" y="2669"/>
                  </a:lnTo>
                  <a:lnTo>
                    <a:pt x="6474" y="2670"/>
                  </a:lnTo>
                  <a:lnTo>
                    <a:pt x="6457" y="2674"/>
                  </a:lnTo>
                  <a:lnTo>
                    <a:pt x="6442" y="2677"/>
                  </a:lnTo>
                  <a:lnTo>
                    <a:pt x="6427" y="2681"/>
                  </a:lnTo>
                  <a:lnTo>
                    <a:pt x="6411" y="2687"/>
                  </a:lnTo>
                  <a:lnTo>
                    <a:pt x="6397" y="2692"/>
                  </a:lnTo>
                  <a:lnTo>
                    <a:pt x="6383" y="2699"/>
                  </a:lnTo>
                  <a:lnTo>
                    <a:pt x="6368" y="2707"/>
                  </a:lnTo>
                  <a:lnTo>
                    <a:pt x="6355" y="2714"/>
                  </a:lnTo>
                  <a:lnTo>
                    <a:pt x="6342" y="2723"/>
                  </a:lnTo>
                  <a:lnTo>
                    <a:pt x="6329" y="2732"/>
                  </a:lnTo>
                  <a:lnTo>
                    <a:pt x="6317" y="2742"/>
                  </a:lnTo>
                  <a:lnTo>
                    <a:pt x="6304" y="2752"/>
                  </a:lnTo>
                  <a:lnTo>
                    <a:pt x="6293" y="2763"/>
                  </a:lnTo>
                  <a:lnTo>
                    <a:pt x="6282" y="2774"/>
                  </a:lnTo>
                  <a:lnTo>
                    <a:pt x="6273" y="2786"/>
                  </a:lnTo>
                  <a:lnTo>
                    <a:pt x="6263" y="2798"/>
                  </a:lnTo>
                  <a:lnTo>
                    <a:pt x="6254" y="2810"/>
                  </a:lnTo>
                  <a:lnTo>
                    <a:pt x="6245" y="2823"/>
                  </a:lnTo>
                  <a:lnTo>
                    <a:pt x="6237" y="2838"/>
                  </a:lnTo>
                  <a:lnTo>
                    <a:pt x="6230" y="2852"/>
                  </a:lnTo>
                  <a:lnTo>
                    <a:pt x="6223" y="2866"/>
                  </a:lnTo>
                  <a:lnTo>
                    <a:pt x="6217" y="2881"/>
                  </a:lnTo>
                  <a:lnTo>
                    <a:pt x="6212" y="2896"/>
                  </a:lnTo>
                  <a:lnTo>
                    <a:pt x="6208" y="2911"/>
                  </a:lnTo>
                  <a:lnTo>
                    <a:pt x="6204" y="2927"/>
                  </a:lnTo>
                  <a:lnTo>
                    <a:pt x="6201" y="2943"/>
                  </a:lnTo>
                  <a:lnTo>
                    <a:pt x="6199" y="2959"/>
                  </a:lnTo>
                  <a:lnTo>
                    <a:pt x="6198" y="2975"/>
                  </a:lnTo>
                  <a:lnTo>
                    <a:pt x="6198" y="2993"/>
                  </a:lnTo>
                  <a:lnTo>
                    <a:pt x="6198" y="3009"/>
                  </a:lnTo>
                  <a:lnTo>
                    <a:pt x="6199" y="3026"/>
                  </a:lnTo>
                  <a:lnTo>
                    <a:pt x="6201" y="3042"/>
                  </a:lnTo>
                  <a:lnTo>
                    <a:pt x="6204" y="3058"/>
                  </a:lnTo>
                  <a:lnTo>
                    <a:pt x="6208" y="3074"/>
                  </a:lnTo>
                  <a:lnTo>
                    <a:pt x="6212" y="3090"/>
                  </a:lnTo>
                  <a:lnTo>
                    <a:pt x="6217" y="3104"/>
                  </a:lnTo>
                  <a:lnTo>
                    <a:pt x="6223" y="3119"/>
                  </a:lnTo>
                  <a:lnTo>
                    <a:pt x="6230" y="3134"/>
                  </a:lnTo>
                  <a:lnTo>
                    <a:pt x="6237" y="3148"/>
                  </a:lnTo>
                  <a:lnTo>
                    <a:pt x="6245" y="3161"/>
                  </a:lnTo>
                  <a:lnTo>
                    <a:pt x="6254" y="3174"/>
                  </a:lnTo>
                  <a:lnTo>
                    <a:pt x="6263" y="3188"/>
                  </a:lnTo>
                  <a:lnTo>
                    <a:pt x="6273" y="3200"/>
                  </a:lnTo>
                  <a:lnTo>
                    <a:pt x="6282" y="3212"/>
                  </a:lnTo>
                  <a:lnTo>
                    <a:pt x="6293" y="3223"/>
                  </a:lnTo>
                  <a:lnTo>
                    <a:pt x="6304" y="3234"/>
                  </a:lnTo>
                  <a:lnTo>
                    <a:pt x="6317" y="3244"/>
                  </a:lnTo>
                  <a:lnTo>
                    <a:pt x="6329" y="3254"/>
                  </a:lnTo>
                  <a:lnTo>
                    <a:pt x="6342" y="3262"/>
                  </a:lnTo>
                  <a:lnTo>
                    <a:pt x="6355" y="3271"/>
                  </a:lnTo>
                  <a:lnTo>
                    <a:pt x="6368" y="3279"/>
                  </a:lnTo>
                  <a:lnTo>
                    <a:pt x="6383" y="3285"/>
                  </a:lnTo>
                  <a:lnTo>
                    <a:pt x="6397" y="3292"/>
                  </a:lnTo>
                  <a:lnTo>
                    <a:pt x="6411" y="3299"/>
                  </a:lnTo>
                  <a:lnTo>
                    <a:pt x="6427" y="3303"/>
                  </a:lnTo>
                  <a:lnTo>
                    <a:pt x="6442" y="3307"/>
                  </a:lnTo>
                  <a:lnTo>
                    <a:pt x="6457" y="3312"/>
                  </a:lnTo>
                  <a:lnTo>
                    <a:pt x="6474" y="3314"/>
                  </a:lnTo>
                  <a:lnTo>
                    <a:pt x="6490" y="3316"/>
                  </a:lnTo>
                  <a:lnTo>
                    <a:pt x="6507" y="3317"/>
                  </a:lnTo>
                  <a:lnTo>
                    <a:pt x="6523" y="3318"/>
                  </a:lnTo>
                  <a:lnTo>
                    <a:pt x="6540" y="3317"/>
                  </a:lnTo>
                  <a:lnTo>
                    <a:pt x="6556" y="3316"/>
                  </a:lnTo>
                  <a:lnTo>
                    <a:pt x="6573" y="3314"/>
                  </a:lnTo>
                  <a:lnTo>
                    <a:pt x="6588" y="3312"/>
                  </a:lnTo>
                  <a:lnTo>
                    <a:pt x="6605" y="3307"/>
                  </a:lnTo>
                  <a:lnTo>
                    <a:pt x="6620" y="3303"/>
                  </a:lnTo>
                  <a:lnTo>
                    <a:pt x="6636" y="3299"/>
                  </a:lnTo>
                  <a:lnTo>
                    <a:pt x="6650" y="3292"/>
                  </a:lnTo>
                  <a:lnTo>
                    <a:pt x="6664" y="3285"/>
                  </a:lnTo>
                  <a:lnTo>
                    <a:pt x="6678" y="3279"/>
                  </a:lnTo>
                  <a:lnTo>
                    <a:pt x="6692" y="3271"/>
                  </a:lnTo>
                  <a:lnTo>
                    <a:pt x="6705" y="3262"/>
                  </a:lnTo>
                  <a:lnTo>
                    <a:pt x="6718" y="3254"/>
                  </a:lnTo>
                  <a:lnTo>
                    <a:pt x="6730" y="3244"/>
                  </a:lnTo>
                  <a:lnTo>
                    <a:pt x="6742" y="3234"/>
                  </a:lnTo>
                  <a:lnTo>
                    <a:pt x="6753" y="3223"/>
                  </a:lnTo>
                  <a:lnTo>
                    <a:pt x="6764" y="3212"/>
                  </a:lnTo>
                  <a:lnTo>
                    <a:pt x="6774" y="3200"/>
                  </a:lnTo>
                  <a:lnTo>
                    <a:pt x="6784" y="3188"/>
                  </a:lnTo>
                  <a:lnTo>
                    <a:pt x="6793" y="3174"/>
                  </a:lnTo>
                  <a:lnTo>
                    <a:pt x="6802" y="3161"/>
                  </a:lnTo>
                  <a:lnTo>
                    <a:pt x="6809" y="3148"/>
                  </a:lnTo>
                  <a:lnTo>
                    <a:pt x="6817" y="3134"/>
                  </a:lnTo>
                  <a:lnTo>
                    <a:pt x="6824" y="3119"/>
                  </a:lnTo>
                  <a:lnTo>
                    <a:pt x="6829" y="3104"/>
                  </a:lnTo>
                  <a:lnTo>
                    <a:pt x="6835" y="3090"/>
                  </a:lnTo>
                  <a:lnTo>
                    <a:pt x="6839" y="3074"/>
                  </a:lnTo>
                  <a:lnTo>
                    <a:pt x="6842" y="3058"/>
                  </a:lnTo>
                  <a:lnTo>
                    <a:pt x="6846" y="3042"/>
                  </a:lnTo>
                  <a:lnTo>
                    <a:pt x="6847" y="3026"/>
                  </a:lnTo>
                  <a:lnTo>
                    <a:pt x="6849" y="3009"/>
                  </a:lnTo>
                  <a:lnTo>
                    <a:pt x="6849" y="2993"/>
                  </a:lnTo>
                  <a:close/>
                  <a:moveTo>
                    <a:pt x="2414" y="2993"/>
                  </a:moveTo>
                  <a:lnTo>
                    <a:pt x="2414" y="2993"/>
                  </a:lnTo>
                  <a:lnTo>
                    <a:pt x="2414" y="3024"/>
                  </a:lnTo>
                  <a:lnTo>
                    <a:pt x="2411" y="3054"/>
                  </a:lnTo>
                  <a:lnTo>
                    <a:pt x="2407" y="3085"/>
                  </a:lnTo>
                  <a:lnTo>
                    <a:pt x="2402" y="3115"/>
                  </a:lnTo>
                  <a:lnTo>
                    <a:pt x="2395" y="3145"/>
                  </a:lnTo>
                  <a:lnTo>
                    <a:pt x="2386" y="3174"/>
                  </a:lnTo>
                  <a:lnTo>
                    <a:pt x="2377" y="3202"/>
                  </a:lnTo>
                  <a:lnTo>
                    <a:pt x="2367" y="3230"/>
                  </a:lnTo>
                  <a:lnTo>
                    <a:pt x="2353" y="3257"/>
                  </a:lnTo>
                  <a:lnTo>
                    <a:pt x="2340" y="3283"/>
                  </a:lnTo>
                  <a:lnTo>
                    <a:pt x="2326" y="3309"/>
                  </a:lnTo>
                  <a:lnTo>
                    <a:pt x="2309" y="3334"/>
                  </a:lnTo>
                  <a:lnTo>
                    <a:pt x="2293" y="3358"/>
                  </a:lnTo>
                  <a:lnTo>
                    <a:pt x="2274" y="3381"/>
                  </a:lnTo>
                  <a:lnTo>
                    <a:pt x="2256" y="3403"/>
                  </a:lnTo>
                  <a:lnTo>
                    <a:pt x="2235" y="3424"/>
                  </a:lnTo>
                  <a:lnTo>
                    <a:pt x="2214" y="3444"/>
                  </a:lnTo>
                  <a:lnTo>
                    <a:pt x="2192" y="3464"/>
                  </a:lnTo>
                  <a:lnTo>
                    <a:pt x="2169" y="3481"/>
                  </a:lnTo>
                  <a:lnTo>
                    <a:pt x="2144" y="3499"/>
                  </a:lnTo>
                  <a:lnTo>
                    <a:pt x="2120" y="3514"/>
                  </a:lnTo>
                  <a:lnTo>
                    <a:pt x="2094" y="3530"/>
                  </a:lnTo>
                  <a:lnTo>
                    <a:pt x="2067" y="3543"/>
                  </a:lnTo>
                  <a:lnTo>
                    <a:pt x="2041" y="3555"/>
                  </a:lnTo>
                  <a:lnTo>
                    <a:pt x="2014" y="3566"/>
                  </a:lnTo>
                  <a:lnTo>
                    <a:pt x="1985" y="3576"/>
                  </a:lnTo>
                  <a:lnTo>
                    <a:pt x="1956" y="3584"/>
                  </a:lnTo>
                  <a:lnTo>
                    <a:pt x="1927" y="3590"/>
                  </a:lnTo>
                  <a:lnTo>
                    <a:pt x="1896" y="3596"/>
                  </a:lnTo>
                  <a:lnTo>
                    <a:pt x="1866" y="3600"/>
                  </a:lnTo>
                  <a:lnTo>
                    <a:pt x="1835" y="3602"/>
                  </a:lnTo>
                  <a:lnTo>
                    <a:pt x="1803" y="3603"/>
                  </a:lnTo>
                  <a:lnTo>
                    <a:pt x="1773" y="3602"/>
                  </a:lnTo>
                  <a:lnTo>
                    <a:pt x="1741" y="3600"/>
                  </a:lnTo>
                  <a:lnTo>
                    <a:pt x="1711" y="3596"/>
                  </a:lnTo>
                  <a:lnTo>
                    <a:pt x="1680" y="3590"/>
                  </a:lnTo>
                  <a:lnTo>
                    <a:pt x="1652" y="3584"/>
                  </a:lnTo>
                  <a:lnTo>
                    <a:pt x="1622" y="3576"/>
                  </a:lnTo>
                  <a:lnTo>
                    <a:pt x="1594" y="3566"/>
                  </a:lnTo>
                  <a:lnTo>
                    <a:pt x="1566" y="3555"/>
                  </a:lnTo>
                  <a:lnTo>
                    <a:pt x="1539" y="3543"/>
                  </a:lnTo>
                  <a:lnTo>
                    <a:pt x="1513" y="3530"/>
                  </a:lnTo>
                  <a:lnTo>
                    <a:pt x="1488" y="3514"/>
                  </a:lnTo>
                  <a:lnTo>
                    <a:pt x="1462" y="3499"/>
                  </a:lnTo>
                  <a:lnTo>
                    <a:pt x="1438" y="3481"/>
                  </a:lnTo>
                  <a:lnTo>
                    <a:pt x="1415" y="3464"/>
                  </a:lnTo>
                  <a:lnTo>
                    <a:pt x="1393" y="3444"/>
                  </a:lnTo>
                  <a:lnTo>
                    <a:pt x="1372" y="3424"/>
                  </a:lnTo>
                  <a:lnTo>
                    <a:pt x="1352" y="3403"/>
                  </a:lnTo>
                  <a:lnTo>
                    <a:pt x="1332" y="3381"/>
                  </a:lnTo>
                  <a:lnTo>
                    <a:pt x="1315" y="3358"/>
                  </a:lnTo>
                  <a:lnTo>
                    <a:pt x="1297" y="3334"/>
                  </a:lnTo>
                  <a:lnTo>
                    <a:pt x="1282" y="3309"/>
                  </a:lnTo>
                  <a:lnTo>
                    <a:pt x="1266" y="3283"/>
                  </a:lnTo>
                  <a:lnTo>
                    <a:pt x="1253" y="3257"/>
                  </a:lnTo>
                  <a:lnTo>
                    <a:pt x="1241" y="3230"/>
                  </a:lnTo>
                  <a:lnTo>
                    <a:pt x="1230" y="3202"/>
                  </a:lnTo>
                  <a:lnTo>
                    <a:pt x="1220" y="3174"/>
                  </a:lnTo>
                  <a:lnTo>
                    <a:pt x="1213" y="3145"/>
                  </a:lnTo>
                  <a:lnTo>
                    <a:pt x="1206" y="3115"/>
                  </a:lnTo>
                  <a:lnTo>
                    <a:pt x="1200" y="3085"/>
                  </a:lnTo>
                  <a:lnTo>
                    <a:pt x="1196" y="3054"/>
                  </a:lnTo>
                  <a:lnTo>
                    <a:pt x="1194" y="3024"/>
                  </a:lnTo>
                  <a:lnTo>
                    <a:pt x="1193" y="2993"/>
                  </a:lnTo>
                  <a:lnTo>
                    <a:pt x="1194" y="2961"/>
                  </a:lnTo>
                  <a:lnTo>
                    <a:pt x="1196" y="2930"/>
                  </a:lnTo>
                  <a:lnTo>
                    <a:pt x="1200" y="2899"/>
                  </a:lnTo>
                  <a:lnTo>
                    <a:pt x="1206" y="2870"/>
                  </a:lnTo>
                  <a:lnTo>
                    <a:pt x="1213" y="2840"/>
                  </a:lnTo>
                  <a:lnTo>
                    <a:pt x="1220" y="2811"/>
                  </a:lnTo>
                  <a:lnTo>
                    <a:pt x="1230" y="2783"/>
                  </a:lnTo>
                  <a:lnTo>
                    <a:pt x="1241" y="2755"/>
                  </a:lnTo>
                  <a:lnTo>
                    <a:pt x="1253" y="2728"/>
                  </a:lnTo>
                  <a:lnTo>
                    <a:pt x="1266" y="2702"/>
                  </a:lnTo>
                  <a:lnTo>
                    <a:pt x="1282" y="2676"/>
                  </a:lnTo>
                  <a:lnTo>
                    <a:pt x="1297" y="2652"/>
                  </a:lnTo>
                  <a:lnTo>
                    <a:pt x="1315" y="2628"/>
                  </a:lnTo>
                  <a:lnTo>
                    <a:pt x="1332" y="2604"/>
                  </a:lnTo>
                  <a:lnTo>
                    <a:pt x="1352" y="2582"/>
                  </a:lnTo>
                  <a:lnTo>
                    <a:pt x="1372" y="2562"/>
                  </a:lnTo>
                  <a:lnTo>
                    <a:pt x="1393" y="2541"/>
                  </a:lnTo>
                  <a:lnTo>
                    <a:pt x="1415" y="2522"/>
                  </a:lnTo>
                  <a:lnTo>
                    <a:pt x="1438" y="2503"/>
                  </a:lnTo>
                  <a:lnTo>
                    <a:pt x="1462" y="2487"/>
                  </a:lnTo>
                  <a:lnTo>
                    <a:pt x="1488" y="2470"/>
                  </a:lnTo>
                  <a:lnTo>
                    <a:pt x="1513" y="2456"/>
                  </a:lnTo>
                  <a:lnTo>
                    <a:pt x="1539" y="2443"/>
                  </a:lnTo>
                  <a:lnTo>
                    <a:pt x="1566" y="2431"/>
                  </a:lnTo>
                  <a:lnTo>
                    <a:pt x="1594" y="2420"/>
                  </a:lnTo>
                  <a:lnTo>
                    <a:pt x="1622" y="2410"/>
                  </a:lnTo>
                  <a:lnTo>
                    <a:pt x="1652" y="2401"/>
                  </a:lnTo>
                  <a:lnTo>
                    <a:pt x="1680" y="2394"/>
                  </a:lnTo>
                  <a:lnTo>
                    <a:pt x="1711" y="2389"/>
                  </a:lnTo>
                  <a:lnTo>
                    <a:pt x="1741" y="2386"/>
                  </a:lnTo>
                  <a:lnTo>
                    <a:pt x="1773" y="2383"/>
                  </a:lnTo>
                  <a:lnTo>
                    <a:pt x="1803" y="2382"/>
                  </a:lnTo>
                  <a:lnTo>
                    <a:pt x="1835" y="2383"/>
                  </a:lnTo>
                  <a:lnTo>
                    <a:pt x="1866" y="2386"/>
                  </a:lnTo>
                  <a:lnTo>
                    <a:pt x="1896" y="2389"/>
                  </a:lnTo>
                  <a:lnTo>
                    <a:pt x="1927" y="2394"/>
                  </a:lnTo>
                  <a:lnTo>
                    <a:pt x="1956" y="2401"/>
                  </a:lnTo>
                  <a:lnTo>
                    <a:pt x="1985" y="2410"/>
                  </a:lnTo>
                  <a:lnTo>
                    <a:pt x="2014" y="2420"/>
                  </a:lnTo>
                  <a:lnTo>
                    <a:pt x="2041" y="2431"/>
                  </a:lnTo>
                  <a:lnTo>
                    <a:pt x="2067" y="2443"/>
                  </a:lnTo>
                  <a:lnTo>
                    <a:pt x="2094" y="2456"/>
                  </a:lnTo>
                  <a:lnTo>
                    <a:pt x="2120" y="2470"/>
                  </a:lnTo>
                  <a:lnTo>
                    <a:pt x="2144" y="2487"/>
                  </a:lnTo>
                  <a:lnTo>
                    <a:pt x="2169" y="2503"/>
                  </a:lnTo>
                  <a:lnTo>
                    <a:pt x="2192" y="2522"/>
                  </a:lnTo>
                  <a:lnTo>
                    <a:pt x="2214" y="2541"/>
                  </a:lnTo>
                  <a:lnTo>
                    <a:pt x="2235" y="2562"/>
                  </a:lnTo>
                  <a:lnTo>
                    <a:pt x="2256" y="2582"/>
                  </a:lnTo>
                  <a:lnTo>
                    <a:pt x="2274" y="2604"/>
                  </a:lnTo>
                  <a:lnTo>
                    <a:pt x="2293" y="2628"/>
                  </a:lnTo>
                  <a:lnTo>
                    <a:pt x="2309" y="2652"/>
                  </a:lnTo>
                  <a:lnTo>
                    <a:pt x="2326" y="2676"/>
                  </a:lnTo>
                  <a:lnTo>
                    <a:pt x="2340" y="2702"/>
                  </a:lnTo>
                  <a:lnTo>
                    <a:pt x="2353" y="2728"/>
                  </a:lnTo>
                  <a:lnTo>
                    <a:pt x="2367" y="2755"/>
                  </a:lnTo>
                  <a:lnTo>
                    <a:pt x="2377" y="2783"/>
                  </a:lnTo>
                  <a:lnTo>
                    <a:pt x="2386" y="2811"/>
                  </a:lnTo>
                  <a:lnTo>
                    <a:pt x="2395" y="2840"/>
                  </a:lnTo>
                  <a:lnTo>
                    <a:pt x="2402" y="2870"/>
                  </a:lnTo>
                  <a:lnTo>
                    <a:pt x="2407" y="2899"/>
                  </a:lnTo>
                  <a:lnTo>
                    <a:pt x="2411" y="2930"/>
                  </a:lnTo>
                  <a:lnTo>
                    <a:pt x="2414" y="2961"/>
                  </a:lnTo>
                  <a:lnTo>
                    <a:pt x="2414" y="2993"/>
                  </a:lnTo>
                  <a:close/>
                  <a:moveTo>
                    <a:pt x="2129" y="2993"/>
                  </a:moveTo>
                  <a:lnTo>
                    <a:pt x="2129" y="2993"/>
                  </a:lnTo>
                  <a:lnTo>
                    <a:pt x="2129" y="2975"/>
                  </a:lnTo>
                  <a:lnTo>
                    <a:pt x="2128" y="2959"/>
                  </a:lnTo>
                  <a:lnTo>
                    <a:pt x="2126" y="2943"/>
                  </a:lnTo>
                  <a:lnTo>
                    <a:pt x="2122" y="2927"/>
                  </a:lnTo>
                  <a:lnTo>
                    <a:pt x="2119" y="2911"/>
                  </a:lnTo>
                  <a:lnTo>
                    <a:pt x="2115" y="2896"/>
                  </a:lnTo>
                  <a:lnTo>
                    <a:pt x="2109" y="2881"/>
                  </a:lnTo>
                  <a:lnTo>
                    <a:pt x="2104" y="2866"/>
                  </a:lnTo>
                  <a:lnTo>
                    <a:pt x="2097" y="2852"/>
                  </a:lnTo>
                  <a:lnTo>
                    <a:pt x="2089" y="2838"/>
                  </a:lnTo>
                  <a:lnTo>
                    <a:pt x="2082" y="2823"/>
                  </a:lnTo>
                  <a:lnTo>
                    <a:pt x="2074" y="2810"/>
                  </a:lnTo>
                  <a:lnTo>
                    <a:pt x="2064" y="2798"/>
                  </a:lnTo>
                  <a:lnTo>
                    <a:pt x="2054" y="2786"/>
                  </a:lnTo>
                  <a:lnTo>
                    <a:pt x="2044" y="2774"/>
                  </a:lnTo>
                  <a:lnTo>
                    <a:pt x="2033" y="2763"/>
                  </a:lnTo>
                  <a:lnTo>
                    <a:pt x="2022" y="2752"/>
                  </a:lnTo>
                  <a:lnTo>
                    <a:pt x="2010" y="2742"/>
                  </a:lnTo>
                  <a:lnTo>
                    <a:pt x="1998" y="2732"/>
                  </a:lnTo>
                  <a:lnTo>
                    <a:pt x="1985" y="2723"/>
                  </a:lnTo>
                  <a:lnTo>
                    <a:pt x="1972" y="2714"/>
                  </a:lnTo>
                  <a:lnTo>
                    <a:pt x="1958" y="2707"/>
                  </a:lnTo>
                  <a:lnTo>
                    <a:pt x="1944" y="2699"/>
                  </a:lnTo>
                  <a:lnTo>
                    <a:pt x="1930" y="2692"/>
                  </a:lnTo>
                  <a:lnTo>
                    <a:pt x="1916" y="2687"/>
                  </a:lnTo>
                  <a:lnTo>
                    <a:pt x="1900" y="2681"/>
                  </a:lnTo>
                  <a:lnTo>
                    <a:pt x="1885" y="2677"/>
                  </a:lnTo>
                  <a:lnTo>
                    <a:pt x="1869" y="2674"/>
                  </a:lnTo>
                  <a:lnTo>
                    <a:pt x="1853" y="2670"/>
                  </a:lnTo>
                  <a:lnTo>
                    <a:pt x="1836" y="2669"/>
                  </a:lnTo>
                  <a:lnTo>
                    <a:pt x="1820" y="2667"/>
                  </a:lnTo>
                  <a:lnTo>
                    <a:pt x="1803" y="2667"/>
                  </a:lnTo>
                  <a:lnTo>
                    <a:pt x="1787" y="2667"/>
                  </a:lnTo>
                  <a:lnTo>
                    <a:pt x="1770" y="2669"/>
                  </a:lnTo>
                  <a:lnTo>
                    <a:pt x="1754" y="2670"/>
                  </a:lnTo>
                  <a:lnTo>
                    <a:pt x="1737" y="2674"/>
                  </a:lnTo>
                  <a:lnTo>
                    <a:pt x="1722" y="2677"/>
                  </a:lnTo>
                  <a:lnTo>
                    <a:pt x="1707" y="2681"/>
                  </a:lnTo>
                  <a:lnTo>
                    <a:pt x="1691" y="2687"/>
                  </a:lnTo>
                  <a:lnTo>
                    <a:pt x="1677" y="2692"/>
                  </a:lnTo>
                  <a:lnTo>
                    <a:pt x="1663" y="2699"/>
                  </a:lnTo>
                  <a:lnTo>
                    <a:pt x="1648" y="2707"/>
                  </a:lnTo>
                  <a:lnTo>
                    <a:pt x="1635" y="2714"/>
                  </a:lnTo>
                  <a:lnTo>
                    <a:pt x="1622" y="2723"/>
                  </a:lnTo>
                  <a:lnTo>
                    <a:pt x="1609" y="2732"/>
                  </a:lnTo>
                  <a:lnTo>
                    <a:pt x="1597" y="2742"/>
                  </a:lnTo>
                  <a:lnTo>
                    <a:pt x="1584" y="2752"/>
                  </a:lnTo>
                  <a:lnTo>
                    <a:pt x="1573" y="2763"/>
                  </a:lnTo>
                  <a:lnTo>
                    <a:pt x="1562" y="2774"/>
                  </a:lnTo>
                  <a:lnTo>
                    <a:pt x="1553" y="2786"/>
                  </a:lnTo>
                  <a:lnTo>
                    <a:pt x="1543" y="2798"/>
                  </a:lnTo>
                  <a:lnTo>
                    <a:pt x="1534" y="2810"/>
                  </a:lnTo>
                  <a:lnTo>
                    <a:pt x="1525" y="2823"/>
                  </a:lnTo>
                  <a:lnTo>
                    <a:pt x="1517" y="2838"/>
                  </a:lnTo>
                  <a:lnTo>
                    <a:pt x="1511" y="2852"/>
                  </a:lnTo>
                  <a:lnTo>
                    <a:pt x="1504" y="2866"/>
                  </a:lnTo>
                  <a:lnTo>
                    <a:pt x="1498" y="2881"/>
                  </a:lnTo>
                  <a:lnTo>
                    <a:pt x="1493" y="2896"/>
                  </a:lnTo>
                  <a:lnTo>
                    <a:pt x="1489" y="2911"/>
                  </a:lnTo>
                  <a:lnTo>
                    <a:pt x="1484" y="2927"/>
                  </a:lnTo>
                  <a:lnTo>
                    <a:pt x="1482" y="2943"/>
                  </a:lnTo>
                  <a:lnTo>
                    <a:pt x="1480" y="2959"/>
                  </a:lnTo>
                  <a:lnTo>
                    <a:pt x="1479" y="2975"/>
                  </a:lnTo>
                  <a:lnTo>
                    <a:pt x="1478" y="2993"/>
                  </a:lnTo>
                  <a:lnTo>
                    <a:pt x="1479" y="3009"/>
                  </a:lnTo>
                  <a:lnTo>
                    <a:pt x="1480" y="3026"/>
                  </a:lnTo>
                  <a:lnTo>
                    <a:pt x="1482" y="3042"/>
                  </a:lnTo>
                  <a:lnTo>
                    <a:pt x="1484" y="3058"/>
                  </a:lnTo>
                  <a:lnTo>
                    <a:pt x="1489" y="3074"/>
                  </a:lnTo>
                  <a:lnTo>
                    <a:pt x="1493" y="3090"/>
                  </a:lnTo>
                  <a:lnTo>
                    <a:pt x="1498" y="3104"/>
                  </a:lnTo>
                  <a:lnTo>
                    <a:pt x="1504" y="3119"/>
                  </a:lnTo>
                  <a:lnTo>
                    <a:pt x="1511" y="3134"/>
                  </a:lnTo>
                  <a:lnTo>
                    <a:pt x="1517" y="3148"/>
                  </a:lnTo>
                  <a:lnTo>
                    <a:pt x="1525" y="3161"/>
                  </a:lnTo>
                  <a:lnTo>
                    <a:pt x="1534" y="3174"/>
                  </a:lnTo>
                  <a:lnTo>
                    <a:pt x="1543" y="3188"/>
                  </a:lnTo>
                  <a:lnTo>
                    <a:pt x="1553" y="3200"/>
                  </a:lnTo>
                  <a:lnTo>
                    <a:pt x="1562" y="3212"/>
                  </a:lnTo>
                  <a:lnTo>
                    <a:pt x="1573" y="3223"/>
                  </a:lnTo>
                  <a:lnTo>
                    <a:pt x="1584" y="3234"/>
                  </a:lnTo>
                  <a:lnTo>
                    <a:pt x="1597" y="3244"/>
                  </a:lnTo>
                  <a:lnTo>
                    <a:pt x="1609" y="3254"/>
                  </a:lnTo>
                  <a:lnTo>
                    <a:pt x="1622" y="3262"/>
                  </a:lnTo>
                  <a:lnTo>
                    <a:pt x="1635" y="3271"/>
                  </a:lnTo>
                  <a:lnTo>
                    <a:pt x="1648" y="3279"/>
                  </a:lnTo>
                  <a:lnTo>
                    <a:pt x="1663" y="3285"/>
                  </a:lnTo>
                  <a:lnTo>
                    <a:pt x="1677" y="3292"/>
                  </a:lnTo>
                  <a:lnTo>
                    <a:pt x="1691" y="3299"/>
                  </a:lnTo>
                  <a:lnTo>
                    <a:pt x="1707" y="3303"/>
                  </a:lnTo>
                  <a:lnTo>
                    <a:pt x="1722" y="3307"/>
                  </a:lnTo>
                  <a:lnTo>
                    <a:pt x="1737" y="3312"/>
                  </a:lnTo>
                  <a:lnTo>
                    <a:pt x="1754" y="3314"/>
                  </a:lnTo>
                  <a:lnTo>
                    <a:pt x="1770" y="3316"/>
                  </a:lnTo>
                  <a:lnTo>
                    <a:pt x="1787" y="3317"/>
                  </a:lnTo>
                  <a:lnTo>
                    <a:pt x="1803" y="3318"/>
                  </a:lnTo>
                  <a:lnTo>
                    <a:pt x="1820" y="3317"/>
                  </a:lnTo>
                  <a:lnTo>
                    <a:pt x="1836" y="3316"/>
                  </a:lnTo>
                  <a:lnTo>
                    <a:pt x="1853" y="3314"/>
                  </a:lnTo>
                  <a:lnTo>
                    <a:pt x="1869" y="3312"/>
                  </a:lnTo>
                  <a:lnTo>
                    <a:pt x="1885" y="3307"/>
                  </a:lnTo>
                  <a:lnTo>
                    <a:pt x="1900" y="3303"/>
                  </a:lnTo>
                  <a:lnTo>
                    <a:pt x="1916" y="3299"/>
                  </a:lnTo>
                  <a:lnTo>
                    <a:pt x="1930" y="3292"/>
                  </a:lnTo>
                  <a:lnTo>
                    <a:pt x="1944" y="3285"/>
                  </a:lnTo>
                  <a:lnTo>
                    <a:pt x="1958" y="3279"/>
                  </a:lnTo>
                  <a:lnTo>
                    <a:pt x="1972" y="3271"/>
                  </a:lnTo>
                  <a:lnTo>
                    <a:pt x="1985" y="3262"/>
                  </a:lnTo>
                  <a:lnTo>
                    <a:pt x="1998" y="3254"/>
                  </a:lnTo>
                  <a:lnTo>
                    <a:pt x="2010" y="3244"/>
                  </a:lnTo>
                  <a:lnTo>
                    <a:pt x="2022" y="3234"/>
                  </a:lnTo>
                  <a:lnTo>
                    <a:pt x="2033" y="3223"/>
                  </a:lnTo>
                  <a:lnTo>
                    <a:pt x="2044" y="3212"/>
                  </a:lnTo>
                  <a:lnTo>
                    <a:pt x="2054" y="3200"/>
                  </a:lnTo>
                  <a:lnTo>
                    <a:pt x="2064" y="3188"/>
                  </a:lnTo>
                  <a:lnTo>
                    <a:pt x="2074" y="3174"/>
                  </a:lnTo>
                  <a:lnTo>
                    <a:pt x="2082" y="3161"/>
                  </a:lnTo>
                  <a:lnTo>
                    <a:pt x="2089" y="3148"/>
                  </a:lnTo>
                  <a:lnTo>
                    <a:pt x="2097" y="3134"/>
                  </a:lnTo>
                  <a:lnTo>
                    <a:pt x="2104" y="3119"/>
                  </a:lnTo>
                  <a:lnTo>
                    <a:pt x="2109" y="3104"/>
                  </a:lnTo>
                  <a:lnTo>
                    <a:pt x="2115" y="3090"/>
                  </a:lnTo>
                  <a:lnTo>
                    <a:pt x="2119" y="3074"/>
                  </a:lnTo>
                  <a:lnTo>
                    <a:pt x="2122" y="3058"/>
                  </a:lnTo>
                  <a:lnTo>
                    <a:pt x="2126" y="3042"/>
                  </a:lnTo>
                  <a:lnTo>
                    <a:pt x="2128" y="3026"/>
                  </a:lnTo>
                  <a:lnTo>
                    <a:pt x="2129" y="3009"/>
                  </a:lnTo>
                  <a:lnTo>
                    <a:pt x="2129" y="2993"/>
                  </a:lnTo>
                  <a:close/>
                  <a:moveTo>
                    <a:pt x="3058" y="2136"/>
                  </a:moveTo>
                  <a:lnTo>
                    <a:pt x="3058" y="2136"/>
                  </a:lnTo>
                  <a:lnTo>
                    <a:pt x="3062" y="2142"/>
                  </a:lnTo>
                  <a:lnTo>
                    <a:pt x="3068" y="2149"/>
                  </a:lnTo>
                  <a:lnTo>
                    <a:pt x="3074" y="2155"/>
                  </a:lnTo>
                  <a:lnTo>
                    <a:pt x="3081" y="2160"/>
                  </a:lnTo>
                  <a:lnTo>
                    <a:pt x="3088" y="2163"/>
                  </a:lnTo>
                  <a:lnTo>
                    <a:pt x="3096" y="2167"/>
                  </a:lnTo>
                  <a:lnTo>
                    <a:pt x="3105" y="2168"/>
                  </a:lnTo>
                  <a:lnTo>
                    <a:pt x="3114" y="2169"/>
                  </a:lnTo>
                  <a:lnTo>
                    <a:pt x="3123" y="2168"/>
                  </a:lnTo>
                  <a:lnTo>
                    <a:pt x="3131" y="2167"/>
                  </a:lnTo>
                  <a:lnTo>
                    <a:pt x="3139" y="2164"/>
                  </a:lnTo>
                  <a:lnTo>
                    <a:pt x="3146" y="2161"/>
                  </a:lnTo>
                  <a:lnTo>
                    <a:pt x="3152" y="2158"/>
                  </a:lnTo>
                  <a:lnTo>
                    <a:pt x="3159" y="2152"/>
                  </a:lnTo>
                  <a:lnTo>
                    <a:pt x="3164" y="2147"/>
                  </a:lnTo>
                  <a:lnTo>
                    <a:pt x="3169" y="2140"/>
                  </a:lnTo>
                  <a:lnTo>
                    <a:pt x="3174" y="2134"/>
                  </a:lnTo>
                  <a:lnTo>
                    <a:pt x="3178" y="2125"/>
                  </a:lnTo>
                  <a:lnTo>
                    <a:pt x="3181" y="2115"/>
                  </a:lnTo>
                  <a:lnTo>
                    <a:pt x="3184" y="2104"/>
                  </a:lnTo>
                  <a:lnTo>
                    <a:pt x="3186" y="2092"/>
                  </a:lnTo>
                  <a:lnTo>
                    <a:pt x="3187" y="2080"/>
                  </a:lnTo>
                  <a:lnTo>
                    <a:pt x="3189" y="2050"/>
                  </a:lnTo>
                  <a:lnTo>
                    <a:pt x="3187" y="2026"/>
                  </a:lnTo>
                  <a:lnTo>
                    <a:pt x="3185" y="2004"/>
                  </a:lnTo>
                  <a:lnTo>
                    <a:pt x="3182" y="1994"/>
                  </a:lnTo>
                  <a:lnTo>
                    <a:pt x="3180" y="1984"/>
                  </a:lnTo>
                  <a:lnTo>
                    <a:pt x="3176" y="1974"/>
                  </a:lnTo>
                  <a:lnTo>
                    <a:pt x="3172" y="1966"/>
                  </a:lnTo>
                  <a:lnTo>
                    <a:pt x="3167" y="1959"/>
                  </a:lnTo>
                  <a:lnTo>
                    <a:pt x="3162" y="1952"/>
                  </a:lnTo>
                  <a:lnTo>
                    <a:pt x="3156" y="1947"/>
                  </a:lnTo>
                  <a:lnTo>
                    <a:pt x="3149" y="1941"/>
                  </a:lnTo>
                  <a:lnTo>
                    <a:pt x="3141" y="1937"/>
                  </a:lnTo>
                  <a:lnTo>
                    <a:pt x="3134" y="1935"/>
                  </a:lnTo>
                  <a:lnTo>
                    <a:pt x="3124" y="1932"/>
                  </a:lnTo>
                  <a:lnTo>
                    <a:pt x="3114" y="1932"/>
                  </a:lnTo>
                  <a:lnTo>
                    <a:pt x="3106" y="1932"/>
                  </a:lnTo>
                  <a:lnTo>
                    <a:pt x="3097" y="1933"/>
                  </a:lnTo>
                  <a:lnTo>
                    <a:pt x="3090" y="1936"/>
                  </a:lnTo>
                  <a:lnTo>
                    <a:pt x="3083" y="1939"/>
                  </a:lnTo>
                  <a:lnTo>
                    <a:pt x="3076" y="1943"/>
                  </a:lnTo>
                  <a:lnTo>
                    <a:pt x="3070" y="1948"/>
                  </a:lnTo>
                  <a:lnTo>
                    <a:pt x="3064" y="1954"/>
                  </a:lnTo>
                  <a:lnTo>
                    <a:pt x="3059" y="1961"/>
                  </a:lnTo>
                  <a:lnTo>
                    <a:pt x="3054" y="1969"/>
                  </a:lnTo>
                  <a:lnTo>
                    <a:pt x="3050" y="1977"/>
                  </a:lnTo>
                  <a:lnTo>
                    <a:pt x="3047" y="1986"/>
                  </a:lnTo>
                  <a:lnTo>
                    <a:pt x="3044" y="1997"/>
                  </a:lnTo>
                  <a:lnTo>
                    <a:pt x="3042" y="2009"/>
                  </a:lnTo>
                  <a:lnTo>
                    <a:pt x="3041" y="2021"/>
                  </a:lnTo>
                  <a:lnTo>
                    <a:pt x="3039" y="2050"/>
                  </a:lnTo>
                  <a:lnTo>
                    <a:pt x="3040" y="2075"/>
                  </a:lnTo>
                  <a:lnTo>
                    <a:pt x="3042" y="2086"/>
                  </a:lnTo>
                  <a:lnTo>
                    <a:pt x="3044" y="2098"/>
                  </a:lnTo>
                  <a:lnTo>
                    <a:pt x="3047" y="2108"/>
                  </a:lnTo>
                  <a:lnTo>
                    <a:pt x="3050" y="2118"/>
                  </a:lnTo>
                  <a:lnTo>
                    <a:pt x="3053" y="2127"/>
                  </a:lnTo>
                  <a:lnTo>
                    <a:pt x="3058" y="2136"/>
                  </a:lnTo>
                  <a:close/>
                  <a:moveTo>
                    <a:pt x="2779" y="2047"/>
                  </a:moveTo>
                  <a:lnTo>
                    <a:pt x="2779" y="2047"/>
                  </a:lnTo>
                  <a:lnTo>
                    <a:pt x="2788" y="2048"/>
                  </a:lnTo>
                  <a:lnTo>
                    <a:pt x="2794" y="2048"/>
                  </a:lnTo>
                  <a:lnTo>
                    <a:pt x="2807" y="2047"/>
                  </a:lnTo>
                  <a:lnTo>
                    <a:pt x="2820" y="2045"/>
                  </a:lnTo>
                  <a:lnTo>
                    <a:pt x="2832" y="2041"/>
                  </a:lnTo>
                  <a:lnTo>
                    <a:pt x="2843" y="2036"/>
                  </a:lnTo>
                  <a:lnTo>
                    <a:pt x="2849" y="2032"/>
                  </a:lnTo>
                  <a:lnTo>
                    <a:pt x="2853" y="2028"/>
                  </a:lnTo>
                  <a:lnTo>
                    <a:pt x="2856" y="2024"/>
                  </a:lnTo>
                  <a:lnTo>
                    <a:pt x="2860" y="2017"/>
                  </a:lnTo>
                  <a:lnTo>
                    <a:pt x="2863" y="2012"/>
                  </a:lnTo>
                  <a:lnTo>
                    <a:pt x="2864" y="2004"/>
                  </a:lnTo>
                  <a:lnTo>
                    <a:pt x="2865" y="1996"/>
                  </a:lnTo>
                  <a:lnTo>
                    <a:pt x="2866" y="1986"/>
                  </a:lnTo>
                  <a:lnTo>
                    <a:pt x="2865" y="1979"/>
                  </a:lnTo>
                  <a:lnTo>
                    <a:pt x="2864" y="1972"/>
                  </a:lnTo>
                  <a:lnTo>
                    <a:pt x="2863" y="1965"/>
                  </a:lnTo>
                  <a:lnTo>
                    <a:pt x="2860" y="1960"/>
                  </a:lnTo>
                  <a:lnTo>
                    <a:pt x="2853" y="1951"/>
                  </a:lnTo>
                  <a:lnTo>
                    <a:pt x="2850" y="1947"/>
                  </a:lnTo>
                  <a:lnTo>
                    <a:pt x="2844" y="1943"/>
                  </a:lnTo>
                  <a:lnTo>
                    <a:pt x="2834" y="1938"/>
                  </a:lnTo>
                  <a:lnTo>
                    <a:pt x="2823" y="1935"/>
                  </a:lnTo>
                  <a:lnTo>
                    <a:pt x="2810" y="1932"/>
                  </a:lnTo>
                  <a:lnTo>
                    <a:pt x="2798" y="1932"/>
                  </a:lnTo>
                  <a:lnTo>
                    <a:pt x="2779" y="1932"/>
                  </a:lnTo>
                  <a:lnTo>
                    <a:pt x="2765" y="1935"/>
                  </a:lnTo>
                  <a:lnTo>
                    <a:pt x="2765" y="2046"/>
                  </a:lnTo>
                  <a:lnTo>
                    <a:pt x="2770" y="2047"/>
                  </a:lnTo>
                  <a:lnTo>
                    <a:pt x="2779" y="2047"/>
                  </a:lnTo>
                  <a:close/>
                  <a:moveTo>
                    <a:pt x="7881" y="2533"/>
                  </a:moveTo>
                  <a:lnTo>
                    <a:pt x="7188" y="2533"/>
                  </a:lnTo>
                  <a:lnTo>
                    <a:pt x="7174" y="2513"/>
                  </a:lnTo>
                  <a:lnTo>
                    <a:pt x="7159" y="2493"/>
                  </a:lnTo>
                  <a:lnTo>
                    <a:pt x="7144" y="2475"/>
                  </a:lnTo>
                  <a:lnTo>
                    <a:pt x="7128" y="2456"/>
                  </a:lnTo>
                  <a:lnTo>
                    <a:pt x="7113" y="2438"/>
                  </a:lnTo>
                  <a:lnTo>
                    <a:pt x="7097" y="2421"/>
                  </a:lnTo>
                  <a:lnTo>
                    <a:pt x="7079" y="2404"/>
                  </a:lnTo>
                  <a:lnTo>
                    <a:pt x="7061" y="2388"/>
                  </a:lnTo>
                  <a:lnTo>
                    <a:pt x="7044" y="2371"/>
                  </a:lnTo>
                  <a:lnTo>
                    <a:pt x="7025" y="2356"/>
                  </a:lnTo>
                  <a:lnTo>
                    <a:pt x="7006" y="2342"/>
                  </a:lnTo>
                  <a:lnTo>
                    <a:pt x="6987" y="2327"/>
                  </a:lnTo>
                  <a:lnTo>
                    <a:pt x="6967" y="2313"/>
                  </a:lnTo>
                  <a:lnTo>
                    <a:pt x="6946" y="2300"/>
                  </a:lnTo>
                  <a:lnTo>
                    <a:pt x="6925" y="2288"/>
                  </a:lnTo>
                  <a:lnTo>
                    <a:pt x="6904" y="2276"/>
                  </a:lnTo>
                  <a:lnTo>
                    <a:pt x="6883" y="2265"/>
                  </a:lnTo>
                  <a:lnTo>
                    <a:pt x="6861" y="2254"/>
                  </a:lnTo>
                  <a:lnTo>
                    <a:pt x="6838" y="2244"/>
                  </a:lnTo>
                  <a:lnTo>
                    <a:pt x="6816" y="2235"/>
                  </a:lnTo>
                  <a:lnTo>
                    <a:pt x="6793" y="2226"/>
                  </a:lnTo>
                  <a:lnTo>
                    <a:pt x="6770" y="2218"/>
                  </a:lnTo>
                  <a:lnTo>
                    <a:pt x="6746" y="2211"/>
                  </a:lnTo>
                  <a:lnTo>
                    <a:pt x="6723" y="2204"/>
                  </a:lnTo>
                  <a:lnTo>
                    <a:pt x="6698" y="2199"/>
                  </a:lnTo>
                  <a:lnTo>
                    <a:pt x="6673" y="2193"/>
                  </a:lnTo>
                  <a:lnTo>
                    <a:pt x="6649" y="2189"/>
                  </a:lnTo>
                  <a:lnTo>
                    <a:pt x="6623" y="2185"/>
                  </a:lnTo>
                  <a:lnTo>
                    <a:pt x="6598" y="2182"/>
                  </a:lnTo>
                  <a:lnTo>
                    <a:pt x="6573" y="2180"/>
                  </a:lnTo>
                  <a:lnTo>
                    <a:pt x="6548" y="2179"/>
                  </a:lnTo>
                  <a:lnTo>
                    <a:pt x="6521" y="2179"/>
                  </a:lnTo>
                  <a:lnTo>
                    <a:pt x="6510" y="2179"/>
                  </a:lnTo>
                  <a:lnTo>
                    <a:pt x="6499" y="2180"/>
                  </a:lnTo>
                  <a:lnTo>
                    <a:pt x="6509" y="2145"/>
                  </a:lnTo>
                  <a:lnTo>
                    <a:pt x="6517" y="2111"/>
                  </a:lnTo>
                  <a:lnTo>
                    <a:pt x="6523" y="2074"/>
                  </a:lnTo>
                  <a:lnTo>
                    <a:pt x="6528" y="2039"/>
                  </a:lnTo>
                  <a:lnTo>
                    <a:pt x="6531" y="2004"/>
                  </a:lnTo>
                  <a:lnTo>
                    <a:pt x="6533" y="1970"/>
                  </a:lnTo>
                  <a:lnTo>
                    <a:pt x="6534" y="1936"/>
                  </a:lnTo>
                  <a:lnTo>
                    <a:pt x="6535" y="1902"/>
                  </a:lnTo>
                  <a:lnTo>
                    <a:pt x="6535" y="1585"/>
                  </a:lnTo>
                  <a:lnTo>
                    <a:pt x="6786" y="1340"/>
                  </a:lnTo>
                  <a:lnTo>
                    <a:pt x="6705" y="1294"/>
                  </a:lnTo>
                  <a:lnTo>
                    <a:pt x="6621" y="1248"/>
                  </a:lnTo>
                  <a:lnTo>
                    <a:pt x="6534" y="1202"/>
                  </a:lnTo>
                  <a:lnTo>
                    <a:pt x="6445" y="1156"/>
                  </a:lnTo>
                  <a:lnTo>
                    <a:pt x="6399" y="1133"/>
                  </a:lnTo>
                  <a:lnTo>
                    <a:pt x="6352" y="1109"/>
                  </a:lnTo>
                  <a:lnTo>
                    <a:pt x="6303" y="1087"/>
                  </a:lnTo>
                  <a:lnTo>
                    <a:pt x="6254" y="1065"/>
                  </a:lnTo>
                  <a:lnTo>
                    <a:pt x="6203" y="1044"/>
                  </a:lnTo>
                  <a:lnTo>
                    <a:pt x="6151" y="1024"/>
                  </a:lnTo>
                  <a:lnTo>
                    <a:pt x="6098" y="1003"/>
                  </a:lnTo>
                  <a:lnTo>
                    <a:pt x="6043" y="983"/>
                  </a:lnTo>
                  <a:lnTo>
                    <a:pt x="5986" y="963"/>
                  </a:lnTo>
                  <a:lnTo>
                    <a:pt x="5928" y="944"/>
                  </a:lnTo>
                  <a:lnTo>
                    <a:pt x="5869" y="927"/>
                  </a:lnTo>
                  <a:lnTo>
                    <a:pt x="5807" y="909"/>
                  </a:lnTo>
                  <a:lnTo>
                    <a:pt x="5743" y="893"/>
                  </a:lnTo>
                  <a:lnTo>
                    <a:pt x="5678" y="877"/>
                  </a:lnTo>
                  <a:lnTo>
                    <a:pt x="5610" y="863"/>
                  </a:lnTo>
                  <a:lnTo>
                    <a:pt x="5541" y="849"/>
                  </a:lnTo>
                  <a:lnTo>
                    <a:pt x="5469" y="837"/>
                  </a:lnTo>
                  <a:lnTo>
                    <a:pt x="5396" y="824"/>
                  </a:lnTo>
                  <a:lnTo>
                    <a:pt x="5320" y="815"/>
                  </a:lnTo>
                  <a:lnTo>
                    <a:pt x="5240" y="805"/>
                  </a:lnTo>
                  <a:lnTo>
                    <a:pt x="5159" y="797"/>
                  </a:lnTo>
                  <a:lnTo>
                    <a:pt x="5075" y="789"/>
                  </a:lnTo>
                  <a:lnTo>
                    <a:pt x="4990" y="784"/>
                  </a:lnTo>
                  <a:lnTo>
                    <a:pt x="4901" y="779"/>
                  </a:lnTo>
                  <a:lnTo>
                    <a:pt x="4901" y="1609"/>
                  </a:lnTo>
                  <a:lnTo>
                    <a:pt x="6304" y="1609"/>
                  </a:lnTo>
                  <a:lnTo>
                    <a:pt x="6304" y="1902"/>
                  </a:lnTo>
                  <a:lnTo>
                    <a:pt x="6304" y="1935"/>
                  </a:lnTo>
                  <a:lnTo>
                    <a:pt x="6303" y="1965"/>
                  </a:lnTo>
                  <a:lnTo>
                    <a:pt x="6301" y="1995"/>
                  </a:lnTo>
                  <a:lnTo>
                    <a:pt x="6298" y="2023"/>
                  </a:lnTo>
                  <a:lnTo>
                    <a:pt x="6293" y="2049"/>
                  </a:lnTo>
                  <a:lnTo>
                    <a:pt x="6289" y="2074"/>
                  </a:lnTo>
                  <a:lnTo>
                    <a:pt x="6282" y="2098"/>
                  </a:lnTo>
                  <a:lnTo>
                    <a:pt x="6276" y="2120"/>
                  </a:lnTo>
                  <a:lnTo>
                    <a:pt x="6268" y="2141"/>
                  </a:lnTo>
                  <a:lnTo>
                    <a:pt x="6258" y="2161"/>
                  </a:lnTo>
                  <a:lnTo>
                    <a:pt x="6248" y="2180"/>
                  </a:lnTo>
                  <a:lnTo>
                    <a:pt x="6237" y="2197"/>
                  </a:lnTo>
                  <a:lnTo>
                    <a:pt x="6225" y="2213"/>
                  </a:lnTo>
                  <a:lnTo>
                    <a:pt x="6211" y="2228"/>
                  </a:lnTo>
                  <a:lnTo>
                    <a:pt x="6197" y="2243"/>
                  </a:lnTo>
                  <a:lnTo>
                    <a:pt x="6180" y="2256"/>
                  </a:lnTo>
                  <a:lnTo>
                    <a:pt x="6156" y="2268"/>
                  </a:lnTo>
                  <a:lnTo>
                    <a:pt x="6132" y="2281"/>
                  </a:lnTo>
                  <a:lnTo>
                    <a:pt x="6109" y="2294"/>
                  </a:lnTo>
                  <a:lnTo>
                    <a:pt x="6085" y="2309"/>
                  </a:lnTo>
                  <a:lnTo>
                    <a:pt x="6063" y="2324"/>
                  </a:lnTo>
                  <a:lnTo>
                    <a:pt x="6041" y="2339"/>
                  </a:lnTo>
                  <a:lnTo>
                    <a:pt x="6019" y="2356"/>
                  </a:lnTo>
                  <a:lnTo>
                    <a:pt x="6000" y="2373"/>
                  </a:lnTo>
                  <a:lnTo>
                    <a:pt x="5979" y="2391"/>
                  </a:lnTo>
                  <a:lnTo>
                    <a:pt x="5959" y="2410"/>
                  </a:lnTo>
                  <a:lnTo>
                    <a:pt x="5940" y="2428"/>
                  </a:lnTo>
                  <a:lnTo>
                    <a:pt x="5923" y="2448"/>
                  </a:lnTo>
                  <a:lnTo>
                    <a:pt x="5905" y="2468"/>
                  </a:lnTo>
                  <a:lnTo>
                    <a:pt x="5887" y="2489"/>
                  </a:lnTo>
                  <a:lnTo>
                    <a:pt x="5871" y="2511"/>
                  </a:lnTo>
                  <a:lnTo>
                    <a:pt x="5856" y="2533"/>
                  </a:lnTo>
                  <a:lnTo>
                    <a:pt x="4600" y="2533"/>
                  </a:lnTo>
                  <a:lnTo>
                    <a:pt x="4601" y="777"/>
                  </a:lnTo>
                  <a:lnTo>
                    <a:pt x="4534" y="779"/>
                  </a:lnTo>
                  <a:lnTo>
                    <a:pt x="4467" y="783"/>
                  </a:lnTo>
                  <a:lnTo>
                    <a:pt x="4401" y="788"/>
                  </a:lnTo>
                  <a:lnTo>
                    <a:pt x="4335" y="796"/>
                  </a:lnTo>
                  <a:lnTo>
                    <a:pt x="4270" y="805"/>
                  </a:lnTo>
                  <a:lnTo>
                    <a:pt x="4204" y="815"/>
                  </a:lnTo>
                  <a:lnTo>
                    <a:pt x="4139" y="826"/>
                  </a:lnTo>
                  <a:lnTo>
                    <a:pt x="4075" y="839"/>
                  </a:lnTo>
                  <a:lnTo>
                    <a:pt x="4010" y="853"/>
                  </a:lnTo>
                  <a:lnTo>
                    <a:pt x="3947" y="868"/>
                  </a:lnTo>
                  <a:lnTo>
                    <a:pt x="3883" y="885"/>
                  </a:lnTo>
                  <a:lnTo>
                    <a:pt x="3819" y="903"/>
                  </a:lnTo>
                  <a:lnTo>
                    <a:pt x="3756" y="922"/>
                  </a:lnTo>
                  <a:lnTo>
                    <a:pt x="3692" y="942"/>
                  </a:lnTo>
                  <a:lnTo>
                    <a:pt x="3629" y="964"/>
                  </a:lnTo>
                  <a:lnTo>
                    <a:pt x="3566" y="986"/>
                  </a:lnTo>
                  <a:lnTo>
                    <a:pt x="3502" y="1010"/>
                  </a:lnTo>
                  <a:lnTo>
                    <a:pt x="3439" y="1035"/>
                  </a:lnTo>
                  <a:lnTo>
                    <a:pt x="3377" y="1060"/>
                  </a:lnTo>
                  <a:lnTo>
                    <a:pt x="3313" y="1086"/>
                  </a:lnTo>
                  <a:lnTo>
                    <a:pt x="3250" y="1114"/>
                  </a:lnTo>
                  <a:lnTo>
                    <a:pt x="3186" y="1141"/>
                  </a:lnTo>
                  <a:lnTo>
                    <a:pt x="3123" y="1171"/>
                  </a:lnTo>
                  <a:lnTo>
                    <a:pt x="3060" y="1201"/>
                  </a:lnTo>
                  <a:lnTo>
                    <a:pt x="2931" y="1262"/>
                  </a:lnTo>
                  <a:lnTo>
                    <a:pt x="2803" y="1326"/>
                  </a:lnTo>
                  <a:lnTo>
                    <a:pt x="2674" y="1393"/>
                  </a:lnTo>
                  <a:lnTo>
                    <a:pt x="2543" y="1463"/>
                  </a:lnTo>
                  <a:lnTo>
                    <a:pt x="2543" y="1486"/>
                  </a:lnTo>
                  <a:lnTo>
                    <a:pt x="2543" y="1498"/>
                  </a:lnTo>
                  <a:lnTo>
                    <a:pt x="2544" y="1510"/>
                  </a:lnTo>
                  <a:lnTo>
                    <a:pt x="2546" y="1522"/>
                  </a:lnTo>
                  <a:lnTo>
                    <a:pt x="2550" y="1534"/>
                  </a:lnTo>
                  <a:lnTo>
                    <a:pt x="2555" y="1546"/>
                  </a:lnTo>
                  <a:lnTo>
                    <a:pt x="2561" y="1557"/>
                  </a:lnTo>
                  <a:lnTo>
                    <a:pt x="2571" y="1568"/>
                  </a:lnTo>
                  <a:lnTo>
                    <a:pt x="2582" y="1578"/>
                  </a:lnTo>
                  <a:lnTo>
                    <a:pt x="2597" y="1586"/>
                  </a:lnTo>
                  <a:lnTo>
                    <a:pt x="2613" y="1593"/>
                  </a:lnTo>
                  <a:lnTo>
                    <a:pt x="2633" y="1600"/>
                  </a:lnTo>
                  <a:lnTo>
                    <a:pt x="2657" y="1604"/>
                  </a:lnTo>
                  <a:lnTo>
                    <a:pt x="2685" y="1608"/>
                  </a:lnTo>
                  <a:lnTo>
                    <a:pt x="2717" y="1608"/>
                  </a:lnTo>
                  <a:lnTo>
                    <a:pt x="4370" y="1609"/>
                  </a:lnTo>
                  <a:lnTo>
                    <a:pt x="4370" y="2533"/>
                  </a:lnTo>
                  <a:lnTo>
                    <a:pt x="2468" y="2533"/>
                  </a:lnTo>
                  <a:lnTo>
                    <a:pt x="2454" y="2513"/>
                  </a:lnTo>
                  <a:lnTo>
                    <a:pt x="2439" y="2493"/>
                  </a:lnTo>
                  <a:lnTo>
                    <a:pt x="2425" y="2475"/>
                  </a:lnTo>
                  <a:lnTo>
                    <a:pt x="2408" y="2456"/>
                  </a:lnTo>
                  <a:lnTo>
                    <a:pt x="2393" y="2438"/>
                  </a:lnTo>
                  <a:lnTo>
                    <a:pt x="2377" y="2421"/>
                  </a:lnTo>
                  <a:lnTo>
                    <a:pt x="2359" y="2404"/>
                  </a:lnTo>
                  <a:lnTo>
                    <a:pt x="2341" y="2388"/>
                  </a:lnTo>
                  <a:lnTo>
                    <a:pt x="2324" y="2371"/>
                  </a:lnTo>
                  <a:lnTo>
                    <a:pt x="2305" y="2356"/>
                  </a:lnTo>
                  <a:lnTo>
                    <a:pt x="2286" y="2342"/>
                  </a:lnTo>
                  <a:lnTo>
                    <a:pt x="2267" y="2327"/>
                  </a:lnTo>
                  <a:lnTo>
                    <a:pt x="2247" y="2313"/>
                  </a:lnTo>
                  <a:lnTo>
                    <a:pt x="2226" y="2300"/>
                  </a:lnTo>
                  <a:lnTo>
                    <a:pt x="2206" y="2288"/>
                  </a:lnTo>
                  <a:lnTo>
                    <a:pt x="2184" y="2276"/>
                  </a:lnTo>
                  <a:lnTo>
                    <a:pt x="2163" y="2265"/>
                  </a:lnTo>
                  <a:lnTo>
                    <a:pt x="2141" y="2254"/>
                  </a:lnTo>
                  <a:lnTo>
                    <a:pt x="2119" y="2244"/>
                  </a:lnTo>
                  <a:lnTo>
                    <a:pt x="2096" y="2235"/>
                  </a:lnTo>
                  <a:lnTo>
                    <a:pt x="2073" y="2226"/>
                  </a:lnTo>
                  <a:lnTo>
                    <a:pt x="2050" y="2218"/>
                  </a:lnTo>
                  <a:lnTo>
                    <a:pt x="2027" y="2211"/>
                  </a:lnTo>
                  <a:lnTo>
                    <a:pt x="2003" y="2204"/>
                  </a:lnTo>
                  <a:lnTo>
                    <a:pt x="1978" y="2199"/>
                  </a:lnTo>
                  <a:lnTo>
                    <a:pt x="1954" y="2193"/>
                  </a:lnTo>
                  <a:lnTo>
                    <a:pt x="1929" y="2189"/>
                  </a:lnTo>
                  <a:lnTo>
                    <a:pt x="1905" y="2185"/>
                  </a:lnTo>
                  <a:lnTo>
                    <a:pt x="1879" y="2182"/>
                  </a:lnTo>
                  <a:lnTo>
                    <a:pt x="1854" y="2180"/>
                  </a:lnTo>
                  <a:lnTo>
                    <a:pt x="1828" y="2179"/>
                  </a:lnTo>
                  <a:lnTo>
                    <a:pt x="1802" y="2179"/>
                  </a:lnTo>
                  <a:lnTo>
                    <a:pt x="1776" y="2179"/>
                  </a:lnTo>
                  <a:lnTo>
                    <a:pt x="1751" y="2180"/>
                  </a:lnTo>
                  <a:lnTo>
                    <a:pt x="1725" y="2182"/>
                  </a:lnTo>
                  <a:lnTo>
                    <a:pt x="1700" y="2185"/>
                  </a:lnTo>
                  <a:lnTo>
                    <a:pt x="1675" y="2189"/>
                  </a:lnTo>
                  <a:lnTo>
                    <a:pt x="1650" y="2193"/>
                  </a:lnTo>
                  <a:lnTo>
                    <a:pt x="1626" y="2199"/>
                  </a:lnTo>
                  <a:lnTo>
                    <a:pt x="1602" y="2204"/>
                  </a:lnTo>
                  <a:lnTo>
                    <a:pt x="1578" y="2211"/>
                  </a:lnTo>
                  <a:lnTo>
                    <a:pt x="1554" y="2218"/>
                  </a:lnTo>
                  <a:lnTo>
                    <a:pt x="1531" y="2226"/>
                  </a:lnTo>
                  <a:lnTo>
                    <a:pt x="1507" y="2235"/>
                  </a:lnTo>
                  <a:lnTo>
                    <a:pt x="1485" y="2244"/>
                  </a:lnTo>
                  <a:lnTo>
                    <a:pt x="1463" y="2254"/>
                  </a:lnTo>
                  <a:lnTo>
                    <a:pt x="1441" y="2265"/>
                  </a:lnTo>
                  <a:lnTo>
                    <a:pt x="1419" y="2276"/>
                  </a:lnTo>
                  <a:lnTo>
                    <a:pt x="1398" y="2288"/>
                  </a:lnTo>
                  <a:lnTo>
                    <a:pt x="1378" y="2300"/>
                  </a:lnTo>
                  <a:lnTo>
                    <a:pt x="1358" y="2313"/>
                  </a:lnTo>
                  <a:lnTo>
                    <a:pt x="1337" y="2327"/>
                  </a:lnTo>
                  <a:lnTo>
                    <a:pt x="1318" y="2342"/>
                  </a:lnTo>
                  <a:lnTo>
                    <a:pt x="1298" y="2356"/>
                  </a:lnTo>
                  <a:lnTo>
                    <a:pt x="1281" y="2371"/>
                  </a:lnTo>
                  <a:lnTo>
                    <a:pt x="1262" y="2388"/>
                  </a:lnTo>
                  <a:lnTo>
                    <a:pt x="1244" y="2404"/>
                  </a:lnTo>
                  <a:lnTo>
                    <a:pt x="1228" y="2421"/>
                  </a:lnTo>
                  <a:lnTo>
                    <a:pt x="1211" y="2438"/>
                  </a:lnTo>
                  <a:lnTo>
                    <a:pt x="1195" y="2456"/>
                  </a:lnTo>
                  <a:lnTo>
                    <a:pt x="1180" y="2475"/>
                  </a:lnTo>
                  <a:lnTo>
                    <a:pt x="1164" y="2493"/>
                  </a:lnTo>
                  <a:lnTo>
                    <a:pt x="1150" y="2513"/>
                  </a:lnTo>
                  <a:lnTo>
                    <a:pt x="1137" y="2533"/>
                  </a:lnTo>
                  <a:lnTo>
                    <a:pt x="0" y="2533"/>
                  </a:lnTo>
                  <a:lnTo>
                    <a:pt x="0" y="2409"/>
                  </a:lnTo>
                  <a:lnTo>
                    <a:pt x="1" y="2391"/>
                  </a:lnTo>
                  <a:lnTo>
                    <a:pt x="2" y="2373"/>
                  </a:lnTo>
                  <a:lnTo>
                    <a:pt x="6" y="2355"/>
                  </a:lnTo>
                  <a:lnTo>
                    <a:pt x="9" y="2336"/>
                  </a:lnTo>
                  <a:lnTo>
                    <a:pt x="14" y="2317"/>
                  </a:lnTo>
                  <a:lnTo>
                    <a:pt x="20" y="2298"/>
                  </a:lnTo>
                  <a:lnTo>
                    <a:pt x="26" y="2277"/>
                  </a:lnTo>
                  <a:lnTo>
                    <a:pt x="34" y="2257"/>
                  </a:lnTo>
                  <a:lnTo>
                    <a:pt x="43" y="2236"/>
                  </a:lnTo>
                  <a:lnTo>
                    <a:pt x="53" y="2215"/>
                  </a:lnTo>
                  <a:lnTo>
                    <a:pt x="63" y="2194"/>
                  </a:lnTo>
                  <a:lnTo>
                    <a:pt x="74" y="2173"/>
                  </a:lnTo>
                  <a:lnTo>
                    <a:pt x="86" y="2151"/>
                  </a:lnTo>
                  <a:lnTo>
                    <a:pt x="99" y="2130"/>
                  </a:lnTo>
                  <a:lnTo>
                    <a:pt x="112" y="2109"/>
                  </a:lnTo>
                  <a:lnTo>
                    <a:pt x="127" y="2089"/>
                  </a:lnTo>
                  <a:lnTo>
                    <a:pt x="141" y="2069"/>
                  </a:lnTo>
                  <a:lnTo>
                    <a:pt x="156" y="2048"/>
                  </a:lnTo>
                  <a:lnTo>
                    <a:pt x="172" y="2028"/>
                  </a:lnTo>
                  <a:lnTo>
                    <a:pt x="188" y="2008"/>
                  </a:lnTo>
                  <a:lnTo>
                    <a:pt x="206" y="1990"/>
                  </a:lnTo>
                  <a:lnTo>
                    <a:pt x="222" y="1971"/>
                  </a:lnTo>
                  <a:lnTo>
                    <a:pt x="241" y="1953"/>
                  </a:lnTo>
                  <a:lnTo>
                    <a:pt x="259" y="1937"/>
                  </a:lnTo>
                  <a:lnTo>
                    <a:pt x="277" y="1920"/>
                  </a:lnTo>
                  <a:lnTo>
                    <a:pt x="296" y="1904"/>
                  </a:lnTo>
                  <a:lnTo>
                    <a:pt x="316" y="1889"/>
                  </a:lnTo>
                  <a:lnTo>
                    <a:pt x="336" y="1875"/>
                  </a:lnTo>
                  <a:lnTo>
                    <a:pt x="355" y="1863"/>
                  </a:lnTo>
                  <a:lnTo>
                    <a:pt x="375" y="1851"/>
                  </a:lnTo>
                  <a:lnTo>
                    <a:pt x="395" y="1840"/>
                  </a:lnTo>
                  <a:lnTo>
                    <a:pt x="416" y="1830"/>
                  </a:lnTo>
                  <a:lnTo>
                    <a:pt x="456" y="1813"/>
                  </a:lnTo>
                  <a:lnTo>
                    <a:pt x="496" y="1796"/>
                  </a:lnTo>
                  <a:lnTo>
                    <a:pt x="581" y="1764"/>
                  </a:lnTo>
                  <a:lnTo>
                    <a:pt x="668" y="1733"/>
                  </a:lnTo>
                  <a:lnTo>
                    <a:pt x="758" y="1703"/>
                  </a:lnTo>
                  <a:lnTo>
                    <a:pt x="853" y="1675"/>
                  </a:lnTo>
                  <a:lnTo>
                    <a:pt x="950" y="1647"/>
                  </a:lnTo>
                  <a:lnTo>
                    <a:pt x="1050" y="1620"/>
                  </a:lnTo>
                  <a:lnTo>
                    <a:pt x="1153" y="1592"/>
                  </a:lnTo>
                  <a:lnTo>
                    <a:pt x="1260" y="1566"/>
                  </a:lnTo>
                  <a:lnTo>
                    <a:pt x="1371" y="1538"/>
                  </a:lnTo>
                  <a:lnTo>
                    <a:pt x="1601" y="1482"/>
                  </a:lnTo>
                  <a:lnTo>
                    <a:pt x="1846" y="1422"/>
                  </a:lnTo>
                  <a:lnTo>
                    <a:pt x="1974" y="1390"/>
                  </a:lnTo>
                  <a:lnTo>
                    <a:pt x="2105" y="1357"/>
                  </a:lnTo>
                  <a:lnTo>
                    <a:pt x="2250" y="1277"/>
                  </a:lnTo>
                  <a:lnTo>
                    <a:pt x="2395" y="1197"/>
                  </a:lnTo>
                  <a:lnTo>
                    <a:pt x="2543" y="1119"/>
                  </a:lnTo>
                  <a:lnTo>
                    <a:pt x="2691" y="1042"/>
                  </a:lnTo>
                  <a:lnTo>
                    <a:pt x="2766" y="1005"/>
                  </a:lnTo>
                  <a:lnTo>
                    <a:pt x="2841" y="969"/>
                  </a:lnTo>
                  <a:lnTo>
                    <a:pt x="2916" y="932"/>
                  </a:lnTo>
                  <a:lnTo>
                    <a:pt x="2992" y="897"/>
                  </a:lnTo>
                  <a:lnTo>
                    <a:pt x="3068" y="863"/>
                  </a:lnTo>
                  <a:lnTo>
                    <a:pt x="3143" y="829"/>
                  </a:lnTo>
                  <a:lnTo>
                    <a:pt x="3220" y="797"/>
                  </a:lnTo>
                  <a:lnTo>
                    <a:pt x="3297" y="766"/>
                  </a:lnTo>
                  <a:lnTo>
                    <a:pt x="3376" y="735"/>
                  </a:lnTo>
                  <a:lnTo>
                    <a:pt x="3454" y="707"/>
                  </a:lnTo>
                  <a:lnTo>
                    <a:pt x="3532" y="679"/>
                  </a:lnTo>
                  <a:lnTo>
                    <a:pt x="3611" y="654"/>
                  </a:lnTo>
                  <a:lnTo>
                    <a:pt x="3690" y="629"/>
                  </a:lnTo>
                  <a:lnTo>
                    <a:pt x="3771" y="606"/>
                  </a:lnTo>
                  <a:lnTo>
                    <a:pt x="3851" y="585"/>
                  </a:lnTo>
                  <a:lnTo>
                    <a:pt x="3932" y="565"/>
                  </a:lnTo>
                  <a:lnTo>
                    <a:pt x="4014" y="547"/>
                  </a:lnTo>
                  <a:lnTo>
                    <a:pt x="4095" y="531"/>
                  </a:lnTo>
                  <a:lnTo>
                    <a:pt x="4178" y="516"/>
                  </a:lnTo>
                  <a:lnTo>
                    <a:pt x="4261" y="504"/>
                  </a:lnTo>
                  <a:lnTo>
                    <a:pt x="4345" y="494"/>
                  </a:lnTo>
                  <a:lnTo>
                    <a:pt x="4429" y="487"/>
                  </a:lnTo>
                  <a:lnTo>
                    <a:pt x="4513" y="480"/>
                  </a:lnTo>
                  <a:lnTo>
                    <a:pt x="4599" y="477"/>
                  </a:lnTo>
                  <a:lnTo>
                    <a:pt x="4656" y="476"/>
                  </a:lnTo>
                  <a:lnTo>
                    <a:pt x="4713" y="477"/>
                  </a:lnTo>
                  <a:lnTo>
                    <a:pt x="4771" y="477"/>
                  </a:lnTo>
                  <a:lnTo>
                    <a:pt x="4827" y="479"/>
                  </a:lnTo>
                  <a:lnTo>
                    <a:pt x="4937" y="483"/>
                  </a:lnTo>
                  <a:lnTo>
                    <a:pt x="5038" y="489"/>
                  </a:lnTo>
                  <a:lnTo>
                    <a:pt x="5125" y="494"/>
                  </a:lnTo>
                  <a:lnTo>
                    <a:pt x="5192" y="500"/>
                  </a:lnTo>
                  <a:lnTo>
                    <a:pt x="5253" y="505"/>
                  </a:lnTo>
                  <a:lnTo>
                    <a:pt x="5335" y="515"/>
                  </a:lnTo>
                  <a:lnTo>
                    <a:pt x="5415" y="525"/>
                  </a:lnTo>
                  <a:lnTo>
                    <a:pt x="5494" y="537"/>
                  </a:lnTo>
                  <a:lnTo>
                    <a:pt x="5568" y="551"/>
                  </a:lnTo>
                  <a:lnTo>
                    <a:pt x="5642" y="564"/>
                  </a:lnTo>
                  <a:lnTo>
                    <a:pt x="5714" y="578"/>
                  </a:lnTo>
                  <a:lnTo>
                    <a:pt x="5782" y="595"/>
                  </a:lnTo>
                  <a:lnTo>
                    <a:pt x="5849" y="611"/>
                  </a:lnTo>
                  <a:lnTo>
                    <a:pt x="5915" y="628"/>
                  </a:lnTo>
                  <a:lnTo>
                    <a:pt x="5978" y="646"/>
                  </a:lnTo>
                  <a:lnTo>
                    <a:pt x="6039" y="665"/>
                  </a:lnTo>
                  <a:lnTo>
                    <a:pt x="6099" y="684"/>
                  </a:lnTo>
                  <a:lnTo>
                    <a:pt x="6157" y="705"/>
                  </a:lnTo>
                  <a:lnTo>
                    <a:pt x="6213" y="724"/>
                  </a:lnTo>
                  <a:lnTo>
                    <a:pt x="6268" y="745"/>
                  </a:lnTo>
                  <a:lnTo>
                    <a:pt x="6321" y="767"/>
                  </a:lnTo>
                  <a:lnTo>
                    <a:pt x="6374" y="789"/>
                  </a:lnTo>
                  <a:lnTo>
                    <a:pt x="6424" y="811"/>
                  </a:lnTo>
                  <a:lnTo>
                    <a:pt x="6473" y="834"/>
                  </a:lnTo>
                  <a:lnTo>
                    <a:pt x="6521" y="856"/>
                  </a:lnTo>
                  <a:lnTo>
                    <a:pt x="6614" y="903"/>
                  </a:lnTo>
                  <a:lnTo>
                    <a:pt x="6702" y="949"/>
                  </a:lnTo>
                  <a:lnTo>
                    <a:pt x="6786" y="996"/>
                  </a:lnTo>
                  <a:lnTo>
                    <a:pt x="6868" y="1041"/>
                  </a:lnTo>
                  <a:lnTo>
                    <a:pt x="7023" y="1130"/>
                  </a:lnTo>
                  <a:lnTo>
                    <a:pt x="7224" y="1247"/>
                  </a:lnTo>
                  <a:lnTo>
                    <a:pt x="7377" y="1335"/>
                  </a:lnTo>
                  <a:lnTo>
                    <a:pt x="7489" y="1335"/>
                  </a:lnTo>
                  <a:lnTo>
                    <a:pt x="7511" y="1336"/>
                  </a:lnTo>
                  <a:lnTo>
                    <a:pt x="7533" y="1337"/>
                  </a:lnTo>
                  <a:lnTo>
                    <a:pt x="7554" y="1339"/>
                  </a:lnTo>
                  <a:lnTo>
                    <a:pt x="7574" y="1342"/>
                  </a:lnTo>
                  <a:lnTo>
                    <a:pt x="7595" y="1345"/>
                  </a:lnTo>
                  <a:lnTo>
                    <a:pt x="7614" y="1349"/>
                  </a:lnTo>
                  <a:lnTo>
                    <a:pt x="7632" y="1355"/>
                  </a:lnTo>
                  <a:lnTo>
                    <a:pt x="7651" y="1360"/>
                  </a:lnTo>
                  <a:lnTo>
                    <a:pt x="7669" y="1367"/>
                  </a:lnTo>
                  <a:lnTo>
                    <a:pt x="7686" y="1375"/>
                  </a:lnTo>
                  <a:lnTo>
                    <a:pt x="7703" y="1382"/>
                  </a:lnTo>
                  <a:lnTo>
                    <a:pt x="7718" y="1391"/>
                  </a:lnTo>
                  <a:lnTo>
                    <a:pt x="7734" y="1400"/>
                  </a:lnTo>
                  <a:lnTo>
                    <a:pt x="7748" y="1411"/>
                  </a:lnTo>
                  <a:lnTo>
                    <a:pt x="7761" y="1422"/>
                  </a:lnTo>
                  <a:lnTo>
                    <a:pt x="7774" y="1433"/>
                  </a:lnTo>
                  <a:lnTo>
                    <a:pt x="7788" y="1445"/>
                  </a:lnTo>
                  <a:lnTo>
                    <a:pt x="7799" y="1458"/>
                  </a:lnTo>
                  <a:lnTo>
                    <a:pt x="7810" y="1471"/>
                  </a:lnTo>
                  <a:lnTo>
                    <a:pt x="7819" y="1486"/>
                  </a:lnTo>
                  <a:lnTo>
                    <a:pt x="7829" y="1501"/>
                  </a:lnTo>
                  <a:lnTo>
                    <a:pt x="7838" y="1516"/>
                  </a:lnTo>
                  <a:lnTo>
                    <a:pt x="7846" y="1532"/>
                  </a:lnTo>
                  <a:lnTo>
                    <a:pt x="7854" y="1549"/>
                  </a:lnTo>
                  <a:lnTo>
                    <a:pt x="7859" y="1567"/>
                  </a:lnTo>
                  <a:lnTo>
                    <a:pt x="7865" y="1585"/>
                  </a:lnTo>
                  <a:lnTo>
                    <a:pt x="7870" y="1603"/>
                  </a:lnTo>
                  <a:lnTo>
                    <a:pt x="7873" y="1622"/>
                  </a:lnTo>
                  <a:lnTo>
                    <a:pt x="7877" y="1643"/>
                  </a:lnTo>
                  <a:lnTo>
                    <a:pt x="7879" y="1663"/>
                  </a:lnTo>
                  <a:lnTo>
                    <a:pt x="7880" y="1684"/>
                  </a:lnTo>
                  <a:lnTo>
                    <a:pt x="7881" y="1706"/>
                  </a:lnTo>
                  <a:lnTo>
                    <a:pt x="7881" y="2533"/>
                  </a:lnTo>
                  <a:close/>
                  <a:moveTo>
                    <a:pt x="1147" y="1976"/>
                  </a:moveTo>
                  <a:lnTo>
                    <a:pt x="1147" y="1976"/>
                  </a:lnTo>
                  <a:lnTo>
                    <a:pt x="482" y="1976"/>
                  </a:lnTo>
                  <a:lnTo>
                    <a:pt x="465" y="1985"/>
                  </a:lnTo>
                  <a:lnTo>
                    <a:pt x="449" y="1994"/>
                  </a:lnTo>
                  <a:lnTo>
                    <a:pt x="434" y="2004"/>
                  </a:lnTo>
                  <a:lnTo>
                    <a:pt x="417" y="2016"/>
                  </a:lnTo>
                  <a:lnTo>
                    <a:pt x="401" y="2028"/>
                  </a:lnTo>
                  <a:lnTo>
                    <a:pt x="385" y="2041"/>
                  </a:lnTo>
                  <a:lnTo>
                    <a:pt x="370" y="2056"/>
                  </a:lnTo>
                  <a:lnTo>
                    <a:pt x="354" y="2070"/>
                  </a:lnTo>
                  <a:lnTo>
                    <a:pt x="325" y="2102"/>
                  </a:lnTo>
                  <a:lnTo>
                    <a:pt x="297" y="2135"/>
                  </a:lnTo>
                  <a:lnTo>
                    <a:pt x="271" y="2169"/>
                  </a:lnTo>
                  <a:lnTo>
                    <a:pt x="247" y="2203"/>
                  </a:lnTo>
                  <a:lnTo>
                    <a:pt x="540" y="2203"/>
                  </a:lnTo>
                  <a:lnTo>
                    <a:pt x="640" y="2203"/>
                  </a:lnTo>
                  <a:lnTo>
                    <a:pt x="731" y="2201"/>
                  </a:lnTo>
                  <a:lnTo>
                    <a:pt x="771" y="2200"/>
                  </a:lnTo>
                  <a:lnTo>
                    <a:pt x="810" y="2196"/>
                  </a:lnTo>
                  <a:lnTo>
                    <a:pt x="846" y="2193"/>
                  </a:lnTo>
                  <a:lnTo>
                    <a:pt x="880" y="2190"/>
                  </a:lnTo>
                  <a:lnTo>
                    <a:pt x="913" y="2184"/>
                  </a:lnTo>
                  <a:lnTo>
                    <a:pt x="944" y="2178"/>
                  </a:lnTo>
                  <a:lnTo>
                    <a:pt x="973" y="2170"/>
                  </a:lnTo>
                  <a:lnTo>
                    <a:pt x="999" y="2160"/>
                  </a:lnTo>
                  <a:lnTo>
                    <a:pt x="1026" y="2150"/>
                  </a:lnTo>
                  <a:lnTo>
                    <a:pt x="1050" y="2138"/>
                  </a:lnTo>
                  <a:lnTo>
                    <a:pt x="1073" y="2124"/>
                  </a:lnTo>
                  <a:lnTo>
                    <a:pt x="1095" y="2108"/>
                  </a:lnTo>
                  <a:lnTo>
                    <a:pt x="1112" y="2094"/>
                  </a:lnTo>
                  <a:lnTo>
                    <a:pt x="1128" y="2080"/>
                  </a:lnTo>
                  <a:lnTo>
                    <a:pt x="1140" y="2067"/>
                  </a:lnTo>
                  <a:lnTo>
                    <a:pt x="1151" y="2054"/>
                  </a:lnTo>
                  <a:lnTo>
                    <a:pt x="1160" y="2043"/>
                  </a:lnTo>
                  <a:lnTo>
                    <a:pt x="1166" y="2032"/>
                  </a:lnTo>
                  <a:lnTo>
                    <a:pt x="1171" y="2023"/>
                  </a:lnTo>
                  <a:lnTo>
                    <a:pt x="1174" y="2014"/>
                  </a:lnTo>
                  <a:lnTo>
                    <a:pt x="1175" y="2005"/>
                  </a:lnTo>
                  <a:lnTo>
                    <a:pt x="1175" y="1998"/>
                  </a:lnTo>
                  <a:lnTo>
                    <a:pt x="1173" y="1992"/>
                  </a:lnTo>
                  <a:lnTo>
                    <a:pt x="1171" y="1986"/>
                  </a:lnTo>
                  <a:lnTo>
                    <a:pt x="1166" y="1982"/>
                  </a:lnTo>
                  <a:lnTo>
                    <a:pt x="1161" y="1980"/>
                  </a:lnTo>
                  <a:lnTo>
                    <a:pt x="1154" y="1977"/>
                  </a:lnTo>
                  <a:lnTo>
                    <a:pt x="1147" y="1976"/>
                  </a:lnTo>
                  <a:close/>
                  <a:moveTo>
                    <a:pt x="3963" y="2222"/>
                  </a:moveTo>
                  <a:lnTo>
                    <a:pt x="4169" y="2222"/>
                  </a:lnTo>
                  <a:lnTo>
                    <a:pt x="4169" y="2162"/>
                  </a:lnTo>
                  <a:lnTo>
                    <a:pt x="4030" y="2162"/>
                  </a:lnTo>
                  <a:lnTo>
                    <a:pt x="4030" y="2079"/>
                  </a:lnTo>
                  <a:lnTo>
                    <a:pt x="4153" y="2079"/>
                  </a:lnTo>
                  <a:lnTo>
                    <a:pt x="4153" y="2018"/>
                  </a:lnTo>
                  <a:lnTo>
                    <a:pt x="4030" y="2018"/>
                  </a:lnTo>
                  <a:lnTo>
                    <a:pt x="4030" y="1939"/>
                  </a:lnTo>
                  <a:lnTo>
                    <a:pt x="4166" y="1939"/>
                  </a:lnTo>
                  <a:lnTo>
                    <a:pt x="4166" y="1879"/>
                  </a:lnTo>
                  <a:lnTo>
                    <a:pt x="3963" y="1879"/>
                  </a:lnTo>
                  <a:lnTo>
                    <a:pt x="3963" y="2222"/>
                  </a:lnTo>
                  <a:close/>
                  <a:moveTo>
                    <a:pt x="3677" y="2050"/>
                  </a:moveTo>
                  <a:lnTo>
                    <a:pt x="3677" y="2050"/>
                  </a:lnTo>
                  <a:lnTo>
                    <a:pt x="3677" y="2073"/>
                  </a:lnTo>
                  <a:lnTo>
                    <a:pt x="3679" y="2095"/>
                  </a:lnTo>
                  <a:lnTo>
                    <a:pt x="3684" y="2115"/>
                  </a:lnTo>
                  <a:lnTo>
                    <a:pt x="3689" y="2133"/>
                  </a:lnTo>
                  <a:lnTo>
                    <a:pt x="3696" y="2149"/>
                  </a:lnTo>
                  <a:lnTo>
                    <a:pt x="3703" y="2163"/>
                  </a:lnTo>
                  <a:lnTo>
                    <a:pt x="3712" y="2177"/>
                  </a:lnTo>
                  <a:lnTo>
                    <a:pt x="3722" y="2188"/>
                  </a:lnTo>
                  <a:lnTo>
                    <a:pt x="3733" y="2197"/>
                  </a:lnTo>
                  <a:lnTo>
                    <a:pt x="3745" y="2206"/>
                  </a:lnTo>
                  <a:lnTo>
                    <a:pt x="3757" y="2213"/>
                  </a:lnTo>
                  <a:lnTo>
                    <a:pt x="3771" y="2218"/>
                  </a:lnTo>
                  <a:lnTo>
                    <a:pt x="3785" y="2223"/>
                  </a:lnTo>
                  <a:lnTo>
                    <a:pt x="3799" y="2226"/>
                  </a:lnTo>
                  <a:lnTo>
                    <a:pt x="3815" y="2227"/>
                  </a:lnTo>
                  <a:lnTo>
                    <a:pt x="3830" y="2228"/>
                  </a:lnTo>
                  <a:lnTo>
                    <a:pt x="3854" y="2227"/>
                  </a:lnTo>
                  <a:lnTo>
                    <a:pt x="3880" y="2224"/>
                  </a:lnTo>
                  <a:lnTo>
                    <a:pt x="3891" y="2221"/>
                  </a:lnTo>
                  <a:lnTo>
                    <a:pt x="3902" y="2217"/>
                  </a:lnTo>
                  <a:lnTo>
                    <a:pt x="3910" y="2213"/>
                  </a:lnTo>
                  <a:lnTo>
                    <a:pt x="3919" y="2207"/>
                  </a:lnTo>
                  <a:lnTo>
                    <a:pt x="3905" y="2153"/>
                  </a:lnTo>
                  <a:lnTo>
                    <a:pt x="3893" y="2159"/>
                  </a:lnTo>
                  <a:lnTo>
                    <a:pt x="3880" y="2164"/>
                  </a:lnTo>
                  <a:lnTo>
                    <a:pt x="3871" y="2166"/>
                  </a:lnTo>
                  <a:lnTo>
                    <a:pt x="3862" y="2168"/>
                  </a:lnTo>
                  <a:lnTo>
                    <a:pt x="3842" y="2169"/>
                  </a:lnTo>
                  <a:lnTo>
                    <a:pt x="3830" y="2168"/>
                  </a:lnTo>
                  <a:lnTo>
                    <a:pt x="3820" y="2167"/>
                  </a:lnTo>
                  <a:lnTo>
                    <a:pt x="3810" y="2163"/>
                  </a:lnTo>
                  <a:lnTo>
                    <a:pt x="3800" y="2160"/>
                  </a:lnTo>
                  <a:lnTo>
                    <a:pt x="3791" y="2156"/>
                  </a:lnTo>
                  <a:lnTo>
                    <a:pt x="3784" y="2150"/>
                  </a:lnTo>
                  <a:lnTo>
                    <a:pt x="3777" y="2144"/>
                  </a:lnTo>
                  <a:lnTo>
                    <a:pt x="3771" y="2136"/>
                  </a:lnTo>
                  <a:lnTo>
                    <a:pt x="3765" y="2128"/>
                  </a:lnTo>
                  <a:lnTo>
                    <a:pt x="3761" y="2119"/>
                  </a:lnTo>
                  <a:lnTo>
                    <a:pt x="3756" y="2109"/>
                  </a:lnTo>
                  <a:lnTo>
                    <a:pt x="3753" y="2098"/>
                  </a:lnTo>
                  <a:lnTo>
                    <a:pt x="3751" y="2087"/>
                  </a:lnTo>
                  <a:lnTo>
                    <a:pt x="3749" y="2075"/>
                  </a:lnTo>
                  <a:lnTo>
                    <a:pt x="3747" y="2063"/>
                  </a:lnTo>
                  <a:lnTo>
                    <a:pt x="3747" y="2050"/>
                  </a:lnTo>
                  <a:lnTo>
                    <a:pt x="3747" y="2036"/>
                  </a:lnTo>
                  <a:lnTo>
                    <a:pt x="3749" y="2023"/>
                  </a:lnTo>
                  <a:lnTo>
                    <a:pt x="3751" y="2009"/>
                  </a:lnTo>
                  <a:lnTo>
                    <a:pt x="3753" y="1998"/>
                  </a:lnTo>
                  <a:lnTo>
                    <a:pt x="3756" y="1987"/>
                  </a:lnTo>
                  <a:lnTo>
                    <a:pt x="3761" y="1977"/>
                  </a:lnTo>
                  <a:lnTo>
                    <a:pt x="3766" y="1969"/>
                  </a:lnTo>
                  <a:lnTo>
                    <a:pt x="3772" y="1961"/>
                  </a:lnTo>
                  <a:lnTo>
                    <a:pt x="3778" y="1954"/>
                  </a:lnTo>
                  <a:lnTo>
                    <a:pt x="3785" y="1949"/>
                  </a:lnTo>
                  <a:lnTo>
                    <a:pt x="3793" y="1943"/>
                  </a:lnTo>
                  <a:lnTo>
                    <a:pt x="3800" y="1939"/>
                  </a:lnTo>
                  <a:lnTo>
                    <a:pt x="3809" y="1936"/>
                  </a:lnTo>
                  <a:lnTo>
                    <a:pt x="3818" y="1933"/>
                  </a:lnTo>
                  <a:lnTo>
                    <a:pt x="3827" y="1932"/>
                  </a:lnTo>
                  <a:lnTo>
                    <a:pt x="3837" y="1932"/>
                  </a:lnTo>
                  <a:lnTo>
                    <a:pt x="3857" y="1932"/>
                  </a:lnTo>
                  <a:lnTo>
                    <a:pt x="3874" y="1935"/>
                  </a:lnTo>
                  <a:lnTo>
                    <a:pt x="3888" y="1938"/>
                  </a:lnTo>
                  <a:lnTo>
                    <a:pt x="3900" y="1942"/>
                  </a:lnTo>
                  <a:lnTo>
                    <a:pt x="3914" y="1886"/>
                  </a:lnTo>
                  <a:lnTo>
                    <a:pt x="3899" y="1881"/>
                  </a:lnTo>
                  <a:lnTo>
                    <a:pt x="3881" y="1876"/>
                  </a:lnTo>
                  <a:lnTo>
                    <a:pt x="3859" y="1874"/>
                  </a:lnTo>
                  <a:lnTo>
                    <a:pt x="3831" y="1873"/>
                  </a:lnTo>
                  <a:lnTo>
                    <a:pt x="3817" y="1873"/>
                  </a:lnTo>
                  <a:lnTo>
                    <a:pt x="3804" y="1875"/>
                  </a:lnTo>
                  <a:lnTo>
                    <a:pt x="3790" y="1877"/>
                  </a:lnTo>
                  <a:lnTo>
                    <a:pt x="3776" y="1882"/>
                  </a:lnTo>
                  <a:lnTo>
                    <a:pt x="3763" y="1887"/>
                  </a:lnTo>
                  <a:lnTo>
                    <a:pt x="3751" y="1894"/>
                  </a:lnTo>
                  <a:lnTo>
                    <a:pt x="3739" y="1902"/>
                  </a:lnTo>
                  <a:lnTo>
                    <a:pt x="3727" y="1911"/>
                  </a:lnTo>
                  <a:lnTo>
                    <a:pt x="3716" y="1922"/>
                  </a:lnTo>
                  <a:lnTo>
                    <a:pt x="3707" y="1936"/>
                  </a:lnTo>
                  <a:lnTo>
                    <a:pt x="3698" y="1950"/>
                  </a:lnTo>
                  <a:lnTo>
                    <a:pt x="3690" y="1966"/>
                  </a:lnTo>
                  <a:lnTo>
                    <a:pt x="3685" y="1984"/>
                  </a:lnTo>
                  <a:lnTo>
                    <a:pt x="3680" y="2004"/>
                  </a:lnTo>
                  <a:lnTo>
                    <a:pt x="3677" y="2026"/>
                  </a:lnTo>
                  <a:lnTo>
                    <a:pt x="3677" y="2050"/>
                  </a:lnTo>
                  <a:close/>
                  <a:moveTo>
                    <a:pt x="3560" y="2222"/>
                  </a:moveTo>
                  <a:lnTo>
                    <a:pt x="3628" y="2222"/>
                  </a:lnTo>
                  <a:lnTo>
                    <a:pt x="3628" y="1879"/>
                  </a:lnTo>
                  <a:lnTo>
                    <a:pt x="3560" y="1879"/>
                  </a:lnTo>
                  <a:lnTo>
                    <a:pt x="3560" y="2222"/>
                  </a:lnTo>
                  <a:close/>
                  <a:moveTo>
                    <a:pt x="3303" y="2222"/>
                  </a:moveTo>
                  <a:lnTo>
                    <a:pt x="3519" y="2222"/>
                  </a:lnTo>
                  <a:lnTo>
                    <a:pt x="3519" y="2162"/>
                  </a:lnTo>
                  <a:lnTo>
                    <a:pt x="3369" y="2162"/>
                  </a:lnTo>
                  <a:lnTo>
                    <a:pt x="3369" y="1879"/>
                  </a:lnTo>
                  <a:lnTo>
                    <a:pt x="3303" y="1879"/>
                  </a:lnTo>
                  <a:lnTo>
                    <a:pt x="3303" y="2222"/>
                  </a:lnTo>
                  <a:close/>
                  <a:moveTo>
                    <a:pt x="2969" y="2050"/>
                  </a:moveTo>
                  <a:lnTo>
                    <a:pt x="2969" y="2050"/>
                  </a:lnTo>
                  <a:lnTo>
                    <a:pt x="2970" y="2070"/>
                  </a:lnTo>
                  <a:lnTo>
                    <a:pt x="2971" y="2089"/>
                  </a:lnTo>
                  <a:lnTo>
                    <a:pt x="2974" y="2106"/>
                  </a:lnTo>
                  <a:lnTo>
                    <a:pt x="2977" y="2123"/>
                  </a:lnTo>
                  <a:lnTo>
                    <a:pt x="2983" y="2139"/>
                  </a:lnTo>
                  <a:lnTo>
                    <a:pt x="2989" y="2153"/>
                  </a:lnTo>
                  <a:lnTo>
                    <a:pt x="2996" y="2167"/>
                  </a:lnTo>
                  <a:lnTo>
                    <a:pt x="3005" y="2180"/>
                  </a:lnTo>
                  <a:lnTo>
                    <a:pt x="3014" y="2191"/>
                  </a:lnTo>
                  <a:lnTo>
                    <a:pt x="3025" y="2200"/>
                  </a:lnTo>
                  <a:lnTo>
                    <a:pt x="3037" y="2208"/>
                  </a:lnTo>
                  <a:lnTo>
                    <a:pt x="3050" y="2215"/>
                  </a:lnTo>
                  <a:lnTo>
                    <a:pt x="3064" y="2221"/>
                  </a:lnTo>
                  <a:lnTo>
                    <a:pt x="3080" y="2225"/>
                  </a:lnTo>
                  <a:lnTo>
                    <a:pt x="3096" y="2227"/>
                  </a:lnTo>
                  <a:lnTo>
                    <a:pt x="3114" y="2228"/>
                  </a:lnTo>
                  <a:lnTo>
                    <a:pt x="3131" y="2227"/>
                  </a:lnTo>
                  <a:lnTo>
                    <a:pt x="3147" y="2225"/>
                  </a:lnTo>
                  <a:lnTo>
                    <a:pt x="3162" y="2222"/>
                  </a:lnTo>
                  <a:lnTo>
                    <a:pt x="3175" y="2216"/>
                  </a:lnTo>
                  <a:lnTo>
                    <a:pt x="3189" y="2211"/>
                  </a:lnTo>
                  <a:lnTo>
                    <a:pt x="3201" y="2202"/>
                  </a:lnTo>
                  <a:lnTo>
                    <a:pt x="3212" y="2193"/>
                  </a:lnTo>
                  <a:lnTo>
                    <a:pt x="3222" y="2182"/>
                  </a:lnTo>
                  <a:lnTo>
                    <a:pt x="3230" y="2170"/>
                  </a:lnTo>
                  <a:lnTo>
                    <a:pt x="3238" y="2157"/>
                  </a:lnTo>
                  <a:lnTo>
                    <a:pt x="3245" y="2141"/>
                  </a:lnTo>
                  <a:lnTo>
                    <a:pt x="3250" y="2126"/>
                  </a:lnTo>
                  <a:lnTo>
                    <a:pt x="3253" y="2109"/>
                  </a:lnTo>
                  <a:lnTo>
                    <a:pt x="3257" y="2091"/>
                  </a:lnTo>
                  <a:lnTo>
                    <a:pt x="3259" y="2071"/>
                  </a:lnTo>
                  <a:lnTo>
                    <a:pt x="3259" y="2050"/>
                  </a:lnTo>
                  <a:lnTo>
                    <a:pt x="3259" y="2030"/>
                  </a:lnTo>
                  <a:lnTo>
                    <a:pt x="3257" y="2012"/>
                  </a:lnTo>
                  <a:lnTo>
                    <a:pt x="3255" y="1994"/>
                  </a:lnTo>
                  <a:lnTo>
                    <a:pt x="3250" y="1977"/>
                  </a:lnTo>
                  <a:lnTo>
                    <a:pt x="3246" y="1962"/>
                  </a:lnTo>
                  <a:lnTo>
                    <a:pt x="3239" y="1947"/>
                  </a:lnTo>
                  <a:lnTo>
                    <a:pt x="3233" y="1933"/>
                  </a:lnTo>
                  <a:lnTo>
                    <a:pt x="3224" y="1921"/>
                  </a:lnTo>
                  <a:lnTo>
                    <a:pt x="3214" y="1910"/>
                  </a:lnTo>
                  <a:lnTo>
                    <a:pt x="3203" y="1900"/>
                  </a:lnTo>
                  <a:lnTo>
                    <a:pt x="3192" y="1892"/>
                  </a:lnTo>
                  <a:lnTo>
                    <a:pt x="3179" y="1885"/>
                  </a:lnTo>
                  <a:lnTo>
                    <a:pt x="3164" y="1879"/>
                  </a:lnTo>
                  <a:lnTo>
                    <a:pt x="3149" y="1876"/>
                  </a:lnTo>
                  <a:lnTo>
                    <a:pt x="3132" y="1873"/>
                  </a:lnTo>
                  <a:lnTo>
                    <a:pt x="3114" y="1873"/>
                  </a:lnTo>
                  <a:lnTo>
                    <a:pt x="3097" y="1873"/>
                  </a:lnTo>
                  <a:lnTo>
                    <a:pt x="3081" y="1875"/>
                  </a:lnTo>
                  <a:lnTo>
                    <a:pt x="3066" y="1879"/>
                  </a:lnTo>
                  <a:lnTo>
                    <a:pt x="3052" y="1884"/>
                  </a:lnTo>
                  <a:lnTo>
                    <a:pt x="3039" y="1891"/>
                  </a:lnTo>
                  <a:lnTo>
                    <a:pt x="3028" y="1898"/>
                  </a:lnTo>
                  <a:lnTo>
                    <a:pt x="3017" y="1908"/>
                  </a:lnTo>
                  <a:lnTo>
                    <a:pt x="3007" y="1919"/>
                  </a:lnTo>
                  <a:lnTo>
                    <a:pt x="2998" y="1931"/>
                  </a:lnTo>
                  <a:lnTo>
                    <a:pt x="2991" y="1944"/>
                  </a:lnTo>
                  <a:lnTo>
                    <a:pt x="2984" y="1959"/>
                  </a:lnTo>
                  <a:lnTo>
                    <a:pt x="2978" y="1974"/>
                  </a:lnTo>
                  <a:lnTo>
                    <a:pt x="2974" y="1992"/>
                  </a:lnTo>
                  <a:lnTo>
                    <a:pt x="2972" y="2010"/>
                  </a:lnTo>
                  <a:lnTo>
                    <a:pt x="2970" y="2029"/>
                  </a:lnTo>
                  <a:lnTo>
                    <a:pt x="2969" y="2050"/>
                  </a:lnTo>
                  <a:close/>
                  <a:moveTo>
                    <a:pt x="2698" y="2222"/>
                  </a:moveTo>
                  <a:lnTo>
                    <a:pt x="2765" y="2222"/>
                  </a:lnTo>
                  <a:lnTo>
                    <a:pt x="2765" y="2104"/>
                  </a:lnTo>
                  <a:lnTo>
                    <a:pt x="2774" y="2105"/>
                  </a:lnTo>
                  <a:lnTo>
                    <a:pt x="2785" y="2105"/>
                  </a:lnTo>
                  <a:lnTo>
                    <a:pt x="2796" y="2105"/>
                  </a:lnTo>
                  <a:lnTo>
                    <a:pt x="2803" y="2105"/>
                  </a:lnTo>
                  <a:lnTo>
                    <a:pt x="2817" y="2105"/>
                  </a:lnTo>
                  <a:lnTo>
                    <a:pt x="2829" y="2104"/>
                  </a:lnTo>
                  <a:lnTo>
                    <a:pt x="2841" y="2102"/>
                  </a:lnTo>
                  <a:lnTo>
                    <a:pt x="2853" y="2100"/>
                  </a:lnTo>
                  <a:lnTo>
                    <a:pt x="2864" y="2095"/>
                  </a:lnTo>
                  <a:lnTo>
                    <a:pt x="2875" y="2091"/>
                  </a:lnTo>
                  <a:lnTo>
                    <a:pt x="2886" y="2085"/>
                  </a:lnTo>
                  <a:lnTo>
                    <a:pt x="2895" y="2079"/>
                  </a:lnTo>
                  <a:lnTo>
                    <a:pt x="2904" y="2071"/>
                  </a:lnTo>
                  <a:lnTo>
                    <a:pt x="2912" y="2062"/>
                  </a:lnTo>
                  <a:lnTo>
                    <a:pt x="2919" y="2053"/>
                  </a:lnTo>
                  <a:lnTo>
                    <a:pt x="2925" y="2042"/>
                  </a:lnTo>
                  <a:lnTo>
                    <a:pt x="2930" y="2030"/>
                  </a:lnTo>
                  <a:lnTo>
                    <a:pt x="2933" y="2017"/>
                  </a:lnTo>
                  <a:lnTo>
                    <a:pt x="2936" y="2003"/>
                  </a:lnTo>
                  <a:lnTo>
                    <a:pt x="2937" y="1987"/>
                  </a:lnTo>
                  <a:lnTo>
                    <a:pt x="2936" y="1971"/>
                  </a:lnTo>
                  <a:lnTo>
                    <a:pt x="2933" y="1955"/>
                  </a:lnTo>
                  <a:lnTo>
                    <a:pt x="2929" y="1942"/>
                  </a:lnTo>
                  <a:lnTo>
                    <a:pt x="2923" y="1930"/>
                  </a:lnTo>
                  <a:lnTo>
                    <a:pt x="2917" y="1919"/>
                  </a:lnTo>
                  <a:lnTo>
                    <a:pt x="2908" y="1910"/>
                  </a:lnTo>
                  <a:lnTo>
                    <a:pt x="2899" y="1902"/>
                  </a:lnTo>
                  <a:lnTo>
                    <a:pt x="2889" y="1895"/>
                  </a:lnTo>
                  <a:lnTo>
                    <a:pt x="2879" y="1889"/>
                  </a:lnTo>
                  <a:lnTo>
                    <a:pt x="2868" y="1885"/>
                  </a:lnTo>
                  <a:lnTo>
                    <a:pt x="2856" y="1882"/>
                  </a:lnTo>
                  <a:lnTo>
                    <a:pt x="2843" y="1878"/>
                  </a:lnTo>
                  <a:lnTo>
                    <a:pt x="2818" y="1875"/>
                  </a:lnTo>
                  <a:lnTo>
                    <a:pt x="2792" y="1874"/>
                  </a:lnTo>
                  <a:lnTo>
                    <a:pt x="2768" y="1875"/>
                  </a:lnTo>
                  <a:lnTo>
                    <a:pt x="2743" y="1876"/>
                  </a:lnTo>
                  <a:lnTo>
                    <a:pt x="2720" y="1879"/>
                  </a:lnTo>
                  <a:lnTo>
                    <a:pt x="2698" y="1883"/>
                  </a:lnTo>
                  <a:lnTo>
                    <a:pt x="2698" y="2222"/>
                  </a:lnTo>
                  <a:close/>
                  <a:moveTo>
                    <a:pt x="5247" y="2068"/>
                  </a:moveTo>
                  <a:lnTo>
                    <a:pt x="5141" y="2250"/>
                  </a:lnTo>
                  <a:lnTo>
                    <a:pt x="5354" y="2250"/>
                  </a:lnTo>
                  <a:lnTo>
                    <a:pt x="5456" y="2428"/>
                  </a:lnTo>
                  <a:lnTo>
                    <a:pt x="5560" y="2250"/>
                  </a:lnTo>
                  <a:lnTo>
                    <a:pt x="5771" y="2250"/>
                  </a:lnTo>
                  <a:lnTo>
                    <a:pt x="5665" y="2068"/>
                  </a:lnTo>
                  <a:lnTo>
                    <a:pt x="5771" y="1884"/>
                  </a:lnTo>
                  <a:lnTo>
                    <a:pt x="5560" y="1884"/>
                  </a:lnTo>
                  <a:lnTo>
                    <a:pt x="5456" y="1706"/>
                  </a:lnTo>
                  <a:lnTo>
                    <a:pt x="5354" y="1884"/>
                  </a:lnTo>
                  <a:lnTo>
                    <a:pt x="5141" y="1884"/>
                  </a:lnTo>
                  <a:lnTo>
                    <a:pt x="5247" y="2068"/>
                  </a:lnTo>
                  <a:close/>
                  <a:moveTo>
                    <a:pt x="7727" y="2175"/>
                  </a:moveTo>
                  <a:lnTo>
                    <a:pt x="7727" y="1706"/>
                  </a:lnTo>
                  <a:lnTo>
                    <a:pt x="7726" y="1684"/>
                  </a:lnTo>
                  <a:lnTo>
                    <a:pt x="7724" y="1662"/>
                  </a:lnTo>
                  <a:lnTo>
                    <a:pt x="7534" y="1663"/>
                  </a:lnTo>
                  <a:lnTo>
                    <a:pt x="7525" y="1663"/>
                  </a:lnTo>
                  <a:lnTo>
                    <a:pt x="7516" y="1664"/>
                  </a:lnTo>
                  <a:lnTo>
                    <a:pt x="7507" y="1666"/>
                  </a:lnTo>
                  <a:lnTo>
                    <a:pt x="7499" y="1669"/>
                  </a:lnTo>
                  <a:lnTo>
                    <a:pt x="7492" y="1674"/>
                  </a:lnTo>
                  <a:lnTo>
                    <a:pt x="7484" y="1678"/>
                  </a:lnTo>
                  <a:lnTo>
                    <a:pt x="7478" y="1684"/>
                  </a:lnTo>
                  <a:lnTo>
                    <a:pt x="7473" y="1690"/>
                  </a:lnTo>
                  <a:lnTo>
                    <a:pt x="7467" y="1698"/>
                  </a:lnTo>
                  <a:lnTo>
                    <a:pt x="7464" y="1707"/>
                  </a:lnTo>
                  <a:lnTo>
                    <a:pt x="7461" y="1716"/>
                  </a:lnTo>
                  <a:lnTo>
                    <a:pt x="7459" y="1725"/>
                  </a:lnTo>
                  <a:lnTo>
                    <a:pt x="7457" y="1738"/>
                  </a:lnTo>
                  <a:lnTo>
                    <a:pt x="7457" y="1750"/>
                  </a:lnTo>
                  <a:lnTo>
                    <a:pt x="7457" y="1762"/>
                  </a:lnTo>
                  <a:lnTo>
                    <a:pt x="7460" y="1776"/>
                  </a:lnTo>
                  <a:lnTo>
                    <a:pt x="7504" y="2036"/>
                  </a:lnTo>
                  <a:lnTo>
                    <a:pt x="7529" y="2174"/>
                  </a:lnTo>
                  <a:lnTo>
                    <a:pt x="7727" y="21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28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79F68B-3A0F-4FFB-9EF3-7DE323C45934}"/>
              </a:ext>
            </a:extLst>
          </p:cNvPr>
          <p:cNvGrpSpPr/>
          <p:nvPr/>
        </p:nvGrpSpPr>
        <p:grpSpPr>
          <a:xfrm>
            <a:off x="9102772" y="2317072"/>
            <a:ext cx="981083" cy="981083"/>
            <a:chOff x="8915400" y="2590800"/>
            <a:chExt cx="1016000" cy="1016000"/>
          </a:xfrm>
        </p:grpSpPr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BC01D592-C47E-4C2C-A388-BC2E7E343B72}"/>
                </a:ext>
              </a:extLst>
            </p:cNvPr>
            <p:cNvSpPr/>
            <p:nvPr/>
          </p:nvSpPr>
          <p:spPr>
            <a:xfrm>
              <a:off x="8915400" y="2590800"/>
              <a:ext cx="1016000" cy="1016000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KSO_Shape">
              <a:extLst>
                <a:ext uri="{FF2B5EF4-FFF2-40B4-BE49-F238E27FC236}">
                  <a16:creationId xmlns:a16="http://schemas.microsoft.com/office/drawing/2014/main" id="{810E0D85-0665-4532-A2BF-67F6283FC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3049" y="2948199"/>
              <a:ext cx="520701" cy="273368"/>
            </a:xfrm>
            <a:custGeom>
              <a:avLst/>
              <a:gdLst>
                <a:gd name="T0" fmla="*/ 2982350 w 864000"/>
                <a:gd name="T1" fmla="*/ 4690704 h 454098"/>
                <a:gd name="T2" fmla="*/ 5807745 w 864000"/>
                <a:gd name="T3" fmla="*/ 4559253 h 454098"/>
                <a:gd name="T4" fmla="*/ 7440187 w 864000"/>
                <a:gd name="T5" fmla="*/ 4559253 h 454098"/>
                <a:gd name="T6" fmla="*/ 9260990 w 864000"/>
                <a:gd name="T7" fmla="*/ 4705306 h 454098"/>
                <a:gd name="T8" fmla="*/ 6623967 w 864000"/>
                <a:gd name="T9" fmla="*/ 4851361 h 454098"/>
                <a:gd name="T10" fmla="*/ 3986942 w 864000"/>
                <a:gd name="T11" fmla="*/ 4705306 h 454098"/>
                <a:gd name="T12" fmla="*/ 1161547 w 864000"/>
                <a:gd name="T13" fmla="*/ 4573860 h 454098"/>
                <a:gd name="T14" fmla="*/ 0 w 864000"/>
                <a:gd name="T15" fmla="*/ 4603075 h 454098"/>
                <a:gd name="T16" fmla="*/ 1161547 w 864000"/>
                <a:gd name="T17" fmla="*/ 4048066 h 454098"/>
                <a:gd name="T18" fmla="*/ 3798581 w 864000"/>
                <a:gd name="T19" fmla="*/ 4208730 h 454098"/>
                <a:gd name="T20" fmla="*/ 5839140 w 864000"/>
                <a:gd name="T21" fmla="*/ 4208730 h 454098"/>
                <a:gd name="T22" fmla="*/ 8444770 w 864000"/>
                <a:gd name="T23" fmla="*/ 4048066 h 454098"/>
                <a:gd name="T24" fmla="*/ 8444770 w 864000"/>
                <a:gd name="T25" fmla="*/ 4223330 h 454098"/>
                <a:gd name="T26" fmla="*/ 5619384 w 864000"/>
                <a:gd name="T27" fmla="*/ 4340181 h 454098"/>
                <a:gd name="T28" fmla="*/ 2982350 w 864000"/>
                <a:gd name="T29" fmla="*/ 4486231 h 454098"/>
                <a:gd name="T30" fmla="*/ 345325 w 864000"/>
                <a:gd name="T31" fmla="*/ 4340181 h 454098"/>
                <a:gd name="T32" fmla="*/ 156966 w 864000"/>
                <a:gd name="T33" fmla="*/ 4208730 h 454098"/>
                <a:gd name="T34" fmla="*/ 7152281 w 864000"/>
                <a:gd name="T35" fmla="*/ 3665057 h 454098"/>
                <a:gd name="T36" fmla="*/ 4910702 w 864000"/>
                <a:gd name="T37" fmla="*/ 2846462 h 454098"/>
                <a:gd name="T38" fmla="*/ 5564494 w 864000"/>
                <a:gd name="T39" fmla="*/ 2846462 h 454098"/>
                <a:gd name="T40" fmla="*/ 4051428 w 864000"/>
                <a:gd name="T41" fmla="*/ 3125527 h 454098"/>
                <a:gd name="T42" fmla="*/ 4051428 w 864000"/>
                <a:gd name="T43" fmla="*/ 2846462 h 454098"/>
                <a:gd name="T44" fmla="*/ 3827264 w 864000"/>
                <a:gd name="T45" fmla="*/ 3125527 h 454098"/>
                <a:gd name="T46" fmla="*/ 2295525 w 864000"/>
                <a:gd name="T47" fmla="*/ 2846462 h 454098"/>
                <a:gd name="T48" fmla="*/ 2949317 w 864000"/>
                <a:gd name="T49" fmla="*/ 2846462 h 454098"/>
                <a:gd name="T50" fmla="*/ 1417574 w 864000"/>
                <a:gd name="T51" fmla="*/ 3125527 h 454098"/>
                <a:gd name="T52" fmla="*/ 1548331 w 864000"/>
                <a:gd name="T53" fmla="*/ 2846462 h 454098"/>
                <a:gd name="T54" fmla="*/ 9113661 w 864000"/>
                <a:gd name="T55" fmla="*/ 2753439 h 454098"/>
                <a:gd name="T56" fmla="*/ 7824754 w 864000"/>
                <a:gd name="T57" fmla="*/ 3748664 h 454098"/>
                <a:gd name="T58" fmla="*/ 9260990 w 864000"/>
                <a:gd name="T59" fmla="*/ 3926982 h 454098"/>
                <a:gd name="T60" fmla="*/ 7966026 w 864000"/>
                <a:gd name="T61" fmla="*/ 3896545 h 454098"/>
                <a:gd name="T62" fmla="*/ 7585631 w 864000"/>
                <a:gd name="T63" fmla="*/ 3999927 h 454098"/>
                <a:gd name="T64" fmla="*/ 6003951 w 864000"/>
                <a:gd name="T65" fmla="*/ 4077279 h 454098"/>
                <a:gd name="T66" fmla="*/ 4359641 w 864000"/>
                <a:gd name="T67" fmla="*/ 3999927 h 454098"/>
                <a:gd name="T68" fmla="*/ 2982350 w 864000"/>
                <a:gd name="T69" fmla="*/ 4135706 h 454098"/>
                <a:gd name="T70" fmla="*/ 1361098 w 864000"/>
                <a:gd name="T71" fmla="*/ 3999927 h 454098"/>
                <a:gd name="T72" fmla="*/ 345325 w 864000"/>
                <a:gd name="T73" fmla="*/ 3989649 h 454098"/>
                <a:gd name="T74" fmla="*/ 156966 w 864000"/>
                <a:gd name="T75" fmla="*/ 3843598 h 454098"/>
                <a:gd name="T76" fmla="*/ 259415 w 864000"/>
                <a:gd name="T77" fmla="*/ 3125527 h 454098"/>
                <a:gd name="T78" fmla="*/ 913216 w 864000"/>
                <a:gd name="T79" fmla="*/ 2213913 h 454098"/>
                <a:gd name="T80" fmla="*/ 7283042 w 864000"/>
                <a:gd name="T81" fmla="*/ 2009271 h 454098"/>
                <a:gd name="T82" fmla="*/ 1118694 w 864000"/>
                <a:gd name="T83" fmla="*/ 1786014 h 454098"/>
                <a:gd name="T84" fmla="*/ 6928121 w 864000"/>
                <a:gd name="T85" fmla="*/ 1581376 h 454098"/>
                <a:gd name="T86" fmla="*/ 1305489 w 864000"/>
                <a:gd name="T87" fmla="*/ 1358119 h 454098"/>
                <a:gd name="T88" fmla="*/ 6442445 w 864000"/>
                <a:gd name="T89" fmla="*/ 1134868 h 454098"/>
                <a:gd name="T90" fmla="*/ 6311688 w 864000"/>
                <a:gd name="T91" fmla="*/ 930215 h 454098"/>
                <a:gd name="T92" fmla="*/ 1268132 w 864000"/>
                <a:gd name="T93" fmla="*/ 930215 h 454098"/>
                <a:gd name="T94" fmla="*/ 6311688 w 864000"/>
                <a:gd name="T95" fmla="*/ 725571 h 454098"/>
                <a:gd name="T96" fmla="*/ 2015327 w 864000"/>
                <a:gd name="T97" fmla="*/ 0 h 454098"/>
                <a:gd name="T98" fmla="*/ 1716442 w 864000"/>
                <a:gd name="T99" fmla="*/ 725571 h 4540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64000" h="454098">
                  <a:moveTo>
                    <a:pt x="108366" y="413085"/>
                  </a:moveTo>
                  <a:cubicBezTo>
                    <a:pt x="155227" y="413085"/>
                    <a:pt x="184515" y="421288"/>
                    <a:pt x="202088" y="426756"/>
                  </a:cubicBezTo>
                  <a:cubicBezTo>
                    <a:pt x="219661" y="432225"/>
                    <a:pt x="240163" y="439060"/>
                    <a:pt x="278237" y="439060"/>
                  </a:cubicBezTo>
                  <a:cubicBezTo>
                    <a:pt x="316312" y="439060"/>
                    <a:pt x="333885" y="432225"/>
                    <a:pt x="354387" y="426756"/>
                  </a:cubicBezTo>
                  <a:cubicBezTo>
                    <a:pt x="371960" y="421288"/>
                    <a:pt x="401248" y="413085"/>
                    <a:pt x="448109" y="413085"/>
                  </a:cubicBezTo>
                  <a:cubicBezTo>
                    <a:pt x="494970" y="413085"/>
                    <a:pt x="524258" y="421288"/>
                    <a:pt x="541831" y="426756"/>
                  </a:cubicBezTo>
                  <a:cubicBezTo>
                    <a:pt x="541831" y="426756"/>
                    <a:pt x="541831" y="426756"/>
                    <a:pt x="544760" y="428123"/>
                  </a:cubicBezTo>
                  <a:cubicBezTo>
                    <a:pt x="562333" y="433592"/>
                    <a:pt x="582834" y="439060"/>
                    <a:pt x="617980" y="439060"/>
                  </a:cubicBezTo>
                  <a:cubicBezTo>
                    <a:pt x="656054" y="439060"/>
                    <a:pt x="673627" y="432225"/>
                    <a:pt x="694129" y="426756"/>
                  </a:cubicBezTo>
                  <a:cubicBezTo>
                    <a:pt x="711702" y="421288"/>
                    <a:pt x="740990" y="413085"/>
                    <a:pt x="787851" y="413085"/>
                  </a:cubicBezTo>
                  <a:cubicBezTo>
                    <a:pt x="820068" y="413085"/>
                    <a:pt x="846427" y="417187"/>
                    <a:pt x="864000" y="422655"/>
                  </a:cubicBezTo>
                  <a:cubicBezTo>
                    <a:pt x="864000" y="422655"/>
                    <a:pt x="864000" y="422655"/>
                    <a:pt x="864000" y="440427"/>
                  </a:cubicBezTo>
                  <a:cubicBezTo>
                    <a:pt x="843499" y="434959"/>
                    <a:pt x="825926" y="428123"/>
                    <a:pt x="787851" y="428123"/>
                  </a:cubicBezTo>
                  <a:cubicBezTo>
                    <a:pt x="749776" y="428123"/>
                    <a:pt x="732204" y="434959"/>
                    <a:pt x="711702" y="440427"/>
                  </a:cubicBezTo>
                  <a:cubicBezTo>
                    <a:pt x="691200" y="445896"/>
                    <a:pt x="664841" y="454098"/>
                    <a:pt x="617980" y="454098"/>
                  </a:cubicBezTo>
                  <a:cubicBezTo>
                    <a:pt x="571119" y="454098"/>
                    <a:pt x="541831" y="445896"/>
                    <a:pt x="524258" y="440427"/>
                  </a:cubicBezTo>
                  <a:cubicBezTo>
                    <a:pt x="506685" y="434959"/>
                    <a:pt x="486183" y="428123"/>
                    <a:pt x="448109" y="428123"/>
                  </a:cubicBezTo>
                  <a:cubicBezTo>
                    <a:pt x="410034" y="428123"/>
                    <a:pt x="392461" y="434959"/>
                    <a:pt x="371960" y="440427"/>
                  </a:cubicBezTo>
                  <a:cubicBezTo>
                    <a:pt x="351458" y="445896"/>
                    <a:pt x="325099" y="454098"/>
                    <a:pt x="278237" y="454098"/>
                  </a:cubicBezTo>
                  <a:cubicBezTo>
                    <a:pt x="231377" y="454098"/>
                    <a:pt x="202088" y="445896"/>
                    <a:pt x="184515" y="440427"/>
                  </a:cubicBezTo>
                  <a:cubicBezTo>
                    <a:pt x="166943" y="434959"/>
                    <a:pt x="146441" y="428123"/>
                    <a:pt x="108366" y="428123"/>
                  </a:cubicBezTo>
                  <a:cubicBezTo>
                    <a:pt x="70292" y="428123"/>
                    <a:pt x="52719" y="434959"/>
                    <a:pt x="32217" y="440427"/>
                  </a:cubicBezTo>
                  <a:cubicBezTo>
                    <a:pt x="23431" y="443161"/>
                    <a:pt x="11715" y="445896"/>
                    <a:pt x="0" y="448630"/>
                  </a:cubicBezTo>
                  <a:cubicBezTo>
                    <a:pt x="0" y="448630"/>
                    <a:pt x="0" y="448630"/>
                    <a:pt x="0" y="430858"/>
                  </a:cubicBezTo>
                  <a:cubicBezTo>
                    <a:pt x="5857" y="429490"/>
                    <a:pt x="8786" y="428123"/>
                    <a:pt x="14644" y="426756"/>
                  </a:cubicBezTo>
                  <a:cubicBezTo>
                    <a:pt x="32217" y="421288"/>
                    <a:pt x="61505" y="413085"/>
                    <a:pt x="108366" y="413085"/>
                  </a:cubicBezTo>
                  <a:close/>
                  <a:moveTo>
                    <a:pt x="108366" y="378908"/>
                  </a:moveTo>
                  <a:cubicBezTo>
                    <a:pt x="155227" y="378908"/>
                    <a:pt x="184515" y="388478"/>
                    <a:pt x="202088" y="393946"/>
                  </a:cubicBezTo>
                  <a:cubicBezTo>
                    <a:pt x="219661" y="398047"/>
                    <a:pt x="240163" y="404883"/>
                    <a:pt x="278237" y="404883"/>
                  </a:cubicBezTo>
                  <a:cubicBezTo>
                    <a:pt x="316312" y="404883"/>
                    <a:pt x="333885" y="399415"/>
                    <a:pt x="354387" y="393946"/>
                  </a:cubicBezTo>
                  <a:cubicBezTo>
                    <a:pt x="371960" y="387111"/>
                    <a:pt x="401248" y="378908"/>
                    <a:pt x="448109" y="378908"/>
                  </a:cubicBezTo>
                  <a:cubicBezTo>
                    <a:pt x="494970" y="378908"/>
                    <a:pt x="524258" y="388478"/>
                    <a:pt x="541831" y="393946"/>
                  </a:cubicBezTo>
                  <a:cubicBezTo>
                    <a:pt x="541831" y="393946"/>
                    <a:pt x="541831" y="393946"/>
                    <a:pt x="544760" y="393946"/>
                  </a:cubicBezTo>
                  <a:cubicBezTo>
                    <a:pt x="562333" y="399415"/>
                    <a:pt x="582834" y="404883"/>
                    <a:pt x="617980" y="404883"/>
                  </a:cubicBezTo>
                  <a:cubicBezTo>
                    <a:pt x="656054" y="404883"/>
                    <a:pt x="673627" y="399415"/>
                    <a:pt x="694129" y="393946"/>
                  </a:cubicBezTo>
                  <a:cubicBezTo>
                    <a:pt x="711702" y="387111"/>
                    <a:pt x="740990" y="378908"/>
                    <a:pt x="787851" y="378908"/>
                  </a:cubicBezTo>
                  <a:cubicBezTo>
                    <a:pt x="820068" y="378908"/>
                    <a:pt x="846427" y="384377"/>
                    <a:pt x="864000" y="388478"/>
                  </a:cubicBezTo>
                  <a:cubicBezTo>
                    <a:pt x="864000" y="388478"/>
                    <a:pt x="864000" y="388478"/>
                    <a:pt x="864000" y="406250"/>
                  </a:cubicBezTo>
                  <a:cubicBezTo>
                    <a:pt x="843499" y="400782"/>
                    <a:pt x="825926" y="395313"/>
                    <a:pt x="787851" y="395313"/>
                  </a:cubicBezTo>
                  <a:cubicBezTo>
                    <a:pt x="749776" y="395313"/>
                    <a:pt x="732204" y="400782"/>
                    <a:pt x="711702" y="406250"/>
                  </a:cubicBezTo>
                  <a:cubicBezTo>
                    <a:pt x="691200" y="411718"/>
                    <a:pt x="664841" y="421288"/>
                    <a:pt x="617980" y="419921"/>
                  </a:cubicBezTo>
                  <a:cubicBezTo>
                    <a:pt x="571119" y="421288"/>
                    <a:pt x="541831" y="411718"/>
                    <a:pt x="524258" y="406250"/>
                  </a:cubicBezTo>
                  <a:cubicBezTo>
                    <a:pt x="506685" y="400782"/>
                    <a:pt x="486183" y="395313"/>
                    <a:pt x="448109" y="395313"/>
                  </a:cubicBezTo>
                  <a:cubicBezTo>
                    <a:pt x="410034" y="395313"/>
                    <a:pt x="392461" y="400782"/>
                    <a:pt x="371960" y="406250"/>
                  </a:cubicBezTo>
                  <a:cubicBezTo>
                    <a:pt x="351458" y="411718"/>
                    <a:pt x="325099" y="421288"/>
                    <a:pt x="278237" y="419921"/>
                  </a:cubicBezTo>
                  <a:cubicBezTo>
                    <a:pt x="231377" y="421288"/>
                    <a:pt x="202088" y="411718"/>
                    <a:pt x="184515" y="406250"/>
                  </a:cubicBezTo>
                  <a:cubicBezTo>
                    <a:pt x="166943" y="400782"/>
                    <a:pt x="146441" y="395313"/>
                    <a:pt x="108366" y="395313"/>
                  </a:cubicBezTo>
                  <a:cubicBezTo>
                    <a:pt x="70292" y="395313"/>
                    <a:pt x="52719" y="400782"/>
                    <a:pt x="32217" y="406250"/>
                  </a:cubicBezTo>
                  <a:cubicBezTo>
                    <a:pt x="23431" y="408984"/>
                    <a:pt x="11715" y="411718"/>
                    <a:pt x="0" y="414453"/>
                  </a:cubicBezTo>
                  <a:cubicBezTo>
                    <a:pt x="0" y="414453"/>
                    <a:pt x="0" y="414453"/>
                    <a:pt x="0" y="396680"/>
                  </a:cubicBezTo>
                  <a:cubicBezTo>
                    <a:pt x="5857" y="395313"/>
                    <a:pt x="8786" y="395313"/>
                    <a:pt x="14644" y="393946"/>
                  </a:cubicBezTo>
                  <a:cubicBezTo>
                    <a:pt x="32217" y="387111"/>
                    <a:pt x="61505" y="378908"/>
                    <a:pt x="108366" y="378908"/>
                  </a:cubicBezTo>
                  <a:close/>
                  <a:moveTo>
                    <a:pt x="646356" y="322160"/>
                  </a:moveTo>
                  <a:cubicBezTo>
                    <a:pt x="646356" y="332608"/>
                    <a:pt x="655070" y="343057"/>
                    <a:pt x="667269" y="343057"/>
                  </a:cubicBezTo>
                  <a:cubicBezTo>
                    <a:pt x="677725" y="343057"/>
                    <a:pt x="688182" y="332608"/>
                    <a:pt x="688182" y="322160"/>
                  </a:cubicBezTo>
                  <a:cubicBezTo>
                    <a:pt x="646356" y="322160"/>
                    <a:pt x="646356" y="322160"/>
                    <a:pt x="646356" y="322160"/>
                  </a:cubicBezTo>
                  <a:close/>
                  <a:moveTo>
                    <a:pt x="458142" y="266435"/>
                  </a:moveTo>
                  <a:cubicBezTo>
                    <a:pt x="458142" y="292556"/>
                    <a:pt x="458142" y="292556"/>
                    <a:pt x="458142" y="292556"/>
                  </a:cubicBezTo>
                  <a:cubicBezTo>
                    <a:pt x="519137" y="292556"/>
                    <a:pt x="519137" y="292556"/>
                    <a:pt x="519137" y="292556"/>
                  </a:cubicBezTo>
                  <a:lnTo>
                    <a:pt x="519137" y="266435"/>
                  </a:lnTo>
                  <a:cubicBezTo>
                    <a:pt x="458142" y="266435"/>
                    <a:pt x="458142" y="266435"/>
                    <a:pt x="458142" y="266435"/>
                  </a:cubicBezTo>
                  <a:close/>
                  <a:moveTo>
                    <a:pt x="377976" y="266435"/>
                  </a:moveTo>
                  <a:cubicBezTo>
                    <a:pt x="377976" y="292556"/>
                    <a:pt x="377976" y="292556"/>
                    <a:pt x="377976" y="292556"/>
                  </a:cubicBezTo>
                  <a:cubicBezTo>
                    <a:pt x="437229" y="292556"/>
                    <a:pt x="437229" y="292556"/>
                    <a:pt x="437229" y="292556"/>
                  </a:cubicBezTo>
                  <a:lnTo>
                    <a:pt x="437229" y="266435"/>
                  </a:lnTo>
                  <a:cubicBezTo>
                    <a:pt x="377976" y="266435"/>
                    <a:pt x="377976" y="266435"/>
                    <a:pt x="377976" y="266435"/>
                  </a:cubicBezTo>
                  <a:close/>
                  <a:moveTo>
                    <a:pt x="296068" y="266435"/>
                  </a:moveTo>
                  <a:cubicBezTo>
                    <a:pt x="296068" y="292556"/>
                    <a:pt x="296068" y="292556"/>
                    <a:pt x="296068" y="292556"/>
                  </a:cubicBezTo>
                  <a:cubicBezTo>
                    <a:pt x="357063" y="292556"/>
                    <a:pt x="357063" y="292556"/>
                    <a:pt x="357063" y="292556"/>
                  </a:cubicBezTo>
                  <a:lnTo>
                    <a:pt x="357063" y="266435"/>
                  </a:lnTo>
                  <a:cubicBezTo>
                    <a:pt x="296068" y="266435"/>
                    <a:pt x="296068" y="266435"/>
                    <a:pt x="296068" y="266435"/>
                  </a:cubicBezTo>
                  <a:close/>
                  <a:moveTo>
                    <a:pt x="214160" y="266435"/>
                  </a:moveTo>
                  <a:cubicBezTo>
                    <a:pt x="214160" y="292556"/>
                    <a:pt x="214160" y="292556"/>
                    <a:pt x="214160" y="292556"/>
                  </a:cubicBezTo>
                  <a:cubicBezTo>
                    <a:pt x="275155" y="292556"/>
                    <a:pt x="275155" y="292556"/>
                    <a:pt x="275155" y="292556"/>
                  </a:cubicBezTo>
                  <a:lnTo>
                    <a:pt x="275155" y="266435"/>
                  </a:lnTo>
                  <a:cubicBezTo>
                    <a:pt x="214160" y="266435"/>
                    <a:pt x="214160" y="266435"/>
                    <a:pt x="214160" y="266435"/>
                  </a:cubicBezTo>
                  <a:close/>
                  <a:moveTo>
                    <a:pt x="144451" y="266435"/>
                  </a:moveTo>
                  <a:cubicBezTo>
                    <a:pt x="132252" y="292556"/>
                    <a:pt x="132252" y="292556"/>
                    <a:pt x="132252" y="292556"/>
                  </a:cubicBezTo>
                  <a:cubicBezTo>
                    <a:pt x="193247" y="292556"/>
                    <a:pt x="193247" y="292556"/>
                    <a:pt x="193247" y="292556"/>
                  </a:cubicBezTo>
                  <a:lnTo>
                    <a:pt x="193247" y="266435"/>
                  </a:lnTo>
                  <a:cubicBezTo>
                    <a:pt x="144451" y="266435"/>
                    <a:pt x="144451" y="266435"/>
                    <a:pt x="144451" y="266435"/>
                  </a:cubicBezTo>
                  <a:close/>
                  <a:moveTo>
                    <a:pt x="46858" y="247280"/>
                  </a:moveTo>
                  <a:lnTo>
                    <a:pt x="850255" y="247280"/>
                  </a:lnTo>
                  <a:cubicBezTo>
                    <a:pt x="850255" y="257728"/>
                    <a:pt x="850255" y="257728"/>
                    <a:pt x="850255" y="257728"/>
                  </a:cubicBezTo>
                  <a:cubicBezTo>
                    <a:pt x="782289" y="303440"/>
                    <a:pt x="740790" y="326622"/>
                    <a:pt x="724289" y="350050"/>
                  </a:cubicBezTo>
                  <a:lnTo>
                    <a:pt x="723460" y="352505"/>
                  </a:lnTo>
                  <a:lnTo>
                    <a:pt x="730007" y="350883"/>
                  </a:lnTo>
                  <a:cubicBezTo>
                    <a:pt x="745383" y="348149"/>
                    <a:pt x="764421" y="346098"/>
                    <a:pt x="787851" y="346098"/>
                  </a:cubicBezTo>
                  <a:cubicBezTo>
                    <a:pt x="820068" y="346098"/>
                    <a:pt x="846427" y="350199"/>
                    <a:pt x="864000" y="355668"/>
                  </a:cubicBezTo>
                  <a:cubicBezTo>
                    <a:pt x="864000" y="355668"/>
                    <a:pt x="864000" y="355668"/>
                    <a:pt x="864000" y="367574"/>
                  </a:cubicBezTo>
                  <a:lnTo>
                    <a:pt x="864000" y="372073"/>
                  </a:lnTo>
                  <a:cubicBezTo>
                    <a:pt x="843499" y="367971"/>
                    <a:pt x="825926" y="361136"/>
                    <a:pt x="787851" y="361136"/>
                  </a:cubicBezTo>
                  <a:cubicBezTo>
                    <a:pt x="768814" y="361136"/>
                    <a:pt x="754902" y="362503"/>
                    <a:pt x="743187" y="364725"/>
                  </a:cubicBezTo>
                  <a:lnTo>
                    <a:pt x="716874" y="372008"/>
                  </a:lnTo>
                  <a:lnTo>
                    <a:pt x="716065" y="374402"/>
                  </a:lnTo>
                  <a:lnTo>
                    <a:pt x="707698" y="374402"/>
                  </a:lnTo>
                  <a:lnTo>
                    <a:pt x="674726" y="382326"/>
                  </a:lnTo>
                  <a:cubicBezTo>
                    <a:pt x="659715" y="385060"/>
                    <a:pt x="641410" y="387111"/>
                    <a:pt x="617980" y="387111"/>
                  </a:cubicBezTo>
                  <a:cubicBezTo>
                    <a:pt x="594550" y="387111"/>
                    <a:pt x="575512" y="384718"/>
                    <a:pt x="560136" y="381642"/>
                  </a:cubicBezTo>
                  <a:lnTo>
                    <a:pt x="532991" y="374402"/>
                  </a:lnTo>
                  <a:lnTo>
                    <a:pt x="514249" y="374402"/>
                  </a:lnTo>
                  <a:cubicBezTo>
                    <a:pt x="479817" y="374402"/>
                    <a:pt x="443329" y="374402"/>
                    <a:pt x="406731" y="374402"/>
                  </a:cubicBezTo>
                  <a:lnTo>
                    <a:pt x="367956" y="374402"/>
                  </a:lnTo>
                  <a:lnTo>
                    <a:pt x="334983" y="382326"/>
                  </a:lnTo>
                  <a:cubicBezTo>
                    <a:pt x="319973" y="385060"/>
                    <a:pt x="301668" y="387111"/>
                    <a:pt x="278237" y="387111"/>
                  </a:cubicBezTo>
                  <a:cubicBezTo>
                    <a:pt x="254807" y="387111"/>
                    <a:pt x="235770" y="384718"/>
                    <a:pt x="220393" y="381642"/>
                  </a:cubicBezTo>
                  <a:lnTo>
                    <a:pt x="193248" y="374402"/>
                  </a:lnTo>
                  <a:lnTo>
                    <a:pt x="126983" y="374402"/>
                  </a:lnTo>
                  <a:cubicBezTo>
                    <a:pt x="107254" y="374402"/>
                    <a:pt x="93258" y="374402"/>
                    <a:pt x="86941" y="374402"/>
                  </a:cubicBezTo>
                  <a:lnTo>
                    <a:pt x="49876" y="368552"/>
                  </a:lnTo>
                  <a:lnTo>
                    <a:pt x="32217" y="373440"/>
                  </a:lnTo>
                  <a:cubicBezTo>
                    <a:pt x="23431" y="374807"/>
                    <a:pt x="11715" y="378908"/>
                    <a:pt x="0" y="381642"/>
                  </a:cubicBezTo>
                  <a:cubicBezTo>
                    <a:pt x="0" y="381642"/>
                    <a:pt x="0" y="381642"/>
                    <a:pt x="0" y="363870"/>
                  </a:cubicBezTo>
                  <a:cubicBezTo>
                    <a:pt x="5857" y="362503"/>
                    <a:pt x="8786" y="361136"/>
                    <a:pt x="14644" y="359769"/>
                  </a:cubicBezTo>
                  <a:lnTo>
                    <a:pt x="33044" y="355212"/>
                  </a:lnTo>
                  <a:lnTo>
                    <a:pt x="28124" y="350458"/>
                  </a:lnTo>
                  <a:cubicBezTo>
                    <a:pt x="21588" y="335656"/>
                    <a:pt x="24202" y="315194"/>
                    <a:pt x="24202" y="292556"/>
                  </a:cubicBezTo>
                  <a:cubicBezTo>
                    <a:pt x="46858" y="247280"/>
                    <a:pt x="46858" y="247280"/>
                    <a:pt x="46858" y="247280"/>
                  </a:cubicBezTo>
                  <a:close/>
                  <a:moveTo>
                    <a:pt x="95654" y="188072"/>
                  </a:moveTo>
                  <a:cubicBezTo>
                    <a:pt x="95654" y="188072"/>
                    <a:pt x="95654" y="188072"/>
                    <a:pt x="85198" y="207227"/>
                  </a:cubicBezTo>
                  <a:cubicBezTo>
                    <a:pt x="85198" y="207227"/>
                    <a:pt x="85198" y="207227"/>
                    <a:pt x="679468" y="207227"/>
                  </a:cubicBezTo>
                  <a:cubicBezTo>
                    <a:pt x="684696" y="207227"/>
                    <a:pt x="689924" y="203744"/>
                    <a:pt x="689924" y="198520"/>
                  </a:cubicBezTo>
                  <a:cubicBezTo>
                    <a:pt x="689924" y="191555"/>
                    <a:pt x="684696" y="188072"/>
                    <a:pt x="679468" y="188072"/>
                  </a:cubicBezTo>
                  <a:cubicBezTo>
                    <a:pt x="679468" y="188072"/>
                    <a:pt x="679468" y="188072"/>
                    <a:pt x="95654" y="188072"/>
                  </a:cubicBezTo>
                  <a:close/>
                  <a:moveTo>
                    <a:pt x="113082" y="148020"/>
                  </a:moveTo>
                  <a:lnTo>
                    <a:pt x="104368" y="167175"/>
                  </a:lnTo>
                  <a:cubicBezTo>
                    <a:pt x="104368" y="167175"/>
                    <a:pt x="104368" y="167175"/>
                    <a:pt x="646356" y="167175"/>
                  </a:cubicBezTo>
                  <a:cubicBezTo>
                    <a:pt x="651584" y="167175"/>
                    <a:pt x="655070" y="163692"/>
                    <a:pt x="655070" y="156727"/>
                  </a:cubicBezTo>
                  <a:cubicBezTo>
                    <a:pt x="655070" y="151502"/>
                    <a:pt x="651584" y="148020"/>
                    <a:pt x="646356" y="148020"/>
                  </a:cubicBezTo>
                  <a:cubicBezTo>
                    <a:pt x="646356" y="148020"/>
                    <a:pt x="646356" y="148020"/>
                    <a:pt x="113082" y="148020"/>
                  </a:cubicBezTo>
                  <a:close/>
                  <a:moveTo>
                    <a:pt x="132252" y="106226"/>
                  </a:moveTo>
                  <a:lnTo>
                    <a:pt x="121795" y="127123"/>
                  </a:lnTo>
                  <a:cubicBezTo>
                    <a:pt x="121795" y="127123"/>
                    <a:pt x="121795" y="127123"/>
                    <a:pt x="601045" y="127123"/>
                  </a:cubicBezTo>
                  <a:cubicBezTo>
                    <a:pt x="608016" y="127123"/>
                    <a:pt x="611502" y="121898"/>
                    <a:pt x="611502" y="116674"/>
                  </a:cubicBezTo>
                  <a:cubicBezTo>
                    <a:pt x="611502" y="111450"/>
                    <a:pt x="608016" y="106226"/>
                    <a:pt x="601045" y="106226"/>
                  </a:cubicBezTo>
                  <a:cubicBezTo>
                    <a:pt x="601045" y="106226"/>
                    <a:pt x="601045" y="106226"/>
                    <a:pt x="132252" y="106226"/>
                  </a:cubicBezTo>
                  <a:close/>
                  <a:moveTo>
                    <a:pt x="118310" y="87070"/>
                  </a:moveTo>
                  <a:cubicBezTo>
                    <a:pt x="118310" y="87070"/>
                    <a:pt x="492996" y="87070"/>
                    <a:pt x="588846" y="87070"/>
                  </a:cubicBezTo>
                  <a:cubicBezTo>
                    <a:pt x="641128" y="87070"/>
                    <a:pt x="665526" y="132347"/>
                    <a:pt x="743949" y="226383"/>
                  </a:cubicBezTo>
                  <a:cubicBezTo>
                    <a:pt x="616730" y="226383"/>
                    <a:pt x="55572" y="226383"/>
                    <a:pt x="55572" y="226383"/>
                  </a:cubicBezTo>
                  <a:cubicBezTo>
                    <a:pt x="55572" y="226383"/>
                    <a:pt x="55572" y="226383"/>
                    <a:pt x="118310" y="87070"/>
                  </a:cubicBezTo>
                  <a:close/>
                  <a:moveTo>
                    <a:pt x="381462" y="48759"/>
                  </a:moveTo>
                  <a:cubicBezTo>
                    <a:pt x="550506" y="48759"/>
                    <a:pt x="550506" y="48759"/>
                    <a:pt x="550506" y="48759"/>
                  </a:cubicBezTo>
                  <a:cubicBezTo>
                    <a:pt x="571419" y="48759"/>
                    <a:pt x="573162" y="52242"/>
                    <a:pt x="588846" y="67915"/>
                  </a:cubicBezTo>
                  <a:cubicBezTo>
                    <a:pt x="374491" y="67915"/>
                    <a:pt x="374491" y="67915"/>
                    <a:pt x="374491" y="67915"/>
                  </a:cubicBezTo>
                  <a:cubicBezTo>
                    <a:pt x="381462" y="48759"/>
                    <a:pt x="381462" y="48759"/>
                    <a:pt x="381462" y="48759"/>
                  </a:cubicBezTo>
                  <a:close/>
                  <a:moveTo>
                    <a:pt x="188019" y="0"/>
                  </a:moveTo>
                  <a:cubicBezTo>
                    <a:pt x="188019" y="0"/>
                    <a:pt x="188019" y="0"/>
                    <a:pt x="242043" y="0"/>
                  </a:cubicBezTo>
                  <a:lnTo>
                    <a:pt x="243786" y="67915"/>
                  </a:lnTo>
                  <a:cubicBezTo>
                    <a:pt x="243786" y="67915"/>
                    <a:pt x="243786" y="67915"/>
                    <a:pt x="160135" y="67915"/>
                  </a:cubicBezTo>
                  <a:cubicBezTo>
                    <a:pt x="160135" y="67915"/>
                    <a:pt x="160135" y="67915"/>
                    <a:pt x="1880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28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F72CC4E-ADF4-4FAF-BD15-C0E15AE7A507}"/>
              </a:ext>
            </a:extLst>
          </p:cNvPr>
          <p:cNvGrpSpPr/>
          <p:nvPr/>
        </p:nvGrpSpPr>
        <p:grpSpPr>
          <a:xfrm>
            <a:off x="4532561" y="2317072"/>
            <a:ext cx="981083" cy="981083"/>
            <a:chOff x="4182533" y="2590800"/>
            <a:chExt cx="1016000" cy="1016000"/>
          </a:xfrm>
        </p:grpSpPr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AA101DBB-4640-4C70-B185-398C1DD96F08}"/>
                </a:ext>
              </a:extLst>
            </p:cNvPr>
            <p:cNvSpPr/>
            <p:nvPr/>
          </p:nvSpPr>
          <p:spPr>
            <a:xfrm>
              <a:off x="4182533" y="2590800"/>
              <a:ext cx="1016000" cy="1016000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KSO_Shape">
              <a:extLst>
                <a:ext uri="{FF2B5EF4-FFF2-40B4-BE49-F238E27FC236}">
                  <a16:creationId xmlns:a16="http://schemas.microsoft.com/office/drawing/2014/main" id="{64EF9B2A-D2C8-4376-BEDD-264A954701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30183" y="2940420"/>
              <a:ext cx="520700" cy="316759"/>
            </a:xfrm>
            <a:custGeom>
              <a:avLst/>
              <a:gdLst>
                <a:gd name="T0" fmla="*/ 1270082 w 7729"/>
                <a:gd name="T1" fmla="*/ 258709 h 4701"/>
                <a:gd name="T2" fmla="*/ 1162619 w 7729"/>
                <a:gd name="T3" fmla="*/ 246144 h 4701"/>
                <a:gd name="T4" fmla="*/ 1301877 w 7729"/>
                <a:gd name="T5" fmla="*/ 284827 h 4701"/>
                <a:gd name="T6" fmla="*/ 1310257 w 7729"/>
                <a:gd name="T7" fmla="*/ 277928 h 4701"/>
                <a:gd name="T8" fmla="*/ 1300152 w 7729"/>
                <a:gd name="T9" fmla="*/ 810623 h 4701"/>
                <a:gd name="T10" fmla="*/ 1301877 w 7729"/>
                <a:gd name="T11" fmla="*/ 887250 h 4701"/>
                <a:gd name="T12" fmla="*/ 1320856 w 7729"/>
                <a:gd name="T13" fmla="*/ 902773 h 4701"/>
                <a:gd name="T14" fmla="*/ 1335891 w 7729"/>
                <a:gd name="T15" fmla="*/ 839697 h 4701"/>
                <a:gd name="T16" fmla="*/ 1316666 w 7729"/>
                <a:gd name="T17" fmla="*/ 786723 h 4701"/>
                <a:gd name="T18" fmla="*/ 1061318 w 7729"/>
                <a:gd name="T19" fmla="*/ 904990 h 4701"/>
                <a:gd name="T20" fmla="*/ 1182830 w 7729"/>
                <a:gd name="T21" fmla="*/ 938746 h 4701"/>
                <a:gd name="T22" fmla="*/ 1266878 w 7729"/>
                <a:gd name="T23" fmla="*/ 911150 h 4701"/>
                <a:gd name="T24" fmla="*/ 1254801 w 7729"/>
                <a:gd name="T25" fmla="*/ 825160 h 4701"/>
                <a:gd name="T26" fmla="*/ 1285857 w 7729"/>
                <a:gd name="T27" fmla="*/ 757156 h 4701"/>
                <a:gd name="T28" fmla="*/ 1904754 w 7729"/>
                <a:gd name="T29" fmla="*/ 560291 h 4701"/>
                <a:gd name="T30" fmla="*/ 1861374 w 7729"/>
                <a:gd name="T31" fmla="*/ 610554 h 4701"/>
                <a:gd name="T32" fmla="*/ 1732961 w 7729"/>
                <a:gd name="T33" fmla="*/ 649977 h 4701"/>
                <a:gd name="T34" fmla="*/ 613475 w 7729"/>
                <a:gd name="T35" fmla="*/ 877887 h 4701"/>
                <a:gd name="T36" fmla="*/ 712557 w 7729"/>
                <a:gd name="T37" fmla="*/ 727343 h 4701"/>
                <a:gd name="T38" fmla="*/ 628017 w 7729"/>
                <a:gd name="T39" fmla="*/ 654658 h 4701"/>
                <a:gd name="T40" fmla="*/ 367740 w 7729"/>
                <a:gd name="T41" fmla="*/ 591829 h 4701"/>
                <a:gd name="T42" fmla="*/ 61865 w 7729"/>
                <a:gd name="T43" fmla="*/ 463706 h 4701"/>
                <a:gd name="T44" fmla="*/ 45351 w 7729"/>
                <a:gd name="T45" fmla="*/ 394963 h 4701"/>
                <a:gd name="T46" fmla="*/ 0 w 7729"/>
                <a:gd name="T47" fmla="*/ 21436 h 4701"/>
                <a:gd name="T48" fmla="*/ 317705 w 7729"/>
                <a:gd name="T49" fmla="*/ 279899 h 4701"/>
                <a:gd name="T50" fmla="*/ 417035 w 7729"/>
                <a:gd name="T51" fmla="*/ 341989 h 4701"/>
                <a:gd name="T52" fmla="*/ 1472684 w 7729"/>
                <a:gd name="T53" fmla="*/ 365150 h 4701"/>
                <a:gd name="T54" fmla="*/ 1629195 w 7729"/>
                <a:gd name="T55" fmla="*/ 386832 h 4701"/>
                <a:gd name="T56" fmla="*/ 1822431 w 7729"/>
                <a:gd name="T57" fmla="*/ 471837 h 4701"/>
                <a:gd name="T58" fmla="*/ 1904261 w 7729"/>
                <a:gd name="T59" fmla="*/ 551421 h 4701"/>
                <a:gd name="T60" fmla="*/ 762099 w 7729"/>
                <a:gd name="T61" fmla="*/ 472329 h 4701"/>
                <a:gd name="T62" fmla="*/ 709846 w 7729"/>
                <a:gd name="T63" fmla="*/ 459517 h 4701"/>
                <a:gd name="T64" fmla="*/ 682980 w 7729"/>
                <a:gd name="T65" fmla="*/ 505346 h 4701"/>
                <a:gd name="T66" fmla="*/ 722663 w 7729"/>
                <a:gd name="T67" fmla="*/ 545014 h 4701"/>
                <a:gd name="T68" fmla="*/ 768753 w 7729"/>
                <a:gd name="T69" fmla="*/ 518158 h 4701"/>
                <a:gd name="T70" fmla="*/ 913927 w 7729"/>
                <a:gd name="T71" fmla="*/ 472329 h 4701"/>
                <a:gd name="T72" fmla="*/ 862167 w 7729"/>
                <a:gd name="T73" fmla="*/ 459517 h 4701"/>
                <a:gd name="T74" fmla="*/ 835055 w 7729"/>
                <a:gd name="T75" fmla="*/ 505346 h 4701"/>
                <a:gd name="T76" fmla="*/ 874984 w 7729"/>
                <a:gd name="T77" fmla="*/ 545014 h 4701"/>
                <a:gd name="T78" fmla="*/ 920582 w 7729"/>
                <a:gd name="T79" fmla="*/ 518158 h 4701"/>
                <a:gd name="T80" fmla="*/ 1065755 w 7729"/>
                <a:gd name="T81" fmla="*/ 472329 h 4701"/>
                <a:gd name="T82" fmla="*/ 1013995 w 7729"/>
                <a:gd name="T83" fmla="*/ 459517 h 4701"/>
                <a:gd name="T84" fmla="*/ 986883 w 7729"/>
                <a:gd name="T85" fmla="*/ 505346 h 4701"/>
                <a:gd name="T86" fmla="*/ 1026812 w 7729"/>
                <a:gd name="T87" fmla="*/ 545014 h 4701"/>
                <a:gd name="T88" fmla="*/ 1072410 w 7729"/>
                <a:gd name="T89" fmla="*/ 518158 h 4701"/>
                <a:gd name="T90" fmla="*/ 1217583 w 7729"/>
                <a:gd name="T91" fmla="*/ 472329 h 4701"/>
                <a:gd name="T92" fmla="*/ 1165824 w 7729"/>
                <a:gd name="T93" fmla="*/ 459517 h 4701"/>
                <a:gd name="T94" fmla="*/ 1138711 w 7729"/>
                <a:gd name="T95" fmla="*/ 505346 h 4701"/>
                <a:gd name="T96" fmla="*/ 1178640 w 7729"/>
                <a:gd name="T97" fmla="*/ 545014 h 4701"/>
                <a:gd name="T98" fmla="*/ 1224238 w 7729"/>
                <a:gd name="T99" fmla="*/ 518158 h 4701"/>
                <a:gd name="T100" fmla="*/ 1369411 w 7729"/>
                <a:gd name="T101" fmla="*/ 472329 h 4701"/>
                <a:gd name="T102" fmla="*/ 1317652 w 7729"/>
                <a:gd name="T103" fmla="*/ 459517 h 4701"/>
                <a:gd name="T104" fmla="*/ 1290540 w 7729"/>
                <a:gd name="T105" fmla="*/ 505346 h 4701"/>
                <a:gd name="T106" fmla="*/ 1330468 w 7729"/>
                <a:gd name="T107" fmla="*/ 545014 h 4701"/>
                <a:gd name="T108" fmla="*/ 1376066 w 7729"/>
                <a:gd name="T109" fmla="*/ 518158 h 4701"/>
                <a:gd name="T110" fmla="*/ 1720144 w 7729"/>
                <a:gd name="T111" fmla="*/ 469866 h 4701"/>
                <a:gd name="T112" fmla="*/ 1613421 w 7729"/>
                <a:gd name="T113" fmla="*/ 480953 h 4701"/>
                <a:gd name="T114" fmla="*/ 1590006 w 7729"/>
                <a:gd name="T115" fmla="*/ 516680 h 4701"/>
                <a:gd name="T116" fmla="*/ 1625252 w 7729"/>
                <a:gd name="T117" fmla="*/ 548957 h 4701"/>
                <a:gd name="T118" fmla="*/ 1761798 w 7729"/>
                <a:gd name="T119" fmla="*/ 522593 h 47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729" h="4701">
                  <a:moveTo>
                    <a:pt x="546" y="2296"/>
                  </a:moveTo>
                  <a:lnTo>
                    <a:pt x="917" y="2444"/>
                  </a:lnTo>
                  <a:lnTo>
                    <a:pt x="562" y="2722"/>
                  </a:lnTo>
                  <a:lnTo>
                    <a:pt x="288" y="2721"/>
                  </a:lnTo>
                  <a:lnTo>
                    <a:pt x="546" y="2296"/>
                  </a:lnTo>
                  <a:close/>
                  <a:moveTo>
                    <a:pt x="5074" y="1241"/>
                  </a:moveTo>
                  <a:lnTo>
                    <a:pt x="5074" y="1241"/>
                  </a:lnTo>
                  <a:lnTo>
                    <a:pt x="5083" y="1203"/>
                  </a:lnTo>
                  <a:lnTo>
                    <a:pt x="5093" y="1168"/>
                  </a:lnTo>
                  <a:lnTo>
                    <a:pt x="5105" y="1135"/>
                  </a:lnTo>
                  <a:lnTo>
                    <a:pt x="5119" y="1104"/>
                  </a:lnTo>
                  <a:lnTo>
                    <a:pt x="5136" y="1076"/>
                  </a:lnTo>
                  <a:lnTo>
                    <a:pt x="5144" y="1063"/>
                  </a:lnTo>
                  <a:lnTo>
                    <a:pt x="5153" y="1050"/>
                  </a:lnTo>
                  <a:lnTo>
                    <a:pt x="5163" y="1038"/>
                  </a:lnTo>
                  <a:lnTo>
                    <a:pt x="5172" y="1028"/>
                  </a:lnTo>
                  <a:lnTo>
                    <a:pt x="5183" y="1017"/>
                  </a:lnTo>
                  <a:lnTo>
                    <a:pt x="5193" y="1008"/>
                  </a:lnTo>
                  <a:lnTo>
                    <a:pt x="5184" y="1004"/>
                  </a:lnTo>
                  <a:lnTo>
                    <a:pt x="5173" y="1002"/>
                  </a:lnTo>
                  <a:lnTo>
                    <a:pt x="5163" y="999"/>
                  </a:lnTo>
                  <a:lnTo>
                    <a:pt x="5151" y="999"/>
                  </a:lnTo>
                  <a:lnTo>
                    <a:pt x="4775" y="998"/>
                  </a:lnTo>
                  <a:lnTo>
                    <a:pt x="4746" y="998"/>
                  </a:lnTo>
                  <a:lnTo>
                    <a:pt x="4717" y="999"/>
                  </a:lnTo>
                  <a:lnTo>
                    <a:pt x="4690" y="1000"/>
                  </a:lnTo>
                  <a:lnTo>
                    <a:pt x="4662" y="1004"/>
                  </a:lnTo>
                  <a:lnTo>
                    <a:pt x="4635" y="1006"/>
                  </a:lnTo>
                  <a:lnTo>
                    <a:pt x="4609" y="1010"/>
                  </a:lnTo>
                  <a:lnTo>
                    <a:pt x="4559" y="1019"/>
                  </a:lnTo>
                  <a:lnTo>
                    <a:pt x="4830" y="1241"/>
                  </a:lnTo>
                  <a:lnTo>
                    <a:pt x="5074" y="1241"/>
                  </a:lnTo>
                  <a:close/>
                  <a:moveTo>
                    <a:pt x="5313" y="1128"/>
                  </a:moveTo>
                  <a:lnTo>
                    <a:pt x="5313" y="1128"/>
                  </a:lnTo>
                  <a:lnTo>
                    <a:pt x="5310" y="1128"/>
                  </a:lnTo>
                  <a:lnTo>
                    <a:pt x="5307" y="1129"/>
                  </a:lnTo>
                  <a:lnTo>
                    <a:pt x="5300" y="1135"/>
                  </a:lnTo>
                  <a:lnTo>
                    <a:pt x="5291" y="1144"/>
                  </a:lnTo>
                  <a:lnTo>
                    <a:pt x="5282" y="1156"/>
                  </a:lnTo>
                  <a:lnTo>
                    <a:pt x="5273" y="1173"/>
                  </a:lnTo>
                  <a:lnTo>
                    <a:pt x="5264" y="1193"/>
                  </a:lnTo>
                  <a:lnTo>
                    <a:pt x="5255" y="1215"/>
                  </a:lnTo>
                  <a:lnTo>
                    <a:pt x="5247" y="1241"/>
                  </a:lnTo>
                  <a:lnTo>
                    <a:pt x="5380" y="1241"/>
                  </a:lnTo>
                  <a:lnTo>
                    <a:pt x="5372" y="1215"/>
                  </a:lnTo>
                  <a:lnTo>
                    <a:pt x="5362" y="1193"/>
                  </a:lnTo>
                  <a:lnTo>
                    <a:pt x="5354" y="1173"/>
                  </a:lnTo>
                  <a:lnTo>
                    <a:pt x="5344" y="1156"/>
                  </a:lnTo>
                  <a:lnTo>
                    <a:pt x="5335" y="1144"/>
                  </a:lnTo>
                  <a:lnTo>
                    <a:pt x="5327" y="1135"/>
                  </a:lnTo>
                  <a:lnTo>
                    <a:pt x="5320" y="1129"/>
                  </a:lnTo>
                  <a:lnTo>
                    <a:pt x="5316" y="1128"/>
                  </a:lnTo>
                  <a:lnTo>
                    <a:pt x="5313" y="1128"/>
                  </a:lnTo>
                  <a:close/>
                  <a:moveTo>
                    <a:pt x="5337" y="3193"/>
                  </a:moveTo>
                  <a:lnTo>
                    <a:pt x="5337" y="3193"/>
                  </a:lnTo>
                  <a:lnTo>
                    <a:pt x="5333" y="3193"/>
                  </a:lnTo>
                  <a:lnTo>
                    <a:pt x="5328" y="3196"/>
                  </a:lnTo>
                  <a:lnTo>
                    <a:pt x="5322" y="3201"/>
                  </a:lnTo>
                  <a:lnTo>
                    <a:pt x="5316" y="3208"/>
                  </a:lnTo>
                  <a:lnTo>
                    <a:pt x="5309" y="3218"/>
                  </a:lnTo>
                  <a:lnTo>
                    <a:pt x="5302" y="3228"/>
                  </a:lnTo>
                  <a:lnTo>
                    <a:pt x="5295" y="3241"/>
                  </a:lnTo>
                  <a:lnTo>
                    <a:pt x="5288" y="3255"/>
                  </a:lnTo>
                  <a:lnTo>
                    <a:pt x="5282" y="3272"/>
                  </a:lnTo>
                  <a:lnTo>
                    <a:pt x="5275" y="3290"/>
                  </a:lnTo>
                  <a:lnTo>
                    <a:pt x="5269" y="3310"/>
                  </a:lnTo>
                  <a:lnTo>
                    <a:pt x="5264" y="3332"/>
                  </a:lnTo>
                  <a:lnTo>
                    <a:pt x="5261" y="3356"/>
                  </a:lnTo>
                  <a:lnTo>
                    <a:pt x="5257" y="3381"/>
                  </a:lnTo>
                  <a:lnTo>
                    <a:pt x="5255" y="3408"/>
                  </a:lnTo>
                  <a:lnTo>
                    <a:pt x="5255" y="3436"/>
                  </a:lnTo>
                  <a:lnTo>
                    <a:pt x="5255" y="3466"/>
                  </a:lnTo>
                  <a:lnTo>
                    <a:pt x="5257" y="3491"/>
                  </a:lnTo>
                  <a:lnTo>
                    <a:pt x="5261" y="3517"/>
                  </a:lnTo>
                  <a:lnTo>
                    <a:pt x="5264" y="3541"/>
                  </a:lnTo>
                  <a:lnTo>
                    <a:pt x="5269" y="3562"/>
                  </a:lnTo>
                  <a:lnTo>
                    <a:pt x="5275" y="3582"/>
                  </a:lnTo>
                  <a:lnTo>
                    <a:pt x="5282" y="3601"/>
                  </a:lnTo>
                  <a:lnTo>
                    <a:pt x="5288" y="3618"/>
                  </a:lnTo>
                  <a:lnTo>
                    <a:pt x="5295" y="3632"/>
                  </a:lnTo>
                  <a:lnTo>
                    <a:pt x="5302" y="3645"/>
                  </a:lnTo>
                  <a:lnTo>
                    <a:pt x="5309" y="3655"/>
                  </a:lnTo>
                  <a:lnTo>
                    <a:pt x="5316" y="3664"/>
                  </a:lnTo>
                  <a:lnTo>
                    <a:pt x="5322" y="3671"/>
                  </a:lnTo>
                  <a:lnTo>
                    <a:pt x="5328" y="3676"/>
                  </a:lnTo>
                  <a:lnTo>
                    <a:pt x="5333" y="3679"/>
                  </a:lnTo>
                  <a:lnTo>
                    <a:pt x="5337" y="3680"/>
                  </a:lnTo>
                  <a:lnTo>
                    <a:pt x="5342" y="3679"/>
                  </a:lnTo>
                  <a:lnTo>
                    <a:pt x="5347" y="3676"/>
                  </a:lnTo>
                  <a:lnTo>
                    <a:pt x="5353" y="3671"/>
                  </a:lnTo>
                  <a:lnTo>
                    <a:pt x="5359" y="3664"/>
                  </a:lnTo>
                  <a:lnTo>
                    <a:pt x="5366" y="3655"/>
                  </a:lnTo>
                  <a:lnTo>
                    <a:pt x="5373" y="3645"/>
                  </a:lnTo>
                  <a:lnTo>
                    <a:pt x="5380" y="3632"/>
                  </a:lnTo>
                  <a:lnTo>
                    <a:pt x="5387" y="3618"/>
                  </a:lnTo>
                  <a:lnTo>
                    <a:pt x="5393" y="3601"/>
                  </a:lnTo>
                  <a:lnTo>
                    <a:pt x="5400" y="3582"/>
                  </a:lnTo>
                  <a:lnTo>
                    <a:pt x="5406" y="3562"/>
                  </a:lnTo>
                  <a:lnTo>
                    <a:pt x="5411" y="3541"/>
                  </a:lnTo>
                  <a:lnTo>
                    <a:pt x="5414" y="3517"/>
                  </a:lnTo>
                  <a:lnTo>
                    <a:pt x="5418" y="3491"/>
                  </a:lnTo>
                  <a:lnTo>
                    <a:pt x="5420" y="3466"/>
                  </a:lnTo>
                  <a:lnTo>
                    <a:pt x="5420" y="3436"/>
                  </a:lnTo>
                  <a:lnTo>
                    <a:pt x="5420" y="3408"/>
                  </a:lnTo>
                  <a:lnTo>
                    <a:pt x="5418" y="3381"/>
                  </a:lnTo>
                  <a:lnTo>
                    <a:pt x="5414" y="3356"/>
                  </a:lnTo>
                  <a:lnTo>
                    <a:pt x="5411" y="3332"/>
                  </a:lnTo>
                  <a:lnTo>
                    <a:pt x="5406" y="3310"/>
                  </a:lnTo>
                  <a:lnTo>
                    <a:pt x="5400" y="3290"/>
                  </a:lnTo>
                  <a:lnTo>
                    <a:pt x="5393" y="3272"/>
                  </a:lnTo>
                  <a:lnTo>
                    <a:pt x="5387" y="3255"/>
                  </a:lnTo>
                  <a:lnTo>
                    <a:pt x="5380" y="3241"/>
                  </a:lnTo>
                  <a:lnTo>
                    <a:pt x="5373" y="3228"/>
                  </a:lnTo>
                  <a:lnTo>
                    <a:pt x="5366" y="3218"/>
                  </a:lnTo>
                  <a:lnTo>
                    <a:pt x="5359" y="3208"/>
                  </a:lnTo>
                  <a:lnTo>
                    <a:pt x="5353" y="3201"/>
                  </a:lnTo>
                  <a:lnTo>
                    <a:pt x="5347" y="3196"/>
                  </a:lnTo>
                  <a:lnTo>
                    <a:pt x="5342" y="3193"/>
                  </a:lnTo>
                  <a:lnTo>
                    <a:pt x="5337" y="3193"/>
                  </a:lnTo>
                  <a:close/>
                  <a:moveTo>
                    <a:pt x="5217" y="3073"/>
                  </a:moveTo>
                  <a:lnTo>
                    <a:pt x="5217" y="3073"/>
                  </a:lnTo>
                  <a:lnTo>
                    <a:pt x="5208" y="3069"/>
                  </a:lnTo>
                  <a:lnTo>
                    <a:pt x="5198" y="3067"/>
                  </a:lnTo>
                  <a:lnTo>
                    <a:pt x="5186" y="3064"/>
                  </a:lnTo>
                  <a:lnTo>
                    <a:pt x="5175" y="3063"/>
                  </a:lnTo>
                  <a:lnTo>
                    <a:pt x="5142" y="3063"/>
                  </a:lnTo>
                  <a:lnTo>
                    <a:pt x="4262" y="3637"/>
                  </a:lnTo>
                  <a:lnTo>
                    <a:pt x="4284" y="3654"/>
                  </a:lnTo>
                  <a:lnTo>
                    <a:pt x="4306" y="3673"/>
                  </a:lnTo>
                  <a:lnTo>
                    <a:pt x="4332" y="3690"/>
                  </a:lnTo>
                  <a:lnTo>
                    <a:pt x="4358" y="3706"/>
                  </a:lnTo>
                  <a:lnTo>
                    <a:pt x="4386" y="3722"/>
                  </a:lnTo>
                  <a:lnTo>
                    <a:pt x="4417" y="3736"/>
                  </a:lnTo>
                  <a:lnTo>
                    <a:pt x="4449" y="3749"/>
                  </a:lnTo>
                  <a:lnTo>
                    <a:pt x="4482" y="3761"/>
                  </a:lnTo>
                  <a:lnTo>
                    <a:pt x="4516" y="3772"/>
                  </a:lnTo>
                  <a:lnTo>
                    <a:pt x="4553" y="3782"/>
                  </a:lnTo>
                  <a:lnTo>
                    <a:pt x="4590" y="3790"/>
                  </a:lnTo>
                  <a:lnTo>
                    <a:pt x="4629" y="3797"/>
                  </a:lnTo>
                  <a:lnTo>
                    <a:pt x="4669" y="3803"/>
                  </a:lnTo>
                  <a:lnTo>
                    <a:pt x="4712" y="3807"/>
                  </a:lnTo>
                  <a:lnTo>
                    <a:pt x="4754" y="3809"/>
                  </a:lnTo>
                  <a:lnTo>
                    <a:pt x="4799" y="3810"/>
                  </a:lnTo>
                  <a:lnTo>
                    <a:pt x="5175" y="3809"/>
                  </a:lnTo>
                  <a:lnTo>
                    <a:pt x="5186" y="3808"/>
                  </a:lnTo>
                  <a:lnTo>
                    <a:pt x="5198" y="3807"/>
                  </a:lnTo>
                  <a:lnTo>
                    <a:pt x="5208" y="3803"/>
                  </a:lnTo>
                  <a:lnTo>
                    <a:pt x="5217" y="3801"/>
                  </a:lnTo>
                  <a:lnTo>
                    <a:pt x="5203" y="3786"/>
                  </a:lnTo>
                  <a:lnTo>
                    <a:pt x="5189" y="3772"/>
                  </a:lnTo>
                  <a:lnTo>
                    <a:pt x="5176" y="3756"/>
                  </a:lnTo>
                  <a:lnTo>
                    <a:pt x="5163" y="3738"/>
                  </a:lnTo>
                  <a:lnTo>
                    <a:pt x="5151" y="3718"/>
                  </a:lnTo>
                  <a:lnTo>
                    <a:pt x="5140" y="3698"/>
                  </a:lnTo>
                  <a:lnTo>
                    <a:pt x="5131" y="3677"/>
                  </a:lnTo>
                  <a:lnTo>
                    <a:pt x="5121" y="3654"/>
                  </a:lnTo>
                  <a:lnTo>
                    <a:pt x="5113" y="3630"/>
                  </a:lnTo>
                  <a:lnTo>
                    <a:pt x="5106" y="3605"/>
                  </a:lnTo>
                  <a:lnTo>
                    <a:pt x="5100" y="3579"/>
                  </a:lnTo>
                  <a:lnTo>
                    <a:pt x="5094" y="3552"/>
                  </a:lnTo>
                  <a:lnTo>
                    <a:pt x="5091" y="3525"/>
                  </a:lnTo>
                  <a:lnTo>
                    <a:pt x="5087" y="3496"/>
                  </a:lnTo>
                  <a:lnTo>
                    <a:pt x="5086" y="3467"/>
                  </a:lnTo>
                  <a:lnTo>
                    <a:pt x="5085" y="3436"/>
                  </a:lnTo>
                  <a:lnTo>
                    <a:pt x="5086" y="3407"/>
                  </a:lnTo>
                  <a:lnTo>
                    <a:pt x="5087" y="3377"/>
                  </a:lnTo>
                  <a:lnTo>
                    <a:pt x="5091" y="3349"/>
                  </a:lnTo>
                  <a:lnTo>
                    <a:pt x="5094" y="3320"/>
                  </a:lnTo>
                  <a:lnTo>
                    <a:pt x="5100" y="3293"/>
                  </a:lnTo>
                  <a:lnTo>
                    <a:pt x="5106" y="3267"/>
                  </a:lnTo>
                  <a:lnTo>
                    <a:pt x="5113" y="3242"/>
                  </a:lnTo>
                  <a:lnTo>
                    <a:pt x="5121" y="3219"/>
                  </a:lnTo>
                  <a:lnTo>
                    <a:pt x="5131" y="3196"/>
                  </a:lnTo>
                  <a:lnTo>
                    <a:pt x="5140" y="3174"/>
                  </a:lnTo>
                  <a:lnTo>
                    <a:pt x="5151" y="3154"/>
                  </a:lnTo>
                  <a:lnTo>
                    <a:pt x="5163" y="3135"/>
                  </a:lnTo>
                  <a:lnTo>
                    <a:pt x="5176" y="3117"/>
                  </a:lnTo>
                  <a:lnTo>
                    <a:pt x="5189" y="3101"/>
                  </a:lnTo>
                  <a:lnTo>
                    <a:pt x="5203" y="3086"/>
                  </a:lnTo>
                  <a:lnTo>
                    <a:pt x="5217" y="3073"/>
                  </a:lnTo>
                  <a:close/>
                  <a:moveTo>
                    <a:pt x="4446" y="1241"/>
                  </a:moveTo>
                  <a:lnTo>
                    <a:pt x="2921" y="0"/>
                  </a:lnTo>
                  <a:lnTo>
                    <a:pt x="2341" y="0"/>
                  </a:lnTo>
                  <a:lnTo>
                    <a:pt x="2419" y="160"/>
                  </a:lnTo>
                  <a:lnTo>
                    <a:pt x="2600" y="533"/>
                  </a:lnTo>
                  <a:lnTo>
                    <a:pt x="2702" y="746"/>
                  </a:lnTo>
                  <a:lnTo>
                    <a:pt x="2800" y="949"/>
                  </a:lnTo>
                  <a:lnTo>
                    <a:pt x="2882" y="1121"/>
                  </a:lnTo>
                  <a:lnTo>
                    <a:pt x="2912" y="1189"/>
                  </a:lnTo>
                  <a:lnTo>
                    <a:pt x="2936" y="1241"/>
                  </a:lnTo>
                  <a:lnTo>
                    <a:pt x="4446" y="1241"/>
                  </a:lnTo>
                  <a:close/>
                  <a:moveTo>
                    <a:pt x="7728" y="2274"/>
                  </a:moveTo>
                  <a:lnTo>
                    <a:pt x="7728" y="2274"/>
                  </a:lnTo>
                  <a:lnTo>
                    <a:pt x="7727" y="2286"/>
                  </a:lnTo>
                  <a:lnTo>
                    <a:pt x="7724" y="2297"/>
                  </a:lnTo>
                  <a:lnTo>
                    <a:pt x="7720" y="2309"/>
                  </a:lnTo>
                  <a:lnTo>
                    <a:pt x="7716" y="2320"/>
                  </a:lnTo>
                  <a:lnTo>
                    <a:pt x="7711" y="2332"/>
                  </a:lnTo>
                  <a:lnTo>
                    <a:pt x="7705" y="2342"/>
                  </a:lnTo>
                  <a:lnTo>
                    <a:pt x="7699" y="2353"/>
                  </a:lnTo>
                  <a:lnTo>
                    <a:pt x="7690" y="2365"/>
                  </a:lnTo>
                  <a:lnTo>
                    <a:pt x="7674" y="2385"/>
                  </a:lnTo>
                  <a:lnTo>
                    <a:pt x="7654" y="2405"/>
                  </a:lnTo>
                  <a:lnTo>
                    <a:pt x="7633" y="2425"/>
                  </a:lnTo>
                  <a:lnTo>
                    <a:pt x="7608" y="2442"/>
                  </a:lnTo>
                  <a:lnTo>
                    <a:pt x="7582" y="2461"/>
                  </a:lnTo>
                  <a:lnTo>
                    <a:pt x="7552" y="2478"/>
                  </a:lnTo>
                  <a:lnTo>
                    <a:pt x="7522" y="2494"/>
                  </a:lnTo>
                  <a:lnTo>
                    <a:pt x="7490" y="2510"/>
                  </a:lnTo>
                  <a:lnTo>
                    <a:pt x="7457" y="2525"/>
                  </a:lnTo>
                  <a:lnTo>
                    <a:pt x="7421" y="2539"/>
                  </a:lnTo>
                  <a:lnTo>
                    <a:pt x="7385" y="2552"/>
                  </a:lnTo>
                  <a:lnTo>
                    <a:pt x="7347" y="2565"/>
                  </a:lnTo>
                  <a:lnTo>
                    <a:pt x="7309" y="2577"/>
                  </a:lnTo>
                  <a:lnTo>
                    <a:pt x="7270" y="2588"/>
                  </a:lnTo>
                  <a:lnTo>
                    <a:pt x="7231" y="2598"/>
                  </a:lnTo>
                  <a:lnTo>
                    <a:pt x="7191" y="2608"/>
                  </a:lnTo>
                  <a:lnTo>
                    <a:pt x="7151" y="2616"/>
                  </a:lnTo>
                  <a:lnTo>
                    <a:pt x="7111" y="2624"/>
                  </a:lnTo>
                  <a:lnTo>
                    <a:pt x="7070" y="2631"/>
                  </a:lnTo>
                  <a:lnTo>
                    <a:pt x="7031" y="2638"/>
                  </a:lnTo>
                  <a:lnTo>
                    <a:pt x="6952" y="2649"/>
                  </a:lnTo>
                  <a:lnTo>
                    <a:pt x="6876" y="2656"/>
                  </a:lnTo>
                  <a:lnTo>
                    <a:pt x="6804" y="2661"/>
                  </a:lnTo>
                  <a:lnTo>
                    <a:pt x="6771" y="2662"/>
                  </a:lnTo>
                  <a:lnTo>
                    <a:pt x="6739" y="2662"/>
                  </a:lnTo>
                  <a:lnTo>
                    <a:pt x="5300" y="2662"/>
                  </a:lnTo>
                  <a:lnTo>
                    <a:pt x="2175" y="4700"/>
                  </a:lnTo>
                  <a:lnTo>
                    <a:pt x="1595" y="4701"/>
                  </a:lnTo>
                  <a:lnTo>
                    <a:pt x="1726" y="4535"/>
                  </a:lnTo>
                  <a:lnTo>
                    <a:pt x="2027" y="4153"/>
                  </a:lnTo>
                  <a:lnTo>
                    <a:pt x="2197" y="3938"/>
                  </a:lnTo>
                  <a:lnTo>
                    <a:pt x="2357" y="3733"/>
                  </a:lnTo>
                  <a:lnTo>
                    <a:pt x="2489" y="3563"/>
                  </a:lnTo>
                  <a:lnTo>
                    <a:pt x="2539" y="3497"/>
                  </a:lnTo>
                  <a:lnTo>
                    <a:pt x="2576" y="3449"/>
                  </a:lnTo>
                  <a:lnTo>
                    <a:pt x="2634" y="3372"/>
                  </a:lnTo>
                  <a:lnTo>
                    <a:pt x="2695" y="3290"/>
                  </a:lnTo>
                  <a:lnTo>
                    <a:pt x="2726" y="3246"/>
                  </a:lnTo>
                  <a:lnTo>
                    <a:pt x="2758" y="3201"/>
                  </a:lnTo>
                  <a:lnTo>
                    <a:pt x="2787" y="3154"/>
                  </a:lnTo>
                  <a:lnTo>
                    <a:pt x="2817" y="3107"/>
                  </a:lnTo>
                  <a:lnTo>
                    <a:pt x="2844" y="3057"/>
                  </a:lnTo>
                  <a:lnTo>
                    <a:pt x="2857" y="3031"/>
                  </a:lnTo>
                  <a:lnTo>
                    <a:pt x="2869" y="3005"/>
                  </a:lnTo>
                  <a:lnTo>
                    <a:pt x="2880" y="2979"/>
                  </a:lnTo>
                  <a:lnTo>
                    <a:pt x="2891" y="2952"/>
                  </a:lnTo>
                  <a:lnTo>
                    <a:pt x="2902" y="2925"/>
                  </a:lnTo>
                  <a:lnTo>
                    <a:pt x="2911" y="2898"/>
                  </a:lnTo>
                  <a:lnTo>
                    <a:pt x="2919" y="2870"/>
                  </a:lnTo>
                  <a:lnTo>
                    <a:pt x="2927" y="2841"/>
                  </a:lnTo>
                  <a:lnTo>
                    <a:pt x="2934" y="2813"/>
                  </a:lnTo>
                  <a:lnTo>
                    <a:pt x="2939" y="2783"/>
                  </a:lnTo>
                  <a:lnTo>
                    <a:pt x="2943" y="2754"/>
                  </a:lnTo>
                  <a:lnTo>
                    <a:pt x="2947" y="2723"/>
                  </a:lnTo>
                  <a:lnTo>
                    <a:pt x="2949" y="2694"/>
                  </a:lnTo>
                  <a:lnTo>
                    <a:pt x="2950" y="2662"/>
                  </a:lnTo>
                  <a:lnTo>
                    <a:pt x="2686" y="2662"/>
                  </a:lnTo>
                  <a:lnTo>
                    <a:pt x="2617" y="2661"/>
                  </a:lnTo>
                  <a:lnTo>
                    <a:pt x="2548" y="2657"/>
                  </a:lnTo>
                  <a:lnTo>
                    <a:pt x="2477" y="2650"/>
                  </a:lnTo>
                  <a:lnTo>
                    <a:pt x="2405" y="2642"/>
                  </a:lnTo>
                  <a:lnTo>
                    <a:pt x="2331" y="2631"/>
                  </a:lnTo>
                  <a:lnTo>
                    <a:pt x="2257" y="2618"/>
                  </a:lnTo>
                  <a:lnTo>
                    <a:pt x="2182" y="2603"/>
                  </a:lnTo>
                  <a:lnTo>
                    <a:pt x="2106" y="2586"/>
                  </a:lnTo>
                  <a:lnTo>
                    <a:pt x="2030" y="2568"/>
                  </a:lnTo>
                  <a:lnTo>
                    <a:pt x="1953" y="2547"/>
                  </a:lnTo>
                  <a:lnTo>
                    <a:pt x="1876" y="2526"/>
                  </a:lnTo>
                  <a:lnTo>
                    <a:pt x="1800" y="2504"/>
                  </a:lnTo>
                  <a:lnTo>
                    <a:pt x="1722" y="2480"/>
                  </a:lnTo>
                  <a:lnTo>
                    <a:pt x="1645" y="2454"/>
                  </a:lnTo>
                  <a:lnTo>
                    <a:pt x="1568" y="2429"/>
                  </a:lnTo>
                  <a:lnTo>
                    <a:pt x="1492" y="2402"/>
                  </a:lnTo>
                  <a:lnTo>
                    <a:pt x="1339" y="2347"/>
                  </a:lnTo>
                  <a:lnTo>
                    <a:pt x="1189" y="2290"/>
                  </a:lnTo>
                  <a:lnTo>
                    <a:pt x="1044" y="2234"/>
                  </a:lnTo>
                  <a:lnTo>
                    <a:pt x="904" y="2177"/>
                  </a:lnTo>
                  <a:lnTo>
                    <a:pt x="640" y="2070"/>
                  </a:lnTo>
                  <a:lnTo>
                    <a:pt x="519" y="2021"/>
                  </a:lnTo>
                  <a:lnTo>
                    <a:pt x="406" y="1978"/>
                  </a:lnTo>
                  <a:lnTo>
                    <a:pt x="375" y="1965"/>
                  </a:lnTo>
                  <a:lnTo>
                    <a:pt x="346" y="1950"/>
                  </a:lnTo>
                  <a:lnTo>
                    <a:pt x="319" y="1934"/>
                  </a:lnTo>
                  <a:lnTo>
                    <a:pt x="294" y="1919"/>
                  </a:lnTo>
                  <a:lnTo>
                    <a:pt x="273" y="1901"/>
                  </a:lnTo>
                  <a:lnTo>
                    <a:pt x="251" y="1882"/>
                  </a:lnTo>
                  <a:lnTo>
                    <a:pt x="234" y="1863"/>
                  </a:lnTo>
                  <a:lnTo>
                    <a:pt x="218" y="1844"/>
                  </a:lnTo>
                  <a:lnTo>
                    <a:pt x="204" y="1824"/>
                  </a:lnTo>
                  <a:lnTo>
                    <a:pt x="192" y="1804"/>
                  </a:lnTo>
                  <a:lnTo>
                    <a:pt x="183" y="1783"/>
                  </a:lnTo>
                  <a:lnTo>
                    <a:pt x="176" y="1762"/>
                  </a:lnTo>
                  <a:lnTo>
                    <a:pt x="170" y="1742"/>
                  </a:lnTo>
                  <a:lnTo>
                    <a:pt x="166" y="1720"/>
                  </a:lnTo>
                  <a:lnTo>
                    <a:pt x="164" y="1700"/>
                  </a:lnTo>
                  <a:lnTo>
                    <a:pt x="165" y="1680"/>
                  </a:lnTo>
                  <a:lnTo>
                    <a:pt x="166" y="1660"/>
                  </a:lnTo>
                  <a:lnTo>
                    <a:pt x="171" y="1640"/>
                  </a:lnTo>
                  <a:lnTo>
                    <a:pt x="177" y="1621"/>
                  </a:lnTo>
                  <a:lnTo>
                    <a:pt x="184" y="1603"/>
                  </a:lnTo>
                  <a:lnTo>
                    <a:pt x="193" y="1587"/>
                  </a:lnTo>
                  <a:lnTo>
                    <a:pt x="204" y="1570"/>
                  </a:lnTo>
                  <a:lnTo>
                    <a:pt x="217" y="1555"/>
                  </a:lnTo>
                  <a:lnTo>
                    <a:pt x="231" y="1541"/>
                  </a:lnTo>
                  <a:lnTo>
                    <a:pt x="247" y="1528"/>
                  </a:lnTo>
                  <a:lnTo>
                    <a:pt x="264" y="1516"/>
                  </a:lnTo>
                  <a:lnTo>
                    <a:pt x="284" y="1507"/>
                  </a:lnTo>
                  <a:lnTo>
                    <a:pt x="304" y="1497"/>
                  </a:lnTo>
                  <a:lnTo>
                    <a:pt x="327" y="1491"/>
                  </a:lnTo>
                  <a:lnTo>
                    <a:pt x="350" y="1485"/>
                  </a:lnTo>
                  <a:lnTo>
                    <a:pt x="375" y="1483"/>
                  </a:lnTo>
                  <a:lnTo>
                    <a:pt x="402" y="1482"/>
                  </a:lnTo>
                  <a:lnTo>
                    <a:pt x="407" y="1482"/>
                  </a:lnTo>
                  <a:lnTo>
                    <a:pt x="0" y="87"/>
                  </a:lnTo>
                  <a:lnTo>
                    <a:pt x="447" y="87"/>
                  </a:lnTo>
                  <a:lnTo>
                    <a:pt x="533" y="199"/>
                  </a:lnTo>
                  <a:lnTo>
                    <a:pt x="739" y="464"/>
                  </a:lnTo>
                  <a:lnTo>
                    <a:pt x="859" y="619"/>
                  </a:lnTo>
                  <a:lnTo>
                    <a:pt x="977" y="770"/>
                  </a:lnTo>
                  <a:lnTo>
                    <a:pt x="1084" y="904"/>
                  </a:lnTo>
                  <a:lnTo>
                    <a:pt x="1168" y="1008"/>
                  </a:lnTo>
                  <a:lnTo>
                    <a:pt x="1192" y="1035"/>
                  </a:lnTo>
                  <a:lnTo>
                    <a:pt x="1215" y="1061"/>
                  </a:lnTo>
                  <a:lnTo>
                    <a:pt x="1239" y="1087"/>
                  </a:lnTo>
                  <a:lnTo>
                    <a:pt x="1264" y="1111"/>
                  </a:lnTo>
                  <a:lnTo>
                    <a:pt x="1289" y="1136"/>
                  </a:lnTo>
                  <a:lnTo>
                    <a:pt x="1313" y="1159"/>
                  </a:lnTo>
                  <a:lnTo>
                    <a:pt x="1339" y="1181"/>
                  </a:lnTo>
                  <a:lnTo>
                    <a:pt x="1366" y="1203"/>
                  </a:lnTo>
                  <a:lnTo>
                    <a:pt x="1392" y="1223"/>
                  </a:lnTo>
                  <a:lnTo>
                    <a:pt x="1421" y="1244"/>
                  </a:lnTo>
                  <a:lnTo>
                    <a:pt x="1448" y="1264"/>
                  </a:lnTo>
                  <a:lnTo>
                    <a:pt x="1476" y="1281"/>
                  </a:lnTo>
                  <a:lnTo>
                    <a:pt x="1506" y="1299"/>
                  </a:lnTo>
                  <a:lnTo>
                    <a:pt x="1535" y="1316"/>
                  </a:lnTo>
                  <a:lnTo>
                    <a:pt x="1565" y="1332"/>
                  </a:lnTo>
                  <a:lnTo>
                    <a:pt x="1595" y="1347"/>
                  </a:lnTo>
                  <a:lnTo>
                    <a:pt x="1627" y="1362"/>
                  </a:lnTo>
                  <a:lnTo>
                    <a:pt x="1659" y="1375"/>
                  </a:lnTo>
                  <a:lnTo>
                    <a:pt x="1692" y="1388"/>
                  </a:lnTo>
                  <a:lnTo>
                    <a:pt x="1725" y="1399"/>
                  </a:lnTo>
                  <a:lnTo>
                    <a:pt x="1759" y="1411"/>
                  </a:lnTo>
                  <a:lnTo>
                    <a:pt x="1794" y="1421"/>
                  </a:lnTo>
                  <a:lnTo>
                    <a:pt x="1829" y="1431"/>
                  </a:lnTo>
                  <a:lnTo>
                    <a:pt x="1866" y="1439"/>
                  </a:lnTo>
                  <a:lnTo>
                    <a:pt x="1902" y="1448"/>
                  </a:lnTo>
                  <a:lnTo>
                    <a:pt x="1940" y="1455"/>
                  </a:lnTo>
                  <a:lnTo>
                    <a:pt x="1979" y="1461"/>
                  </a:lnTo>
                  <a:lnTo>
                    <a:pt x="2018" y="1467"/>
                  </a:lnTo>
                  <a:lnTo>
                    <a:pt x="2058" y="1471"/>
                  </a:lnTo>
                  <a:lnTo>
                    <a:pt x="2099" y="1476"/>
                  </a:lnTo>
                  <a:lnTo>
                    <a:pt x="2141" y="1480"/>
                  </a:lnTo>
                  <a:lnTo>
                    <a:pt x="2183" y="1482"/>
                  </a:lnTo>
                  <a:lnTo>
                    <a:pt x="5975" y="1482"/>
                  </a:lnTo>
                  <a:lnTo>
                    <a:pt x="6025" y="1482"/>
                  </a:lnTo>
                  <a:lnTo>
                    <a:pt x="6075" y="1484"/>
                  </a:lnTo>
                  <a:lnTo>
                    <a:pt x="6125" y="1487"/>
                  </a:lnTo>
                  <a:lnTo>
                    <a:pt x="6174" y="1491"/>
                  </a:lnTo>
                  <a:lnTo>
                    <a:pt x="6224" y="1496"/>
                  </a:lnTo>
                  <a:lnTo>
                    <a:pt x="6273" y="1502"/>
                  </a:lnTo>
                  <a:lnTo>
                    <a:pt x="6323" y="1509"/>
                  </a:lnTo>
                  <a:lnTo>
                    <a:pt x="6371" y="1517"/>
                  </a:lnTo>
                  <a:lnTo>
                    <a:pt x="6420" y="1526"/>
                  </a:lnTo>
                  <a:lnTo>
                    <a:pt x="6468" y="1536"/>
                  </a:lnTo>
                  <a:lnTo>
                    <a:pt x="6515" y="1547"/>
                  </a:lnTo>
                  <a:lnTo>
                    <a:pt x="6562" y="1557"/>
                  </a:lnTo>
                  <a:lnTo>
                    <a:pt x="6610" y="1570"/>
                  </a:lnTo>
                  <a:lnTo>
                    <a:pt x="6656" y="1582"/>
                  </a:lnTo>
                  <a:lnTo>
                    <a:pt x="6700" y="1596"/>
                  </a:lnTo>
                  <a:lnTo>
                    <a:pt x="6746" y="1611"/>
                  </a:lnTo>
                  <a:lnTo>
                    <a:pt x="6825" y="1638"/>
                  </a:lnTo>
                  <a:lnTo>
                    <a:pt x="6901" y="1666"/>
                  </a:lnTo>
                  <a:lnTo>
                    <a:pt x="6974" y="1696"/>
                  </a:lnTo>
                  <a:lnTo>
                    <a:pt x="7044" y="1725"/>
                  </a:lnTo>
                  <a:lnTo>
                    <a:pt x="7110" y="1756"/>
                  </a:lnTo>
                  <a:lnTo>
                    <a:pt x="7174" y="1788"/>
                  </a:lnTo>
                  <a:lnTo>
                    <a:pt x="7234" y="1818"/>
                  </a:lnTo>
                  <a:lnTo>
                    <a:pt x="7290" y="1850"/>
                  </a:lnTo>
                  <a:lnTo>
                    <a:pt x="7344" y="1882"/>
                  </a:lnTo>
                  <a:lnTo>
                    <a:pt x="7394" y="1915"/>
                  </a:lnTo>
                  <a:lnTo>
                    <a:pt x="7443" y="1947"/>
                  </a:lnTo>
                  <a:lnTo>
                    <a:pt x="7488" y="1979"/>
                  </a:lnTo>
                  <a:lnTo>
                    <a:pt x="7529" y="2011"/>
                  </a:lnTo>
                  <a:lnTo>
                    <a:pt x="7567" y="2042"/>
                  </a:lnTo>
                  <a:lnTo>
                    <a:pt x="7602" y="2073"/>
                  </a:lnTo>
                  <a:lnTo>
                    <a:pt x="7635" y="2104"/>
                  </a:lnTo>
                  <a:lnTo>
                    <a:pt x="7660" y="2131"/>
                  </a:lnTo>
                  <a:lnTo>
                    <a:pt x="7681" y="2155"/>
                  </a:lnTo>
                  <a:lnTo>
                    <a:pt x="7698" y="2178"/>
                  </a:lnTo>
                  <a:lnTo>
                    <a:pt x="7711" y="2199"/>
                  </a:lnTo>
                  <a:lnTo>
                    <a:pt x="7720" y="2219"/>
                  </a:lnTo>
                  <a:lnTo>
                    <a:pt x="7724" y="2230"/>
                  </a:lnTo>
                  <a:lnTo>
                    <a:pt x="7726" y="2238"/>
                  </a:lnTo>
                  <a:lnTo>
                    <a:pt x="7728" y="2248"/>
                  </a:lnTo>
                  <a:lnTo>
                    <a:pt x="7729" y="2256"/>
                  </a:lnTo>
                  <a:lnTo>
                    <a:pt x="7729" y="2265"/>
                  </a:lnTo>
                  <a:lnTo>
                    <a:pt x="7728" y="2274"/>
                  </a:lnTo>
                  <a:close/>
                  <a:moveTo>
                    <a:pt x="3133" y="2032"/>
                  </a:moveTo>
                  <a:lnTo>
                    <a:pt x="3133" y="2032"/>
                  </a:lnTo>
                  <a:lnTo>
                    <a:pt x="3132" y="2014"/>
                  </a:lnTo>
                  <a:lnTo>
                    <a:pt x="3128" y="1995"/>
                  </a:lnTo>
                  <a:lnTo>
                    <a:pt x="3125" y="1979"/>
                  </a:lnTo>
                  <a:lnTo>
                    <a:pt x="3119" y="1962"/>
                  </a:lnTo>
                  <a:lnTo>
                    <a:pt x="3111" y="1946"/>
                  </a:lnTo>
                  <a:lnTo>
                    <a:pt x="3101" y="1932"/>
                  </a:lnTo>
                  <a:lnTo>
                    <a:pt x="3092" y="1917"/>
                  </a:lnTo>
                  <a:lnTo>
                    <a:pt x="3080" y="1904"/>
                  </a:lnTo>
                  <a:lnTo>
                    <a:pt x="3067" y="1893"/>
                  </a:lnTo>
                  <a:lnTo>
                    <a:pt x="3053" y="1882"/>
                  </a:lnTo>
                  <a:lnTo>
                    <a:pt x="3037" y="1873"/>
                  </a:lnTo>
                  <a:lnTo>
                    <a:pt x="3022" y="1865"/>
                  </a:lnTo>
                  <a:lnTo>
                    <a:pt x="3006" y="1860"/>
                  </a:lnTo>
                  <a:lnTo>
                    <a:pt x="2988" y="1855"/>
                  </a:lnTo>
                  <a:lnTo>
                    <a:pt x="2970" y="1852"/>
                  </a:lnTo>
                  <a:lnTo>
                    <a:pt x="2951" y="1851"/>
                  </a:lnTo>
                  <a:lnTo>
                    <a:pt x="2932" y="1852"/>
                  </a:lnTo>
                  <a:lnTo>
                    <a:pt x="2915" y="1855"/>
                  </a:lnTo>
                  <a:lnTo>
                    <a:pt x="2898" y="1860"/>
                  </a:lnTo>
                  <a:lnTo>
                    <a:pt x="2880" y="1865"/>
                  </a:lnTo>
                  <a:lnTo>
                    <a:pt x="2865" y="1873"/>
                  </a:lnTo>
                  <a:lnTo>
                    <a:pt x="2850" y="1882"/>
                  </a:lnTo>
                  <a:lnTo>
                    <a:pt x="2837" y="1893"/>
                  </a:lnTo>
                  <a:lnTo>
                    <a:pt x="2824" y="1904"/>
                  </a:lnTo>
                  <a:lnTo>
                    <a:pt x="2812" y="1917"/>
                  </a:lnTo>
                  <a:lnTo>
                    <a:pt x="2801" y="1932"/>
                  </a:lnTo>
                  <a:lnTo>
                    <a:pt x="2792" y="1946"/>
                  </a:lnTo>
                  <a:lnTo>
                    <a:pt x="2785" y="1962"/>
                  </a:lnTo>
                  <a:lnTo>
                    <a:pt x="2778" y="1979"/>
                  </a:lnTo>
                  <a:lnTo>
                    <a:pt x="2774" y="1995"/>
                  </a:lnTo>
                  <a:lnTo>
                    <a:pt x="2771" y="2014"/>
                  </a:lnTo>
                  <a:lnTo>
                    <a:pt x="2771" y="2032"/>
                  </a:lnTo>
                  <a:lnTo>
                    <a:pt x="2771" y="2051"/>
                  </a:lnTo>
                  <a:lnTo>
                    <a:pt x="2774" y="2068"/>
                  </a:lnTo>
                  <a:lnTo>
                    <a:pt x="2778" y="2086"/>
                  </a:lnTo>
                  <a:lnTo>
                    <a:pt x="2785" y="2103"/>
                  </a:lnTo>
                  <a:lnTo>
                    <a:pt x="2792" y="2118"/>
                  </a:lnTo>
                  <a:lnTo>
                    <a:pt x="2801" y="2133"/>
                  </a:lnTo>
                  <a:lnTo>
                    <a:pt x="2812" y="2147"/>
                  </a:lnTo>
                  <a:lnTo>
                    <a:pt x="2824" y="2160"/>
                  </a:lnTo>
                  <a:lnTo>
                    <a:pt x="2837" y="2172"/>
                  </a:lnTo>
                  <a:lnTo>
                    <a:pt x="2850" y="2183"/>
                  </a:lnTo>
                  <a:lnTo>
                    <a:pt x="2865" y="2191"/>
                  </a:lnTo>
                  <a:lnTo>
                    <a:pt x="2880" y="2199"/>
                  </a:lnTo>
                  <a:lnTo>
                    <a:pt x="2898" y="2205"/>
                  </a:lnTo>
                  <a:lnTo>
                    <a:pt x="2915" y="2210"/>
                  </a:lnTo>
                  <a:lnTo>
                    <a:pt x="2932" y="2212"/>
                  </a:lnTo>
                  <a:lnTo>
                    <a:pt x="2951" y="2214"/>
                  </a:lnTo>
                  <a:lnTo>
                    <a:pt x="2970" y="2212"/>
                  </a:lnTo>
                  <a:lnTo>
                    <a:pt x="2988" y="2210"/>
                  </a:lnTo>
                  <a:lnTo>
                    <a:pt x="3006" y="2205"/>
                  </a:lnTo>
                  <a:lnTo>
                    <a:pt x="3022" y="2199"/>
                  </a:lnTo>
                  <a:lnTo>
                    <a:pt x="3037" y="2191"/>
                  </a:lnTo>
                  <a:lnTo>
                    <a:pt x="3053" y="2183"/>
                  </a:lnTo>
                  <a:lnTo>
                    <a:pt x="3067" y="2172"/>
                  </a:lnTo>
                  <a:lnTo>
                    <a:pt x="3080" y="2160"/>
                  </a:lnTo>
                  <a:lnTo>
                    <a:pt x="3092" y="2147"/>
                  </a:lnTo>
                  <a:lnTo>
                    <a:pt x="3101" y="2133"/>
                  </a:lnTo>
                  <a:lnTo>
                    <a:pt x="3111" y="2118"/>
                  </a:lnTo>
                  <a:lnTo>
                    <a:pt x="3119" y="2103"/>
                  </a:lnTo>
                  <a:lnTo>
                    <a:pt x="3125" y="2086"/>
                  </a:lnTo>
                  <a:lnTo>
                    <a:pt x="3128" y="2068"/>
                  </a:lnTo>
                  <a:lnTo>
                    <a:pt x="3132" y="2051"/>
                  </a:lnTo>
                  <a:lnTo>
                    <a:pt x="3133" y="2032"/>
                  </a:lnTo>
                  <a:close/>
                  <a:moveTo>
                    <a:pt x="3749" y="2032"/>
                  </a:moveTo>
                  <a:lnTo>
                    <a:pt x="3749" y="2032"/>
                  </a:lnTo>
                  <a:lnTo>
                    <a:pt x="3748" y="2014"/>
                  </a:lnTo>
                  <a:lnTo>
                    <a:pt x="3745" y="1995"/>
                  </a:lnTo>
                  <a:lnTo>
                    <a:pt x="3741" y="1979"/>
                  </a:lnTo>
                  <a:lnTo>
                    <a:pt x="3735" y="1962"/>
                  </a:lnTo>
                  <a:lnTo>
                    <a:pt x="3727" y="1946"/>
                  </a:lnTo>
                  <a:lnTo>
                    <a:pt x="3718" y="1930"/>
                  </a:lnTo>
                  <a:lnTo>
                    <a:pt x="3708" y="1917"/>
                  </a:lnTo>
                  <a:lnTo>
                    <a:pt x="3696" y="1904"/>
                  </a:lnTo>
                  <a:lnTo>
                    <a:pt x="3683" y="1893"/>
                  </a:lnTo>
                  <a:lnTo>
                    <a:pt x="3669" y="1882"/>
                  </a:lnTo>
                  <a:lnTo>
                    <a:pt x="3653" y="1873"/>
                  </a:lnTo>
                  <a:lnTo>
                    <a:pt x="3638" y="1865"/>
                  </a:lnTo>
                  <a:lnTo>
                    <a:pt x="3622" y="1860"/>
                  </a:lnTo>
                  <a:lnTo>
                    <a:pt x="3604" y="1855"/>
                  </a:lnTo>
                  <a:lnTo>
                    <a:pt x="3586" y="1852"/>
                  </a:lnTo>
                  <a:lnTo>
                    <a:pt x="3567" y="1851"/>
                  </a:lnTo>
                  <a:lnTo>
                    <a:pt x="3550" y="1852"/>
                  </a:lnTo>
                  <a:lnTo>
                    <a:pt x="3531" y="1855"/>
                  </a:lnTo>
                  <a:lnTo>
                    <a:pt x="3514" y="1860"/>
                  </a:lnTo>
                  <a:lnTo>
                    <a:pt x="3498" y="1865"/>
                  </a:lnTo>
                  <a:lnTo>
                    <a:pt x="3481" y="1873"/>
                  </a:lnTo>
                  <a:lnTo>
                    <a:pt x="3466" y="1882"/>
                  </a:lnTo>
                  <a:lnTo>
                    <a:pt x="3453" y="1893"/>
                  </a:lnTo>
                  <a:lnTo>
                    <a:pt x="3440" y="1904"/>
                  </a:lnTo>
                  <a:lnTo>
                    <a:pt x="3428" y="1917"/>
                  </a:lnTo>
                  <a:lnTo>
                    <a:pt x="3417" y="1930"/>
                  </a:lnTo>
                  <a:lnTo>
                    <a:pt x="3408" y="1946"/>
                  </a:lnTo>
                  <a:lnTo>
                    <a:pt x="3401" y="1962"/>
                  </a:lnTo>
                  <a:lnTo>
                    <a:pt x="3395" y="1979"/>
                  </a:lnTo>
                  <a:lnTo>
                    <a:pt x="3390" y="1995"/>
                  </a:lnTo>
                  <a:lnTo>
                    <a:pt x="3388" y="2014"/>
                  </a:lnTo>
                  <a:lnTo>
                    <a:pt x="3387" y="2032"/>
                  </a:lnTo>
                  <a:lnTo>
                    <a:pt x="3388" y="2051"/>
                  </a:lnTo>
                  <a:lnTo>
                    <a:pt x="3390" y="2068"/>
                  </a:lnTo>
                  <a:lnTo>
                    <a:pt x="3395" y="2086"/>
                  </a:lnTo>
                  <a:lnTo>
                    <a:pt x="3401" y="2103"/>
                  </a:lnTo>
                  <a:lnTo>
                    <a:pt x="3408" y="2118"/>
                  </a:lnTo>
                  <a:lnTo>
                    <a:pt x="3417" y="2133"/>
                  </a:lnTo>
                  <a:lnTo>
                    <a:pt x="3428" y="2147"/>
                  </a:lnTo>
                  <a:lnTo>
                    <a:pt x="3440" y="2160"/>
                  </a:lnTo>
                  <a:lnTo>
                    <a:pt x="3453" y="2172"/>
                  </a:lnTo>
                  <a:lnTo>
                    <a:pt x="3466" y="2183"/>
                  </a:lnTo>
                  <a:lnTo>
                    <a:pt x="3481" y="2191"/>
                  </a:lnTo>
                  <a:lnTo>
                    <a:pt x="3498" y="2199"/>
                  </a:lnTo>
                  <a:lnTo>
                    <a:pt x="3514" y="2205"/>
                  </a:lnTo>
                  <a:lnTo>
                    <a:pt x="3531" y="2210"/>
                  </a:lnTo>
                  <a:lnTo>
                    <a:pt x="3550" y="2212"/>
                  </a:lnTo>
                  <a:lnTo>
                    <a:pt x="3567" y="2214"/>
                  </a:lnTo>
                  <a:lnTo>
                    <a:pt x="3586" y="2212"/>
                  </a:lnTo>
                  <a:lnTo>
                    <a:pt x="3604" y="2210"/>
                  </a:lnTo>
                  <a:lnTo>
                    <a:pt x="3622" y="2205"/>
                  </a:lnTo>
                  <a:lnTo>
                    <a:pt x="3638" y="2199"/>
                  </a:lnTo>
                  <a:lnTo>
                    <a:pt x="3653" y="2191"/>
                  </a:lnTo>
                  <a:lnTo>
                    <a:pt x="3669" y="2183"/>
                  </a:lnTo>
                  <a:lnTo>
                    <a:pt x="3683" y="2172"/>
                  </a:lnTo>
                  <a:lnTo>
                    <a:pt x="3696" y="2160"/>
                  </a:lnTo>
                  <a:lnTo>
                    <a:pt x="3708" y="2147"/>
                  </a:lnTo>
                  <a:lnTo>
                    <a:pt x="3718" y="2133"/>
                  </a:lnTo>
                  <a:lnTo>
                    <a:pt x="3727" y="2118"/>
                  </a:lnTo>
                  <a:lnTo>
                    <a:pt x="3735" y="2103"/>
                  </a:lnTo>
                  <a:lnTo>
                    <a:pt x="3741" y="2086"/>
                  </a:lnTo>
                  <a:lnTo>
                    <a:pt x="3745" y="2068"/>
                  </a:lnTo>
                  <a:lnTo>
                    <a:pt x="3748" y="2051"/>
                  </a:lnTo>
                  <a:lnTo>
                    <a:pt x="3749" y="2032"/>
                  </a:lnTo>
                  <a:close/>
                  <a:moveTo>
                    <a:pt x="4365" y="2032"/>
                  </a:moveTo>
                  <a:lnTo>
                    <a:pt x="4365" y="2032"/>
                  </a:lnTo>
                  <a:lnTo>
                    <a:pt x="4364" y="2014"/>
                  </a:lnTo>
                  <a:lnTo>
                    <a:pt x="4361" y="1995"/>
                  </a:lnTo>
                  <a:lnTo>
                    <a:pt x="4357" y="1979"/>
                  </a:lnTo>
                  <a:lnTo>
                    <a:pt x="4351" y="1962"/>
                  </a:lnTo>
                  <a:lnTo>
                    <a:pt x="4343" y="1946"/>
                  </a:lnTo>
                  <a:lnTo>
                    <a:pt x="4334" y="1932"/>
                  </a:lnTo>
                  <a:lnTo>
                    <a:pt x="4324" y="1917"/>
                  </a:lnTo>
                  <a:lnTo>
                    <a:pt x="4312" y="1904"/>
                  </a:lnTo>
                  <a:lnTo>
                    <a:pt x="4299" y="1893"/>
                  </a:lnTo>
                  <a:lnTo>
                    <a:pt x="4285" y="1882"/>
                  </a:lnTo>
                  <a:lnTo>
                    <a:pt x="4271" y="1873"/>
                  </a:lnTo>
                  <a:lnTo>
                    <a:pt x="4254" y="1865"/>
                  </a:lnTo>
                  <a:lnTo>
                    <a:pt x="4238" y="1860"/>
                  </a:lnTo>
                  <a:lnTo>
                    <a:pt x="4220" y="1855"/>
                  </a:lnTo>
                  <a:lnTo>
                    <a:pt x="4202" y="1852"/>
                  </a:lnTo>
                  <a:lnTo>
                    <a:pt x="4183" y="1851"/>
                  </a:lnTo>
                  <a:lnTo>
                    <a:pt x="4166" y="1852"/>
                  </a:lnTo>
                  <a:lnTo>
                    <a:pt x="4148" y="1855"/>
                  </a:lnTo>
                  <a:lnTo>
                    <a:pt x="4130" y="1860"/>
                  </a:lnTo>
                  <a:lnTo>
                    <a:pt x="4114" y="1865"/>
                  </a:lnTo>
                  <a:lnTo>
                    <a:pt x="4097" y="1873"/>
                  </a:lnTo>
                  <a:lnTo>
                    <a:pt x="4083" y="1882"/>
                  </a:lnTo>
                  <a:lnTo>
                    <a:pt x="4069" y="1893"/>
                  </a:lnTo>
                  <a:lnTo>
                    <a:pt x="4056" y="1904"/>
                  </a:lnTo>
                  <a:lnTo>
                    <a:pt x="4044" y="1917"/>
                  </a:lnTo>
                  <a:lnTo>
                    <a:pt x="4033" y="1932"/>
                  </a:lnTo>
                  <a:lnTo>
                    <a:pt x="4024" y="1946"/>
                  </a:lnTo>
                  <a:lnTo>
                    <a:pt x="4017" y="1962"/>
                  </a:lnTo>
                  <a:lnTo>
                    <a:pt x="4011" y="1979"/>
                  </a:lnTo>
                  <a:lnTo>
                    <a:pt x="4006" y="1995"/>
                  </a:lnTo>
                  <a:lnTo>
                    <a:pt x="4004" y="2014"/>
                  </a:lnTo>
                  <a:lnTo>
                    <a:pt x="4003" y="2032"/>
                  </a:lnTo>
                  <a:lnTo>
                    <a:pt x="4004" y="2051"/>
                  </a:lnTo>
                  <a:lnTo>
                    <a:pt x="4006" y="2068"/>
                  </a:lnTo>
                  <a:lnTo>
                    <a:pt x="4011" y="2086"/>
                  </a:lnTo>
                  <a:lnTo>
                    <a:pt x="4017" y="2103"/>
                  </a:lnTo>
                  <a:lnTo>
                    <a:pt x="4024" y="2118"/>
                  </a:lnTo>
                  <a:lnTo>
                    <a:pt x="4033" y="2133"/>
                  </a:lnTo>
                  <a:lnTo>
                    <a:pt x="4044" y="2147"/>
                  </a:lnTo>
                  <a:lnTo>
                    <a:pt x="4056" y="2160"/>
                  </a:lnTo>
                  <a:lnTo>
                    <a:pt x="4069" y="2172"/>
                  </a:lnTo>
                  <a:lnTo>
                    <a:pt x="4083" y="2183"/>
                  </a:lnTo>
                  <a:lnTo>
                    <a:pt x="4097" y="2191"/>
                  </a:lnTo>
                  <a:lnTo>
                    <a:pt x="4114" y="2199"/>
                  </a:lnTo>
                  <a:lnTo>
                    <a:pt x="4130" y="2205"/>
                  </a:lnTo>
                  <a:lnTo>
                    <a:pt x="4148" y="2210"/>
                  </a:lnTo>
                  <a:lnTo>
                    <a:pt x="4166" y="2212"/>
                  </a:lnTo>
                  <a:lnTo>
                    <a:pt x="4183" y="2214"/>
                  </a:lnTo>
                  <a:lnTo>
                    <a:pt x="4202" y="2212"/>
                  </a:lnTo>
                  <a:lnTo>
                    <a:pt x="4220" y="2210"/>
                  </a:lnTo>
                  <a:lnTo>
                    <a:pt x="4238" y="2205"/>
                  </a:lnTo>
                  <a:lnTo>
                    <a:pt x="4254" y="2199"/>
                  </a:lnTo>
                  <a:lnTo>
                    <a:pt x="4271" y="2191"/>
                  </a:lnTo>
                  <a:lnTo>
                    <a:pt x="4285" y="2183"/>
                  </a:lnTo>
                  <a:lnTo>
                    <a:pt x="4299" y="2172"/>
                  </a:lnTo>
                  <a:lnTo>
                    <a:pt x="4312" y="2160"/>
                  </a:lnTo>
                  <a:lnTo>
                    <a:pt x="4324" y="2147"/>
                  </a:lnTo>
                  <a:lnTo>
                    <a:pt x="4334" y="2133"/>
                  </a:lnTo>
                  <a:lnTo>
                    <a:pt x="4343" y="2118"/>
                  </a:lnTo>
                  <a:lnTo>
                    <a:pt x="4351" y="2103"/>
                  </a:lnTo>
                  <a:lnTo>
                    <a:pt x="4357" y="2086"/>
                  </a:lnTo>
                  <a:lnTo>
                    <a:pt x="4361" y="2068"/>
                  </a:lnTo>
                  <a:lnTo>
                    <a:pt x="4364" y="2051"/>
                  </a:lnTo>
                  <a:lnTo>
                    <a:pt x="4365" y="2032"/>
                  </a:lnTo>
                  <a:close/>
                  <a:moveTo>
                    <a:pt x="4981" y="2032"/>
                  </a:moveTo>
                  <a:lnTo>
                    <a:pt x="4981" y="2032"/>
                  </a:lnTo>
                  <a:lnTo>
                    <a:pt x="4980" y="2014"/>
                  </a:lnTo>
                  <a:lnTo>
                    <a:pt x="4977" y="1995"/>
                  </a:lnTo>
                  <a:lnTo>
                    <a:pt x="4973" y="1979"/>
                  </a:lnTo>
                  <a:lnTo>
                    <a:pt x="4967" y="1962"/>
                  </a:lnTo>
                  <a:lnTo>
                    <a:pt x="4960" y="1946"/>
                  </a:lnTo>
                  <a:lnTo>
                    <a:pt x="4950" y="1930"/>
                  </a:lnTo>
                  <a:lnTo>
                    <a:pt x="4940" y="1917"/>
                  </a:lnTo>
                  <a:lnTo>
                    <a:pt x="4928" y="1904"/>
                  </a:lnTo>
                  <a:lnTo>
                    <a:pt x="4915" y="1893"/>
                  </a:lnTo>
                  <a:lnTo>
                    <a:pt x="4901" y="1882"/>
                  </a:lnTo>
                  <a:lnTo>
                    <a:pt x="4887" y="1873"/>
                  </a:lnTo>
                  <a:lnTo>
                    <a:pt x="4870" y="1865"/>
                  </a:lnTo>
                  <a:lnTo>
                    <a:pt x="4854" y="1860"/>
                  </a:lnTo>
                  <a:lnTo>
                    <a:pt x="4837" y="1855"/>
                  </a:lnTo>
                  <a:lnTo>
                    <a:pt x="4818" y="1852"/>
                  </a:lnTo>
                  <a:lnTo>
                    <a:pt x="4800" y="1851"/>
                  </a:lnTo>
                  <a:lnTo>
                    <a:pt x="4782" y="1852"/>
                  </a:lnTo>
                  <a:lnTo>
                    <a:pt x="4764" y="1855"/>
                  </a:lnTo>
                  <a:lnTo>
                    <a:pt x="4746" y="1860"/>
                  </a:lnTo>
                  <a:lnTo>
                    <a:pt x="4730" y="1865"/>
                  </a:lnTo>
                  <a:lnTo>
                    <a:pt x="4713" y="1873"/>
                  </a:lnTo>
                  <a:lnTo>
                    <a:pt x="4699" y="1882"/>
                  </a:lnTo>
                  <a:lnTo>
                    <a:pt x="4685" y="1893"/>
                  </a:lnTo>
                  <a:lnTo>
                    <a:pt x="4672" y="1904"/>
                  </a:lnTo>
                  <a:lnTo>
                    <a:pt x="4660" y="1917"/>
                  </a:lnTo>
                  <a:lnTo>
                    <a:pt x="4649" y="1930"/>
                  </a:lnTo>
                  <a:lnTo>
                    <a:pt x="4641" y="1946"/>
                  </a:lnTo>
                  <a:lnTo>
                    <a:pt x="4633" y="1962"/>
                  </a:lnTo>
                  <a:lnTo>
                    <a:pt x="4627" y="1979"/>
                  </a:lnTo>
                  <a:lnTo>
                    <a:pt x="4622" y="1995"/>
                  </a:lnTo>
                  <a:lnTo>
                    <a:pt x="4620" y="2014"/>
                  </a:lnTo>
                  <a:lnTo>
                    <a:pt x="4619" y="2032"/>
                  </a:lnTo>
                  <a:lnTo>
                    <a:pt x="4620" y="2051"/>
                  </a:lnTo>
                  <a:lnTo>
                    <a:pt x="4622" y="2068"/>
                  </a:lnTo>
                  <a:lnTo>
                    <a:pt x="4627" y="2086"/>
                  </a:lnTo>
                  <a:lnTo>
                    <a:pt x="4633" y="2103"/>
                  </a:lnTo>
                  <a:lnTo>
                    <a:pt x="4641" y="2118"/>
                  </a:lnTo>
                  <a:lnTo>
                    <a:pt x="4649" y="2133"/>
                  </a:lnTo>
                  <a:lnTo>
                    <a:pt x="4660" y="2147"/>
                  </a:lnTo>
                  <a:lnTo>
                    <a:pt x="4672" y="2160"/>
                  </a:lnTo>
                  <a:lnTo>
                    <a:pt x="4685" y="2172"/>
                  </a:lnTo>
                  <a:lnTo>
                    <a:pt x="4699" y="2183"/>
                  </a:lnTo>
                  <a:lnTo>
                    <a:pt x="4713" y="2191"/>
                  </a:lnTo>
                  <a:lnTo>
                    <a:pt x="4730" y="2199"/>
                  </a:lnTo>
                  <a:lnTo>
                    <a:pt x="4746" y="2205"/>
                  </a:lnTo>
                  <a:lnTo>
                    <a:pt x="4764" y="2210"/>
                  </a:lnTo>
                  <a:lnTo>
                    <a:pt x="4782" y="2212"/>
                  </a:lnTo>
                  <a:lnTo>
                    <a:pt x="4800" y="2214"/>
                  </a:lnTo>
                  <a:lnTo>
                    <a:pt x="4818" y="2212"/>
                  </a:lnTo>
                  <a:lnTo>
                    <a:pt x="4837" y="2210"/>
                  </a:lnTo>
                  <a:lnTo>
                    <a:pt x="4854" y="2205"/>
                  </a:lnTo>
                  <a:lnTo>
                    <a:pt x="4870" y="2199"/>
                  </a:lnTo>
                  <a:lnTo>
                    <a:pt x="4887" y="2191"/>
                  </a:lnTo>
                  <a:lnTo>
                    <a:pt x="4901" y="2183"/>
                  </a:lnTo>
                  <a:lnTo>
                    <a:pt x="4915" y="2172"/>
                  </a:lnTo>
                  <a:lnTo>
                    <a:pt x="4928" y="2160"/>
                  </a:lnTo>
                  <a:lnTo>
                    <a:pt x="4940" y="2147"/>
                  </a:lnTo>
                  <a:lnTo>
                    <a:pt x="4950" y="2133"/>
                  </a:lnTo>
                  <a:lnTo>
                    <a:pt x="4960" y="2118"/>
                  </a:lnTo>
                  <a:lnTo>
                    <a:pt x="4967" y="2103"/>
                  </a:lnTo>
                  <a:lnTo>
                    <a:pt x="4973" y="2086"/>
                  </a:lnTo>
                  <a:lnTo>
                    <a:pt x="4977" y="2068"/>
                  </a:lnTo>
                  <a:lnTo>
                    <a:pt x="4980" y="2051"/>
                  </a:lnTo>
                  <a:lnTo>
                    <a:pt x="4981" y="2032"/>
                  </a:lnTo>
                  <a:close/>
                  <a:moveTo>
                    <a:pt x="5597" y="2032"/>
                  </a:moveTo>
                  <a:lnTo>
                    <a:pt x="5597" y="2032"/>
                  </a:lnTo>
                  <a:lnTo>
                    <a:pt x="5596" y="2014"/>
                  </a:lnTo>
                  <a:lnTo>
                    <a:pt x="5593" y="1995"/>
                  </a:lnTo>
                  <a:lnTo>
                    <a:pt x="5589" y="1979"/>
                  </a:lnTo>
                  <a:lnTo>
                    <a:pt x="5583" y="1962"/>
                  </a:lnTo>
                  <a:lnTo>
                    <a:pt x="5576" y="1946"/>
                  </a:lnTo>
                  <a:lnTo>
                    <a:pt x="5566" y="1930"/>
                  </a:lnTo>
                  <a:lnTo>
                    <a:pt x="5556" y="1917"/>
                  </a:lnTo>
                  <a:lnTo>
                    <a:pt x="5544" y="1904"/>
                  </a:lnTo>
                  <a:lnTo>
                    <a:pt x="5531" y="1893"/>
                  </a:lnTo>
                  <a:lnTo>
                    <a:pt x="5518" y="1882"/>
                  </a:lnTo>
                  <a:lnTo>
                    <a:pt x="5503" y="1873"/>
                  </a:lnTo>
                  <a:lnTo>
                    <a:pt x="5487" y="1865"/>
                  </a:lnTo>
                  <a:lnTo>
                    <a:pt x="5470" y="1860"/>
                  </a:lnTo>
                  <a:lnTo>
                    <a:pt x="5453" y="1855"/>
                  </a:lnTo>
                  <a:lnTo>
                    <a:pt x="5434" y="1852"/>
                  </a:lnTo>
                  <a:lnTo>
                    <a:pt x="5416" y="1851"/>
                  </a:lnTo>
                  <a:lnTo>
                    <a:pt x="5398" y="1852"/>
                  </a:lnTo>
                  <a:lnTo>
                    <a:pt x="5380" y="1855"/>
                  </a:lnTo>
                  <a:lnTo>
                    <a:pt x="5362" y="1860"/>
                  </a:lnTo>
                  <a:lnTo>
                    <a:pt x="5346" y="1865"/>
                  </a:lnTo>
                  <a:lnTo>
                    <a:pt x="5330" y="1873"/>
                  </a:lnTo>
                  <a:lnTo>
                    <a:pt x="5315" y="1882"/>
                  </a:lnTo>
                  <a:lnTo>
                    <a:pt x="5301" y="1893"/>
                  </a:lnTo>
                  <a:lnTo>
                    <a:pt x="5288" y="1904"/>
                  </a:lnTo>
                  <a:lnTo>
                    <a:pt x="5276" y="1917"/>
                  </a:lnTo>
                  <a:lnTo>
                    <a:pt x="5267" y="1930"/>
                  </a:lnTo>
                  <a:lnTo>
                    <a:pt x="5257" y="1946"/>
                  </a:lnTo>
                  <a:lnTo>
                    <a:pt x="5249" y="1962"/>
                  </a:lnTo>
                  <a:lnTo>
                    <a:pt x="5243" y="1979"/>
                  </a:lnTo>
                  <a:lnTo>
                    <a:pt x="5238" y="1995"/>
                  </a:lnTo>
                  <a:lnTo>
                    <a:pt x="5236" y="2014"/>
                  </a:lnTo>
                  <a:lnTo>
                    <a:pt x="5235" y="2032"/>
                  </a:lnTo>
                  <a:lnTo>
                    <a:pt x="5236" y="2051"/>
                  </a:lnTo>
                  <a:lnTo>
                    <a:pt x="5238" y="2068"/>
                  </a:lnTo>
                  <a:lnTo>
                    <a:pt x="5243" y="2086"/>
                  </a:lnTo>
                  <a:lnTo>
                    <a:pt x="5249" y="2103"/>
                  </a:lnTo>
                  <a:lnTo>
                    <a:pt x="5257" y="2118"/>
                  </a:lnTo>
                  <a:lnTo>
                    <a:pt x="5267" y="2133"/>
                  </a:lnTo>
                  <a:lnTo>
                    <a:pt x="5276" y="2147"/>
                  </a:lnTo>
                  <a:lnTo>
                    <a:pt x="5288" y="2160"/>
                  </a:lnTo>
                  <a:lnTo>
                    <a:pt x="5301" y="2172"/>
                  </a:lnTo>
                  <a:lnTo>
                    <a:pt x="5315" y="2183"/>
                  </a:lnTo>
                  <a:lnTo>
                    <a:pt x="5330" y="2191"/>
                  </a:lnTo>
                  <a:lnTo>
                    <a:pt x="5346" y="2199"/>
                  </a:lnTo>
                  <a:lnTo>
                    <a:pt x="5362" y="2205"/>
                  </a:lnTo>
                  <a:lnTo>
                    <a:pt x="5380" y="2210"/>
                  </a:lnTo>
                  <a:lnTo>
                    <a:pt x="5398" y="2212"/>
                  </a:lnTo>
                  <a:lnTo>
                    <a:pt x="5416" y="2214"/>
                  </a:lnTo>
                  <a:lnTo>
                    <a:pt x="5434" y="2212"/>
                  </a:lnTo>
                  <a:lnTo>
                    <a:pt x="5453" y="2210"/>
                  </a:lnTo>
                  <a:lnTo>
                    <a:pt x="5470" y="2205"/>
                  </a:lnTo>
                  <a:lnTo>
                    <a:pt x="5487" y="2199"/>
                  </a:lnTo>
                  <a:lnTo>
                    <a:pt x="5503" y="2191"/>
                  </a:lnTo>
                  <a:lnTo>
                    <a:pt x="5518" y="2183"/>
                  </a:lnTo>
                  <a:lnTo>
                    <a:pt x="5531" y="2172"/>
                  </a:lnTo>
                  <a:lnTo>
                    <a:pt x="5544" y="2160"/>
                  </a:lnTo>
                  <a:lnTo>
                    <a:pt x="5556" y="2147"/>
                  </a:lnTo>
                  <a:lnTo>
                    <a:pt x="5566" y="2133"/>
                  </a:lnTo>
                  <a:lnTo>
                    <a:pt x="5576" y="2118"/>
                  </a:lnTo>
                  <a:lnTo>
                    <a:pt x="5583" y="2103"/>
                  </a:lnTo>
                  <a:lnTo>
                    <a:pt x="5589" y="2086"/>
                  </a:lnTo>
                  <a:lnTo>
                    <a:pt x="5593" y="2068"/>
                  </a:lnTo>
                  <a:lnTo>
                    <a:pt x="5596" y="2051"/>
                  </a:lnTo>
                  <a:lnTo>
                    <a:pt x="5597" y="2032"/>
                  </a:lnTo>
                  <a:close/>
                  <a:moveTo>
                    <a:pt x="7255" y="2052"/>
                  </a:moveTo>
                  <a:lnTo>
                    <a:pt x="7255" y="2052"/>
                  </a:lnTo>
                  <a:lnTo>
                    <a:pt x="7222" y="2031"/>
                  </a:lnTo>
                  <a:lnTo>
                    <a:pt x="7187" y="2011"/>
                  </a:lnTo>
                  <a:lnTo>
                    <a:pt x="7149" y="1991"/>
                  </a:lnTo>
                  <a:lnTo>
                    <a:pt x="7110" y="1969"/>
                  </a:lnTo>
                  <a:lnTo>
                    <a:pt x="7069" y="1949"/>
                  </a:lnTo>
                  <a:lnTo>
                    <a:pt x="7025" y="1928"/>
                  </a:lnTo>
                  <a:lnTo>
                    <a:pt x="6979" y="1907"/>
                  </a:lnTo>
                  <a:lnTo>
                    <a:pt x="6932" y="1885"/>
                  </a:lnTo>
                  <a:lnTo>
                    <a:pt x="6901" y="1898"/>
                  </a:lnTo>
                  <a:lnTo>
                    <a:pt x="6867" y="1910"/>
                  </a:lnTo>
                  <a:lnTo>
                    <a:pt x="6830" y="1920"/>
                  </a:lnTo>
                  <a:lnTo>
                    <a:pt x="6789" y="1928"/>
                  </a:lnTo>
                  <a:lnTo>
                    <a:pt x="6745" y="1935"/>
                  </a:lnTo>
                  <a:lnTo>
                    <a:pt x="6698" y="1940"/>
                  </a:lnTo>
                  <a:lnTo>
                    <a:pt x="6647" y="1943"/>
                  </a:lnTo>
                  <a:lnTo>
                    <a:pt x="6594" y="1944"/>
                  </a:lnTo>
                  <a:lnTo>
                    <a:pt x="6578" y="1946"/>
                  </a:lnTo>
                  <a:lnTo>
                    <a:pt x="6561" y="1948"/>
                  </a:lnTo>
                  <a:lnTo>
                    <a:pt x="6546" y="1952"/>
                  </a:lnTo>
                  <a:lnTo>
                    <a:pt x="6532" y="1956"/>
                  </a:lnTo>
                  <a:lnTo>
                    <a:pt x="6520" y="1962"/>
                  </a:lnTo>
                  <a:lnTo>
                    <a:pt x="6507" y="1970"/>
                  </a:lnTo>
                  <a:lnTo>
                    <a:pt x="6496" y="1979"/>
                  </a:lnTo>
                  <a:lnTo>
                    <a:pt x="6487" y="1988"/>
                  </a:lnTo>
                  <a:lnTo>
                    <a:pt x="6479" y="1998"/>
                  </a:lnTo>
                  <a:lnTo>
                    <a:pt x="6470" y="2009"/>
                  </a:lnTo>
                  <a:lnTo>
                    <a:pt x="6464" y="2020"/>
                  </a:lnTo>
                  <a:lnTo>
                    <a:pt x="6460" y="2033"/>
                  </a:lnTo>
                  <a:lnTo>
                    <a:pt x="6455" y="2045"/>
                  </a:lnTo>
                  <a:lnTo>
                    <a:pt x="6453" y="2058"/>
                  </a:lnTo>
                  <a:lnTo>
                    <a:pt x="6451" y="2071"/>
                  </a:lnTo>
                  <a:lnTo>
                    <a:pt x="6450" y="2084"/>
                  </a:lnTo>
                  <a:lnTo>
                    <a:pt x="6451" y="2097"/>
                  </a:lnTo>
                  <a:lnTo>
                    <a:pt x="6453" y="2110"/>
                  </a:lnTo>
                  <a:lnTo>
                    <a:pt x="6456" y="2123"/>
                  </a:lnTo>
                  <a:lnTo>
                    <a:pt x="6461" y="2136"/>
                  </a:lnTo>
                  <a:lnTo>
                    <a:pt x="6467" y="2147"/>
                  </a:lnTo>
                  <a:lnTo>
                    <a:pt x="6474" y="2159"/>
                  </a:lnTo>
                  <a:lnTo>
                    <a:pt x="6482" y="2171"/>
                  </a:lnTo>
                  <a:lnTo>
                    <a:pt x="6492" y="2182"/>
                  </a:lnTo>
                  <a:lnTo>
                    <a:pt x="6502" y="2191"/>
                  </a:lnTo>
                  <a:lnTo>
                    <a:pt x="6514" y="2199"/>
                  </a:lnTo>
                  <a:lnTo>
                    <a:pt x="6527" y="2208"/>
                  </a:lnTo>
                  <a:lnTo>
                    <a:pt x="6542" y="2215"/>
                  </a:lnTo>
                  <a:lnTo>
                    <a:pt x="6558" y="2221"/>
                  </a:lnTo>
                  <a:lnTo>
                    <a:pt x="6575" y="2224"/>
                  </a:lnTo>
                  <a:lnTo>
                    <a:pt x="6594" y="2228"/>
                  </a:lnTo>
                  <a:lnTo>
                    <a:pt x="6614" y="2229"/>
                  </a:lnTo>
                  <a:lnTo>
                    <a:pt x="6664" y="2229"/>
                  </a:lnTo>
                  <a:lnTo>
                    <a:pt x="6712" y="2228"/>
                  </a:lnTo>
                  <a:lnTo>
                    <a:pt x="6761" y="2224"/>
                  </a:lnTo>
                  <a:lnTo>
                    <a:pt x="6809" y="2218"/>
                  </a:lnTo>
                  <a:lnTo>
                    <a:pt x="6857" y="2211"/>
                  </a:lnTo>
                  <a:lnTo>
                    <a:pt x="6903" y="2202"/>
                  </a:lnTo>
                  <a:lnTo>
                    <a:pt x="6949" y="2191"/>
                  </a:lnTo>
                  <a:lnTo>
                    <a:pt x="6993" y="2180"/>
                  </a:lnTo>
                  <a:lnTo>
                    <a:pt x="7036" y="2168"/>
                  </a:lnTo>
                  <a:lnTo>
                    <a:pt x="7074" y="2153"/>
                  </a:lnTo>
                  <a:lnTo>
                    <a:pt x="7112" y="2138"/>
                  </a:lnTo>
                  <a:lnTo>
                    <a:pt x="7148" y="2121"/>
                  </a:lnTo>
                  <a:lnTo>
                    <a:pt x="7180" y="2105"/>
                  </a:lnTo>
                  <a:lnTo>
                    <a:pt x="7208" y="2087"/>
                  </a:lnTo>
                  <a:lnTo>
                    <a:pt x="7234" y="2070"/>
                  </a:lnTo>
                  <a:lnTo>
                    <a:pt x="7255" y="20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28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DF0FE8A-5F97-46E3-A929-4F3B8EF61A58}"/>
              </a:ext>
            </a:extLst>
          </p:cNvPr>
          <p:cNvCxnSpPr/>
          <p:nvPr/>
        </p:nvCxnSpPr>
        <p:spPr>
          <a:xfrm>
            <a:off x="3780399" y="2317072"/>
            <a:ext cx="0" cy="3090411"/>
          </a:xfrm>
          <a:prstGeom prst="line">
            <a:avLst/>
          </a:prstGeom>
          <a:ln>
            <a:solidFill>
              <a:schemeClr val="accent1">
                <a:lumMod val="10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D36CD2D-43EC-423A-BA2D-CDAB3B071D96}"/>
              </a:ext>
            </a:extLst>
          </p:cNvPr>
          <p:cNvCxnSpPr/>
          <p:nvPr/>
        </p:nvCxnSpPr>
        <p:spPr>
          <a:xfrm>
            <a:off x="6159523" y="2317072"/>
            <a:ext cx="0" cy="3090411"/>
          </a:xfrm>
          <a:prstGeom prst="line">
            <a:avLst/>
          </a:prstGeom>
          <a:ln>
            <a:solidFill>
              <a:schemeClr val="accent1">
                <a:lumMod val="10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3A0C300-3F3D-4B10-988E-F4818AE1A82A}"/>
              </a:ext>
            </a:extLst>
          </p:cNvPr>
          <p:cNvCxnSpPr/>
          <p:nvPr/>
        </p:nvCxnSpPr>
        <p:spPr>
          <a:xfrm>
            <a:off x="8526385" y="2317072"/>
            <a:ext cx="0" cy="3090411"/>
          </a:xfrm>
          <a:prstGeom prst="line">
            <a:avLst/>
          </a:prstGeom>
          <a:ln>
            <a:solidFill>
              <a:schemeClr val="accent1">
                <a:lumMod val="10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3BCD9A2-5A08-40A0-903E-F4F1F01597C2}"/>
              </a:ext>
            </a:extLst>
          </p:cNvPr>
          <p:cNvSpPr/>
          <p:nvPr/>
        </p:nvSpPr>
        <p:spPr>
          <a:xfrm>
            <a:off x="1995872" y="3502753"/>
            <a:ext cx="1484251" cy="2731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分布式算法本身就是复杂的，特别是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Multi-Raft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，需要仔细考虑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如何进行分片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如何调度分片使负载更加均衡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如何管理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Snapshot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…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5EAD100-C53A-45D8-A5BB-03BD76F0936F}"/>
              </a:ext>
            </a:extLst>
          </p:cNvPr>
          <p:cNvSpPr/>
          <p:nvPr/>
        </p:nvSpPr>
        <p:spPr>
          <a:xfrm>
            <a:off x="8958313" y="3502753"/>
            <a:ext cx="1484251" cy="2067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不同于开发业务型项目，本项目涉及的内容更加底层，具有较高的难度。学习并尝试协作完成本项目将对计算机存储、数据库、并发等有更加深入广泛的认识。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2B7C7C-F6C2-4DE9-A9A3-6D760B0BC061}"/>
              </a:ext>
            </a:extLst>
          </p:cNvPr>
          <p:cNvSpPr/>
          <p:nvPr/>
        </p:nvSpPr>
        <p:spPr>
          <a:xfrm>
            <a:off x="4243345" y="3559846"/>
            <a:ext cx="1484251" cy="118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网络环境错综复杂，分布式系统中各种并发操作，这使得调试代码变得非常困难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B69A01-CE07-4365-A467-B675C6FA3BAB}"/>
              </a:ext>
            </a:extLst>
          </p:cNvPr>
          <p:cNvSpPr/>
          <p:nvPr/>
        </p:nvSpPr>
        <p:spPr>
          <a:xfrm>
            <a:off x="6600829" y="3502753"/>
            <a:ext cx="1484251" cy="1624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采用增量模型，将整个系统作为一个增量组件，从而分批次地分析、设计编码和测试这些增量组件，从而逐步实现整个系统。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C249B3-2B42-444A-8A4E-DFBE53354F8C}"/>
              </a:ext>
            </a:extLst>
          </p:cNvPr>
          <p:cNvSpPr txBox="1"/>
          <p:nvPr/>
        </p:nvSpPr>
        <p:spPr>
          <a:xfrm>
            <a:off x="3126441" y="1399001"/>
            <a:ext cx="251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技术难点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87BEE0-2DAC-4D10-B2CD-FBC2A7EFA85A}"/>
              </a:ext>
            </a:extLst>
          </p:cNvPr>
          <p:cNvSpPr txBox="1"/>
          <p:nvPr/>
        </p:nvSpPr>
        <p:spPr>
          <a:xfrm>
            <a:off x="7923959" y="1450517"/>
            <a:ext cx="251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特色分析</a:t>
            </a:r>
          </a:p>
        </p:txBody>
      </p:sp>
    </p:spTree>
    <p:extLst>
      <p:ext uri="{BB962C8B-B14F-4D97-AF65-F5344CB8AC3E}">
        <p14:creationId xmlns:p14="http://schemas.microsoft.com/office/powerpoint/2010/main" val="5160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D3A0EE-977D-4D25-951E-147B24478CD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3C55C-2DEC-4941-8B85-F1FDBDED1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0" y="-1"/>
            <a:ext cx="11875625" cy="6857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15E39B-C34B-4195-B588-14909AD9DF6E}"/>
              </a:ext>
            </a:extLst>
          </p:cNvPr>
          <p:cNvSpPr/>
          <p:nvPr/>
        </p:nvSpPr>
        <p:spPr>
          <a:xfrm>
            <a:off x="88992" y="3814143"/>
            <a:ext cx="12014016" cy="295445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glow>
              <a:schemeClr val="accent1">
                <a:alpha val="60000"/>
              </a:schemeClr>
            </a:glow>
            <a:outerShdw dir="672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7" dirty="0"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634D8-A875-4131-A454-9AF4A4AA5971}"/>
              </a:ext>
            </a:extLst>
          </p:cNvPr>
          <p:cNvSpPr txBox="1"/>
          <p:nvPr/>
        </p:nvSpPr>
        <p:spPr>
          <a:xfrm>
            <a:off x="4354177" y="4902862"/>
            <a:ext cx="3483646" cy="6585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ctr"/>
            <a:r>
              <a:rPr lang="zh-CN" altLang="en-US" sz="3679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工作进度与安排</a:t>
            </a:r>
            <a:endParaRPr lang="en-US" altLang="zh-CN" sz="3679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PA_文本框 7">
            <a:extLst>
              <a:ext uri="{FF2B5EF4-FFF2-40B4-BE49-F238E27FC236}">
                <a16:creationId xmlns:a16="http://schemas.microsoft.com/office/drawing/2014/main" id="{731C2FA3-5DF8-41FF-BC30-2445A00EFE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20764" y="4902862"/>
            <a:ext cx="3300904" cy="82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0715"/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NO</a:t>
            </a:r>
            <a:r>
              <a:rPr lang="en-US" altLang="zh-CN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.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04</a:t>
            </a:r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187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CE809F-8DCF-48EF-8A41-8CFC4CD8835E}"/>
              </a:ext>
            </a:extLst>
          </p:cNvPr>
          <p:cNvGrpSpPr/>
          <p:nvPr/>
        </p:nvGrpSpPr>
        <p:grpSpPr>
          <a:xfrm>
            <a:off x="2053543" y="2639802"/>
            <a:ext cx="7895113" cy="3018532"/>
            <a:chOff x="3209925" y="2890839"/>
            <a:chExt cx="7482228" cy="2860675"/>
          </a:xfrm>
        </p:grpSpPr>
        <p:sp>
          <p:nvSpPr>
            <p:cNvPr id="32" name="MH_SubTitle_1">
              <a:extLst>
                <a:ext uri="{FF2B5EF4-FFF2-40B4-BE49-F238E27FC236}">
                  <a16:creationId xmlns:a16="http://schemas.microsoft.com/office/drawing/2014/main" id="{D21333A3-6578-41B0-AF29-936D613DA39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209925" y="3295651"/>
              <a:ext cx="2751138" cy="2455863"/>
            </a:xfrm>
            <a:prstGeom prst="blockArc">
              <a:avLst>
                <a:gd name="adj1" fmla="val 13186668"/>
                <a:gd name="adj2" fmla="val 19259822"/>
                <a:gd name="adj3" fmla="val 20854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169053" anchor="ctr">
              <a:normAutofit/>
            </a:bodyPr>
            <a:lstStyle/>
            <a:p>
              <a:pPr algn="ctr">
                <a:defRPr/>
              </a:pPr>
              <a:r>
                <a:rPr lang="en-US" altLang="zh-CN" sz="1878" kern="0" dirty="0">
                  <a:solidFill>
                    <a:srgbClr val="FFFFFF"/>
                  </a:solidFill>
                  <a:cs typeface="+mn-ea"/>
                  <a:sym typeface="+mn-lt"/>
                </a:rPr>
                <a:t>LOREM</a:t>
              </a:r>
              <a:endParaRPr lang="en-US" sz="1878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3" name="MH_Other_1">
              <a:extLst>
                <a:ext uri="{FF2B5EF4-FFF2-40B4-BE49-F238E27FC236}">
                  <a16:creationId xmlns:a16="http://schemas.microsoft.com/office/drawing/2014/main" id="{A4F495E8-8967-4E89-B983-2E6CED48F10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387851" y="4241801"/>
              <a:ext cx="428625" cy="21431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" fmla="*/ 648072 w 648072"/>
                <a:gd name="connsiteY0" fmla="*/ 0 h 324036"/>
                <a:gd name="connsiteX1" fmla="*/ 324036 w 648072"/>
                <a:gd name="connsiteY1" fmla="*/ 324036 h 324036"/>
                <a:gd name="connsiteX2" fmla="*/ 0 w 648072"/>
                <a:gd name="connsiteY2" fmla="*/ 0 h 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246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MH_Other_2">
              <a:extLst>
                <a:ext uri="{FF2B5EF4-FFF2-40B4-BE49-F238E27FC236}">
                  <a16:creationId xmlns:a16="http://schemas.microsoft.com/office/drawing/2014/main" id="{96180BFC-EB40-42C5-9C82-912BB0110E0F}"/>
                </a:ext>
              </a:extLst>
            </p:cNvPr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4602163" y="4456114"/>
              <a:ext cx="0" cy="427037"/>
            </a:xfrm>
            <a:prstGeom prst="line">
              <a:avLst/>
            </a:prstGeom>
            <a:noFill/>
            <a:ln w="25400" algn="ctr">
              <a:solidFill>
                <a:srgbClr val="D7D7D7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MH_Other_3">
              <a:extLst>
                <a:ext uri="{FF2B5EF4-FFF2-40B4-BE49-F238E27FC236}">
                  <a16:creationId xmlns:a16="http://schemas.microsoft.com/office/drawing/2014/main" id="{E99D36D8-8AB3-4FB3-B0C9-1E48ECC60A3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 flipH="1">
              <a:off x="4289425" y="3997326"/>
              <a:ext cx="636588" cy="4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3006" dirty="0">
                  <a:solidFill>
                    <a:schemeClr val="accent2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zh-CN" altLang="en-US" sz="3006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MH_Other_4">
              <a:extLst>
                <a:ext uri="{FF2B5EF4-FFF2-40B4-BE49-F238E27FC236}">
                  <a16:creationId xmlns:a16="http://schemas.microsoft.com/office/drawing/2014/main" id="{E7A6E506-5F72-4A86-9E23-D7DCA035E43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6078539" y="3332164"/>
              <a:ext cx="427037" cy="212725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" fmla="*/ 648072 w 648072"/>
                <a:gd name="connsiteY0" fmla="*/ 0 h 324036"/>
                <a:gd name="connsiteX1" fmla="*/ 324036 w 648072"/>
                <a:gd name="connsiteY1" fmla="*/ 324036 h 324036"/>
                <a:gd name="connsiteX2" fmla="*/ 0 w 648072"/>
                <a:gd name="connsiteY2" fmla="*/ 0 h 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246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MH_Other_5">
              <a:extLst>
                <a:ext uri="{FF2B5EF4-FFF2-40B4-BE49-F238E27FC236}">
                  <a16:creationId xmlns:a16="http://schemas.microsoft.com/office/drawing/2014/main" id="{D08BF118-22B6-4BC7-BBD0-93F910BAB7F8}"/>
                </a:ext>
              </a:extLst>
            </p:cNvPr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V="1">
              <a:off x="6292850" y="2890839"/>
              <a:ext cx="0" cy="428625"/>
            </a:xfrm>
            <a:prstGeom prst="line">
              <a:avLst/>
            </a:prstGeom>
            <a:noFill/>
            <a:ln w="25400" algn="ctr">
              <a:solidFill>
                <a:srgbClr val="D7D7D7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MH_Other_6">
              <a:extLst>
                <a:ext uri="{FF2B5EF4-FFF2-40B4-BE49-F238E27FC236}">
                  <a16:creationId xmlns:a16="http://schemas.microsoft.com/office/drawing/2014/main" id="{4645A454-E8E8-4C40-BA3E-2D2A0AFF1758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 flipH="1">
              <a:off x="5989639" y="3363913"/>
              <a:ext cx="636587" cy="4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3006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zh-CN" altLang="en-US" sz="3006" dirty="0">
                <a:solidFill>
                  <a:schemeClr val="accent1">
                    <a:lumMod val="10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MH_Other_7">
              <a:extLst>
                <a:ext uri="{FF2B5EF4-FFF2-40B4-BE49-F238E27FC236}">
                  <a16:creationId xmlns:a16="http://schemas.microsoft.com/office/drawing/2014/main" id="{8C07EDA0-265D-4A71-9FCF-96A1A3F6017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767639" y="4241801"/>
              <a:ext cx="427037" cy="21431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" fmla="*/ 648072 w 648072"/>
                <a:gd name="connsiteY0" fmla="*/ 0 h 324036"/>
                <a:gd name="connsiteX1" fmla="*/ 324036 w 648072"/>
                <a:gd name="connsiteY1" fmla="*/ 324036 h 324036"/>
                <a:gd name="connsiteX2" fmla="*/ 0 w 648072"/>
                <a:gd name="connsiteY2" fmla="*/ 0 h 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246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40" name="MH_Other_8">
              <a:extLst>
                <a:ext uri="{FF2B5EF4-FFF2-40B4-BE49-F238E27FC236}">
                  <a16:creationId xmlns:a16="http://schemas.microsoft.com/office/drawing/2014/main" id="{2BDCB0D4-0B5A-462D-9B92-DB278D95135F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7980363" y="4456114"/>
              <a:ext cx="0" cy="427037"/>
            </a:xfrm>
            <a:prstGeom prst="line">
              <a:avLst/>
            </a:prstGeom>
            <a:noFill/>
            <a:ln w="25400" algn="ctr">
              <a:solidFill>
                <a:srgbClr val="D7D7D7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MH_Other_9">
              <a:extLst>
                <a:ext uri="{FF2B5EF4-FFF2-40B4-BE49-F238E27FC236}">
                  <a16:creationId xmlns:a16="http://schemas.microsoft.com/office/drawing/2014/main" id="{9CEE96DF-AFBD-43F0-BDE2-AC2BBF64017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 flipH="1">
              <a:off x="7667625" y="3997326"/>
              <a:ext cx="636588" cy="4381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3006" dirty="0">
                  <a:solidFill>
                    <a:schemeClr val="accent2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zh-CN" altLang="en-US" sz="3006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MH_SubTitle_2">
              <a:extLst>
                <a:ext uri="{FF2B5EF4-FFF2-40B4-BE49-F238E27FC236}">
                  <a16:creationId xmlns:a16="http://schemas.microsoft.com/office/drawing/2014/main" id="{5DEC5D3F-B886-42FB-BF71-DFD22D01EA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243514" y="3733800"/>
              <a:ext cx="2065337" cy="762000"/>
            </a:xfrm>
            <a:custGeom>
              <a:avLst/>
              <a:gdLst>
                <a:gd name="connsiteX0" fmla="*/ 1819599 w 2302409"/>
                <a:gd name="connsiteY0" fmla="*/ 0 h 943122"/>
                <a:gd name="connsiteX1" fmla="*/ 2302409 w 2302409"/>
                <a:gd name="connsiteY1" fmla="*/ 391014 h 943122"/>
                <a:gd name="connsiteX2" fmla="*/ 1154885 w 2302409"/>
                <a:gd name="connsiteY2" fmla="*/ 943088 h 943122"/>
                <a:gd name="connsiteX3" fmla="*/ 0 w 2302409"/>
                <a:gd name="connsiteY3" fmla="*/ 406582 h 943122"/>
                <a:gd name="connsiteX4" fmla="*/ 459006 w 2302409"/>
                <a:gd name="connsiteY4" fmla="*/ 19413 h 943122"/>
                <a:gd name="connsiteX5" fmla="*/ 1150684 w 2302409"/>
                <a:gd name="connsiteY5" fmla="*/ 321815 h 943122"/>
                <a:gd name="connsiteX6" fmla="*/ 1819599 w 2302409"/>
                <a:gd name="connsiteY6" fmla="*/ 0 h 943122"/>
                <a:gd name="connsiteX0" fmla="*/ 1856544 w 2302409"/>
                <a:gd name="connsiteY0" fmla="*/ 1264 h 923709"/>
                <a:gd name="connsiteX1" fmla="*/ 2302409 w 2302409"/>
                <a:gd name="connsiteY1" fmla="*/ 371601 h 923709"/>
                <a:gd name="connsiteX2" fmla="*/ 1154885 w 2302409"/>
                <a:gd name="connsiteY2" fmla="*/ 923675 h 923709"/>
                <a:gd name="connsiteX3" fmla="*/ 0 w 2302409"/>
                <a:gd name="connsiteY3" fmla="*/ 387169 h 923709"/>
                <a:gd name="connsiteX4" fmla="*/ 459006 w 2302409"/>
                <a:gd name="connsiteY4" fmla="*/ 0 h 923709"/>
                <a:gd name="connsiteX5" fmla="*/ 1150684 w 2302409"/>
                <a:gd name="connsiteY5" fmla="*/ 302402 h 923709"/>
                <a:gd name="connsiteX6" fmla="*/ 1856544 w 2302409"/>
                <a:gd name="connsiteY6" fmla="*/ 1264 h 923709"/>
                <a:gd name="connsiteX0" fmla="*/ 1828835 w 2274700"/>
                <a:gd name="connsiteY0" fmla="*/ 1264 h 923747"/>
                <a:gd name="connsiteX1" fmla="*/ 2274700 w 2274700"/>
                <a:gd name="connsiteY1" fmla="*/ 371601 h 923747"/>
                <a:gd name="connsiteX2" fmla="*/ 1127176 w 2274700"/>
                <a:gd name="connsiteY2" fmla="*/ 923675 h 923747"/>
                <a:gd name="connsiteX3" fmla="*/ 0 w 2274700"/>
                <a:gd name="connsiteY3" fmla="*/ 397509 h 923747"/>
                <a:gd name="connsiteX4" fmla="*/ 431297 w 2274700"/>
                <a:gd name="connsiteY4" fmla="*/ 0 h 923747"/>
                <a:gd name="connsiteX5" fmla="*/ 1122975 w 2274700"/>
                <a:gd name="connsiteY5" fmla="*/ 302402 h 923747"/>
                <a:gd name="connsiteX6" fmla="*/ 1828835 w 2274700"/>
                <a:gd name="connsiteY6" fmla="*/ 1264 h 923747"/>
                <a:gd name="connsiteX0" fmla="*/ 1828835 w 2237755"/>
                <a:gd name="connsiteY0" fmla="*/ 1264 h 923747"/>
                <a:gd name="connsiteX1" fmla="*/ 2237755 w 2237755"/>
                <a:gd name="connsiteY1" fmla="*/ 371601 h 923747"/>
                <a:gd name="connsiteX2" fmla="*/ 1127176 w 2237755"/>
                <a:gd name="connsiteY2" fmla="*/ 923675 h 923747"/>
                <a:gd name="connsiteX3" fmla="*/ 0 w 2237755"/>
                <a:gd name="connsiteY3" fmla="*/ 397509 h 923747"/>
                <a:gd name="connsiteX4" fmla="*/ 431297 w 2237755"/>
                <a:gd name="connsiteY4" fmla="*/ 0 h 923747"/>
                <a:gd name="connsiteX5" fmla="*/ 1122975 w 2237755"/>
                <a:gd name="connsiteY5" fmla="*/ 302402 h 923747"/>
                <a:gd name="connsiteX6" fmla="*/ 1828835 w 2237755"/>
                <a:gd name="connsiteY6" fmla="*/ 1264 h 923747"/>
                <a:gd name="connsiteX0" fmla="*/ 1828835 w 2237755"/>
                <a:gd name="connsiteY0" fmla="*/ 1264 h 923678"/>
                <a:gd name="connsiteX1" fmla="*/ 2237755 w 2237755"/>
                <a:gd name="connsiteY1" fmla="*/ 392279 h 923678"/>
                <a:gd name="connsiteX2" fmla="*/ 1127176 w 2237755"/>
                <a:gd name="connsiteY2" fmla="*/ 923675 h 923678"/>
                <a:gd name="connsiteX3" fmla="*/ 0 w 2237755"/>
                <a:gd name="connsiteY3" fmla="*/ 397509 h 923678"/>
                <a:gd name="connsiteX4" fmla="*/ 431297 w 2237755"/>
                <a:gd name="connsiteY4" fmla="*/ 0 h 923678"/>
                <a:gd name="connsiteX5" fmla="*/ 1122975 w 2237755"/>
                <a:gd name="connsiteY5" fmla="*/ 302402 h 923678"/>
                <a:gd name="connsiteX6" fmla="*/ 1828835 w 2237755"/>
                <a:gd name="connsiteY6" fmla="*/ 1264 h 92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7755" h="923678">
                  <a:moveTo>
                    <a:pt x="1828835" y="1264"/>
                  </a:moveTo>
                  <a:lnTo>
                    <a:pt x="2237755" y="392279"/>
                  </a:lnTo>
                  <a:cubicBezTo>
                    <a:pt x="1957146" y="738766"/>
                    <a:pt x="1500135" y="922803"/>
                    <a:pt x="1127176" y="923675"/>
                  </a:cubicBezTo>
                  <a:cubicBezTo>
                    <a:pt x="754217" y="924547"/>
                    <a:pt x="285269" y="740170"/>
                    <a:pt x="0" y="397509"/>
                  </a:cubicBezTo>
                  <a:cubicBezTo>
                    <a:pt x="159159" y="265007"/>
                    <a:pt x="272138" y="132502"/>
                    <a:pt x="431297" y="0"/>
                  </a:cubicBezTo>
                  <a:cubicBezTo>
                    <a:pt x="597587" y="199744"/>
                    <a:pt x="890052" y="302191"/>
                    <a:pt x="1122975" y="302402"/>
                  </a:cubicBezTo>
                  <a:cubicBezTo>
                    <a:pt x="1355898" y="302613"/>
                    <a:pt x="1665262" y="203238"/>
                    <a:pt x="1828835" y="126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169053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1878" kern="0" dirty="0">
                  <a:solidFill>
                    <a:srgbClr val="FFFFFF"/>
                  </a:solidFill>
                  <a:cs typeface="+mn-ea"/>
                  <a:sym typeface="+mn-lt"/>
                </a:rPr>
                <a:t>LOREM</a:t>
              </a:r>
              <a:endParaRPr lang="zh-CN" altLang="en-US" sz="1878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3" name="MH_SubTitle_3">
              <a:extLst>
                <a:ext uri="{FF2B5EF4-FFF2-40B4-BE49-F238E27FC236}">
                  <a16:creationId xmlns:a16="http://schemas.microsoft.com/office/drawing/2014/main" id="{90EE93CF-0CBA-4B2C-95C0-9C1F3E13BA6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596063" y="3295651"/>
              <a:ext cx="2749550" cy="2455863"/>
            </a:xfrm>
            <a:prstGeom prst="blockArc">
              <a:avLst>
                <a:gd name="adj1" fmla="val 13186668"/>
                <a:gd name="adj2" fmla="val 19259822"/>
                <a:gd name="adj3" fmla="val 20854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169053" anchor="ctr">
              <a:normAutofit/>
            </a:bodyPr>
            <a:lstStyle/>
            <a:p>
              <a:pPr algn="ctr">
                <a:defRPr/>
              </a:pPr>
              <a:r>
                <a:rPr lang="en-US" altLang="zh-CN" sz="1878" kern="0" dirty="0">
                  <a:solidFill>
                    <a:srgbClr val="FFFFFF"/>
                  </a:solidFill>
                  <a:cs typeface="+mn-ea"/>
                  <a:sym typeface="+mn-lt"/>
                </a:rPr>
                <a:t>LOREM</a:t>
              </a:r>
              <a:endParaRPr lang="en-US" sz="1878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4" name="MH_Other_4">
              <a:extLst>
                <a:ext uri="{FF2B5EF4-FFF2-40B4-BE49-F238E27FC236}">
                  <a16:creationId xmlns:a16="http://schemas.microsoft.com/office/drawing/2014/main" id="{76FDD7D7-6B77-4920-BAAE-F862D324E79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V="1">
              <a:off x="9461841" y="3332164"/>
              <a:ext cx="427037" cy="212725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" fmla="*/ 648072 w 648072"/>
                <a:gd name="connsiteY0" fmla="*/ 0 h 324036"/>
                <a:gd name="connsiteX1" fmla="*/ 324036 w 648072"/>
                <a:gd name="connsiteY1" fmla="*/ 324036 h 324036"/>
                <a:gd name="connsiteX2" fmla="*/ 0 w 648072"/>
                <a:gd name="connsiteY2" fmla="*/ 0 h 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246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45" name="MH_Other_5">
              <a:extLst>
                <a:ext uri="{FF2B5EF4-FFF2-40B4-BE49-F238E27FC236}">
                  <a16:creationId xmlns:a16="http://schemas.microsoft.com/office/drawing/2014/main" id="{1D36C084-4E51-492A-87EC-9F5031E2F52A}"/>
                </a:ext>
              </a:extLst>
            </p:cNvPr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9676152" y="2890839"/>
              <a:ext cx="0" cy="428625"/>
            </a:xfrm>
            <a:prstGeom prst="line">
              <a:avLst/>
            </a:prstGeom>
            <a:noFill/>
            <a:ln w="25400" algn="ctr">
              <a:solidFill>
                <a:srgbClr val="D7D7D7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MH_Other_6">
              <a:extLst>
                <a:ext uri="{FF2B5EF4-FFF2-40B4-BE49-F238E27FC236}">
                  <a16:creationId xmlns:a16="http://schemas.microsoft.com/office/drawing/2014/main" id="{C143C95B-1ACC-4CAA-9941-E4DAEA6AE08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 flipH="1">
              <a:off x="9372941" y="3363913"/>
              <a:ext cx="636587" cy="4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3006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zh-CN" altLang="en-US" sz="3006" dirty="0">
                <a:solidFill>
                  <a:schemeClr val="accent1">
                    <a:lumMod val="10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MH_SubTitle_2">
              <a:extLst>
                <a:ext uri="{FF2B5EF4-FFF2-40B4-BE49-F238E27FC236}">
                  <a16:creationId xmlns:a16="http://schemas.microsoft.com/office/drawing/2014/main" id="{88257509-E5D6-46F0-9968-01F09BA70DF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626816" y="3733800"/>
              <a:ext cx="2065337" cy="762000"/>
            </a:xfrm>
            <a:custGeom>
              <a:avLst/>
              <a:gdLst>
                <a:gd name="connsiteX0" fmla="*/ 1819599 w 2302409"/>
                <a:gd name="connsiteY0" fmla="*/ 0 h 943122"/>
                <a:gd name="connsiteX1" fmla="*/ 2302409 w 2302409"/>
                <a:gd name="connsiteY1" fmla="*/ 391014 h 943122"/>
                <a:gd name="connsiteX2" fmla="*/ 1154885 w 2302409"/>
                <a:gd name="connsiteY2" fmla="*/ 943088 h 943122"/>
                <a:gd name="connsiteX3" fmla="*/ 0 w 2302409"/>
                <a:gd name="connsiteY3" fmla="*/ 406582 h 943122"/>
                <a:gd name="connsiteX4" fmla="*/ 459006 w 2302409"/>
                <a:gd name="connsiteY4" fmla="*/ 19413 h 943122"/>
                <a:gd name="connsiteX5" fmla="*/ 1150684 w 2302409"/>
                <a:gd name="connsiteY5" fmla="*/ 321815 h 943122"/>
                <a:gd name="connsiteX6" fmla="*/ 1819599 w 2302409"/>
                <a:gd name="connsiteY6" fmla="*/ 0 h 943122"/>
                <a:gd name="connsiteX0" fmla="*/ 1856544 w 2302409"/>
                <a:gd name="connsiteY0" fmla="*/ 1264 h 923709"/>
                <a:gd name="connsiteX1" fmla="*/ 2302409 w 2302409"/>
                <a:gd name="connsiteY1" fmla="*/ 371601 h 923709"/>
                <a:gd name="connsiteX2" fmla="*/ 1154885 w 2302409"/>
                <a:gd name="connsiteY2" fmla="*/ 923675 h 923709"/>
                <a:gd name="connsiteX3" fmla="*/ 0 w 2302409"/>
                <a:gd name="connsiteY3" fmla="*/ 387169 h 923709"/>
                <a:gd name="connsiteX4" fmla="*/ 459006 w 2302409"/>
                <a:gd name="connsiteY4" fmla="*/ 0 h 923709"/>
                <a:gd name="connsiteX5" fmla="*/ 1150684 w 2302409"/>
                <a:gd name="connsiteY5" fmla="*/ 302402 h 923709"/>
                <a:gd name="connsiteX6" fmla="*/ 1856544 w 2302409"/>
                <a:gd name="connsiteY6" fmla="*/ 1264 h 923709"/>
                <a:gd name="connsiteX0" fmla="*/ 1828835 w 2274700"/>
                <a:gd name="connsiteY0" fmla="*/ 1264 h 923747"/>
                <a:gd name="connsiteX1" fmla="*/ 2274700 w 2274700"/>
                <a:gd name="connsiteY1" fmla="*/ 371601 h 923747"/>
                <a:gd name="connsiteX2" fmla="*/ 1127176 w 2274700"/>
                <a:gd name="connsiteY2" fmla="*/ 923675 h 923747"/>
                <a:gd name="connsiteX3" fmla="*/ 0 w 2274700"/>
                <a:gd name="connsiteY3" fmla="*/ 397509 h 923747"/>
                <a:gd name="connsiteX4" fmla="*/ 431297 w 2274700"/>
                <a:gd name="connsiteY4" fmla="*/ 0 h 923747"/>
                <a:gd name="connsiteX5" fmla="*/ 1122975 w 2274700"/>
                <a:gd name="connsiteY5" fmla="*/ 302402 h 923747"/>
                <a:gd name="connsiteX6" fmla="*/ 1828835 w 2274700"/>
                <a:gd name="connsiteY6" fmla="*/ 1264 h 923747"/>
                <a:gd name="connsiteX0" fmla="*/ 1828835 w 2237755"/>
                <a:gd name="connsiteY0" fmla="*/ 1264 h 923747"/>
                <a:gd name="connsiteX1" fmla="*/ 2237755 w 2237755"/>
                <a:gd name="connsiteY1" fmla="*/ 371601 h 923747"/>
                <a:gd name="connsiteX2" fmla="*/ 1127176 w 2237755"/>
                <a:gd name="connsiteY2" fmla="*/ 923675 h 923747"/>
                <a:gd name="connsiteX3" fmla="*/ 0 w 2237755"/>
                <a:gd name="connsiteY3" fmla="*/ 397509 h 923747"/>
                <a:gd name="connsiteX4" fmla="*/ 431297 w 2237755"/>
                <a:gd name="connsiteY4" fmla="*/ 0 h 923747"/>
                <a:gd name="connsiteX5" fmla="*/ 1122975 w 2237755"/>
                <a:gd name="connsiteY5" fmla="*/ 302402 h 923747"/>
                <a:gd name="connsiteX6" fmla="*/ 1828835 w 2237755"/>
                <a:gd name="connsiteY6" fmla="*/ 1264 h 923747"/>
                <a:gd name="connsiteX0" fmla="*/ 1828835 w 2237755"/>
                <a:gd name="connsiteY0" fmla="*/ 1264 h 923678"/>
                <a:gd name="connsiteX1" fmla="*/ 2237755 w 2237755"/>
                <a:gd name="connsiteY1" fmla="*/ 392279 h 923678"/>
                <a:gd name="connsiteX2" fmla="*/ 1127176 w 2237755"/>
                <a:gd name="connsiteY2" fmla="*/ 923675 h 923678"/>
                <a:gd name="connsiteX3" fmla="*/ 0 w 2237755"/>
                <a:gd name="connsiteY3" fmla="*/ 397509 h 923678"/>
                <a:gd name="connsiteX4" fmla="*/ 431297 w 2237755"/>
                <a:gd name="connsiteY4" fmla="*/ 0 h 923678"/>
                <a:gd name="connsiteX5" fmla="*/ 1122975 w 2237755"/>
                <a:gd name="connsiteY5" fmla="*/ 302402 h 923678"/>
                <a:gd name="connsiteX6" fmla="*/ 1828835 w 2237755"/>
                <a:gd name="connsiteY6" fmla="*/ 1264 h 92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7755" h="923678">
                  <a:moveTo>
                    <a:pt x="1828835" y="1264"/>
                  </a:moveTo>
                  <a:lnTo>
                    <a:pt x="2237755" y="392279"/>
                  </a:lnTo>
                  <a:cubicBezTo>
                    <a:pt x="1957146" y="738766"/>
                    <a:pt x="1500135" y="922803"/>
                    <a:pt x="1127176" y="923675"/>
                  </a:cubicBezTo>
                  <a:cubicBezTo>
                    <a:pt x="754217" y="924547"/>
                    <a:pt x="285269" y="740170"/>
                    <a:pt x="0" y="397509"/>
                  </a:cubicBezTo>
                  <a:cubicBezTo>
                    <a:pt x="159159" y="265007"/>
                    <a:pt x="272138" y="132502"/>
                    <a:pt x="431297" y="0"/>
                  </a:cubicBezTo>
                  <a:cubicBezTo>
                    <a:pt x="597587" y="199744"/>
                    <a:pt x="890052" y="302191"/>
                    <a:pt x="1122975" y="302402"/>
                  </a:cubicBezTo>
                  <a:cubicBezTo>
                    <a:pt x="1355898" y="302613"/>
                    <a:pt x="1665262" y="203238"/>
                    <a:pt x="1828835" y="126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169053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1878" kern="0" dirty="0">
                  <a:solidFill>
                    <a:srgbClr val="FFFFFF"/>
                  </a:solidFill>
                  <a:cs typeface="+mn-ea"/>
                  <a:sym typeface="+mn-lt"/>
                </a:rPr>
                <a:t>LOREM</a:t>
              </a:r>
              <a:endParaRPr lang="zh-CN" altLang="en-US" sz="1878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C0B5AD8-B501-43A0-89DA-AB3B5C3F1ED9}"/>
              </a:ext>
            </a:extLst>
          </p:cNvPr>
          <p:cNvGrpSpPr/>
          <p:nvPr/>
        </p:nvGrpSpPr>
        <p:grpSpPr>
          <a:xfrm>
            <a:off x="3854277" y="1740249"/>
            <a:ext cx="2902951" cy="1019104"/>
            <a:chOff x="7809923" y="3433235"/>
            <a:chExt cx="3090944" cy="108510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DAB51ED-11EA-4A0D-91D1-FC9001583348}"/>
                </a:ext>
              </a:extLst>
            </p:cNvPr>
            <p:cNvSpPr/>
            <p:nvPr/>
          </p:nvSpPr>
          <p:spPr>
            <a:xfrm>
              <a:off x="7809923" y="3732519"/>
              <a:ext cx="3090944" cy="7858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深入学习并实现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Raft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Multi-Raft</a:t>
              </a:r>
              <a:r>
                <a:rPr lang="zh-CN" altLang="en-US" sz="120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协议，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实现基于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Raft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及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Multi-Raft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的可容错的分布式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KV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数据库，实现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Percolator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事务。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E3FA387-A374-462C-A2F2-D778AA4948E4}"/>
                </a:ext>
              </a:extLst>
            </p:cNvPr>
            <p:cNvSpPr/>
            <p:nvPr/>
          </p:nvSpPr>
          <p:spPr>
            <a:xfrm>
              <a:off x="8330118" y="3433235"/>
              <a:ext cx="2050552" cy="368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3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逐步实现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0B07CB8-5846-4C51-B3D3-3310B5672B82}"/>
              </a:ext>
            </a:extLst>
          </p:cNvPr>
          <p:cNvGrpSpPr/>
          <p:nvPr/>
        </p:nvGrpSpPr>
        <p:grpSpPr>
          <a:xfrm>
            <a:off x="7421864" y="1740249"/>
            <a:ext cx="2902951" cy="575905"/>
            <a:chOff x="7809923" y="3433235"/>
            <a:chExt cx="3090944" cy="61320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8A88454-AE88-49A7-86BB-A356E9337143}"/>
                </a:ext>
              </a:extLst>
            </p:cNvPr>
            <p:cNvSpPr/>
            <p:nvPr/>
          </p:nvSpPr>
          <p:spPr>
            <a:xfrm>
              <a:off x="7809923" y="3732519"/>
              <a:ext cx="3090944" cy="3139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总结项目，根据相关要求完成结题报告。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41AA8F2-9F3E-42ED-B107-3CF422672E95}"/>
                </a:ext>
              </a:extLst>
            </p:cNvPr>
            <p:cNvSpPr/>
            <p:nvPr/>
          </p:nvSpPr>
          <p:spPr>
            <a:xfrm>
              <a:off x="8330118" y="3433235"/>
              <a:ext cx="2050552" cy="374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3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结题报告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FD642DF-0E24-462B-8F96-600D02AD9E21}"/>
              </a:ext>
            </a:extLst>
          </p:cNvPr>
          <p:cNvGrpSpPr/>
          <p:nvPr/>
        </p:nvGrpSpPr>
        <p:grpSpPr>
          <a:xfrm>
            <a:off x="5635748" y="4907795"/>
            <a:ext cx="2902951" cy="1240703"/>
            <a:chOff x="7809923" y="3433235"/>
            <a:chExt cx="3090944" cy="132105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C19913B-BBEF-4416-B85F-D12AABFAAB0B}"/>
                </a:ext>
              </a:extLst>
            </p:cNvPr>
            <p:cNvSpPr/>
            <p:nvPr/>
          </p:nvSpPr>
          <p:spPr>
            <a:xfrm>
              <a:off x="7809923" y="3732519"/>
              <a:ext cx="3090944" cy="10217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6.824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公开的测试代码或自己改进完善测试代码来进行测试，并保证系统的可用性、可靠性、可扩展性，并尽力优化其性能。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D7ACEB2-1FE0-41A0-90C4-0C8D5A344C1C}"/>
                </a:ext>
              </a:extLst>
            </p:cNvPr>
            <p:cNvSpPr/>
            <p:nvPr/>
          </p:nvSpPr>
          <p:spPr>
            <a:xfrm>
              <a:off x="8330118" y="3433235"/>
              <a:ext cx="2050552" cy="374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3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调试与测试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F39F326-8E16-4D4D-B4BF-0F21B76790E7}"/>
              </a:ext>
            </a:extLst>
          </p:cNvPr>
          <p:cNvGrpSpPr/>
          <p:nvPr/>
        </p:nvGrpSpPr>
        <p:grpSpPr>
          <a:xfrm>
            <a:off x="2086404" y="4907795"/>
            <a:ext cx="2902951" cy="1462302"/>
            <a:chOff x="7809923" y="3433235"/>
            <a:chExt cx="3090944" cy="1557002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A051CF7-E410-4E57-91A3-DF1A7FBB3E7A}"/>
                </a:ext>
              </a:extLst>
            </p:cNvPr>
            <p:cNvSpPr/>
            <p:nvPr/>
          </p:nvSpPr>
          <p:spPr>
            <a:xfrm>
              <a:off x="7809923" y="3732519"/>
              <a:ext cx="3090944" cy="12577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阅读学习</a:t>
              </a:r>
              <a:r>
                <a:rPr lang="en-US" altLang="zh-CN" sz="1200" dirty="0" err="1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BigTable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GFS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Raft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Spannenr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Percolator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、等相关论文，深度调研其中的设计思想，还将学习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6.824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dirty="0" err="1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Pingcap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 Talent Plan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及网上各种公开学习资源。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1A58411-FC4F-4CC0-9035-9B660A6C9301}"/>
                </a:ext>
              </a:extLst>
            </p:cNvPr>
            <p:cNvSpPr/>
            <p:nvPr/>
          </p:nvSpPr>
          <p:spPr>
            <a:xfrm>
              <a:off x="8330118" y="3433235"/>
              <a:ext cx="2050552" cy="374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3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文献调研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961295-AEF0-4EDD-B12A-374CF0534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76" y="993619"/>
            <a:ext cx="674914" cy="6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4A1FE9-9289-407E-BC3D-8D7E74EE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06" y="945472"/>
            <a:ext cx="973097" cy="6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D3A0EE-977D-4D25-951E-147B24478CD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3C55C-2DEC-4941-8B85-F1FDBDED1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0" y="-1"/>
            <a:ext cx="11875625" cy="6857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15E39B-C34B-4195-B588-14909AD9DF6E}"/>
              </a:ext>
            </a:extLst>
          </p:cNvPr>
          <p:cNvSpPr/>
          <p:nvPr/>
        </p:nvSpPr>
        <p:spPr>
          <a:xfrm>
            <a:off x="88992" y="3814143"/>
            <a:ext cx="12014016" cy="295445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glow>
              <a:schemeClr val="accent1">
                <a:alpha val="60000"/>
              </a:schemeClr>
            </a:glow>
            <a:outerShdw dir="672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7" dirty="0">
              <a:cs typeface="+mn-ea"/>
            </a:endParaRPr>
          </a:p>
        </p:txBody>
      </p:sp>
      <p:sp>
        <p:nvSpPr>
          <p:cNvPr id="10" name="_14">
            <a:extLst>
              <a:ext uri="{FF2B5EF4-FFF2-40B4-BE49-F238E27FC236}">
                <a16:creationId xmlns:a16="http://schemas.microsoft.com/office/drawing/2014/main" id="{94011908-AF27-44D9-9A8E-5F5F89B20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65" y="4593241"/>
            <a:ext cx="8197259" cy="8439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0140" tIns="60070" rIns="120140" bIns="6007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679" spc="788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  <a:cs typeface="+mn-ea"/>
              </a:rPr>
              <a:t>感谢老师批评指正！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2006F9-CE84-4476-A7B3-69863ACCF227}"/>
              </a:ext>
            </a:extLst>
          </p:cNvPr>
          <p:cNvSpPr txBox="1"/>
          <p:nvPr/>
        </p:nvSpPr>
        <p:spPr>
          <a:xfrm>
            <a:off x="4657816" y="6095230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日期：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2021.11.23</a:t>
            </a:r>
            <a:endParaRPr lang="zh-CN" altLang="en-US" sz="1314" spc="788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8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5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D3A0EE-977D-4D25-951E-147B24478CD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3C55C-2DEC-4941-8B85-F1FDBDED1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0" y="-1"/>
            <a:ext cx="11875625" cy="6857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15E39B-C34B-4195-B588-14909AD9DF6E}"/>
              </a:ext>
            </a:extLst>
          </p:cNvPr>
          <p:cNvSpPr/>
          <p:nvPr/>
        </p:nvSpPr>
        <p:spPr>
          <a:xfrm>
            <a:off x="88992" y="3814143"/>
            <a:ext cx="12014016" cy="295445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glow>
              <a:schemeClr val="accent1">
                <a:alpha val="60000"/>
              </a:schemeClr>
            </a:glow>
            <a:outerShdw dir="672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7" dirty="0"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0C59B4-4174-4D26-96A2-3BDF7F22E96C}"/>
              </a:ext>
            </a:extLst>
          </p:cNvPr>
          <p:cNvSpPr txBox="1"/>
          <p:nvPr/>
        </p:nvSpPr>
        <p:spPr>
          <a:xfrm>
            <a:off x="7932568" y="3855069"/>
            <a:ext cx="4142929" cy="10629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307" b="1" spc="788" dirty="0">
                <a:solidFill>
                  <a:schemeClr val="bg2">
                    <a:lumMod val="10000"/>
                  </a:schemeClr>
                </a:solidFill>
                <a:latin typeface="Britannic Bold" panose="020B0903060703020204" pitchFamily="34" charset="0"/>
                <a:cs typeface="+mn-ea"/>
              </a:rPr>
              <a:t>CONTENT</a:t>
            </a:r>
            <a:endParaRPr lang="zh-CN" altLang="en-US" sz="6307" b="1" spc="788" dirty="0">
              <a:solidFill>
                <a:schemeClr val="bg2">
                  <a:lumMod val="10000"/>
                </a:schemeClr>
              </a:solidFill>
              <a:latin typeface="Britannic Bold" panose="020B0903060703020204" pitchFamily="34" charset="0"/>
              <a:cs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EBEA21-4144-4423-B10A-0DA2BA10D5FF}"/>
              </a:ext>
            </a:extLst>
          </p:cNvPr>
          <p:cNvSpPr/>
          <p:nvPr/>
        </p:nvSpPr>
        <p:spPr>
          <a:xfrm>
            <a:off x="1221901" y="4611975"/>
            <a:ext cx="99257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577" dirty="0">
                <a:latin typeface="+mn-ea"/>
                <a:cs typeface="+mn-ea"/>
              </a:rPr>
              <a:t>选题背景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1E2B9A-E23F-4639-B096-21D01C987D8C}"/>
              </a:ext>
            </a:extLst>
          </p:cNvPr>
          <p:cNvSpPr/>
          <p:nvPr/>
        </p:nvSpPr>
        <p:spPr>
          <a:xfrm>
            <a:off x="4404479" y="4577255"/>
            <a:ext cx="2002471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577" dirty="0">
                <a:latin typeface="+mn-ea"/>
                <a:cs typeface="+mn-ea"/>
              </a:rPr>
              <a:t>课题内容与具体方案</a:t>
            </a:r>
            <a:endParaRPr lang="en-US" altLang="zh-CN" sz="1577" dirty="0">
              <a:latin typeface="+mn-ea"/>
              <a:cs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E0C620-D2C9-4C5D-8DBE-6B4CFB111047}"/>
              </a:ext>
            </a:extLst>
          </p:cNvPr>
          <p:cNvSpPr/>
          <p:nvPr/>
        </p:nvSpPr>
        <p:spPr>
          <a:xfrm>
            <a:off x="1221901" y="5897421"/>
            <a:ext cx="2002471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577" dirty="0">
                <a:latin typeface="+mn-ea"/>
                <a:cs typeface="+mn-ea"/>
              </a:rPr>
              <a:t>技术难点与特色分析</a:t>
            </a:r>
            <a:endParaRPr lang="en-US" altLang="zh-CN" sz="1577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22866B-A455-415E-86E3-D2B0A2221BDE}"/>
              </a:ext>
            </a:extLst>
          </p:cNvPr>
          <p:cNvSpPr/>
          <p:nvPr/>
        </p:nvSpPr>
        <p:spPr>
          <a:xfrm>
            <a:off x="4562660" y="5879922"/>
            <a:ext cx="159851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577" dirty="0">
                <a:latin typeface="+mn-ea"/>
                <a:cs typeface="+mn-ea"/>
              </a:rPr>
              <a:t>工作进度与安排</a:t>
            </a:r>
            <a:endParaRPr lang="en-US" altLang="zh-CN" sz="1577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83B472-C9C1-4EFF-8DCB-606ECC235115}"/>
              </a:ext>
            </a:extLst>
          </p:cNvPr>
          <p:cNvSpPr txBox="1"/>
          <p:nvPr/>
        </p:nvSpPr>
        <p:spPr>
          <a:xfrm>
            <a:off x="1221901" y="4212079"/>
            <a:ext cx="582211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Bodoni MT Black" panose="02070A03080606020203" pitchFamily="18" charset="0"/>
                <a:cs typeface="+mn-ea"/>
              </a:rPr>
              <a:t>01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Bodoni MT Black" panose="02070A03080606020203" pitchFamily="18" charset="0"/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BC046-17A8-4EA9-BE2A-DFB39CFFD80F}"/>
              </a:ext>
            </a:extLst>
          </p:cNvPr>
          <p:cNvSpPr txBox="1"/>
          <p:nvPr/>
        </p:nvSpPr>
        <p:spPr>
          <a:xfrm>
            <a:off x="4404480" y="4212079"/>
            <a:ext cx="582211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Bodoni MT Black" panose="02070A03080606020203" pitchFamily="18" charset="0"/>
                <a:cs typeface="+mn-ea"/>
              </a:rPr>
              <a:t>02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Bodoni MT Black" panose="02070A03080606020203" pitchFamily="18" charset="0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CB3180-E9F3-42EF-804D-612D04CE389C}"/>
              </a:ext>
            </a:extLst>
          </p:cNvPr>
          <p:cNvSpPr txBox="1"/>
          <p:nvPr/>
        </p:nvSpPr>
        <p:spPr>
          <a:xfrm>
            <a:off x="1221901" y="5435235"/>
            <a:ext cx="582211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Bodoni MT Black" panose="02070A03080606020203" pitchFamily="18" charset="0"/>
                <a:cs typeface="+mn-ea"/>
              </a:rPr>
              <a:t>03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Bodoni MT Black" panose="02070A03080606020203" pitchFamily="18" charset="0"/>
              <a:cs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FE22E8-2C63-4312-9B86-CAD9F044933B}"/>
              </a:ext>
            </a:extLst>
          </p:cNvPr>
          <p:cNvSpPr txBox="1"/>
          <p:nvPr/>
        </p:nvSpPr>
        <p:spPr>
          <a:xfrm>
            <a:off x="4404480" y="5435235"/>
            <a:ext cx="582211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Bodoni MT Black" panose="02070A03080606020203" pitchFamily="18" charset="0"/>
                <a:cs typeface="+mn-ea"/>
              </a:rPr>
              <a:t>04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Bodoni MT Black" panose="02070A03080606020203" pitchFamily="18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31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D3A0EE-977D-4D25-951E-147B24478CD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3C55C-2DEC-4941-8B85-F1FDBDED1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0" y="-1"/>
            <a:ext cx="11875625" cy="6857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15E39B-C34B-4195-B588-14909AD9DF6E}"/>
              </a:ext>
            </a:extLst>
          </p:cNvPr>
          <p:cNvSpPr/>
          <p:nvPr/>
        </p:nvSpPr>
        <p:spPr>
          <a:xfrm>
            <a:off x="88992" y="3814143"/>
            <a:ext cx="12014016" cy="295445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glow>
              <a:schemeClr val="accent1">
                <a:alpha val="60000"/>
              </a:schemeClr>
            </a:glow>
            <a:outerShdw dir="672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7" dirty="0"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634D8-A875-4131-A454-9AF4A4AA5971}"/>
              </a:ext>
            </a:extLst>
          </p:cNvPr>
          <p:cNvSpPr txBox="1"/>
          <p:nvPr/>
        </p:nvSpPr>
        <p:spPr>
          <a:xfrm>
            <a:off x="4568799" y="4962111"/>
            <a:ext cx="2069797" cy="6585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ctr"/>
            <a:r>
              <a:rPr lang="zh-CN" altLang="en-US" sz="3679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选题背景</a:t>
            </a:r>
            <a:endParaRPr lang="en-US" altLang="zh-CN" sz="3679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PA_文本框 7">
            <a:extLst>
              <a:ext uri="{FF2B5EF4-FFF2-40B4-BE49-F238E27FC236}">
                <a16:creationId xmlns:a16="http://schemas.microsoft.com/office/drawing/2014/main" id="{731C2FA3-5DF8-41FF-BC30-2445A00EFE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20764" y="4902862"/>
            <a:ext cx="3300904" cy="82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0715"/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NO</a:t>
            </a:r>
            <a:r>
              <a:rPr lang="en-US" altLang="zh-CN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.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01</a:t>
            </a:r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99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F0C1-F1C4-4EFF-9D17-609194F2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040" y="292319"/>
            <a:ext cx="6606639" cy="89739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C2222"/>
                </a:solidFill>
              </a:rPr>
              <a:t>为什么需要分布式数据库？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886E993C-F9CC-4978-8504-8A2CC1E3D0E7}"/>
              </a:ext>
            </a:extLst>
          </p:cNvPr>
          <p:cNvSpPr>
            <a:spLocks/>
          </p:cNvSpPr>
          <p:nvPr/>
        </p:nvSpPr>
        <p:spPr bwMode="auto">
          <a:xfrm>
            <a:off x="5319625" y="4404802"/>
            <a:ext cx="600804" cy="721332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7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7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  <a:cs typeface="+mn-ea"/>
            </a:endParaRPr>
          </a:p>
        </p:txBody>
      </p:sp>
      <p:sp>
        <p:nvSpPr>
          <p:cNvPr id="5" name="Freeform 15">
            <a:extLst>
              <a:ext uri="{FF2B5EF4-FFF2-40B4-BE49-F238E27FC236}">
                <a16:creationId xmlns:a16="http://schemas.microsoft.com/office/drawing/2014/main" id="{BC72FE04-9F09-424A-8384-7C6E7F2D6AD7}"/>
              </a:ext>
            </a:extLst>
          </p:cNvPr>
          <p:cNvSpPr>
            <a:spLocks/>
          </p:cNvSpPr>
          <p:nvPr/>
        </p:nvSpPr>
        <p:spPr bwMode="auto">
          <a:xfrm>
            <a:off x="5319625" y="2732346"/>
            <a:ext cx="600804" cy="721332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4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4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  <a:cs typeface="+mn-ea"/>
            </a:endParaRPr>
          </a:p>
        </p:txBody>
      </p:sp>
      <p:sp>
        <p:nvSpPr>
          <p:cNvPr id="6" name="Freeform 32">
            <a:extLst>
              <a:ext uri="{FF2B5EF4-FFF2-40B4-BE49-F238E27FC236}">
                <a16:creationId xmlns:a16="http://schemas.microsoft.com/office/drawing/2014/main" id="{BEF2CAA8-0400-4321-8534-A777E62A4BDD}"/>
              </a:ext>
            </a:extLst>
          </p:cNvPr>
          <p:cNvSpPr>
            <a:spLocks/>
          </p:cNvSpPr>
          <p:nvPr/>
        </p:nvSpPr>
        <p:spPr bwMode="auto">
          <a:xfrm>
            <a:off x="7166449" y="3176975"/>
            <a:ext cx="3656648" cy="12189"/>
          </a:xfrm>
          <a:custGeom>
            <a:avLst/>
            <a:gdLst>
              <a:gd name="T0" fmla="*/ 78 w 78"/>
              <a:gd name="T1" fmla="*/ 0 h 14"/>
              <a:gd name="T2" fmla="*/ 0 w 78"/>
              <a:gd name="T3" fmla="*/ 0 h 14"/>
              <a:gd name="T4" fmla="*/ 1 w 78"/>
              <a:gd name="T5" fmla="*/ 7 h 14"/>
              <a:gd name="T6" fmla="*/ 0 w 78"/>
              <a:gd name="T7" fmla="*/ 14 h 14"/>
              <a:gd name="T8" fmla="*/ 78 w 78"/>
              <a:gd name="T9" fmla="*/ 14 h 14"/>
              <a:gd name="T10" fmla="*/ 78 w 78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1" y="5"/>
                  <a:pt x="1" y="7"/>
                </a:cubicBezTo>
                <a:cubicBezTo>
                  <a:pt x="1" y="9"/>
                  <a:pt x="0" y="12"/>
                  <a:pt x="0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7" name="Group 73">
            <a:extLst>
              <a:ext uri="{FF2B5EF4-FFF2-40B4-BE49-F238E27FC236}">
                <a16:creationId xmlns:a16="http://schemas.microsoft.com/office/drawing/2014/main" id="{B661BE24-675D-41D0-93B7-C23857898FBF}"/>
              </a:ext>
            </a:extLst>
          </p:cNvPr>
          <p:cNvGrpSpPr/>
          <p:nvPr/>
        </p:nvGrpSpPr>
        <p:grpSpPr>
          <a:xfrm>
            <a:off x="5319626" y="4109572"/>
            <a:ext cx="1201607" cy="1016562"/>
            <a:chOff x="3989567" y="3082312"/>
            <a:chExt cx="901440" cy="762620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0240A58-E4E8-4893-A7E1-13A977E66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86" y="3303792"/>
              <a:ext cx="450720" cy="541140"/>
            </a:xfrm>
            <a:custGeom>
              <a:avLst/>
              <a:gdLst>
                <a:gd name="T0" fmla="*/ 453 w 453"/>
                <a:gd name="T1" fmla="*/ 0 h 474"/>
                <a:gd name="T2" fmla="*/ 0 w 453"/>
                <a:gd name="T3" fmla="*/ 197 h 474"/>
                <a:gd name="T4" fmla="*/ 0 w 453"/>
                <a:gd name="T5" fmla="*/ 474 h 474"/>
                <a:gd name="T6" fmla="*/ 453 w 453"/>
                <a:gd name="T7" fmla="*/ 277 h 474"/>
                <a:gd name="T8" fmla="*/ 453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453" y="0"/>
                  </a:moveTo>
                  <a:lnTo>
                    <a:pt x="0" y="197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BD7FC6A-16EC-4782-846E-B4204AA65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567" y="3303792"/>
              <a:ext cx="450720" cy="541140"/>
            </a:xfrm>
            <a:custGeom>
              <a:avLst/>
              <a:gdLst>
                <a:gd name="T0" fmla="*/ 0 w 453"/>
                <a:gd name="T1" fmla="*/ 0 h 474"/>
                <a:gd name="T2" fmla="*/ 453 w 453"/>
                <a:gd name="T3" fmla="*/ 197 h 474"/>
                <a:gd name="T4" fmla="*/ 453 w 453"/>
                <a:gd name="T5" fmla="*/ 474 h 474"/>
                <a:gd name="T6" fmla="*/ 0 w 453"/>
                <a:gd name="T7" fmla="*/ 277 h 474"/>
                <a:gd name="T8" fmla="*/ 0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7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C0C48A-76C1-495E-9688-EA1987AC5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568" y="3082312"/>
              <a:ext cx="901439" cy="446384"/>
            </a:xfrm>
            <a:custGeom>
              <a:avLst/>
              <a:gdLst>
                <a:gd name="T0" fmla="*/ 453 w 906"/>
                <a:gd name="T1" fmla="*/ 0 h 391"/>
                <a:gd name="T2" fmla="*/ 0 w 906"/>
                <a:gd name="T3" fmla="*/ 194 h 391"/>
                <a:gd name="T4" fmla="*/ 453 w 906"/>
                <a:gd name="T5" fmla="*/ 391 h 391"/>
                <a:gd name="T6" fmla="*/ 906 w 906"/>
                <a:gd name="T7" fmla="*/ 194 h 391"/>
                <a:gd name="T8" fmla="*/ 453 w 906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391">
                  <a:moveTo>
                    <a:pt x="453" y="0"/>
                  </a:moveTo>
                  <a:lnTo>
                    <a:pt x="0" y="194"/>
                  </a:lnTo>
                  <a:lnTo>
                    <a:pt x="453" y="391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57EDEB69-B9B9-4C22-92F1-A691B18BF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2994" y="3441931"/>
              <a:ext cx="182079" cy="262579"/>
            </a:xfrm>
            <a:custGeom>
              <a:avLst/>
              <a:gdLst>
                <a:gd name="T0" fmla="*/ 25 w 77"/>
                <a:gd name="T1" fmla="*/ 80 h 97"/>
                <a:gd name="T2" fmla="*/ 9 w 77"/>
                <a:gd name="T3" fmla="*/ 46 h 97"/>
                <a:gd name="T4" fmla="*/ 25 w 77"/>
                <a:gd name="T5" fmla="*/ 26 h 97"/>
                <a:gd name="T6" fmla="*/ 41 w 77"/>
                <a:gd name="T7" fmla="*/ 60 h 97"/>
                <a:gd name="T8" fmla="*/ 22 w 77"/>
                <a:gd name="T9" fmla="*/ 9 h 97"/>
                <a:gd name="T10" fmla="*/ 20 w 77"/>
                <a:gd name="T11" fmla="*/ 17 h 97"/>
                <a:gd name="T12" fmla="*/ 11 w 77"/>
                <a:gd name="T13" fmla="*/ 12 h 97"/>
                <a:gd name="T14" fmla="*/ 8 w 77"/>
                <a:gd name="T15" fmla="*/ 26 h 97"/>
                <a:gd name="T16" fmla="*/ 0 w 77"/>
                <a:gd name="T17" fmla="*/ 36 h 97"/>
                <a:gd name="T18" fmla="*/ 5 w 77"/>
                <a:gd name="T19" fmla="*/ 51 h 97"/>
                <a:gd name="T20" fmla="*/ 5 w 77"/>
                <a:gd name="T21" fmla="*/ 70 h 97"/>
                <a:gd name="T22" fmla="*/ 13 w 77"/>
                <a:gd name="T23" fmla="*/ 77 h 97"/>
                <a:gd name="T24" fmla="*/ 21 w 77"/>
                <a:gd name="T25" fmla="*/ 94 h 97"/>
                <a:gd name="T26" fmla="*/ 29 w 77"/>
                <a:gd name="T27" fmla="*/ 89 h 97"/>
                <a:gd name="T28" fmla="*/ 36 w 77"/>
                <a:gd name="T29" fmla="*/ 87 h 97"/>
                <a:gd name="T30" fmla="*/ 45 w 77"/>
                <a:gd name="T31" fmla="*/ 88 h 97"/>
                <a:gd name="T32" fmla="*/ 45 w 77"/>
                <a:gd name="T33" fmla="*/ 69 h 97"/>
                <a:gd name="T34" fmla="*/ 50 w 77"/>
                <a:gd name="T35" fmla="*/ 58 h 97"/>
                <a:gd name="T36" fmla="*/ 42 w 77"/>
                <a:gd name="T37" fmla="*/ 41 h 97"/>
                <a:gd name="T38" fmla="*/ 40 w 77"/>
                <a:gd name="T39" fmla="*/ 25 h 97"/>
                <a:gd name="T40" fmla="*/ 30 w 77"/>
                <a:gd name="T41" fmla="*/ 21 h 97"/>
                <a:gd name="T42" fmla="*/ 22 w 77"/>
                <a:gd name="T43" fmla="*/ 9 h 97"/>
                <a:gd name="T44" fmla="*/ 60 w 77"/>
                <a:gd name="T45" fmla="*/ 48 h 97"/>
                <a:gd name="T46" fmla="*/ 49 w 77"/>
                <a:gd name="T47" fmla="*/ 25 h 97"/>
                <a:gd name="T48" fmla="*/ 60 w 77"/>
                <a:gd name="T49" fmla="*/ 12 h 97"/>
                <a:gd name="T50" fmla="*/ 70 w 77"/>
                <a:gd name="T51" fmla="*/ 35 h 97"/>
                <a:gd name="T52" fmla="*/ 58 w 77"/>
                <a:gd name="T53" fmla="*/ 0 h 97"/>
                <a:gd name="T54" fmla="*/ 57 w 77"/>
                <a:gd name="T55" fmla="*/ 5 h 97"/>
                <a:gd name="T56" fmla="*/ 50 w 77"/>
                <a:gd name="T57" fmla="*/ 2 h 97"/>
                <a:gd name="T58" fmla="*/ 48 w 77"/>
                <a:gd name="T59" fmla="*/ 11 h 97"/>
                <a:gd name="T60" fmla="*/ 43 w 77"/>
                <a:gd name="T61" fmla="*/ 18 h 97"/>
                <a:gd name="T62" fmla="*/ 46 w 77"/>
                <a:gd name="T63" fmla="*/ 28 h 97"/>
                <a:gd name="T64" fmla="*/ 46 w 77"/>
                <a:gd name="T65" fmla="*/ 41 h 97"/>
                <a:gd name="T66" fmla="*/ 52 w 77"/>
                <a:gd name="T67" fmla="*/ 46 h 97"/>
                <a:gd name="T68" fmla="*/ 57 w 77"/>
                <a:gd name="T69" fmla="*/ 57 h 97"/>
                <a:gd name="T70" fmla="*/ 62 w 77"/>
                <a:gd name="T71" fmla="*/ 55 h 97"/>
                <a:gd name="T72" fmla="*/ 67 w 77"/>
                <a:gd name="T73" fmla="*/ 53 h 97"/>
                <a:gd name="T74" fmla="*/ 73 w 77"/>
                <a:gd name="T75" fmla="*/ 53 h 97"/>
                <a:gd name="T76" fmla="*/ 73 w 77"/>
                <a:gd name="T77" fmla="*/ 41 h 97"/>
                <a:gd name="T78" fmla="*/ 77 w 77"/>
                <a:gd name="T79" fmla="*/ 33 h 97"/>
                <a:gd name="T80" fmla="*/ 72 w 77"/>
                <a:gd name="T81" fmla="*/ 22 h 97"/>
                <a:gd name="T82" fmla="*/ 70 w 77"/>
                <a:gd name="T83" fmla="*/ 11 h 97"/>
                <a:gd name="T84" fmla="*/ 63 w 77"/>
                <a:gd name="T85" fmla="*/ 8 h 97"/>
                <a:gd name="T86" fmla="*/ 58 w 77"/>
                <a:gd name="T8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" h="97">
                  <a:moveTo>
                    <a:pt x="29" y="81"/>
                  </a:moveTo>
                  <a:cubicBezTo>
                    <a:pt x="28" y="81"/>
                    <a:pt x="26" y="81"/>
                    <a:pt x="25" y="80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6" y="76"/>
                    <a:pt x="9" y="61"/>
                    <a:pt x="9" y="46"/>
                  </a:cubicBezTo>
                  <a:cubicBezTo>
                    <a:pt x="10" y="34"/>
                    <a:pt x="15" y="26"/>
                    <a:pt x="22" y="26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4" y="30"/>
                    <a:pt x="41" y="46"/>
                    <a:pt x="41" y="60"/>
                  </a:cubicBezTo>
                  <a:cubicBezTo>
                    <a:pt x="41" y="73"/>
                    <a:pt x="36" y="81"/>
                    <a:pt x="29" y="81"/>
                  </a:cubicBezTo>
                  <a:moveTo>
                    <a:pt x="22" y="9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18" y="17"/>
                    <a:pt x="16" y="18"/>
                    <a:pt x="14" y="1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9"/>
                    <a:pt x="6" y="33"/>
                    <a:pt x="5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6"/>
                    <a:pt x="6" y="61"/>
                    <a:pt x="8" y="65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6" y="81"/>
                    <a:pt x="18" y="84"/>
                    <a:pt x="21" y="8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90"/>
                    <a:pt x="30" y="90"/>
                    <a:pt x="30" y="90"/>
                  </a:cubicBezTo>
                  <a:cubicBezTo>
                    <a:pt x="32" y="90"/>
                    <a:pt x="34" y="89"/>
                    <a:pt x="36" y="8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4" y="77"/>
                    <a:pt x="45" y="73"/>
                    <a:pt x="45" y="69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1"/>
                    <a:pt x="44" y="46"/>
                    <a:pt x="42" y="41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6"/>
                    <a:pt x="32" y="23"/>
                    <a:pt x="30" y="2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62" y="49"/>
                  </a:moveTo>
                  <a:cubicBezTo>
                    <a:pt x="61" y="49"/>
                    <a:pt x="61" y="49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4" y="46"/>
                    <a:pt x="49" y="35"/>
                    <a:pt x="49" y="25"/>
                  </a:cubicBezTo>
                  <a:cubicBezTo>
                    <a:pt x="49" y="17"/>
                    <a:pt x="53" y="11"/>
                    <a:pt x="57" y="11"/>
                  </a:cubicBezTo>
                  <a:cubicBezTo>
                    <a:pt x="58" y="11"/>
                    <a:pt x="59" y="11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6" y="14"/>
                    <a:pt x="71" y="25"/>
                    <a:pt x="70" y="35"/>
                  </a:cubicBezTo>
                  <a:cubicBezTo>
                    <a:pt x="70" y="43"/>
                    <a:pt x="67" y="49"/>
                    <a:pt x="62" y="49"/>
                  </a:cubicBezTo>
                  <a:moveTo>
                    <a:pt x="58" y="0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5"/>
                    <a:pt x="54" y="6"/>
                    <a:pt x="52" y="7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4"/>
                    <a:pt x="47" y="16"/>
                    <a:pt x="46" y="1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2"/>
                    <a:pt x="47" y="35"/>
                    <a:pt x="48" y="3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3" y="49"/>
                    <a:pt x="55" y="51"/>
                    <a:pt x="57" y="52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3" y="55"/>
                    <a:pt x="63" y="55"/>
                  </a:cubicBezTo>
                  <a:cubicBezTo>
                    <a:pt x="65" y="55"/>
                    <a:pt x="66" y="54"/>
                    <a:pt x="67" y="5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6"/>
                    <a:pt x="73" y="44"/>
                    <a:pt x="73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3" y="28"/>
                    <a:pt x="73" y="25"/>
                    <a:pt x="72" y="22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1"/>
                    <a:pt x="65" y="9"/>
                    <a:pt x="63" y="8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</p:grpSp>
      <p:grpSp>
        <p:nvGrpSpPr>
          <p:cNvPr id="12" name="Group 74">
            <a:extLst>
              <a:ext uri="{FF2B5EF4-FFF2-40B4-BE49-F238E27FC236}">
                <a16:creationId xmlns:a16="http://schemas.microsoft.com/office/drawing/2014/main" id="{846CCDD0-40FA-4243-8E1C-2ABF0456727B}"/>
              </a:ext>
            </a:extLst>
          </p:cNvPr>
          <p:cNvGrpSpPr/>
          <p:nvPr/>
        </p:nvGrpSpPr>
        <p:grpSpPr>
          <a:xfrm>
            <a:off x="5319626" y="3274105"/>
            <a:ext cx="1201607" cy="1015040"/>
            <a:chOff x="3989567" y="2455549"/>
            <a:chExt cx="901440" cy="761478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BA314AE-736C-41A7-A823-D5A0492EC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86" y="2677028"/>
              <a:ext cx="450720" cy="539999"/>
            </a:xfrm>
            <a:custGeom>
              <a:avLst/>
              <a:gdLst>
                <a:gd name="T0" fmla="*/ 453 w 453"/>
                <a:gd name="T1" fmla="*/ 0 h 473"/>
                <a:gd name="T2" fmla="*/ 0 w 453"/>
                <a:gd name="T3" fmla="*/ 194 h 473"/>
                <a:gd name="T4" fmla="*/ 0 w 453"/>
                <a:gd name="T5" fmla="*/ 473 h 473"/>
                <a:gd name="T6" fmla="*/ 453 w 453"/>
                <a:gd name="T7" fmla="*/ 277 h 473"/>
                <a:gd name="T8" fmla="*/ 453 w 45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3">
                  <a:moveTo>
                    <a:pt x="453" y="0"/>
                  </a:moveTo>
                  <a:lnTo>
                    <a:pt x="0" y="194"/>
                  </a:lnTo>
                  <a:lnTo>
                    <a:pt x="0" y="473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B1C34FC-B32D-40BF-A232-F4F469B0D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567" y="2677028"/>
              <a:ext cx="450720" cy="539999"/>
            </a:xfrm>
            <a:custGeom>
              <a:avLst/>
              <a:gdLst>
                <a:gd name="T0" fmla="*/ 0 w 453"/>
                <a:gd name="T1" fmla="*/ 0 h 473"/>
                <a:gd name="T2" fmla="*/ 453 w 453"/>
                <a:gd name="T3" fmla="*/ 194 h 473"/>
                <a:gd name="T4" fmla="*/ 453 w 453"/>
                <a:gd name="T5" fmla="*/ 473 h 473"/>
                <a:gd name="T6" fmla="*/ 0 w 453"/>
                <a:gd name="T7" fmla="*/ 277 h 473"/>
                <a:gd name="T8" fmla="*/ 0 w 45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3">
                  <a:moveTo>
                    <a:pt x="0" y="0"/>
                  </a:moveTo>
                  <a:lnTo>
                    <a:pt x="453" y="194"/>
                  </a:lnTo>
                  <a:lnTo>
                    <a:pt x="453" y="473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97E22FE-2768-4D70-83AA-C794D089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568" y="2455549"/>
              <a:ext cx="901439" cy="442958"/>
            </a:xfrm>
            <a:custGeom>
              <a:avLst/>
              <a:gdLst>
                <a:gd name="T0" fmla="*/ 453 w 906"/>
                <a:gd name="T1" fmla="*/ 0 h 388"/>
                <a:gd name="T2" fmla="*/ 0 w 906"/>
                <a:gd name="T3" fmla="*/ 194 h 388"/>
                <a:gd name="T4" fmla="*/ 453 w 906"/>
                <a:gd name="T5" fmla="*/ 388 h 388"/>
                <a:gd name="T6" fmla="*/ 906 w 906"/>
                <a:gd name="T7" fmla="*/ 194 h 388"/>
                <a:gd name="T8" fmla="*/ 453 w 906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DCD660FD-250C-4F8F-943E-1B2AFBD38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3837" y="2798042"/>
              <a:ext cx="165164" cy="286554"/>
            </a:xfrm>
            <a:custGeom>
              <a:avLst/>
              <a:gdLst>
                <a:gd name="T0" fmla="*/ 63 w 70"/>
                <a:gd name="T1" fmla="*/ 23 h 106"/>
                <a:gd name="T2" fmla="*/ 51 w 70"/>
                <a:gd name="T3" fmla="*/ 38 h 106"/>
                <a:gd name="T4" fmla="*/ 42 w 70"/>
                <a:gd name="T5" fmla="*/ 25 h 106"/>
                <a:gd name="T6" fmla="*/ 42 w 70"/>
                <a:gd name="T7" fmla="*/ 24 h 106"/>
                <a:gd name="T8" fmla="*/ 41 w 70"/>
                <a:gd name="T9" fmla="*/ 25 h 106"/>
                <a:gd name="T10" fmla="*/ 33 w 70"/>
                <a:gd name="T11" fmla="*/ 35 h 106"/>
                <a:gd name="T12" fmla="*/ 34 w 70"/>
                <a:gd name="T13" fmla="*/ 37 h 106"/>
                <a:gd name="T14" fmla="*/ 42 w 70"/>
                <a:gd name="T15" fmla="*/ 28 h 106"/>
                <a:gd name="T16" fmla="*/ 51 w 70"/>
                <a:gd name="T17" fmla="*/ 40 h 106"/>
                <a:gd name="T18" fmla="*/ 51 w 70"/>
                <a:gd name="T19" fmla="*/ 41 h 106"/>
                <a:gd name="T20" fmla="*/ 52 w 70"/>
                <a:gd name="T21" fmla="*/ 41 h 106"/>
                <a:gd name="T22" fmla="*/ 64 w 70"/>
                <a:gd name="T23" fmla="*/ 26 h 106"/>
                <a:gd name="T24" fmla="*/ 63 w 70"/>
                <a:gd name="T25" fmla="*/ 23 h 106"/>
                <a:gd name="T26" fmla="*/ 18 w 70"/>
                <a:gd name="T27" fmla="*/ 13 h 106"/>
                <a:gd name="T28" fmla="*/ 8 w 70"/>
                <a:gd name="T29" fmla="*/ 26 h 106"/>
                <a:gd name="T30" fmla="*/ 13 w 70"/>
                <a:gd name="T31" fmla="*/ 43 h 106"/>
                <a:gd name="T32" fmla="*/ 5 w 70"/>
                <a:gd name="T33" fmla="*/ 52 h 106"/>
                <a:gd name="T34" fmla="*/ 29 w 70"/>
                <a:gd name="T35" fmla="*/ 62 h 106"/>
                <a:gd name="T36" fmla="*/ 29 w 70"/>
                <a:gd name="T37" fmla="*/ 98 h 106"/>
                <a:gd name="T38" fmla="*/ 47 w 70"/>
                <a:gd name="T39" fmla="*/ 78 h 106"/>
                <a:gd name="T40" fmla="*/ 47 w 70"/>
                <a:gd name="T41" fmla="*/ 68 h 106"/>
                <a:gd name="T42" fmla="*/ 44 w 70"/>
                <a:gd name="T43" fmla="*/ 66 h 106"/>
                <a:gd name="T44" fmla="*/ 41 w 70"/>
                <a:gd name="T45" fmla="*/ 67 h 106"/>
                <a:gd name="T46" fmla="*/ 33 w 70"/>
                <a:gd name="T47" fmla="*/ 73 h 106"/>
                <a:gd name="T48" fmla="*/ 24 w 70"/>
                <a:gd name="T49" fmla="*/ 48 h 106"/>
                <a:gd name="T50" fmla="*/ 29 w 70"/>
                <a:gd name="T51" fmla="*/ 35 h 106"/>
                <a:gd name="T52" fmla="*/ 18 w 70"/>
                <a:gd name="T53" fmla="*/ 13 h 106"/>
                <a:gd name="T54" fmla="*/ 28 w 70"/>
                <a:gd name="T55" fmla="*/ 64 h 106"/>
                <a:gd name="T56" fmla="*/ 0 w 70"/>
                <a:gd name="T57" fmla="*/ 52 h 106"/>
                <a:gd name="T58" fmla="*/ 0 w 70"/>
                <a:gd name="T59" fmla="*/ 94 h 106"/>
                <a:gd name="T60" fmla="*/ 3 w 70"/>
                <a:gd name="T61" fmla="*/ 96 h 106"/>
                <a:gd name="T62" fmla="*/ 3 w 70"/>
                <a:gd name="T63" fmla="*/ 59 h 106"/>
                <a:gd name="T64" fmla="*/ 25 w 70"/>
                <a:gd name="T65" fmla="*/ 68 h 106"/>
                <a:gd name="T66" fmla="*/ 25 w 70"/>
                <a:gd name="T67" fmla="*/ 105 h 106"/>
                <a:gd name="T68" fmla="*/ 28 w 70"/>
                <a:gd name="T69" fmla="*/ 106 h 106"/>
                <a:gd name="T70" fmla="*/ 28 w 70"/>
                <a:gd name="T71" fmla="*/ 64 h 106"/>
                <a:gd name="T72" fmla="*/ 70 w 70"/>
                <a:gd name="T73" fmla="*/ 17 h 106"/>
                <a:gd name="T74" fmla="*/ 27 w 70"/>
                <a:gd name="T75" fmla="*/ 0 h 106"/>
                <a:gd name="T76" fmla="*/ 27 w 70"/>
                <a:gd name="T77" fmla="*/ 16 h 106"/>
                <a:gd name="T78" fmla="*/ 30 w 70"/>
                <a:gd name="T79" fmla="*/ 23 h 106"/>
                <a:gd name="T80" fmla="*/ 30 w 70"/>
                <a:gd name="T81" fmla="*/ 6 h 106"/>
                <a:gd name="T82" fmla="*/ 67 w 70"/>
                <a:gd name="T83" fmla="*/ 21 h 106"/>
                <a:gd name="T84" fmla="*/ 67 w 70"/>
                <a:gd name="T85" fmla="*/ 53 h 106"/>
                <a:gd name="T86" fmla="*/ 32 w 70"/>
                <a:gd name="T87" fmla="*/ 39 h 106"/>
                <a:gd name="T88" fmla="*/ 31 w 70"/>
                <a:gd name="T89" fmla="*/ 44 h 106"/>
                <a:gd name="T90" fmla="*/ 47 w 70"/>
                <a:gd name="T91" fmla="*/ 50 h 106"/>
                <a:gd name="T92" fmla="*/ 47 w 70"/>
                <a:gd name="T93" fmla="*/ 54 h 106"/>
                <a:gd name="T94" fmla="*/ 43 w 70"/>
                <a:gd name="T95" fmla="*/ 52 h 106"/>
                <a:gd name="T96" fmla="*/ 43 w 70"/>
                <a:gd name="T97" fmla="*/ 57 h 106"/>
                <a:gd name="T98" fmla="*/ 55 w 70"/>
                <a:gd name="T99" fmla="*/ 63 h 106"/>
                <a:gd name="T100" fmla="*/ 55 w 70"/>
                <a:gd name="T101" fmla="*/ 57 h 106"/>
                <a:gd name="T102" fmla="*/ 50 w 70"/>
                <a:gd name="T103" fmla="*/ 55 h 106"/>
                <a:gd name="T104" fmla="*/ 50 w 70"/>
                <a:gd name="T105" fmla="*/ 52 h 106"/>
                <a:gd name="T106" fmla="*/ 70 w 70"/>
                <a:gd name="T107" fmla="*/ 60 h 106"/>
                <a:gd name="T108" fmla="*/ 70 w 70"/>
                <a:gd name="T109" fmla="*/ 1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" h="106">
                  <a:moveTo>
                    <a:pt x="63" y="23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64" y="26"/>
                    <a:pt x="64" y="26"/>
                    <a:pt x="64" y="26"/>
                  </a:cubicBezTo>
                  <a:lnTo>
                    <a:pt x="63" y="23"/>
                  </a:lnTo>
                  <a:close/>
                  <a:moveTo>
                    <a:pt x="18" y="13"/>
                  </a:moveTo>
                  <a:cubicBezTo>
                    <a:pt x="13" y="10"/>
                    <a:pt x="8" y="16"/>
                    <a:pt x="8" y="26"/>
                  </a:cubicBezTo>
                  <a:cubicBezTo>
                    <a:pt x="8" y="33"/>
                    <a:pt x="10" y="39"/>
                    <a:pt x="13" y="43"/>
                  </a:cubicBezTo>
                  <a:cubicBezTo>
                    <a:pt x="10" y="45"/>
                    <a:pt x="7" y="48"/>
                    <a:pt x="5" y="5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9" y="76"/>
                    <a:pt x="48" y="72"/>
                    <a:pt x="47" y="68"/>
                  </a:cubicBezTo>
                  <a:cubicBezTo>
                    <a:pt x="46" y="67"/>
                    <a:pt x="45" y="66"/>
                    <a:pt x="44" y="66"/>
                  </a:cubicBezTo>
                  <a:cubicBezTo>
                    <a:pt x="43" y="65"/>
                    <a:pt x="42" y="65"/>
                    <a:pt x="41" y="67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2" y="65"/>
                    <a:pt x="29" y="56"/>
                    <a:pt x="24" y="48"/>
                  </a:cubicBezTo>
                  <a:cubicBezTo>
                    <a:pt x="27" y="46"/>
                    <a:pt x="29" y="41"/>
                    <a:pt x="29" y="35"/>
                  </a:cubicBezTo>
                  <a:cubicBezTo>
                    <a:pt x="29" y="25"/>
                    <a:pt x="24" y="15"/>
                    <a:pt x="18" y="13"/>
                  </a:cubicBezTo>
                  <a:close/>
                  <a:moveTo>
                    <a:pt x="28" y="64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8" y="106"/>
                    <a:pt x="28" y="106"/>
                    <a:pt x="28" y="106"/>
                  </a:cubicBezTo>
                  <a:lnTo>
                    <a:pt x="28" y="64"/>
                  </a:lnTo>
                  <a:close/>
                  <a:moveTo>
                    <a:pt x="70" y="17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8"/>
                    <a:pt x="29" y="21"/>
                    <a:pt x="30" y="2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1" y="42"/>
                    <a:pt x="31" y="44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70" y="60"/>
                    <a:pt x="70" y="60"/>
                    <a:pt x="70" y="60"/>
                  </a:cubicBezTo>
                  <a:lnTo>
                    <a:pt x="7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18" name="Freeform 32">
            <a:extLst>
              <a:ext uri="{FF2B5EF4-FFF2-40B4-BE49-F238E27FC236}">
                <a16:creationId xmlns:a16="http://schemas.microsoft.com/office/drawing/2014/main" id="{C772D533-E0FB-44C8-AAC3-CA417E00461E}"/>
              </a:ext>
            </a:extLst>
          </p:cNvPr>
          <p:cNvSpPr>
            <a:spLocks/>
          </p:cNvSpPr>
          <p:nvPr/>
        </p:nvSpPr>
        <p:spPr bwMode="auto">
          <a:xfrm>
            <a:off x="1062543" y="2247601"/>
            <a:ext cx="3656648" cy="12189"/>
          </a:xfrm>
          <a:custGeom>
            <a:avLst/>
            <a:gdLst>
              <a:gd name="T0" fmla="*/ 78 w 78"/>
              <a:gd name="T1" fmla="*/ 0 h 14"/>
              <a:gd name="T2" fmla="*/ 0 w 78"/>
              <a:gd name="T3" fmla="*/ 0 h 14"/>
              <a:gd name="T4" fmla="*/ 1 w 78"/>
              <a:gd name="T5" fmla="*/ 7 h 14"/>
              <a:gd name="T6" fmla="*/ 0 w 78"/>
              <a:gd name="T7" fmla="*/ 14 h 14"/>
              <a:gd name="T8" fmla="*/ 78 w 78"/>
              <a:gd name="T9" fmla="*/ 14 h 14"/>
              <a:gd name="T10" fmla="*/ 78 w 78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1" y="5"/>
                  <a:pt x="1" y="7"/>
                </a:cubicBezTo>
                <a:cubicBezTo>
                  <a:pt x="1" y="9"/>
                  <a:pt x="0" y="12"/>
                  <a:pt x="0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19" name="Group 64">
            <a:extLst>
              <a:ext uri="{FF2B5EF4-FFF2-40B4-BE49-F238E27FC236}">
                <a16:creationId xmlns:a16="http://schemas.microsoft.com/office/drawing/2014/main" id="{1DCF1E02-3ADF-40AC-B540-780696FE019B}"/>
              </a:ext>
            </a:extLst>
          </p:cNvPr>
          <p:cNvGrpSpPr/>
          <p:nvPr/>
        </p:nvGrpSpPr>
        <p:grpSpPr>
          <a:xfrm>
            <a:off x="942421" y="1775169"/>
            <a:ext cx="4280710" cy="1143785"/>
            <a:chOff x="532421" y="2899707"/>
            <a:chExt cx="3211369" cy="858061"/>
          </a:xfrm>
        </p:grpSpPr>
        <p:sp>
          <p:nvSpPr>
            <p:cNvPr id="20" name="椭圆 10">
              <a:extLst>
                <a:ext uri="{FF2B5EF4-FFF2-40B4-BE49-F238E27FC236}">
                  <a16:creationId xmlns:a16="http://schemas.microsoft.com/office/drawing/2014/main" id="{FFB5630C-A944-4895-B964-30D9748722CD}"/>
                </a:ext>
              </a:extLst>
            </p:cNvPr>
            <p:cNvSpPr/>
            <p:nvPr/>
          </p:nvSpPr>
          <p:spPr>
            <a:xfrm>
              <a:off x="3394093" y="2943246"/>
              <a:ext cx="349697" cy="349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+mn-ea"/>
                  <a:cs typeface="+mn-ea"/>
                </a:rPr>
                <a:t>1</a:t>
              </a:r>
              <a:endParaRPr lang="zh-CN" altLang="en-US" sz="2133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21" name="文本框 11">
              <a:extLst>
                <a:ext uri="{FF2B5EF4-FFF2-40B4-BE49-F238E27FC236}">
                  <a16:creationId xmlns:a16="http://schemas.microsoft.com/office/drawing/2014/main" id="{08D88A0F-9B47-4920-865D-88090BA1AF9D}"/>
                </a:ext>
              </a:extLst>
            </p:cNvPr>
            <p:cNvSpPr txBox="1"/>
            <p:nvPr/>
          </p:nvSpPr>
          <p:spPr>
            <a:xfrm>
              <a:off x="1754561" y="2899707"/>
              <a:ext cx="855265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6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</a:rPr>
                <a:t>性能问题</a:t>
              </a:r>
              <a:endParaRPr lang="en-US" altLang="zh-CN" sz="1866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C3A9C7AE-D39C-4E6F-A077-1D6883162134}"/>
                </a:ext>
              </a:extLst>
            </p:cNvPr>
            <p:cNvSpPr/>
            <p:nvPr/>
          </p:nvSpPr>
          <p:spPr>
            <a:xfrm>
              <a:off x="532421" y="3318784"/>
              <a:ext cx="3154219" cy="438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349">
                <a:lnSpc>
                  <a:spcPct val="120000"/>
                </a:lnSpc>
                <a:defRPr/>
              </a:pPr>
              <a:r>
                <a:rPr lang="zh-CN" altLang="zh-CN" sz="14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随着系统访问量的不断上升，单体数据库的读写性能已经不足以支撑日常访问。</a:t>
              </a:r>
              <a:endParaRPr lang="zh-CN" altLang="en-US" sz="11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8" name="Group 76">
            <a:extLst>
              <a:ext uri="{FF2B5EF4-FFF2-40B4-BE49-F238E27FC236}">
                <a16:creationId xmlns:a16="http://schemas.microsoft.com/office/drawing/2014/main" id="{F40821B7-BB0B-4B13-B6B0-34CB7690B443}"/>
              </a:ext>
            </a:extLst>
          </p:cNvPr>
          <p:cNvGrpSpPr/>
          <p:nvPr/>
        </p:nvGrpSpPr>
        <p:grpSpPr>
          <a:xfrm>
            <a:off x="5319626" y="2437116"/>
            <a:ext cx="1201607" cy="1016562"/>
            <a:chOff x="3989567" y="1827643"/>
            <a:chExt cx="901440" cy="762620"/>
          </a:xfrm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85F8A04F-AF1E-47F2-BDB9-BAD0AAA7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86" y="2049123"/>
              <a:ext cx="450720" cy="541140"/>
            </a:xfrm>
            <a:custGeom>
              <a:avLst/>
              <a:gdLst>
                <a:gd name="T0" fmla="*/ 453 w 453"/>
                <a:gd name="T1" fmla="*/ 0 h 474"/>
                <a:gd name="T2" fmla="*/ 0 w 453"/>
                <a:gd name="T3" fmla="*/ 194 h 474"/>
                <a:gd name="T4" fmla="*/ 0 w 453"/>
                <a:gd name="T5" fmla="*/ 474 h 474"/>
                <a:gd name="T6" fmla="*/ 453 w 453"/>
                <a:gd name="T7" fmla="*/ 277 h 474"/>
                <a:gd name="T8" fmla="*/ 453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453" y="0"/>
                  </a:moveTo>
                  <a:lnTo>
                    <a:pt x="0" y="194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93722C42-9F85-48DF-B52C-8857BACB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567" y="2049123"/>
              <a:ext cx="450720" cy="541140"/>
            </a:xfrm>
            <a:custGeom>
              <a:avLst/>
              <a:gdLst>
                <a:gd name="T0" fmla="*/ 0 w 453"/>
                <a:gd name="T1" fmla="*/ 0 h 474"/>
                <a:gd name="T2" fmla="*/ 453 w 453"/>
                <a:gd name="T3" fmla="*/ 194 h 474"/>
                <a:gd name="T4" fmla="*/ 453 w 453"/>
                <a:gd name="T5" fmla="*/ 474 h 474"/>
                <a:gd name="T6" fmla="*/ 0 w 453"/>
                <a:gd name="T7" fmla="*/ 277 h 474"/>
                <a:gd name="T8" fmla="*/ 0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62BC99CC-F8D1-427D-9E1B-62E5EDCBA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568" y="1827643"/>
              <a:ext cx="901439" cy="442958"/>
            </a:xfrm>
            <a:custGeom>
              <a:avLst/>
              <a:gdLst>
                <a:gd name="T0" fmla="*/ 453 w 906"/>
                <a:gd name="T1" fmla="*/ 0 h 388"/>
                <a:gd name="T2" fmla="*/ 0 w 906"/>
                <a:gd name="T3" fmla="*/ 194 h 388"/>
                <a:gd name="T4" fmla="*/ 453 w 906"/>
                <a:gd name="T5" fmla="*/ 388 h 388"/>
                <a:gd name="T6" fmla="*/ 906 w 906"/>
                <a:gd name="T7" fmla="*/ 194 h 388"/>
                <a:gd name="T8" fmla="*/ 453 w 906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8C62A8AF-72DC-42D1-8469-489F8B85B2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5777" y="2157579"/>
              <a:ext cx="134320" cy="316236"/>
            </a:xfrm>
            <a:custGeom>
              <a:avLst/>
              <a:gdLst>
                <a:gd name="T0" fmla="*/ 42 w 57"/>
                <a:gd name="T1" fmla="*/ 64 h 117"/>
                <a:gd name="T2" fmla="*/ 43 w 57"/>
                <a:gd name="T3" fmla="*/ 68 h 117"/>
                <a:gd name="T4" fmla="*/ 42 w 57"/>
                <a:gd name="T5" fmla="*/ 71 h 117"/>
                <a:gd name="T6" fmla="*/ 33 w 57"/>
                <a:gd name="T7" fmla="*/ 83 h 117"/>
                <a:gd name="T8" fmla="*/ 32 w 57"/>
                <a:gd name="T9" fmla="*/ 85 h 117"/>
                <a:gd name="T10" fmla="*/ 30 w 57"/>
                <a:gd name="T11" fmla="*/ 83 h 117"/>
                <a:gd name="T12" fmla="*/ 28 w 57"/>
                <a:gd name="T13" fmla="*/ 81 h 117"/>
                <a:gd name="T14" fmla="*/ 29 w 57"/>
                <a:gd name="T15" fmla="*/ 92 h 117"/>
                <a:gd name="T16" fmla="*/ 30 w 57"/>
                <a:gd name="T17" fmla="*/ 92 h 117"/>
                <a:gd name="T18" fmla="*/ 32 w 57"/>
                <a:gd name="T19" fmla="*/ 91 h 117"/>
                <a:gd name="T20" fmla="*/ 33 w 57"/>
                <a:gd name="T21" fmla="*/ 94 h 117"/>
                <a:gd name="T22" fmla="*/ 51 w 57"/>
                <a:gd name="T23" fmla="*/ 117 h 117"/>
                <a:gd name="T24" fmla="*/ 57 w 57"/>
                <a:gd name="T25" fmla="*/ 109 h 117"/>
                <a:gd name="T26" fmla="*/ 48 w 57"/>
                <a:gd name="T27" fmla="*/ 74 h 117"/>
                <a:gd name="T28" fmla="*/ 48 w 57"/>
                <a:gd name="T29" fmla="*/ 70 h 117"/>
                <a:gd name="T30" fmla="*/ 45 w 57"/>
                <a:gd name="T31" fmla="*/ 60 h 117"/>
                <a:gd name="T32" fmla="*/ 11 w 57"/>
                <a:gd name="T33" fmla="*/ 46 h 117"/>
                <a:gd name="T34" fmla="*/ 9 w 57"/>
                <a:gd name="T35" fmla="*/ 54 h 117"/>
                <a:gd name="T36" fmla="*/ 9 w 57"/>
                <a:gd name="T37" fmla="*/ 58 h 117"/>
                <a:gd name="T38" fmla="*/ 0 w 57"/>
                <a:gd name="T39" fmla="*/ 54 h 117"/>
                <a:gd name="T40" fmla="*/ 0 w 57"/>
                <a:gd name="T41" fmla="*/ 70 h 117"/>
                <a:gd name="T42" fmla="*/ 1 w 57"/>
                <a:gd name="T43" fmla="*/ 70 h 117"/>
                <a:gd name="T44" fmla="*/ 3 w 57"/>
                <a:gd name="T45" fmla="*/ 69 h 117"/>
                <a:gd name="T46" fmla="*/ 8 w 57"/>
                <a:gd name="T47" fmla="*/ 78 h 117"/>
                <a:gd name="T48" fmla="*/ 4 w 57"/>
                <a:gd name="T49" fmla="*/ 84 h 117"/>
                <a:gd name="T50" fmla="*/ 1 w 57"/>
                <a:gd name="T51" fmla="*/ 80 h 117"/>
                <a:gd name="T52" fmla="*/ 0 w 57"/>
                <a:gd name="T53" fmla="*/ 80 h 117"/>
                <a:gd name="T54" fmla="*/ 0 w 57"/>
                <a:gd name="T55" fmla="*/ 85 h 117"/>
                <a:gd name="T56" fmla="*/ 24 w 57"/>
                <a:gd name="T57" fmla="*/ 106 h 117"/>
                <a:gd name="T58" fmla="*/ 24 w 57"/>
                <a:gd name="T59" fmla="*/ 89 h 117"/>
                <a:gd name="T60" fmla="*/ 23 w 57"/>
                <a:gd name="T61" fmla="*/ 89 h 117"/>
                <a:gd name="T62" fmla="*/ 21 w 57"/>
                <a:gd name="T63" fmla="*/ 90 h 117"/>
                <a:gd name="T64" fmla="*/ 16 w 57"/>
                <a:gd name="T65" fmla="*/ 81 h 117"/>
                <a:gd name="T66" fmla="*/ 20 w 57"/>
                <a:gd name="T67" fmla="*/ 76 h 117"/>
                <a:gd name="T68" fmla="*/ 23 w 57"/>
                <a:gd name="T69" fmla="*/ 79 h 117"/>
                <a:gd name="T70" fmla="*/ 24 w 57"/>
                <a:gd name="T71" fmla="*/ 80 h 117"/>
                <a:gd name="T72" fmla="*/ 24 w 57"/>
                <a:gd name="T73" fmla="*/ 64 h 117"/>
                <a:gd name="T74" fmla="*/ 14 w 57"/>
                <a:gd name="T75" fmla="*/ 57 h 117"/>
                <a:gd name="T76" fmla="*/ 15 w 57"/>
                <a:gd name="T77" fmla="*/ 53 h 117"/>
                <a:gd name="T78" fmla="*/ 11 w 57"/>
                <a:gd name="T79" fmla="*/ 46 h 117"/>
                <a:gd name="T80" fmla="*/ 0 w 57"/>
                <a:gd name="T81" fmla="*/ 8 h 117"/>
                <a:gd name="T82" fmla="*/ 9 w 57"/>
                <a:gd name="T83" fmla="*/ 43 h 117"/>
                <a:gd name="T84" fmla="*/ 9 w 57"/>
                <a:gd name="T85" fmla="*/ 41 h 117"/>
                <a:gd name="T86" fmla="*/ 8 w 57"/>
                <a:gd name="T87" fmla="*/ 35 h 117"/>
                <a:gd name="T88" fmla="*/ 12 w 57"/>
                <a:gd name="T89" fmla="*/ 30 h 117"/>
                <a:gd name="T90" fmla="*/ 15 w 57"/>
                <a:gd name="T91" fmla="*/ 42 h 117"/>
                <a:gd name="T92" fmla="*/ 15 w 57"/>
                <a:gd name="T93" fmla="*/ 45 h 117"/>
                <a:gd name="T94" fmla="*/ 24 w 57"/>
                <a:gd name="T95" fmla="*/ 49 h 117"/>
                <a:gd name="T96" fmla="*/ 24 w 57"/>
                <a:gd name="T97" fmla="*/ 33 h 117"/>
                <a:gd name="T98" fmla="*/ 23 w 57"/>
                <a:gd name="T99" fmla="*/ 33 h 117"/>
                <a:gd name="T100" fmla="*/ 21 w 57"/>
                <a:gd name="T101" fmla="*/ 34 h 117"/>
                <a:gd name="T102" fmla="*/ 16 w 57"/>
                <a:gd name="T103" fmla="*/ 25 h 117"/>
                <a:gd name="T104" fmla="*/ 20 w 57"/>
                <a:gd name="T105" fmla="*/ 20 h 117"/>
                <a:gd name="T106" fmla="*/ 23 w 57"/>
                <a:gd name="T107" fmla="*/ 23 h 117"/>
                <a:gd name="T108" fmla="*/ 24 w 57"/>
                <a:gd name="T109" fmla="*/ 24 h 117"/>
                <a:gd name="T110" fmla="*/ 24 w 57"/>
                <a:gd name="T111" fmla="*/ 7 h 117"/>
                <a:gd name="T112" fmla="*/ 4 w 57"/>
                <a:gd name="T1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117">
                  <a:moveTo>
                    <a:pt x="44" y="59"/>
                  </a:moveTo>
                  <a:cubicBezTo>
                    <a:pt x="43" y="59"/>
                    <a:pt x="42" y="61"/>
                    <a:pt x="42" y="64"/>
                  </a:cubicBezTo>
                  <a:cubicBezTo>
                    <a:pt x="42" y="65"/>
                    <a:pt x="42" y="66"/>
                    <a:pt x="42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71"/>
                    <a:pt x="43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4"/>
                    <a:pt x="33" y="85"/>
                    <a:pt x="32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5"/>
                    <a:pt x="31" y="84"/>
                    <a:pt x="31" y="84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29" y="81"/>
                    <a:pt x="29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6" y="81"/>
                    <a:pt x="25" y="83"/>
                    <a:pt x="25" y="85"/>
                  </a:cubicBezTo>
                  <a:cubicBezTo>
                    <a:pt x="25" y="88"/>
                    <a:pt x="27" y="92"/>
                    <a:pt x="29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0" y="93"/>
                    <a:pt x="30" y="92"/>
                    <a:pt x="30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1"/>
                    <a:pt x="31" y="91"/>
                    <a:pt x="32" y="91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3" y="92"/>
                    <a:pt x="33" y="93"/>
                    <a:pt x="33" y="94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51" y="117"/>
                    <a:pt x="51" y="117"/>
                    <a:pt x="51" y="117"/>
                  </a:cubicBezTo>
                  <a:cubicBezTo>
                    <a:pt x="52" y="117"/>
                    <a:pt x="52" y="117"/>
                    <a:pt x="53" y="117"/>
                  </a:cubicBezTo>
                  <a:cubicBezTo>
                    <a:pt x="55" y="117"/>
                    <a:pt x="57" y="114"/>
                    <a:pt x="57" y="109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3"/>
                    <a:pt x="46" y="72"/>
                    <a:pt x="47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8" y="69"/>
                    <a:pt x="48" y="68"/>
                    <a:pt x="48" y="67"/>
                  </a:cubicBezTo>
                  <a:cubicBezTo>
                    <a:pt x="48" y="64"/>
                    <a:pt x="47" y="60"/>
                    <a:pt x="45" y="60"/>
                  </a:cubicBezTo>
                  <a:cubicBezTo>
                    <a:pt x="45" y="60"/>
                    <a:pt x="45" y="59"/>
                    <a:pt x="44" y="59"/>
                  </a:cubicBezTo>
                  <a:moveTo>
                    <a:pt x="11" y="46"/>
                  </a:moveTo>
                  <a:cubicBezTo>
                    <a:pt x="10" y="46"/>
                    <a:pt x="9" y="48"/>
                    <a:pt x="9" y="50"/>
                  </a:cubicBezTo>
                  <a:cubicBezTo>
                    <a:pt x="9" y="52"/>
                    <a:pt x="9" y="53"/>
                    <a:pt x="9" y="54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7"/>
                    <a:pt x="10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2" y="70"/>
                    <a:pt x="2" y="69"/>
                    <a:pt x="3" y="69"/>
                  </a:cubicBezTo>
                  <a:cubicBezTo>
                    <a:pt x="3" y="69"/>
                    <a:pt x="4" y="69"/>
                    <a:pt x="4" y="70"/>
                  </a:cubicBezTo>
                  <a:cubicBezTo>
                    <a:pt x="6" y="70"/>
                    <a:pt x="8" y="74"/>
                    <a:pt x="8" y="78"/>
                  </a:cubicBezTo>
                  <a:cubicBezTo>
                    <a:pt x="8" y="82"/>
                    <a:pt x="7" y="84"/>
                    <a:pt x="5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2" y="82"/>
                    <a:pt x="1" y="81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2" y="97"/>
                    <a:pt x="6" y="98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1" y="90"/>
                    <a:pt x="21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8" y="89"/>
                    <a:pt x="16" y="85"/>
                    <a:pt x="16" y="81"/>
                  </a:cubicBezTo>
                  <a:cubicBezTo>
                    <a:pt x="16" y="78"/>
                    <a:pt x="17" y="76"/>
                    <a:pt x="19" y="76"/>
                  </a:cubicBezTo>
                  <a:cubicBezTo>
                    <a:pt x="19" y="76"/>
                    <a:pt x="20" y="76"/>
                    <a:pt x="20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0"/>
                    <a:pt x="13" y="59"/>
                    <a:pt x="14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5"/>
                    <a:pt x="15" y="54"/>
                    <a:pt x="15" y="53"/>
                  </a:cubicBezTo>
                  <a:cubicBezTo>
                    <a:pt x="15" y="50"/>
                    <a:pt x="14" y="47"/>
                    <a:pt x="12" y="46"/>
                  </a:cubicBezTo>
                  <a:cubicBezTo>
                    <a:pt x="12" y="46"/>
                    <a:pt x="11" y="46"/>
                    <a:pt x="11" y="46"/>
                  </a:cubicBezTo>
                  <a:moveTo>
                    <a:pt x="4" y="0"/>
                  </a:moveTo>
                  <a:cubicBezTo>
                    <a:pt x="2" y="0"/>
                    <a:pt x="0" y="3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1"/>
                    <a:pt x="9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8" y="38"/>
                    <a:pt x="8" y="37"/>
                    <a:pt x="8" y="35"/>
                  </a:cubicBezTo>
                  <a:cubicBezTo>
                    <a:pt x="8" y="32"/>
                    <a:pt x="9" y="30"/>
                    <a:pt x="11" y="30"/>
                  </a:cubicBezTo>
                  <a:cubicBezTo>
                    <a:pt x="11" y="30"/>
                    <a:pt x="12" y="30"/>
                    <a:pt x="12" y="30"/>
                  </a:cubicBezTo>
                  <a:cubicBezTo>
                    <a:pt x="14" y="31"/>
                    <a:pt x="16" y="35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4" y="44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4"/>
                    <a:pt x="21" y="34"/>
                    <a:pt x="21" y="34"/>
                  </a:cubicBezTo>
                  <a:cubicBezTo>
                    <a:pt x="21" y="34"/>
                    <a:pt x="20" y="34"/>
                    <a:pt x="20" y="34"/>
                  </a:cubicBezTo>
                  <a:cubicBezTo>
                    <a:pt x="18" y="33"/>
                    <a:pt x="16" y="29"/>
                    <a:pt x="16" y="25"/>
                  </a:cubicBezTo>
                  <a:cubicBezTo>
                    <a:pt x="16" y="22"/>
                    <a:pt x="17" y="19"/>
                    <a:pt x="19" y="19"/>
                  </a:cubicBezTo>
                  <a:cubicBezTo>
                    <a:pt x="19" y="19"/>
                    <a:pt x="20" y="19"/>
                    <a:pt x="20" y="20"/>
                  </a:cubicBezTo>
                  <a:cubicBezTo>
                    <a:pt x="21" y="20"/>
                    <a:pt x="22" y="21"/>
                    <a:pt x="22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</p:grpSp>
      <p:grpSp>
        <p:nvGrpSpPr>
          <p:cNvPr id="33" name="Group 78">
            <a:extLst>
              <a:ext uri="{FF2B5EF4-FFF2-40B4-BE49-F238E27FC236}">
                <a16:creationId xmlns:a16="http://schemas.microsoft.com/office/drawing/2014/main" id="{33C6F702-E64D-4E81-9170-5C20213CD4D6}"/>
              </a:ext>
            </a:extLst>
          </p:cNvPr>
          <p:cNvGrpSpPr/>
          <p:nvPr/>
        </p:nvGrpSpPr>
        <p:grpSpPr>
          <a:xfrm>
            <a:off x="5319626" y="1601652"/>
            <a:ext cx="1201607" cy="1016561"/>
            <a:chOff x="3989567" y="1200880"/>
            <a:chExt cx="901440" cy="762619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09B3F921-8DBD-489A-876B-76DA0F9E5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567" y="1422359"/>
              <a:ext cx="450720" cy="541140"/>
            </a:xfrm>
            <a:custGeom>
              <a:avLst/>
              <a:gdLst>
                <a:gd name="T0" fmla="*/ 0 w 453"/>
                <a:gd name="T1" fmla="*/ 0 h 474"/>
                <a:gd name="T2" fmla="*/ 453 w 453"/>
                <a:gd name="T3" fmla="*/ 194 h 474"/>
                <a:gd name="T4" fmla="*/ 453 w 453"/>
                <a:gd name="T5" fmla="*/ 474 h 474"/>
                <a:gd name="T6" fmla="*/ 0 w 453"/>
                <a:gd name="T7" fmla="*/ 277 h 474"/>
                <a:gd name="T8" fmla="*/ 0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solidFill>
                  <a:schemeClr val="bg1"/>
                </a:solidFill>
                <a:cs typeface="+mn-ea"/>
              </a:endParaRPr>
            </a:p>
          </p:txBody>
        </p:sp>
        <p:grpSp>
          <p:nvGrpSpPr>
            <p:cNvPr id="35" name="Group 77">
              <a:extLst>
                <a:ext uri="{FF2B5EF4-FFF2-40B4-BE49-F238E27FC236}">
                  <a16:creationId xmlns:a16="http://schemas.microsoft.com/office/drawing/2014/main" id="{603C0AE1-AFCA-4F89-A076-38EAF30A3940}"/>
                </a:ext>
              </a:extLst>
            </p:cNvPr>
            <p:cNvGrpSpPr/>
            <p:nvPr/>
          </p:nvGrpSpPr>
          <p:grpSpPr>
            <a:xfrm>
              <a:off x="3989567" y="1200880"/>
              <a:ext cx="901440" cy="762619"/>
              <a:chOff x="3989567" y="1200880"/>
              <a:chExt cx="901440" cy="762619"/>
            </a:xfrm>
          </p:grpSpPr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C577D6C3-0ECF-4359-BB94-1A33F7CED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0286" y="1422359"/>
                <a:ext cx="450720" cy="541140"/>
              </a:xfrm>
              <a:custGeom>
                <a:avLst/>
                <a:gdLst>
                  <a:gd name="T0" fmla="*/ 453 w 453"/>
                  <a:gd name="T1" fmla="*/ 0 h 474"/>
                  <a:gd name="T2" fmla="*/ 0 w 453"/>
                  <a:gd name="T3" fmla="*/ 194 h 474"/>
                  <a:gd name="T4" fmla="*/ 0 w 453"/>
                  <a:gd name="T5" fmla="*/ 474 h 474"/>
                  <a:gd name="T6" fmla="*/ 453 w 453"/>
                  <a:gd name="T7" fmla="*/ 277 h 474"/>
                  <a:gd name="T8" fmla="*/ 453 w 453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474">
                    <a:moveTo>
                      <a:pt x="453" y="0"/>
                    </a:moveTo>
                    <a:lnTo>
                      <a:pt x="0" y="194"/>
                    </a:lnTo>
                    <a:lnTo>
                      <a:pt x="0" y="474"/>
                    </a:lnTo>
                    <a:lnTo>
                      <a:pt x="453" y="277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altLang="zh-CN" sz="3199" dirty="0">
                  <a:solidFill>
                    <a:schemeClr val="bg1"/>
                  </a:solidFill>
                  <a:cs typeface="+mn-ea"/>
                </a:endParaRPr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A2291FD7-CCB4-4DC3-8691-90F01F274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567" y="1422359"/>
                <a:ext cx="450720" cy="541140"/>
              </a:xfrm>
              <a:custGeom>
                <a:avLst/>
                <a:gdLst>
                  <a:gd name="T0" fmla="*/ 0 w 453"/>
                  <a:gd name="T1" fmla="*/ 0 h 474"/>
                  <a:gd name="T2" fmla="*/ 453 w 453"/>
                  <a:gd name="T3" fmla="*/ 194 h 474"/>
                  <a:gd name="T4" fmla="*/ 453 w 453"/>
                  <a:gd name="T5" fmla="*/ 474 h 474"/>
                  <a:gd name="T6" fmla="*/ 0 w 453"/>
                  <a:gd name="T7" fmla="*/ 277 h 474"/>
                  <a:gd name="T8" fmla="*/ 0 w 453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474">
                    <a:moveTo>
                      <a:pt x="0" y="0"/>
                    </a:moveTo>
                    <a:lnTo>
                      <a:pt x="453" y="194"/>
                    </a:lnTo>
                    <a:lnTo>
                      <a:pt x="453" y="474"/>
                    </a:ln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199">
                  <a:solidFill>
                    <a:schemeClr val="bg1"/>
                  </a:solidFill>
                  <a:cs typeface="+mn-ea"/>
                </a:endParaRPr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36D0E432-0D89-4CB9-B2E8-057306096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568" y="1200880"/>
                <a:ext cx="901439" cy="442958"/>
              </a:xfrm>
              <a:custGeom>
                <a:avLst/>
                <a:gdLst>
                  <a:gd name="T0" fmla="*/ 453 w 906"/>
                  <a:gd name="T1" fmla="*/ 0 h 388"/>
                  <a:gd name="T2" fmla="*/ 0 w 906"/>
                  <a:gd name="T3" fmla="*/ 194 h 388"/>
                  <a:gd name="T4" fmla="*/ 453 w 906"/>
                  <a:gd name="T5" fmla="*/ 388 h 388"/>
                  <a:gd name="T6" fmla="*/ 906 w 906"/>
                  <a:gd name="T7" fmla="*/ 194 h 388"/>
                  <a:gd name="T8" fmla="*/ 453 w 906"/>
                  <a:gd name="T9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388">
                    <a:moveTo>
                      <a:pt x="453" y="0"/>
                    </a:moveTo>
                    <a:lnTo>
                      <a:pt x="0" y="194"/>
                    </a:lnTo>
                    <a:lnTo>
                      <a:pt x="453" y="388"/>
                    </a:lnTo>
                    <a:lnTo>
                      <a:pt x="906" y="194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199">
                  <a:solidFill>
                    <a:schemeClr val="bg1"/>
                  </a:solidFill>
                  <a:cs typeface="+mn-ea"/>
                </a:endParaRPr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DADC17D7-67F1-4744-9D79-CB8F62ADF3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05406" y="1567383"/>
                <a:ext cx="216903" cy="278562"/>
              </a:xfrm>
              <a:custGeom>
                <a:avLst/>
                <a:gdLst>
                  <a:gd name="T0" fmla="*/ 62 w 92"/>
                  <a:gd name="T1" fmla="*/ 36 h 103"/>
                  <a:gd name="T2" fmla="*/ 52 w 92"/>
                  <a:gd name="T3" fmla="*/ 48 h 103"/>
                  <a:gd name="T4" fmla="*/ 50 w 92"/>
                  <a:gd name="T5" fmla="*/ 51 h 103"/>
                  <a:gd name="T6" fmla="*/ 62 w 92"/>
                  <a:gd name="T7" fmla="*/ 77 h 103"/>
                  <a:gd name="T8" fmla="*/ 66 w 92"/>
                  <a:gd name="T9" fmla="*/ 71 h 103"/>
                  <a:gd name="T10" fmla="*/ 62 w 92"/>
                  <a:gd name="T11" fmla="*/ 62 h 103"/>
                  <a:gd name="T12" fmla="*/ 92 w 92"/>
                  <a:gd name="T13" fmla="*/ 74 h 103"/>
                  <a:gd name="T14" fmla="*/ 92 w 92"/>
                  <a:gd name="T15" fmla="*/ 63 h 103"/>
                  <a:gd name="T16" fmla="*/ 62 w 92"/>
                  <a:gd name="T17" fmla="*/ 51 h 103"/>
                  <a:gd name="T18" fmla="*/ 66 w 92"/>
                  <a:gd name="T19" fmla="*/ 45 h 103"/>
                  <a:gd name="T20" fmla="*/ 62 w 92"/>
                  <a:gd name="T21" fmla="*/ 36 h 103"/>
                  <a:gd name="T22" fmla="*/ 35 w 92"/>
                  <a:gd name="T23" fmla="*/ 0 h 103"/>
                  <a:gd name="T24" fmla="*/ 22 w 92"/>
                  <a:gd name="T25" fmla="*/ 21 h 103"/>
                  <a:gd name="T26" fmla="*/ 22 w 92"/>
                  <a:gd name="T27" fmla="*/ 35 h 103"/>
                  <a:gd name="T28" fmla="*/ 13 w 92"/>
                  <a:gd name="T29" fmla="*/ 31 h 103"/>
                  <a:gd name="T30" fmla="*/ 17 w 92"/>
                  <a:gd name="T31" fmla="*/ 25 h 103"/>
                  <a:gd name="T32" fmla="*/ 12 w 92"/>
                  <a:gd name="T33" fmla="*/ 16 h 103"/>
                  <a:gd name="T34" fmla="*/ 3 w 92"/>
                  <a:gd name="T35" fmla="*/ 28 h 103"/>
                  <a:gd name="T36" fmla="*/ 3 w 92"/>
                  <a:gd name="T37" fmla="*/ 28 h 103"/>
                  <a:gd name="T38" fmla="*/ 0 w 92"/>
                  <a:gd name="T39" fmla="*/ 31 h 103"/>
                  <a:gd name="T40" fmla="*/ 12 w 92"/>
                  <a:gd name="T41" fmla="*/ 56 h 103"/>
                  <a:gd name="T42" fmla="*/ 17 w 92"/>
                  <a:gd name="T43" fmla="*/ 51 h 103"/>
                  <a:gd name="T44" fmla="*/ 13 w 92"/>
                  <a:gd name="T45" fmla="*/ 42 h 103"/>
                  <a:gd name="T46" fmla="*/ 22 w 92"/>
                  <a:gd name="T47" fmla="*/ 46 h 103"/>
                  <a:gd name="T48" fmla="*/ 22 w 92"/>
                  <a:gd name="T49" fmla="*/ 59 h 103"/>
                  <a:gd name="T50" fmla="*/ 38 w 92"/>
                  <a:gd name="T51" fmla="*/ 93 h 103"/>
                  <a:gd name="T52" fmla="*/ 61 w 92"/>
                  <a:gd name="T53" fmla="*/ 102 h 103"/>
                  <a:gd name="T54" fmla="*/ 65 w 92"/>
                  <a:gd name="T55" fmla="*/ 103 h 103"/>
                  <a:gd name="T56" fmla="*/ 77 w 92"/>
                  <a:gd name="T57" fmla="*/ 82 h 103"/>
                  <a:gd name="T58" fmla="*/ 77 w 92"/>
                  <a:gd name="T59" fmla="*/ 77 h 103"/>
                  <a:gd name="T60" fmla="*/ 71 w 92"/>
                  <a:gd name="T61" fmla="*/ 74 h 103"/>
                  <a:gd name="T62" fmla="*/ 71 w 92"/>
                  <a:gd name="T63" fmla="*/ 79 h 103"/>
                  <a:gd name="T64" fmla="*/ 63 w 92"/>
                  <a:gd name="T65" fmla="*/ 92 h 103"/>
                  <a:gd name="T66" fmla="*/ 61 w 92"/>
                  <a:gd name="T67" fmla="*/ 91 h 103"/>
                  <a:gd name="T68" fmla="*/ 38 w 92"/>
                  <a:gd name="T69" fmla="*/ 82 h 103"/>
                  <a:gd name="T70" fmla="*/ 29 w 92"/>
                  <a:gd name="T71" fmla="*/ 62 h 103"/>
                  <a:gd name="T72" fmla="*/ 29 w 92"/>
                  <a:gd name="T73" fmla="*/ 24 h 103"/>
                  <a:gd name="T74" fmla="*/ 36 w 92"/>
                  <a:gd name="T75" fmla="*/ 11 h 103"/>
                  <a:gd name="T76" fmla="*/ 38 w 92"/>
                  <a:gd name="T77" fmla="*/ 11 h 103"/>
                  <a:gd name="T78" fmla="*/ 61 w 92"/>
                  <a:gd name="T79" fmla="*/ 21 h 103"/>
                  <a:gd name="T80" fmla="*/ 71 w 92"/>
                  <a:gd name="T81" fmla="*/ 41 h 103"/>
                  <a:gd name="T82" fmla="*/ 71 w 92"/>
                  <a:gd name="T83" fmla="*/ 46 h 103"/>
                  <a:gd name="T84" fmla="*/ 77 w 92"/>
                  <a:gd name="T85" fmla="*/ 48 h 103"/>
                  <a:gd name="T86" fmla="*/ 77 w 92"/>
                  <a:gd name="T87" fmla="*/ 44 h 103"/>
                  <a:gd name="T88" fmla="*/ 61 w 92"/>
                  <a:gd name="T89" fmla="*/ 10 h 103"/>
                  <a:gd name="T90" fmla="*/ 38 w 92"/>
                  <a:gd name="T91" fmla="*/ 0 h 103"/>
                  <a:gd name="T92" fmla="*/ 35 w 92"/>
                  <a:gd name="T9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2" h="103">
                    <a:moveTo>
                      <a:pt x="62" y="36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62" y="77"/>
                      <a:pt x="62" y="77"/>
                      <a:pt x="62" y="77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2" y="36"/>
                      <a:pt x="62" y="36"/>
                      <a:pt x="62" y="36"/>
                    </a:cubicBezTo>
                    <a:moveTo>
                      <a:pt x="35" y="0"/>
                    </a:moveTo>
                    <a:cubicBezTo>
                      <a:pt x="28" y="0"/>
                      <a:pt x="22" y="8"/>
                      <a:pt x="22" y="21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74"/>
                      <a:pt x="29" y="89"/>
                      <a:pt x="38" y="93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62" y="103"/>
                      <a:pt x="64" y="103"/>
                      <a:pt x="65" y="103"/>
                    </a:cubicBezTo>
                    <a:cubicBezTo>
                      <a:pt x="72" y="103"/>
                      <a:pt x="77" y="95"/>
                      <a:pt x="77" y="82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1" y="87"/>
                      <a:pt x="68" y="92"/>
                      <a:pt x="63" y="92"/>
                    </a:cubicBezTo>
                    <a:cubicBezTo>
                      <a:pt x="63" y="92"/>
                      <a:pt x="62" y="92"/>
                      <a:pt x="61" y="91"/>
                    </a:cubicBezTo>
                    <a:cubicBezTo>
                      <a:pt x="38" y="82"/>
                      <a:pt x="38" y="82"/>
                      <a:pt x="38" y="82"/>
                    </a:cubicBezTo>
                    <a:cubicBezTo>
                      <a:pt x="33" y="80"/>
                      <a:pt x="29" y="71"/>
                      <a:pt x="29" y="62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16"/>
                      <a:pt x="32" y="11"/>
                      <a:pt x="36" y="11"/>
                    </a:cubicBezTo>
                    <a:cubicBezTo>
                      <a:pt x="37" y="11"/>
                      <a:pt x="38" y="11"/>
                      <a:pt x="38" y="1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7" y="23"/>
                      <a:pt x="71" y="32"/>
                      <a:pt x="71" y="41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29"/>
                      <a:pt x="70" y="13"/>
                      <a:pt x="61" y="1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6" y="0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199">
                  <a:solidFill>
                    <a:schemeClr val="bg1"/>
                  </a:solidFill>
                  <a:cs typeface="+mn-ea"/>
                </a:endParaRPr>
              </a:p>
            </p:txBody>
          </p:sp>
        </p:grpSp>
      </p:grpSp>
      <p:grpSp>
        <p:nvGrpSpPr>
          <p:cNvPr id="40" name="Group 64">
            <a:extLst>
              <a:ext uri="{FF2B5EF4-FFF2-40B4-BE49-F238E27FC236}">
                <a16:creationId xmlns:a16="http://schemas.microsoft.com/office/drawing/2014/main" id="{E561BA9E-5BFF-4590-BD81-4468358FCF8E}"/>
              </a:ext>
            </a:extLst>
          </p:cNvPr>
          <p:cNvGrpSpPr/>
          <p:nvPr/>
        </p:nvGrpSpPr>
        <p:grpSpPr>
          <a:xfrm>
            <a:off x="7065314" y="2732344"/>
            <a:ext cx="4280710" cy="1863077"/>
            <a:chOff x="532421" y="2943246"/>
            <a:chExt cx="3211369" cy="1397670"/>
          </a:xfrm>
        </p:grpSpPr>
        <p:sp>
          <p:nvSpPr>
            <p:cNvPr id="41" name="椭圆 10">
              <a:extLst>
                <a:ext uri="{FF2B5EF4-FFF2-40B4-BE49-F238E27FC236}">
                  <a16:creationId xmlns:a16="http://schemas.microsoft.com/office/drawing/2014/main" id="{90AB90A8-A2A6-4711-B56E-DF0EC5B96EC4}"/>
                </a:ext>
              </a:extLst>
            </p:cNvPr>
            <p:cNvSpPr/>
            <p:nvPr/>
          </p:nvSpPr>
          <p:spPr>
            <a:xfrm>
              <a:off x="3394093" y="2943246"/>
              <a:ext cx="349697" cy="349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+mn-ea"/>
                  <a:cs typeface="+mn-ea"/>
                </a:rPr>
                <a:t>2</a:t>
              </a:r>
              <a:endParaRPr lang="zh-CN" altLang="en-US" sz="2133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文本框 11">
              <a:extLst>
                <a:ext uri="{FF2B5EF4-FFF2-40B4-BE49-F238E27FC236}">
                  <a16:creationId xmlns:a16="http://schemas.microsoft.com/office/drawing/2014/main" id="{EB5492FD-EEE7-4E4B-BF8C-A012D8C718E0}"/>
                </a:ext>
              </a:extLst>
            </p:cNvPr>
            <p:cNvSpPr txBox="1"/>
            <p:nvPr/>
          </p:nvSpPr>
          <p:spPr>
            <a:xfrm>
              <a:off x="1365773" y="2946350"/>
              <a:ext cx="2102316" cy="28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66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</a:rPr>
                <a:t>分库分表的缺陷</a:t>
              </a:r>
              <a:endParaRPr lang="en-US" altLang="zh-CN" sz="1866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43" name="矩形 9">
              <a:extLst>
                <a:ext uri="{FF2B5EF4-FFF2-40B4-BE49-F238E27FC236}">
                  <a16:creationId xmlns:a16="http://schemas.microsoft.com/office/drawing/2014/main" id="{AF4E6581-E5A3-46BC-84BC-5EFB8187B0D6}"/>
                </a:ext>
              </a:extLst>
            </p:cNvPr>
            <p:cNvSpPr/>
            <p:nvPr/>
          </p:nvSpPr>
          <p:spPr>
            <a:xfrm>
              <a:off x="532421" y="3318784"/>
              <a:ext cx="3154219" cy="1022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349">
                <a:lnSpc>
                  <a:spcPct val="120000"/>
                </a:lnSpc>
                <a:defRPr/>
              </a:pPr>
              <a:r>
                <a:rPr lang="zh-CN" altLang="en-US" sz="14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为了提高性能，开始广泛应用分库分表中间件，但是分库分表不支持</a:t>
              </a:r>
              <a:r>
                <a:rPr lang="en-US" altLang="zh-CN" sz="14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  <a:p>
              <a:pPr defTabSz="866349">
                <a:lnSpc>
                  <a:spcPct val="120000"/>
                </a:lnSpc>
                <a:defRPr/>
              </a:pPr>
              <a:r>
                <a:rPr lang="en-US" altLang="zh-CN" sz="14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14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完备的分布式查询处理。</a:t>
              </a:r>
              <a:endParaRPr lang="en-US" altLang="zh-CN" sz="1100" b="1" kern="100" dirty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宋体" panose="02010600030101010101" pitchFamily="2" charset="-122"/>
                <a:cs typeface="+mn-ea"/>
              </a:endParaRPr>
            </a:p>
            <a:p>
              <a:pPr defTabSz="866349">
                <a:lnSpc>
                  <a:spcPct val="120000"/>
                </a:lnSpc>
                <a:defRPr/>
              </a:pPr>
              <a:r>
                <a:rPr lang="en-US" altLang="zh-CN" sz="14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14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可靠容灾的分布式事务处理</a:t>
              </a:r>
              <a:endPara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defTabSz="866349">
                <a:lnSpc>
                  <a:spcPct val="120000"/>
                </a:lnSpc>
                <a:defRPr/>
              </a:pPr>
              <a:r>
                <a:rPr lang="en-US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3.</a:t>
              </a:r>
              <a:r>
                <a:rPr lang="zh-CN" altLang="en-US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自动水平弹性扩容</a:t>
              </a:r>
              <a:endPara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5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d95e91cf-58a4-4e71-b536-74e4c4e9b22d">
            <a:extLst>
              <a:ext uri="{FF2B5EF4-FFF2-40B4-BE49-F238E27FC236}">
                <a16:creationId xmlns:a16="http://schemas.microsoft.com/office/drawing/2014/main" id="{FC018464-15E0-4626-9306-422F648F3D5E}"/>
              </a:ext>
            </a:extLst>
          </p:cNvPr>
          <p:cNvGrpSpPr>
            <a:grpSpLocks noChangeAspect="1"/>
          </p:cNvGrpSpPr>
          <p:nvPr/>
        </p:nvGrpSpPr>
        <p:grpSpPr>
          <a:xfrm>
            <a:off x="1373857" y="2255019"/>
            <a:ext cx="9300578" cy="2272748"/>
            <a:chOff x="2284887" y="2312876"/>
            <a:chExt cx="7670478" cy="187440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40CFE6F-2E06-4303-9A34-3F946B1901AF}"/>
                </a:ext>
              </a:extLst>
            </p:cNvPr>
            <p:cNvGrpSpPr/>
            <p:nvPr/>
          </p:nvGrpSpPr>
          <p:grpSpPr>
            <a:xfrm>
              <a:off x="2284887" y="2312876"/>
              <a:ext cx="1133154" cy="1133153"/>
              <a:chOff x="3561416" y="2805766"/>
              <a:chExt cx="1246469" cy="124646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7C24B5F-5637-4F49-BCF0-2B6ED2817907}"/>
                  </a:ext>
                </a:extLst>
              </p:cNvPr>
              <p:cNvSpPr/>
              <p:nvPr/>
            </p:nvSpPr>
            <p:spPr>
              <a:xfrm>
                <a:off x="3561416" y="2805766"/>
                <a:ext cx="1246469" cy="124646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246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弦形 37">
                <a:extLst>
                  <a:ext uri="{FF2B5EF4-FFF2-40B4-BE49-F238E27FC236}">
                    <a16:creationId xmlns:a16="http://schemas.microsoft.com/office/drawing/2014/main" id="{6010D168-523D-4297-BE3B-449800407657}"/>
                  </a:ext>
                </a:extLst>
              </p:cNvPr>
              <p:cNvSpPr/>
              <p:nvPr/>
            </p:nvSpPr>
            <p:spPr>
              <a:xfrm>
                <a:off x="3686064" y="2930413"/>
                <a:ext cx="997173" cy="997173"/>
              </a:xfrm>
              <a:prstGeom prst="chord">
                <a:avLst>
                  <a:gd name="adj1" fmla="val 1168272"/>
                  <a:gd name="adj2" fmla="val 9631728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246" dirty="0">
                  <a:solidFill>
                    <a:srgbClr val="CC222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E3A5671-E078-4ACD-A8C8-F357D56DA803}"/>
                </a:ext>
              </a:extLst>
            </p:cNvPr>
            <p:cNvGrpSpPr/>
            <p:nvPr/>
          </p:nvGrpSpPr>
          <p:grpSpPr>
            <a:xfrm>
              <a:off x="5553550" y="2312876"/>
              <a:ext cx="1133154" cy="1133153"/>
              <a:chOff x="5472766" y="2805766"/>
              <a:chExt cx="1246469" cy="124646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E3C70BC-0C0C-4192-AEA8-0E3149F8CF75}"/>
                  </a:ext>
                </a:extLst>
              </p:cNvPr>
              <p:cNvSpPr/>
              <p:nvPr/>
            </p:nvSpPr>
            <p:spPr>
              <a:xfrm>
                <a:off x="5472766" y="2805766"/>
                <a:ext cx="1246469" cy="124646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246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弦形 35">
                <a:extLst>
                  <a:ext uri="{FF2B5EF4-FFF2-40B4-BE49-F238E27FC236}">
                    <a16:creationId xmlns:a16="http://schemas.microsoft.com/office/drawing/2014/main" id="{34CC2497-5E36-47F9-98DA-A43EC6F28A26}"/>
                  </a:ext>
                </a:extLst>
              </p:cNvPr>
              <p:cNvSpPr/>
              <p:nvPr/>
            </p:nvSpPr>
            <p:spPr>
              <a:xfrm>
                <a:off x="5597414" y="2930413"/>
                <a:ext cx="997173" cy="997173"/>
              </a:xfrm>
              <a:prstGeom prst="chord">
                <a:avLst>
                  <a:gd name="adj1" fmla="val 20431728"/>
                  <a:gd name="adj2" fmla="val 11968272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246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E6EC7F7-2FA2-40EA-8736-D639E64ABE7D}"/>
                </a:ext>
              </a:extLst>
            </p:cNvPr>
            <p:cNvGrpSpPr/>
            <p:nvPr/>
          </p:nvGrpSpPr>
          <p:grpSpPr>
            <a:xfrm>
              <a:off x="8822211" y="2312876"/>
              <a:ext cx="1133154" cy="1133153"/>
              <a:chOff x="7384116" y="2805766"/>
              <a:chExt cx="1246469" cy="124646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5DADC2E-4107-4B8E-A2E4-1C0BECA6B244}"/>
                  </a:ext>
                </a:extLst>
              </p:cNvPr>
              <p:cNvSpPr/>
              <p:nvPr/>
            </p:nvSpPr>
            <p:spPr>
              <a:xfrm>
                <a:off x="7384116" y="2805766"/>
                <a:ext cx="1246469" cy="124646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246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弦形 33">
                <a:extLst>
                  <a:ext uri="{FF2B5EF4-FFF2-40B4-BE49-F238E27FC236}">
                    <a16:creationId xmlns:a16="http://schemas.microsoft.com/office/drawing/2014/main" id="{0CE47C46-5631-4A64-8A8B-AA0330967DEB}"/>
                  </a:ext>
                </a:extLst>
              </p:cNvPr>
              <p:cNvSpPr/>
              <p:nvPr/>
            </p:nvSpPr>
            <p:spPr>
              <a:xfrm>
                <a:off x="7508764" y="2930413"/>
                <a:ext cx="997173" cy="997173"/>
              </a:xfrm>
              <a:prstGeom prst="chord">
                <a:avLst>
                  <a:gd name="adj1" fmla="val 18849572"/>
                  <a:gd name="adj2" fmla="val 13485667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246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DC89239-225D-4182-871C-3A5921D1808D}"/>
                </a:ext>
              </a:extLst>
            </p:cNvPr>
            <p:cNvGrpSpPr/>
            <p:nvPr/>
          </p:nvGrpSpPr>
          <p:grpSpPr>
            <a:xfrm>
              <a:off x="3514542" y="2879451"/>
              <a:ext cx="1942507" cy="1307831"/>
              <a:chOff x="3695790" y="4328050"/>
              <a:chExt cx="1942507" cy="1307831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B6BB223-5077-421B-B652-F2A0B06ADF70}"/>
                  </a:ext>
                </a:extLst>
              </p:cNvPr>
              <p:cNvCxnSpPr/>
              <p:nvPr/>
            </p:nvCxnSpPr>
            <p:spPr>
              <a:xfrm>
                <a:off x="3695790" y="4384928"/>
                <a:ext cx="541319" cy="671945"/>
              </a:xfrm>
              <a:prstGeom prst="line">
                <a:avLst/>
              </a:prstGeom>
              <a:ln>
                <a:solidFill>
                  <a:schemeClr val="accent1">
                    <a:lumMod val="10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B208A59-5FE2-400D-8BEA-00411A50E8C9}"/>
                  </a:ext>
                </a:extLst>
              </p:cNvPr>
              <p:cNvCxnSpPr/>
              <p:nvPr/>
            </p:nvCxnSpPr>
            <p:spPr>
              <a:xfrm flipH="1">
                <a:off x="5040802" y="4328050"/>
                <a:ext cx="597495" cy="742677"/>
              </a:xfrm>
              <a:prstGeom prst="line">
                <a:avLst/>
              </a:prstGeom>
              <a:ln>
                <a:solidFill>
                  <a:schemeClr val="accent1">
                    <a:lumMod val="10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65EAB21-26C8-49E0-B55C-5066260D386C}"/>
                  </a:ext>
                </a:extLst>
              </p:cNvPr>
              <p:cNvSpPr/>
              <p:nvPr/>
            </p:nvSpPr>
            <p:spPr>
              <a:xfrm>
                <a:off x="4319138" y="4996246"/>
                <a:ext cx="639635" cy="63963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246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A5C8C00-422A-4768-9C1C-ACB706E1F9AA}"/>
                </a:ext>
              </a:extLst>
            </p:cNvPr>
            <p:cNvGrpSpPr/>
            <p:nvPr/>
          </p:nvGrpSpPr>
          <p:grpSpPr>
            <a:xfrm>
              <a:off x="6783205" y="2861646"/>
              <a:ext cx="1942507" cy="1307832"/>
              <a:chOff x="6623978" y="4052235"/>
              <a:chExt cx="2136758" cy="1438614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99A5F2E-42BA-426E-B928-5CC15CE0A5B8}"/>
                  </a:ext>
                </a:extLst>
              </p:cNvPr>
              <p:cNvCxnSpPr/>
              <p:nvPr/>
            </p:nvCxnSpPr>
            <p:spPr>
              <a:xfrm>
                <a:off x="6623978" y="4114800"/>
                <a:ext cx="595451" cy="739140"/>
              </a:xfrm>
              <a:prstGeom prst="line">
                <a:avLst/>
              </a:prstGeom>
              <a:ln>
                <a:solidFill>
                  <a:schemeClr val="accent1">
                    <a:lumMod val="10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32017CB-D0FC-419F-B749-37DC79D2175D}"/>
                  </a:ext>
                </a:extLst>
              </p:cNvPr>
              <p:cNvCxnSpPr/>
              <p:nvPr/>
            </p:nvCxnSpPr>
            <p:spPr>
              <a:xfrm flipH="1">
                <a:off x="8103492" y="4052235"/>
                <a:ext cx="657244" cy="816945"/>
              </a:xfrm>
              <a:prstGeom prst="line">
                <a:avLst/>
              </a:prstGeom>
              <a:ln>
                <a:solidFill>
                  <a:schemeClr val="accent1">
                    <a:lumMod val="10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65AE242-F67E-4AF0-9EDD-8E3DFE88CC13}"/>
                  </a:ext>
                </a:extLst>
              </p:cNvPr>
              <p:cNvSpPr/>
              <p:nvPr/>
            </p:nvSpPr>
            <p:spPr>
              <a:xfrm>
                <a:off x="7309661" y="4787252"/>
                <a:ext cx="703599" cy="70359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246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任意多边形: 形状 66">
              <a:extLst>
                <a:ext uri="{FF2B5EF4-FFF2-40B4-BE49-F238E27FC236}">
                  <a16:creationId xmlns:a16="http://schemas.microsoft.com/office/drawing/2014/main" id="{D9178E07-6A00-4346-A570-DA23919C6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0396" y="3714082"/>
              <a:ext cx="271948" cy="271153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246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: 形状 81">
              <a:extLst>
                <a:ext uri="{FF2B5EF4-FFF2-40B4-BE49-F238E27FC236}">
                  <a16:creationId xmlns:a16="http://schemas.microsoft.com/office/drawing/2014/main" id="{1259B352-4464-4BFD-BA2D-7FD30A59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3" y="3714082"/>
              <a:ext cx="271948" cy="271153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246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77C225-1C49-4053-9FF7-BEEC3E6F4EE1}"/>
              </a:ext>
            </a:extLst>
          </p:cNvPr>
          <p:cNvGrpSpPr/>
          <p:nvPr/>
        </p:nvGrpSpPr>
        <p:grpSpPr>
          <a:xfrm>
            <a:off x="757170" y="4166113"/>
            <a:ext cx="2595843" cy="918261"/>
            <a:chOff x="1219594" y="5016378"/>
            <a:chExt cx="2763948" cy="97772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EE6BFB-37C6-4D48-891B-86D394CD89D8}"/>
                </a:ext>
              </a:extLst>
            </p:cNvPr>
            <p:cNvSpPr/>
            <p:nvPr/>
          </p:nvSpPr>
          <p:spPr>
            <a:xfrm>
              <a:off x="1219594" y="5369001"/>
              <a:ext cx="2763948" cy="6251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世界上第一个分布式数据库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SDD-1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诞生于美国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CCA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公司</a:t>
              </a:r>
              <a:endPara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6977723-D742-4118-9AF5-4F641816CFE2}"/>
                </a:ext>
              </a:extLst>
            </p:cNvPr>
            <p:cNvSpPr/>
            <p:nvPr/>
          </p:nvSpPr>
          <p:spPr>
            <a:xfrm>
              <a:off x="1480580" y="5016378"/>
              <a:ext cx="2241975" cy="3274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46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1979</a:t>
              </a:r>
              <a:r>
                <a:rPr lang="zh-CN" altLang="en-US" sz="1246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年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3F68EF5-4978-4EA6-A104-7889C5D85F33}"/>
              </a:ext>
            </a:extLst>
          </p:cNvPr>
          <p:cNvGrpSpPr/>
          <p:nvPr/>
        </p:nvGrpSpPr>
        <p:grpSpPr>
          <a:xfrm>
            <a:off x="4714298" y="4166112"/>
            <a:ext cx="2595843" cy="1176793"/>
            <a:chOff x="1219594" y="5016378"/>
            <a:chExt cx="2763948" cy="125299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A7008-2131-4CA3-A9F4-6BFCD2A5B6F3}"/>
                </a:ext>
              </a:extLst>
            </p:cNvPr>
            <p:cNvSpPr/>
            <p:nvPr/>
          </p:nvSpPr>
          <p:spPr>
            <a:xfrm>
              <a:off x="1219594" y="5369001"/>
              <a:ext cx="2763948" cy="9003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Google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三篇经典分布式论文诞生：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dirty="0" err="1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BigTable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GFS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Google File System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）</a:t>
              </a:r>
              <a:endPara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86DD9DC-7D89-4842-9B4B-A335F1E4CA3A}"/>
                </a:ext>
              </a:extLst>
            </p:cNvPr>
            <p:cNvSpPr/>
            <p:nvPr/>
          </p:nvSpPr>
          <p:spPr>
            <a:xfrm>
              <a:off x="1480580" y="5016378"/>
              <a:ext cx="2241975" cy="3274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46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2005</a:t>
              </a:r>
              <a:r>
                <a:rPr lang="zh-CN" altLang="en-US" sz="1246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年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326FBA2-AD87-48C4-A6C0-30311B0442C4}"/>
              </a:ext>
            </a:extLst>
          </p:cNvPr>
          <p:cNvGrpSpPr/>
          <p:nvPr/>
        </p:nvGrpSpPr>
        <p:grpSpPr>
          <a:xfrm>
            <a:off x="8753438" y="4166115"/>
            <a:ext cx="2595843" cy="1435325"/>
            <a:chOff x="1219594" y="5016378"/>
            <a:chExt cx="2763948" cy="15282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F864C13-DCE8-483B-8289-1205B94E8DB5}"/>
                </a:ext>
              </a:extLst>
            </p:cNvPr>
            <p:cNvSpPr/>
            <p:nvPr/>
          </p:nvSpPr>
          <p:spPr>
            <a:xfrm>
              <a:off x="1219594" y="5369001"/>
              <a:ext cx="2763948" cy="11756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Google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发布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Spanner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F1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两大论文，随后著名的开源分布式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KV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数据库</a:t>
              </a:r>
              <a:r>
                <a:rPr lang="en-US" altLang="zh-CN" sz="1400" dirty="0" err="1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CockkroachDB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dirty="0" err="1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TiDB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诞生</a:t>
              </a:r>
              <a:endPara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5CF2D9F-8294-4C6F-9E57-5C9750489F67}"/>
                </a:ext>
              </a:extLst>
            </p:cNvPr>
            <p:cNvSpPr/>
            <p:nvPr/>
          </p:nvSpPr>
          <p:spPr>
            <a:xfrm>
              <a:off x="1480580" y="5016378"/>
              <a:ext cx="2241975" cy="3274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46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2012~2013</a:t>
              </a:r>
              <a:endParaRPr lang="zh-CN" altLang="en-US" sz="1246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2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>
            <a:extLst>
              <a:ext uri="{FF2B5EF4-FFF2-40B4-BE49-F238E27FC236}">
                <a16:creationId xmlns:a16="http://schemas.microsoft.com/office/drawing/2014/main" id="{B7914952-F6E0-4193-87C3-C59AFC557F9A}"/>
              </a:ext>
            </a:extLst>
          </p:cNvPr>
          <p:cNvSpPr/>
          <p:nvPr/>
        </p:nvSpPr>
        <p:spPr>
          <a:xfrm>
            <a:off x="5250983" y="2385648"/>
            <a:ext cx="1373967" cy="13739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 sz="1246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弦形 51">
            <a:extLst>
              <a:ext uri="{FF2B5EF4-FFF2-40B4-BE49-F238E27FC236}">
                <a16:creationId xmlns:a16="http://schemas.microsoft.com/office/drawing/2014/main" id="{D7BED0EE-496B-48B5-B98E-3403E4E3675F}"/>
              </a:ext>
            </a:extLst>
          </p:cNvPr>
          <p:cNvSpPr/>
          <p:nvPr/>
        </p:nvSpPr>
        <p:spPr>
          <a:xfrm>
            <a:off x="5388381" y="2523045"/>
            <a:ext cx="1099171" cy="1099171"/>
          </a:xfrm>
          <a:prstGeom prst="chord">
            <a:avLst>
              <a:gd name="adj1" fmla="val 16649052"/>
              <a:gd name="adj2" fmla="val 16541342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246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C1F222A-37EC-4EFD-9663-362CB606CACE}"/>
              </a:ext>
            </a:extLst>
          </p:cNvPr>
          <p:cNvGrpSpPr/>
          <p:nvPr/>
        </p:nvGrpSpPr>
        <p:grpSpPr>
          <a:xfrm>
            <a:off x="4677122" y="4166113"/>
            <a:ext cx="2837756" cy="1435325"/>
            <a:chOff x="1219594" y="5016378"/>
            <a:chExt cx="3021527" cy="152827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A1AA261-C92E-4C95-85E4-3A1228D102A1}"/>
                </a:ext>
              </a:extLst>
            </p:cNvPr>
            <p:cNvSpPr/>
            <p:nvPr/>
          </p:nvSpPr>
          <p:spPr>
            <a:xfrm>
              <a:off x="1219594" y="5369001"/>
              <a:ext cx="3021527" cy="11756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数据库随着云技术的发展，一切业务都走向云端，这也是目前最火的方向之一：云原生分布式数据库。</a:t>
              </a:r>
              <a:endPara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11BFAB3-FD12-4F50-8C1E-9BA80068ED28}"/>
                </a:ext>
              </a:extLst>
            </p:cNvPr>
            <p:cNvSpPr/>
            <p:nvPr/>
          </p:nvSpPr>
          <p:spPr>
            <a:xfrm>
              <a:off x="1480580" y="5016378"/>
              <a:ext cx="2241975" cy="3274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46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当下及未来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4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D3A0EE-977D-4D25-951E-147B24478CD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3C55C-2DEC-4941-8B85-F1FDBDED1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0" y="-1"/>
            <a:ext cx="11875625" cy="6857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15E39B-C34B-4195-B588-14909AD9DF6E}"/>
              </a:ext>
            </a:extLst>
          </p:cNvPr>
          <p:cNvSpPr/>
          <p:nvPr/>
        </p:nvSpPr>
        <p:spPr>
          <a:xfrm>
            <a:off x="88992" y="3814143"/>
            <a:ext cx="12014016" cy="295445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glow>
              <a:schemeClr val="accent1">
                <a:alpha val="60000"/>
              </a:schemeClr>
            </a:glow>
            <a:outerShdw dir="672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7" dirty="0"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634D8-A875-4131-A454-9AF4A4AA5971}"/>
              </a:ext>
            </a:extLst>
          </p:cNvPr>
          <p:cNvSpPr txBox="1"/>
          <p:nvPr/>
        </p:nvSpPr>
        <p:spPr>
          <a:xfrm>
            <a:off x="4410049" y="4983717"/>
            <a:ext cx="2069797" cy="6585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ctr"/>
            <a:r>
              <a:rPr lang="zh-CN" altLang="en-US" sz="3679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课题内容</a:t>
            </a:r>
            <a:endParaRPr lang="en-US" altLang="zh-CN" sz="3679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PA_文本框 7">
            <a:extLst>
              <a:ext uri="{FF2B5EF4-FFF2-40B4-BE49-F238E27FC236}">
                <a16:creationId xmlns:a16="http://schemas.microsoft.com/office/drawing/2014/main" id="{731C2FA3-5DF8-41FF-BC30-2445A00EFE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20764" y="4902862"/>
            <a:ext cx="3300904" cy="82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0715"/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NO</a:t>
            </a:r>
            <a:r>
              <a:rPr lang="en-US" altLang="zh-CN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.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02</a:t>
            </a:r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4474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3AF450-61C2-463F-A0A5-CFBC865C7000}"/>
              </a:ext>
            </a:extLst>
          </p:cNvPr>
          <p:cNvGrpSpPr/>
          <p:nvPr/>
        </p:nvGrpSpPr>
        <p:grpSpPr>
          <a:xfrm>
            <a:off x="837061" y="636944"/>
            <a:ext cx="1921403" cy="2132067"/>
            <a:chOff x="2775898" y="975340"/>
            <a:chExt cx="1441240" cy="15990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0F3337-2F08-40AE-8FA7-FFAB6D36862D}"/>
                </a:ext>
              </a:extLst>
            </p:cNvPr>
            <p:cNvSpPr/>
            <p:nvPr/>
          </p:nvSpPr>
          <p:spPr>
            <a:xfrm>
              <a:off x="2775898" y="975340"/>
              <a:ext cx="582362" cy="569792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100" kern="0" dirty="0">
                  <a:solidFill>
                    <a:srgbClr val="FFFFFF"/>
                  </a:solidFill>
                  <a:latin typeface="+mn-ea"/>
                  <a:cs typeface="+mn-ea"/>
                </a:rPr>
                <a:t>Raft</a:t>
              </a:r>
              <a:endParaRPr lang="zh-CN" altLang="en-US" sz="21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29" name="任意多边形 3">
              <a:extLst>
                <a:ext uri="{FF2B5EF4-FFF2-40B4-BE49-F238E27FC236}">
                  <a16:creationId xmlns:a16="http://schemas.microsoft.com/office/drawing/2014/main" id="{3639ACA7-7987-48E3-AC46-7E2A5269DB9F}"/>
                </a:ext>
              </a:extLst>
            </p:cNvPr>
            <p:cNvSpPr/>
            <p:nvPr/>
          </p:nvSpPr>
          <p:spPr>
            <a:xfrm>
              <a:off x="2830364" y="1187616"/>
              <a:ext cx="1386774" cy="1386774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EC3D585-7CFB-4508-962F-9E0EF540FDED}"/>
                </a:ext>
              </a:extLst>
            </p:cNvPr>
            <p:cNvSpPr/>
            <p:nvPr/>
          </p:nvSpPr>
          <p:spPr>
            <a:xfrm>
              <a:off x="2958275" y="1724068"/>
              <a:ext cx="1258863" cy="440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34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一种易于理解的分布式一致性协议</a:t>
              </a:r>
            </a:p>
          </p:txBody>
        </p:sp>
      </p:grpSp>
      <p:pic>
        <p:nvPicPr>
          <p:cNvPr id="1028" name="Picture 4" descr="数据库服务器">
            <a:extLst>
              <a:ext uri="{FF2B5EF4-FFF2-40B4-BE49-F238E27FC236}">
                <a16:creationId xmlns:a16="http://schemas.microsoft.com/office/drawing/2014/main" id="{82FFA293-CD68-4935-B6F9-009397250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82" y="1844495"/>
            <a:ext cx="28956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D4B6E4-CBCA-4FA7-8FA1-6E1050169BD9}"/>
              </a:ext>
            </a:extLst>
          </p:cNvPr>
          <p:cNvSpPr txBox="1"/>
          <p:nvPr/>
        </p:nvSpPr>
        <p:spPr>
          <a:xfrm>
            <a:off x="5199413" y="4486471"/>
            <a:ext cx="17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数据库服务器</a:t>
            </a:r>
          </a:p>
        </p:txBody>
      </p:sp>
      <p:pic>
        <p:nvPicPr>
          <p:cNvPr id="1026" name="Picture 2" descr="客户端向服务器发送数据">
            <a:extLst>
              <a:ext uri="{FF2B5EF4-FFF2-40B4-BE49-F238E27FC236}">
                <a16:creationId xmlns:a16="http://schemas.microsoft.com/office/drawing/2014/main" id="{598A934A-3EAD-43E9-9476-C027B7A1CC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81" y="1302797"/>
            <a:ext cx="66865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196271-B6CD-4CC5-A3F1-7BD55790ACB0}"/>
              </a:ext>
            </a:extLst>
          </p:cNvPr>
          <p:cNvSpPr txBox="1"/>
          <p:nvPr/>
        </p:nvSpPr>
        <p:spPr>
          <a:xfrm>
            <a:off x="4778051" y="4945133"/>
            <a:ext cx="457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客户端向服务器发送数据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4E5BA52-3C8F-4356-AB35-F3AB2910E4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76" y="198807"/>
            <a:ext cx="6848009" cy="64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037F15-A07D-4A05-94AD-FEF3942F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59" y="1848918"/>
            <a:ext cx="8052919" cy="32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D99C70-469B-4A74-A3DE-6AF6C930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96" y="1302797"/>
            <a:ext cx="6721411" cy="40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0FF079D-D9E2-478C-B52A-7F157C606BDC}"/>
              </a:ext>
            </a:extLst>
          </p:cNvPr>
          <p:cNvGrpSpPr/>
          <p:nvPr/>
        </p:nvGrpSpPr>
        <p:grpSpPr>
          <a:xfrm>
            <a:off x="2742087" y="2353888"/>
            <a:ext cx="6135730" cy="2373057"/>
            <a:chOff x="2438399" y="2337959"/>
            <a:chExt cx="6226629" cy="240821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8E6496B-9881-41E1-8735-10CDEA8E37D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931885" y="3055258"/>
              <a:ext cx="1328523" cy="791028"/>
            </a:xfrm>
            <a:prstGeom prst="line">
              <a:avLst/>
            </a:prstGeom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D3785A-D7EB-4564-A82E-63F8D417573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408" y="3104699"/>
              <a:ext cx="2033670" cy="1314901"/>
            </a:xfrm>
            <a:prstGeom prst="line">
              <a:avLst/>
            </a:prstGeom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F995EF8-A6B6-4A95-9731-95ECEBC9C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369" y="2766587"/>
              <a:ext cx="1424181" cy="1653013"/>
            </a:xfrm>
            <a:prstGeom prst="line">
              <a:avLst/>
            </a:prstGeom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321592-6BE2-4617-BF9B-3ECB7E1C93A8}"/>
                </a:ext>
              </a:extLst>
            </p:cNvPr>
            <p:cNvSpPr/>
            <p:nvPr/>
          </p:nvSpPr>
          <p:spPr>
            <a:xfrm>
              <a:off x="2438399" y="3846286"/>
              <a:ext cx="493486" cy="493486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74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F7EBA-1262-4493-BFF0-DE08EE1688AA}"/>
                </a:ext>
              </a:extLst>
            </p:cNvPr>
            <p:cNvSpPr/>
            <p:nvPr/>
          </p:nvSpPr>
          <p:spPr>
            <a:xfrm>
              <a:off x="4260408" y="2931886"/>
              <a:ext cx="246744" cy="246744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74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E8829E-73C3-449F-84A0-094887CF69E1}"/>
                </a:ext>
              </a:extLst>
            </p:cNvPr>
            <p:cNvSpPr/>
            <p:nvPr/>
          </p:nvSpPr>
          <p:spPr>
            <a:xfrm>
              <a:off x="6445502" y="4339772"/>
              <a:ext cx="406400" cy="4064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74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A77966-7320-4591-A6DC-1E88F1E2DB6B}"/>
                </a:ext>
              </a:extLst>
            </p:cNvPr>
            <p:cNvSpPr/>
            <p:nvPr/>
          </p:nvSpPr>
          <p:spPr>
            <a:xfrm>
              <a:off x="8071101" y="2337959"/>
              <a:ext cx="593927" cy="593927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74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4FD8BD1-BDD2-4011-8638-75923D51687E}"/>
              </a:ext>
            </a:extLst>
          </p:cNvPr>
          <p:cNvSpPr txBox="1"/>
          <p:nvPr/>
        </p:nvSpPr>
        <p:spPr>
          <a:xfrm>
            <a:off x="2848959" y="1960880"/>
            <a:ext cx="4896040" cy="84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Leader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向其他节点发送自己的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log entries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，当成功将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Leader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entries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复制给大多数节点后，即对其进行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commit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。每个节点都会将已经进行提交的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entries apply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到自己的状态机中。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478BD402-0641-4367-B7F4-C0C3AD2F6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254" y="1580036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4"/>
              </a:spcBef>
            </a:pPr>
            <a:r>
              <a:rPr lang="en-US" altLang="zh-CN" sz="1577" b="1" dirty="0" err="1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AppendEntries</a:t>
            </a:r>
            <a:endParaRPr lang="zh-CN" altLang="en-US" sz="1577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F6B57D-5256-4E1A-AAFF-0F207E4424FA}"/>
              </a:ext>
            </a:extLst>
          </p:cNvPr>
          <p:cNvSpPr txBox="1"/>
          <p:nvPr/>
        </p:nvSpPr>
        <p:spPr>
          <a:xfrm>
            <a:off x="1644512" y="4837714"/>
            <a:ext cx="2580233" cy="5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每个节点维护一个选举定时器，超时时发起选举。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2D73989A-8987-466E-9DBF-7B4B6C43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062" y="4549120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4"/>
              </a:spcBef>
            </a:pPr>
            <a:r>
              <a:rPr lang="en-US" altLang="zh-CN" sz="1577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Leader</a:t>
            </a:r>
            <a:r>
              <a:rPr lang="zh-CN" altLang="en-US" sz="1577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选举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E2A60B-2452-44F7-B3B9-E2F5198B8259}"/>
              </a:ext>
            </a:extLst>
          </p:cNvPr>
          <p:cNvSpPr txBox="1"/>
          <p:nvPr/>
        </p:nvSpPr>
        <p:spPr>
          <a:xfrm>
            <a:off x="8877817" y="2521537"/>
            <a:ext cx="2580233" cy="110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节点的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log entries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可能会增长得很大，这时应用快照保存状态，删除快照前的所有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log entries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E32F0692-DA94-438D-AC1E-798C00C24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367" y="2232943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4"/>
              </a:spcBef>
            </a:pPr>
            <a:r>
              <a:rPr lang="zh-CN" altLang="en-US" sz="1577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快照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BE0A02-7458-4ECB-954D-12C53102F323}"/>
              </a:ext>
            </a:extLst>
          </p:cNvPr>
          <p:cNvSpPr txBox="1"/>
          <p:nvPr/>
        </p:nvSpPr>
        <p:spPr>
          <a:xfrm>
            <a:off x="5712328" y="5223573"/>
            <a:ext cx="2580233" cy="5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每当自身状态发生改变时，就将当前状态持久化。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DE6FF214-81BB-4B81-9D34-2365FA14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14959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4"/>
              </a:spcBef>
            </a:pPr>
            <a:r>
              <a:rPr lang="zh-CN" altLang="en-US" sz="1577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持久化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AA40994-0A75-4C72-B3FD-A955D1D8B6BE}"/>
              </a:ext>
            </a:extLst>
          </p:cNvPr>
          <p:cNvSpPr/>
          <p:nvPr/>
        </p:nvSpPr>
        <p:spPr>
          <a:xfrm>
            <a:off x="837061" y="636944"/>
            <a:ext cx="776382" cy="759723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100" kern="0" dirty="0">
                <a:solidFill>
                  <a:srgbClr val="FFFFFF"/>
                </a:solidFill>
                <a:latin typeface="+mn-ea"/>
                <a:cs typeface="+mn-ea"/>
              </a:rPr>
              <a:t>Raft</a:t>
            </a:r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3" name="任意多边形 3">
            <a:extLst>
              <a:ext uri="{FF2B5EF4-FFF2-40B4-BE49-F238E27FC236}">
                <a16:creationId xmlns:a16="http://schemas.microsoft.com/office/drawing/2014/main" id="{622400F8-FC23-43BE-8E51-A5DCA55E7267}"/>
              </a:ext>
            </a:extLst>
          </p:cNvPr>
          <p:cNvSpPr/>
          <p:nvPr/>
        </p:nvSpPr>
        <p:spPr>
          <a:xfrm>
            <a:off x="909673" y="919979"/>
            <a:ext cx="1848791" cy="1849032"/>
          </a:xfrm>
          <a:custGeom>
            <a:avLst/>
            <a:gdLst>
              <a:gd name="connsiteX0" fmla="*/ 1103264 w 2180339"/>
              <a:gd name="connsiteY0" fmla="*/ 73 h 2180207"/>
              <a:gd name="connsiteX1" fmla="*/ 2114753 w 2180339"/>
              <a:gd name="connsiteY1" fmla="*/ 717933 h 2180207"/>
              <a:gd name="connsiteX2" fmla="*/ 1728576 w 2180339"/>
              <a:gd name="connsiteY2" fmla="*/ 1973704 h 2180207"/>
              <a:gd name="connsiteX3" fmla="*/ 415058 w 2180339"/>
              <a:gd name="connsiteY3" fmla="*/ 1945997 h 2180207"/>
              <a:gd name="connsiteX4" fmla="*/ 82179 w 2180339"/>
              <a:gd name="connsiteY4" fmla="*/ 675059 h 2180207"/>
              <a:gd name="connsiteX5" fmla="*/ 165557 w 2180339"/>
              <a:gd name="connsiteY5" fmla="*/ 709392 h 2180207"/>
              <a:gd name="connsiteX6" fmla="*/ 470901 w 2180339"/>
              <a:gd name="connsiteY6" fmla="*/ 1875198 h 2180207"/>
              <a:gd name="connsiteX7" fmla="*/ 1675764 w 2180339"/>
              <a:gd name="connsiteY7" fmla="*/ 1900614 h 2180207"/>
              <a:gd name="connsiteX8" fmla="*/ 2029998 w 2180339"/>
              <a:gd name="connsiteY8" fmla="*/ 748721 h 2180207"/>
              <a:gd name="connsiteX9" fmla="*/ 1019053 w 2180339"/>
              <a:gd name="connsiteY9" fmla="*/ 92725 h 2180207"/>
              <a:gd name="connsiteX10" fmla="*/ 1012640 w 2180339"/>
              <a:gd name="connsiteY10" fmla="*/ 2780 h 2180207"/>
              <a:gd name="connsiteX11" fmla="*/ 1103264 w 2180339"/>
              <a:gd name="connsiteY11" fmla="*/ 73 h 21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339" h="2180207">
                <a:moveTo>
                  <a:pt x="1103264" y="73"/>
                </a:moveTo>
                <a:cubicBezTo>
                  <a:pt x="1553666" y="5280"/>
                  <a:pt x="1958833" y="288693"/>
                  <a:pt x="2114753" y="717933"/>
                </a:cubicBezTo>
                <a:cubicBezTo>
                  <a:pt x="2281069" y="1175790"/>
                  <a:pt x="2123424" y="1688418"/>
                  <a:pt x="1728576" y="1973704"/>
                </a:cubicBezTo>
                <a:cubicBezTo>
                  <a:pt x="1333726" y="2258991"/>
                  <a:pt x="797525" y="2247680"/>
                  <a:pt x="415058" y="1945997"/>
                </a:cubicBezTo>
                <a:cubicBezTo>
                  <a:pt x="32591" y="1644315"/>
                  <a:pt x="-103296" y="1125495"/>
                  <a:pt x="82179" y="675059"/>
                </a:cubicBezTo>
                <a:lnTo>
                  <a:pt x="165557" y="709392"/>
                </a:lnTo>
                <a:cubicBezTo>
                  <a:pt x="-4574" y="1122568"/>
                  <a:pt x="120071" y="1598470"/>
                  <a:pt x="470901" y="1875198"/>
                </a:cubicBezTo>
                <a:cubicBezTo>
                  <a:pt x="821731" y="2151926"/>
                  <a:pt x="1313577" y="2162301"/>
                  <a:pt x="1675764" y="1900614"/>
                </a:cubicBezTo>
                <a:cubicBezTo>
                  <a:pt x="2037951" y="1638926"/>
                  <a:pt x="2182555" y="1168704"/>
                  <a:pt x="2029998" y="748721"/>
                </a:cubicBezTo>
                <a:cubicBezTo>
                  <a:pt x="1877440" y="328738"/>
                  <a:pt x="1464755" y="60948"/>
                  <a:pt x="1019053" y="92725"/>
                </a:cubicBezTo>
                <a:lnTo>
                  <a:pt x="1012640" y="2780"/>
                </a:lnTo>
                <a:cubicBezTo>
                  <a:pt x="1043009" y="615"/>
                  <a:pt x="1073237" y="-275"/>
                  <a:pt x="1103264" y="73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/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D3E387-5DB3-4B89-9213-C33E8FDCE0B0}"/>
              </a:ext>
            </a:extLst>
          </p:cNvPr>
          <p:cNvSpPr/>
          <p:nvPr/>
        </p:nvSpPr>
        <p:spPr>
          <a:xfrm>
            <a:off x="1080199" y="1635248"/>
            <a:ext cx="1678265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349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一种易于理解的分布式一致性协议</a:t>
            </a:r>
          </a:p>
        </p:txBody>
      </p:sp>
    </p:spTree>
    <p:extLst>
      <p:ext uri="{BB962C8B-B14F-4D97-AF65-F5344CB8AC3E}">
        <p14:creationId xmlns:p14="http://schemas.microsoft.com/office/powerpoint/2010/main" val="8533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randomBar dir="vert"/>
      </p:transition>
    </mc:Choice>
    <mc:Fallback xmlns="">
      <p:transition spd="slow" advClick="0" advTm="2000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SubTitle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837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​​">
  <a:themeElements>
    <a:clrScheme name="自定义 1025">
      <a:dk1>
        <a:sysClr val="windowText" lastClr="000000"/>
      </a:dk1>
      <a:lt1>
        <a:sysClr val="window" lastClr="FFFFFF"/>
      </a:lt1>
      <a:dk2>
        <a:srgbClr val="323232"/>
      </a:dk2>
      <a:lt2>
        <a:srgbClr val="7F7F7F"/>
      </a:lt2>
      <a:accent1>
        <a:srgbClr val="CC2222"/>
      </a:accent1>
      <a:accent2>
        <a:srgbClr val="0C0C0C"/>
      </a:accent2>
      <a:accent3>
        <a:srgbClr val="CC2222"/>
      </a:accent3>
      <a:accent4>
        <a:srgbClr val="0C0C0C"/>
      </a:accent4>
      <a:accent5>
        <a:srgbClr val="CC2222"/>
      </a:accent5>
      <a:accent6>
        <a:srgbClr val="0C0C0C"/>
      </a:accent6>
      <a:hlink>
        <a:srgbClr val="CC2222"/>
      </a:hlink>
      <a:folHlink>
        <a:srgbClr val="B26B02"/>
      </a:folHlink>
    </a:clrScheme>
    <a:fontScheme name="ozyqo10d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964</Words>
  <Application>Microsoft Office PowerPoint</Application>
  <PresentationFormat>宽屏</PresentationFormat>
  <Paragraphs>124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等线</vt:lpstr>
      <vt:lpstr>Microsoft YaHei</vt:lpstr>
      <vt:lpstr>Microsoft YaHei</vt:lpstr>
      <vt:lpstr>Arial</vt:lpstr>
      <vt:lpstr>Bodoni MT Black</vt:lpstr>
      <vt:lpstr>Britannic Bold</vt:lpstr>
      <vt:lpstr>Times New Roman</vt:lpstr>
      <vt:lpstr>​​</vt:lpstr>
      <vt:lpstr>PowerPoint 演示文稿</vt:lpstr>
      <vt:lpstr>PowerPoint 演示文稿</vt:lpstr>
      <vt:lpstr>PowerPoint 演示文稿</vt:lpstr>
      <vt:lpstr>为什么需要分布式数据库？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戴 明成</cp:lastModifiedBy>
  <cp:revision>102</cp:revision>
  <dcterms:created xsi:type="dcterms:W3CDTF">2018-04-08T10:34:42Z</dcterms:created>
  <dcterms:modified xsi:type="dcterms:W3CDTF">2021-11-23T08:42:49Z</dcterms:modified>
</cp:coreProperties>
</file>