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01" autoAdjust="0"/>
  </p:normalViewPr>
  <p:slideViewPr>
    <p:cSldViewPr snapToObjects="1">
      <p:cViewPr>
        <p:scale>
          <a:sx n="10" d="100"/>
          <a:sy n="10" d="100"/>
        </p:scale>
        <p:origin x="-3536" y="-1240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BE6275-ACA6-484A-821E-DE80AABE1791}" type="datetimeFigureOut">
              <a:rPr lang="en-US"/>
              <a:pPr/>
              <a:t>11/17/10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1FB2B-2EFD-274C-9AC1-DFEE098FFE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8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8ACB6F-83C9-9D48-B7D7-8EAFB40D34DF}" type="datetimeFigureOut">
              <a:rPr lang="en-US"/>
              <a:pPr/>
              <a:t>11/17/10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29DB0-AC11-8547-ACDF-37E97413A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2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71453" y="6324600"/>
            <a:ext cx="23702009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65422" y="6324600"/>
            <a:ext cx="70740271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A744BC-CD92-F941-8A30-7B42E4A922FB}" type="datetimeFigureOut">
              <a:rPr lang="en-US"/>
              <a:pPr/>
              <a:t>11/17/10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4BEA6-EF25-0E49-938F-6A6B97F56F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6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625109-CD45-7E4C-9898-15EF4DDA2ED4}" type="datetimeFigureOut">
              <a:rPr lang="en-US"/>
              <a:pPr/>
              <a:t>11/17/10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B6FF0-4811-AB45-985D-CE494E9785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1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07A127-CC85-3E44-BA4F-6AC3203A6716}" type="datetimeFigureOut">
              <a:rPr lang="en-US"/>
              <a:pPr/>
              <a:t>11/17/10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C1584-9C50-B140-A5DC-8A25D3C68A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1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5421" y="36865560"/>
            <a:ext cx="472211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52321" y="36865560"/>
            <a:ext cx="472211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86BDE0-A245-6B44-B2C2-ADF4905ABD41}" type="datetimeFigureOut">
              <a:rPr lang="en-US"/>
              <a:pPr/>
              <a:t>11/17/10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C3AE6-419D-8D43-8837-3B23E01AB5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4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1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2"/>
            <a:ext cx="970026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7C8A4A-4F11-5D4C-BB78-B45422A3B9CF}" type="datetimeFigureOut">
              <a:rPr lang="en-US"/>
              <a:pPr/>
              <a:t>11/17/10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AF0B9-14AC-A645-A166-46C2494B2B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9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DA9B9E-466C-5941-90EC-37C72DBD9C93}" type="datetimeFigureOut">
              <a:rPr lang="en-US"/>
              <a:pPr/>
              <a:t>11/17/10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90727-1328-C14E-AB08-233F1700DC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4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DC6CF2-94C9-9D41-A825-D468450AD2A2}" type="datetimeFigureOut">
              <a:rPr lang="en-US"/>
              <a:pPr/>
              <a:t>11/17/10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11A4F-C5CA-3641-9C1B-973FCB14FC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3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2" y="1310640"/>
            <a:ext cx="7219951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2" y="6888483"/>
            <a:ext cx="7219951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91F055-754A-3144-B25B-539C4975879B}" type="datetimeFigureOut">
              <a:rPr lang="en-US"/>
              <a:pPr/>
              <a:t>11/17/10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EDF3A-32AC-5444-A6BD-AC5B131E62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7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2"/>
            <a:ext cx="1316736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22D43D-7CC8-C74E-9C91-688E70ACBB85}" type="datetimeFigureOut">
              <a:rPr lang="en-US"/>
              <a:pPr/>
              <a:t>11/17/10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2472C-78B5-D742-9A62-9CA2BCF7B3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2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96963" y="1317625"/>
            <a:ext cx="197516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7680325"/>
            <a:ext cx="19751675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30510163"/>
            <a:ext cx="5121275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812234A-7B0E-0943-A860-FE91734AF8A4}" type="datetimeFigureOut">
              <a:rPr lang="en-US"/>
              <a:pPr/>
              <a:t>11/17/10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7763" y="30510163"/>
            <a:ext cx="6950075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363" y="30510163"/>
            <a:ext cx="5121275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2F2DEF6-106B-B944-9A4B-C0362086A3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2193925" rtl="0" eaLnBrk="0" fontAlgn="base" hangingPunct="0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2193925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defTabSz="2193925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defTabSz="2193925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defTabSz="2193925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6pPr>
      <a:lvl7pPr marL="9144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7pPr>
      <a:lvl8pPr marL="13716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8pPr>
      <a:lvl9pPr marL="18288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9pPr>
    </p:titleStyle>
    <p:bodyStyle>
      <a:lvl1pPr marL="1644650" indent="-1644650" algn="l" defTabSz="21939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565525" indent="-1371600" algn="l" defTabSz="21939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86400" indent="-1096963" algn="l" defTabSz="21939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680325" indent="-1096963" algn="l" defTabSz="21939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874250" indent="-1096963" algn="l" defTabSz="21939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image" Target="../media/image12.emf"/><Relationship Id="rId13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1798638"/>
            <a:ext cx="21945600" cy="1782762"/>
          </a:xfrm>
        </p:spPr>
        <p:txBody>
          <a:bodyPr rtlCol="0">
            <a:noAutofit/>
          </a:bodyPr>
          <a:lstStyle/>
          <a:p>
            <a:pPr defTabSz="2194560" eaLnBrk="1" fontAlgn="auto" hangingPunct="1">
              <a:spcAft>
                <a:spcPts val="0"/>
              </a:spcAft>
              <a:defRPr/>
            </a:pPr>
            <a:r>
              <a:rPr lang="en-US" sz="7000" b="1" dirty="0" smtClean="0">
                <a:solidFill>
                  <a:schemeClr val="tx2"/>
                </a:solidFill>
                <a:cs typeface="Tahoma" pitchFamily="34" charset="0"/>
              </a:rPr>
              <a:t>Exploiting Space-time Correlations in an </a:t>
            </a:r>
            <a:br>
              <a:rPr lang="en-US" sz="7000" b="1" dirty="0" smtClean="0">
                <a:solidFill>
                  <a:schemeClr val="tx2"/>
                </a:solidFill>
                <a:cs typeface="Tahoma" pitchFamily="34" charset="0"/>
              </a:rPr>
            </a:br>
            <a:r>
              <a:rPr lang="en-US" sz="7000" b="1" dirty="0" smtClean="0">
                <a:solidFill>
                  <a:schemeClr val="tx2"/>
                </a:solidFill>
                <a:cs typeface="Tahoma" pitchFamily="34" charset="0"/>
              </a:rPr>
              <a:t>RFID Tag Field for Localization and Tracking</a:t>
            </a:r>
            <a:endParaRPr lang="en-US" sz="7000" b="1" dirty="0">
              <a:solidFill>
                <a:schemeClr val="tx2"/>
              </a:solidFill>
              <a:cs typeface="Tahoma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3475038"/>
            <a:ext cx="21945600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2193925" rtl="0" eaLnBrk="0" fontAlgn="base" hangingPunct="0">
              <a:spcBef>
                <a:spcPct val="0"/>
              </a:spcBef>
              <a:spcAft>
                <a:spcPct val="0"/>
              </a:spcAft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193925" rtl="0" eaLnBrk="0" fontAlgn="base" hangingPunct="0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2pPr>
            <a:lvl3pPr algn="ctr" defTabSz="2193925" rtl="0" eaLnBrk="0" fontAlgn="base" hangingPunct="0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3pPr>
            <a:lvl4pPr algn="ctr" defTabSz="2193925" rtl="0" eaLnBrk="0" fontAlgn="base" hangingPunct="0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4pPr>
            <a:lvl5pPr algn="ctr" defTabSz="2193925" rtl="0" eaLnBrk="0" fontAlgn="base" hangingPunct="0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2193925" rtl="0" fontAlgn="base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2193925" rtl="0" fontAlgn="base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2193925" rtl="0" fontAlgn="base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2193925" rtl="0" fontAlgn="base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2194560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cs typeface="Tahoma" pitchFamily="34" charset="0"/>
              </a:rPr>
              <a:t>Victor K.Y. Wu and </a:t>
            </a:r>
            <a:r>
              <a:rPr lang="en-US" sz="4000" dirty="0" err="1" smtClean="0">
                <a:cs typeface="Tahoma" pitchFamily="34" charset="0"/>
              </a:rPr>
              <a:t>Nitin</a:t>
            </a:r>
            <a:r>
              <a:rPr lang="en-US" sz="4000" dirty="0" smtClean="0">
                <a:cs typeface="Tahoma" pitchFamily="34" charset="0"/>
              </a:rPr>
              <a:t> </a:t>
            </a:r>
            <a:r>
              <a:rPr lang="en-US" sz="4000" dirty="0">
                <a:cs typeface="Tahoma" pitchFamily="34" charset="0"/>
              </a:rPr>
              <a:t>H. </a:t>
            </a:r>
            <a:r>
              <a:rPr lang="en-US" sz="4000" dirty="0" err="1" smtClean="0">
                <a:cs typeface="Tahoma" pitchFamily="34" charset="0"/>
              </a:rPr>
              <a:t>Vaidya</a:t>
            </a:r>
            <a:endParaRPr lang="en-US" sz="4000" dirty="0" smtClean="0">
              <a:cs typeface="Tahoma" pitchFamily="34" charset="0"/>
            </a:endParaRPr>
          </a:p>
          <a:p>
            <a:pPr defTabSz="2194560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cs typeface="Tahoma" pitchFamily="34" charset="0"/>
              </a:rPr>
              <a:t>University </a:t>
            </a:r>
            <a:r>
              <a:rPr lang="en-US" sz="4000" dirty="0">
                <a:cs typeface="Tahoma" pitchFamily="34" charset="0"/>
              </a:rPr>
              <a:t>of Illinois at Urbana-Champaign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257800"/>
            <a:ext cx="2194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E:\DCIM\100CANON\IMG_33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792" y="5867400"/>
            <a:ext cx="6730208" cy="744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7" descr="nsf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5762" y="29946600"/>
            <a:ext cx="1976438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Screen shot 2010-11-17 at 10.32.1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51" y="13716000"/>
            <a:ext cx="10608749" cy="4074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old_to_new_path1_rf270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39" y="18664095"/>
            <a:ext cx="3266759" cy="4030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 descr="old_to_new_path2_rf270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47" y="18669049"/>
            <a:ext cx="3285138" cy="4038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 descr="old_to_new_path3_rf270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344" y="18669049"/>
            <a:ext cx="3325832" cy="4038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 descr="old_to_centroid_path1_rf290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39" y="23477252"/>
            <a:ext cx="3296976" cy="4027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 descr="old_to_centroid_path2_rf290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47" y="23477252"/>
            <a:ext cx="3301753" cy="4030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 descr="old_to_centroid_path3_rf290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727" y="23477251"/>
            <a:ext cx="3300290" cy="4013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2" descr="all_to_centroid_path1_rf290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6" y="28194000"/>
            <a:ext cx="3280530" cy="398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 descr="all_to_centroid_path2_rf290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47" y="28194001"/>
            <a:ext cx="3301753" cy="39905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Picture 24" descr="all_to_centroid_path3_rf290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735" y="28194000"/>
            <a:ext cx="3310665" cy="39933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508792" y="5630406"/>
            <a:ext cx="13283408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2"/>
                </a:solidFill>
                <a:latin typeface="+mj-lt"/>
              </a:rPr>
              <a:t>Passive RFID Tag Field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latin typeface="+mj-lt"/>
              </a:rPr>
              <a:t>Stationary tags distributed densely over large physical area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latin typeface="+mj-lt"/>
              </a:rPr>
              <a:t>Tags have storage memory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latin typeface="+mj-lt"/>
              </a:rPr>
              <a:t>Tags can fail temporarily (or scans can be inaccurate)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latin typeface="+mj-lt"/>
              </a:rPr>
              <a:t>Tags can fail permanently due to environmental conditions such as weather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latin typeface="+mj-lt"/>
              </a:rPr>
              <a:t>Tags are cheap, can be replaced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latin typeface="+mj-lt"/>
              </a:rPr>
              <a:t>System decays gracefully, according to deployment and maintenance of tags; it is robust</a:t>
            </a:r>
            <a:endParaRPr lang="en-US" sz="4000" dirty="0" smtClean="0">
              <a:latin typeface="+mj-lt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latin typeface="+mj-lt"/>
              </a:rPr>
              <a:t>Users move through tag field with RFID interrogators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latin typeface="+mj-lt"/>
              </a:rPr>
              <a:t>A user scans a subset of tags in a space-time locality; those tags are </a:t>
            </a:r>
            <a:r>
              <a:rPr lang="en-US" sz="4000" i="1" dirty="0" smtClean="0">
                <a:latin typeface="+mj-lt"/>
              </a:rPr>
              <a:t>space-time correlated</a:t>
            </a:r>
            <a:endParaRPr lang="en-US" sz="4000" i="1" dirty="0" smtClean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2651" y="32289690"/>
            <a:ext cx="1097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Arrow field with </a:t>
            </a:r>
            <a:r>
              <a:rPr lang="en-US" sz="2000" b="1" dirty="0" smtClean="0">
                <a:latin typeface="+mj-lt"/>
              </a:rPr>
              <a:t>d</a:t>
            </a:r>
            <a:r>
              <a:rPr lang="en-US" sz="2000" i="1" baseline="30000" dirty="0" smtClean="0">
                <a:latin typeface="+mj-lt"/>
              </a:rPr>
              <a:t>(</a:t>
            </a:r>
            <a:r>
              <a:rPr lang="en-US" sz="2000" i="1" baseline="30000" dirty="0" err="1" smtClean="0">
                <a:latin typeface="+mj-lt"/>
              </a:rPr>
              <a:t>sar,new</a:t>
            </a:r>
            <a:r>
              <a:rPr lang="en-US" sz="2000" i="1" baseline="30000" dirty="0" smtClean="0">
                <a:latin typeface="+mj-lt"/>
              </a:rPr>
              <a:t>)</a:t>
            </a:r>
            <a:r>
              <a:rPr lang="en-US" sz="2000" dirty="0" smtClean="0">
                <a:latin typeface="+mj-lt"/>
              </a:rPr>
              <a:t> from one run. Antenna power = </a:t>
            </a:r>
            <a:r>
              <a:rPr lang="en-US" sz="2000" i="1" dirty="0" smtClean="0">
                <a:latin typeface="+mj-lt"/>
              </a:rPr>
              <a:t>P</a:t>
            </a:r>
            <a:r>
              <a:rPr lang="en-US" sz="2000" i="1" baseline="-25000" dirty="0" smtClean="0">
                <a:latin typeface="+mj-lt"/>
              </a:rPr>
              <a:t>3</a:t>
            </a:r>
            <a:r>
              <a:rPr lang="en-US" sz="2000" i="1" dirty="0" smtClean="0">
                <a:latin typeface="+mj-lt"/>
              </a:rPr>
              <a:t>.</a:t>
            </a:r>
            <a:endParaRPr lang="en-US" sz="2000" baseline="30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0029" y="27565290"/>
            <a:ext cx="1097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Arrow field with </a:t>
            </a:r>
            <a:r>
              <a:rPr lang="en-US" sz="2000" b="1" dirty="0" smtClean="0">
                <a:latin typeface="+mj-lt"/>
              </a:rPr>
              <a:t>d</a:t>
            </a:r>
            <a:r>
              <a:rPr lang="en-US" sz="2000" i="1" baseline="30000" dirty="0" smtClean="0">
                <a:latin typeface="+mj-lt"/>
              </a:rPr>
              <a:t>(</a:t>
            </a:r>
            <a:r>
              <a:rPr lang="en-US" sz="2000" i="1" baseline="30000" dirty="0" err="1" smtClean="0">
                <a:latin typeface="+mj-lt"/>
              </a:rPr>
              <a:t>cen</a:t>
            </a:r>
            <a:r>
              <a:rPr lang="en-US" sz="2000" i="1" baseline="30000" dirty="0" smtClean="0">
                <a:latin typeface="+mj-lt"/>
              </a:rPr>
              <a:t>)</a:t>
            </a:r>
            <a:r>
              <a:rPr lang="en-US" sz="2000" dirty="0" smtClean="0">
                <a:latin typeface="+mj-lt"/>
              </a:rPr>
              <a:t> from one run. Antenna power = </a:t>
            </a:r>
            <a:r>
              <a:rPr lang="en-US" sz="2000" i="1" dirty="0" smtClean="0">
                <a:latin typeface="+mj-lt"/>
              </a:rPr>
              <a:t>P</a:t>
            </a:r>
            <a:r>
              <a:rPr lang="en-US" sz="2000" i="1" baseline="-25000" dirty="0">
                <a:latin typeface="+mj-lt"/>
              </a:rPr>
              <a:t>2</a:t>
            </a:r>
            <a:r>
              <a:rPr lang="en-US" sz="2000" i="1" dirty="0" smtClean="0">
                <a:latin typeface="+mj-lt"/>
              </a:rPr>
              <a:t>.</a:t>
            </a:r>
            <a:endParaRPr lang="en-US" sz="2000" baseline="300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2651" y="22783800"/>
            <a:ext cx="1097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Arrow field with </a:t>
            </a:r>
            <a:r>
              <a:rPr lang="en-US" sz="2000" b="1" dirty="0" smtClean="0">
                <a:latin typeface="+mj-lt"/>
              </a:rPr>
              <a:t>d</a:t>
            </a:r>
            <a:r>
              <a:rPr lang="en-US" sz="2000" i="1" baseline="30000" dirty="0" smtClean="0">
                <a:latin typeface="+mj-lt"/>
              </a:rPr>
              <a:t>(new)</a:t>
            </a:r>
            <a:r>
              <a:rPr lang="en-US" sz="2000" dirty="0" smtClean="0">
                <a:latin typeface="+mj-lt"/>
              </a:rPr>
              <a:t> from one run. Antenna power = </a:t>
            </a:r>
            <a:r>
              <a:rPr lang="en-US" sz="2000" i="1" dirty="0" smtClean="0">
                <a:latin typeface="+mj-lt"/>
              </a:rPr>
              <a:t>P</a:t>
            </a:r>
            <a:r>
              <a:rPr lang="en-US" sz="2000" i="1" baseline="-25000" dirty="0">
                <a:latin typeface="+mj-lt"/>
              </a:rPr>
              <a:t>2</a:t>
            </a:r>
            <a:r>
              <a:rPr lang="en-US" sz="2000" i="1" dirty="0" smtClean="0">
                <a:latin typeface="+mj-lt"/>
              </a:rPr>
              <a:t>.</a:t>
            </a:r>
            <a:endParaRPr lang="en-US" sz="2000" baseline="300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4039" y="17887890"/>
            <a:ext cx="1097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RFID tag field.</a:t>
            </a:r>
            <a:endParaRPr lang="en-US" sz="2000" baseline="300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605792" y="13468283"/>
            <a:ext cx="1097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Motorola MC9090-G RFID reader.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862592" y="14394626"/>
            <a:ext cx="9473408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2"/>
                </a:solidFill>
                <a:latin typeface="+mj-lt"/>
              </a:rPr>
              <a:t>Space-time Correlations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+mj-lt"/>
              </a:rPr>
              <a:t>Store space-time correlation information in the tags themselves (inline storage)</a:t>
            </a:r>
            <a:endParaRPr lang="en-US" sz="4000" i="1" dirty="0">
              <a:latin typeface="+mj-lt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+mj-lt"/>
              </a:rPr>
              <a:t>One scan results in one weighted arrow, which is the result of a </a:t>
            </a:r>
            <a:r>
              <a:rPr lang="en-US" sz="4000" i="1" dirty="0" smtClean="0">
                <a:latin typeface="+mj-lt"/>
              </a:rPr>
              <a:t>correlation function</a:t>
            </a:r>
            <a:endParaRPr lang="en-US" sz="4000" dirty="0" smtClean="0">
              <a:latin typeface="+mj-lt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+mj-lt"/>
              </a:rPr>
              <a:t>Possible weightings are “equal”, “number of tags”, and “inverse max entrance time difference”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+mj-lt"/>
              </a:rPr>
              <a:t>Possible directions are “oldest to newest” and “oldest to centroid”</a:t>
            </a:r>
            <a:endParaRPr lang="en-US" sz="40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014992" y="21869400"/>
            <a:ext cx="947340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2"/>
                </a:solidFill>
                <a:latin typeface="+mj-lt"/>
              </a:rPr>
              <a:t>Experimentation</a:t>
            </a:r>
            <a:endParaRPr lang="en-US" sz="6000" b="1" dirty="0" smtClean="0">
              <a:solidFill>
                <a:schemeClr val="tx2"/>
              </a:solidFill>
              <a:latin typeface="+mj-lt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+mj-lt"/>
              </a:rPr>
              <a:t>Walk through a tag grid with an interrogator, scanning tags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+mj-lt"/>
              </a:rPr>
              <a:t>Record space-time correlations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+mj-lt"/>
              </a:rPr>
              <a:t>Compare the weighted arrows with the original trajectory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+mj-lt"/>
              </a:rPr>
              <a:t>Use different metrics depending on the application – localization and tracking; search and rescue</a:t>
            </a:r>
            <a:endParaRPr lang="en-US" sz="4000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862592" y="28194001"/>
            <a:ext cx="74919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2"/>
                </a:solidFill>
                <a:latin typeface="+mj-lt"/>
              </a:rPr>
              <a:t>References</a:t>
            </a:r>
            <a:endParaRPr lang="en-US" sz="6000" b="1" dirty="0" smtClean="0">
              <a:solidFill>
                <a:schemeClr val="tx2"/>
              </a:solidFill>
              <a:latin typeface="+mj-lt"/>
            </a:endParaRP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+mj-lt"/>
              </a:rPr>
              <a:t>D. </a:t>
            </a:r>
            <a:r>
              <a:rPr lang="en-US" sz="3200" dirty="0" err="1" smtClean="0">
                <a:latin typeface="+mj-lt"/>
              </a:rPr>
              <a:t>Hahnel</a:t>
            </a:r>
            <a:r>
              <a:rPr lang="en-US" sz="3200" dirty="0" smtClean="0">
                <a:latin typeface="+mj-lt"/>
              </a:rPr>
              <a:t>, W. </a:t>
            </a:r>
            <a:r>
              <a:rPr lang="en-US" sz="3200" dirty="0" err="1" smtClean="0">
                <a:latin typeface="+mj-lt"/>
              </a:rPr>
              <a:t>Burgard</a:t>
            </a:r>
            <a:r>
              <a:rPr lang="en-US" sz="3200" dirty="0" smtClean="0">
                <a:latin typeface="+mj-lt"/>
              </a:rPr>
              <a:t>, D. Fox, K. </a:t>
            </a:r>
            <a:r>
              <a:rPr lang="en-US" sz="3200" dirty="0" err="1" smtClean="0">
                <a:latin typeface="+mj-lt"/>
              </a:rPr>
              <a:t>Fishkin</a:t>
            </a:r>
            <a:r>
              <a:rPr lang="en-US" sz="3200" dirty="0" smtClean="0">
                <a:latin typeface="+mj-lt"/>
              </a:rPr>
              <a:t>, and M. </a:t>
            </a:r>
            <a:r>
              <a:rPr lang="en-US" sz="3200" dirty="0" err="1" smtClean="0">
                <a:latin typeface="+mj-lt"/>
              </a:rPr>
              <a:t>Philipose</a:t>
            </a:r>
            <a:r>
              <a:rPr lang="en-US" sz="3200" dirty="0" smtClean="0">
                <a:latin typeface="+mj-lt"/>
              </a:rPr>
              <a:t>, “Mapping and Localization with RFID,” Apr. 2004.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+mj-lt"/>
              </a:rPr>
              <a:t>J. Bohn and F. </a:t>
            </a:r>
            <a:r>
              <a:rPr lang="en-US" sz="3200" dirty="0" err="1" smtClean="0">
                <a:latin typeface="+mj-lt"/>
              </a:rPr>
              <a:t>Mattern</a:t>
            </a:r>
            <a:r>
              <a:rPr lang="en-US" sz="3200" dirty="0" smtClean="0">
                <a:latin typeface="+mj-lt"/>
              </a:rPr>
              <a:t>, “Super-Distributed RFID Tag Infrastructures,” Nov. 2004.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000_UIECE BannerTemplate 24x3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5000_UIECE BannerTemplate 24x36</Template>
  <TotalTime>86</TotalTime>
  <Words>337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5000_UIECE BannerTemplate 24x36</vt:lpstr>
      <vt:lpstr>Exploiting Space-time Correlations in an  RFID Tag Field for Localization and Tracking</vt:lpstr>
    </vt:vector>
  </TitlesOfParts>
  <Company>ECE - 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Brad Petersen</dc:creator>
  <cp:lastModifiedBy>Victor Wu</cp:lastModifiedBy>
  <cp:revision>13</cp:revision>
  <dcterms:created xsi:type="dcterms:W3CDTF">2009-03-26T19:08:09Z</dcterms:created>
  <dcterms:modified xsi:type="dcterms:W3CDTF">2010-11-18T02:52:08Z</dcterms:modified>
</cp:coreProperties>
</file>