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01" autoAdjust="0"/>
  </p:normalViewPr>
  <p:slideViewPr>
    <p:cSldViewPr snapToObjects="1">
      <p:cViewPr>
        <p:scale>
          <a:sx n="30" d="100"/>
          <a:sy n="30" d="100"/>
        </p:scale>
        <p:origin x="-2128" y="456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E6275-ACA6-484A-821E-DE80AABE1791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1FB2B-2EFD-274C-9AC1-DFEE098FF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8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ACB6F-83C9-9D48-B7D7-8EAFB40D34DF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29DB0-AC11-8547-ACDF-37E97413A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1453" y="6324600"/>
            <a:ext cx="23702009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5422" y="6324600"/>
            <a:ext cx="70740271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A744BC-CD92-F941-8A30-7B42E4A922FB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BEA6-EF25-0E49-938F-6A6B97F56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625109-CD45-7E4C-9898-15EF4DDA2ED4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B6FF0-4811-AB45-985D-CE494E9785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07A127-CC85-3E44-BA4F-6AC3203A6716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C1584-9C50-B140-A5DC-8A25D3C68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5421" y="36865560"/>
            <a:ext cx="472211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52321" y="36865560"/>
            <a:ext cx="472211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86BDE0-A245-6B44-B2C2-ADF4905ABD41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C3AE6-419D-8D43-8837-3B23E01AB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4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7C8A4A-4F11-5D4C-BB78-B45422A3B9CF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AF0B9-14AC-A645-A166-46C2494B2B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DA9B9E-466C-5941-90EC-37C72DBD9C93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90727-1328-C14E-AB08-233F1700DC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DC6CF2-94C9-9D41-A825-D468450AD2A2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1A4F-C5CA-3641-9C1B-973FCB14F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1310640"/>
            <a:ext cx="7219951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6888483"/>
            <a:ext cx="7219951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91F055-754A-3144-B25B-539C4975879B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EDF3A-32AC-5444-A6BD-AC5B131E62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2D43D-7CC8-C74E-9C91-688E70ACBB85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2472C-78B5-D742-9A62-9CA2BCF7B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3" y="1317625"/>
            <a:ext cx="197516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>
              <a:defRPr sz="5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812234A-7B0E-0943-A860-FE91734AF8A4}" type="datetimeFigureOut">
              <a:rPr lang="en-US"/>
              <a:pPr/>
              <a:t>4/1/11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>
              <a:defRPr sz="58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2F2DEF6-106B-B944-9A4B-C0362086A3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193925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565525" indent="-1371600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86400" indent="-1096963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680325" indent="-1096963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874250" indent="-1096963" algn="l" defTabSz="21939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1798638"/>
            <a:ext cx="21945600" cy="1782762"/>
          </a:xfrm>
        </p:spPr>
        <p:txBody>
          <a:bodyPr rtlCol="0">
            <a:noAutofit/>
          </a:bodyPr>
          <a:lstStyle/>
          <a:p>
            <a:pPr defTabSz="2194560" eaLnBrk="1" fontAlgn="auto" hangingPunct="1">
              <a:spcAft>
                <a:spcPts val="0"/>
              </a:spcAft>
              <a:defRPr/>
            </a:pPr>
            <a:r>
              <a:rPr lang="en-US" sz="7000" b="1" dirty="0" smtClean="0">
                <a:solidFill>
                  <a:schemeClr val="tx2"/>
                </a:solidFill>
                <a:cs typeface="Tahoma" pitchFamily="34" charset="0"/>
              </a:rPr>
              <a:t>Local Real-time Neural Networks-Based</a:t>
            </a:r>
            <a:br>
              <a:rPr lang="en-US" sz="7000" b="1" dirty="0" smtClean="0">
                <a:solidFill>
                  <a:schemeClr val="tx2"/>
                </a:solidFill>
                <a:cs typeface="Tahoma" pitchFamily="34" charset="0"/>
              </a:rPr>
            </a:br>
            <a:r>
              <a:rPr lang="en-US" sz="7000" b="1" dirty="0" smtClean="0">
                <a:solidFill>
                  <a:schemeClr val="tx2"/>
                </a:solidFill>
                <a:cs typeface="Tahoma" pitchFamily="34" charset="0"/>
              </a:rPr>
              <a:t>Learning for Tracking in an RFID Tag Field</a:t>
            </a:r>
            <a:endParaRPr lang="en-US" sz="7000" b="1" dirty="0">
              <a:solidFill>
                <a:schemeClr val="tx2"/>
              </a:solidFill>
              <a:cs typeface="Tahoma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3475038"/>
            <a:ext cx="21945600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2pPr>
            <a:lvl3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3pPr>
            <a:lvl4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4pPr>
            <a:lvl5pPr algn="ctr" defTabSz="2193925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2193925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2194560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cs typeface="Tahoma" pitchFamily="34" charset="0"/>
              </a:rPr>
              <a:t>Victor K.Y. </a:t>
            </a:r>
            <a:r>
              <a:rPr lang="en-US" sz="4000" dirty="0" smtClean="0">
                <a:cs typeface="Tahoma" pitchFamily="34" charset="0"/>
              </a:rPr>
              <a:t>Wu, </a:t>
            </a:r>
            <a:r>
              <a:rPr lang="en-US" sz="4000" dirty="0" err="1" smtClean="0">
                <a:cs typeface="Tahoma" pitchFamily="34" charset="0"/>
              </a:rPr>
              <a:t>Nitin</a:t>
            </a:r>
            <a:r>
              <a:rPr lang="en-US" sz="4000" dirty="0" smtClean="0">
                <a:cs typeface="Tahoma" pitchFamily="34" charset="0"/>
              </a:rPr>
              <a:t> </a:t>
            </a:r>
            <a:r>
              <a:rPr lang="en-US" sz="4000" dirty="0">
                <a:cs typeface="Tahoma" pitchFamily="34" charset="0"/>
              </a:rPr>
              <a:t>H. </a:t>
            </a:r>
            <a:r>
              <a:rPr lang="en-US" sz="4000" dirty="0" err="1" smtClean="0">
                <a:cs typeface="Tahoma" pitchFamily="34" charset="0"/>
              </a:rPr>
              <a:t>Vaidya</a:t>
            </a:r>
            <a:r>
              <a:rPr lang="en-US" sz="4000" dirty="0" smtClean="0">
                <a:cs typeface="Tahoma" pitchFamily="34" charset="0"/>
              </a:rPr>
              <a:t>, and Roy H. Campbell</a:t>
            </a:r>
            <a:endParaRPr lang="en-US" sz="4000" dirty="0" smtClean="0">
              <a:cs typeface="Tahoma" pitchFamily="34" charset="0"/>
            </a:endParaRPr>
          </a:p>
          <a:p>
            <a:pPr defTabSz="2194560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cs typeface="Tahoma" pitchFamily="34" charset="0"/>
              </a:rPr>
              <a:t>University </a:t>
            </a:r>
            <a:r>
              <a:rPr lang="en-US" sz="4000" dirty="0">
                <a:cs typeface="Tahoma" pitchFamily="34" charset="0"/>
              </a:rPr>
              <a:t>of Illinois at Urbana-Champaign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257800"/>
            <a:ext cx="219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E:\DCIM\100CANON\IMG_3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570" y="5867400"/>
            <a:ext cx="7711430" cy="852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7" descr="nsf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762" y="30327600"/>
            <a:ext cx="1976438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creen shot 2010-11-17 at 10.32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1" y="16154400"/>
            <a:ext cx="10608749" cy="4074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508792" y="5630406"/>
            <a:ext cx="12750008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Passive RFID Tag Field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Stationary </a:t>
            </a:r>
            <a:r>
              <a:rPr lang="en-US" sz="4000" dirty="0" smtClean="0">
                <a:latin typeface="+mj-lt"/>
              </a:rPr>
              <a:t>passive RFID tags are </a:t>
            </a:r>
            <a:r>
              <a:rPr lang="en-US" sz="4000" dirty="0" smtClean="0">
                <a:latin typeface="+mj-lt"/>
              </a:rPr>
              <a:t>distributed densely over </a:t>
            </a:r>
            <a:r>
              <a:rPr lang="en-US" sz="4000" dirty="0" smtClean="0">
                <a:latin typeface="+mj-lt"/>
              </a:rPr>
              <a:t>a large </a:t>
            </a:r>
            <a:r>
              <a:rPr lang="en-US" sz="4000" dirty="0" smtClean="0">
                <a:latin typeface="+mj-lt"/>
              </a:rPr>
              <a:t>physical </a:t>
            </a:r>
            <a:r>
              <a:rPr lang="en-US" sz="4000" dirty="0" smtClean="0">
                <a:latin typeface="+mj-lt"/>
              </a:rPr>
              <a:t>space</a:t>
            </a:r>
            <a:endParaRPr lang="en-US" sz="40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have storage memory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can fail temporarily (or scans can be inaccurate)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can fail permanently due to environmental conditions such as weather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Tags are cheap, </a:t>
            </a:r>
            <a:r>
              <a:rPr lang="en-US" sz="4000" dirty="0" smtClean="0">
                <a:latin typeface="+mj-lt"/>
              </a:rPr>
              <a:t>and can </a:t>
            </a:r>
            <a:r>
              <a:rPr lang="en-US" sz="4000" dirty="0" smtClean="0">
                <a:latin typeface="+mj-lt"/>
              </a:rPr>
              <a:t>be replaced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System decays gracefully, according to deployment and maintenance of tags; it is robust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Users move through </a:t>
            </a:r>
            <a:r>
              <a:rPr lang="en-US" sz="4000" dirty="0" smtClean="0">
                <a:latin typeface="+mj-lt"/>
              </a:rPr>
              <a:t>the tag space </a:t>
            </a:r>
            <a:r>
              <a:rPr lang="en-US" sz="4000" dirty="0" smtClean="0">
                <a:latin typeface="+mj-lt"/>
              </a:rPr>
              <a:t>with RFID </a:t>
            </a:r>
            <a:r>
              <a:rPr lang="en-US" sz="4000" dirty="0" smtClean="0">
                <a:latin typeface="+mj-lt"/>
              </a:rPr>
              <a:t>interrogators</a:t>
            </a:r>
            <a:endParaRPr lang="en-US" sz="4000" dirty="0" smtClean="0">
              <a:latin typeface="+mj-lt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Users read from and write to the tags by scanning them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A user can leave a digital trail stored in tags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A user can follow a digital trail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+mj-lt"/>
              </a:rPr>
              <a:t>Multiple trails leading to a common destination is similar to a vector field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4039" y="2032629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RFID tag field.</a:t>
            </a:r>
            <a:endParaRPr lang="en-US" sz="2000" baseline="30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619334" y="1473758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Motorola MC9090-G RFID reader.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44486" y="15544800"/>
            <a:ext cx="947340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Local </a:t>
            </a:r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Real-time </a:t>
            </a:r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Learning</a:t>
            </a:r>
            <a:endParaRPr lang="en-US" sz="6000" b="1" dirty="0" smtClean="0">
              <a:solidFill>
                <a:schemeClr val="tx2"/>
              </a:solidFill>
              <a:latin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Small locality of </a:t>
            </a:r>
            <a:r>
              <a:rPr lang="en-US" sz="4000" i="1" dirty="0" smtClean="0">
                <a:latin typeface="+mj-lt"/>
              </a:rPr>
              <a:t>n</a:t>
            </a:r>
            <a:r>
              <a:rPr lang="en-US" sz="4000" dirty="0" smtClean="0">
                <a:latin typeface="+mj-lt"/>
              </a:rPr>
              <a:t> tags</a:t>
            </a:r>
            <a:endParaRPr lang="en-US" sz="4000" dirty="0" smtClean="0">
              <a:latin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User enters locality at certain direction; exits at a difference direction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Train for correct difference exit direction, relative to entrance direction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Training based on relative scan times of tags in the locality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Many localities pointing in the correct respective directions form a digital trail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Training and testing can occur together, depending on implementation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014992" y="23549312"/>
            <a:ext cx="94734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Neural Network</a:t>
            </a:r>
            <a:endParaRPr lang="en-US" sz="6000" b="1" dirty="0" smtClean="0">
              <a:solidFill>
                <a:schemeClr val="tx2"/>
              </a:solidFill>
              <a:latin typeface="+mj-lt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Three-layer neural network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Input is relative scan times of tags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Output is difference angle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Weights stored inline in tags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Use </a:t>
            </a:r>
            <a:r>
              <a:rPr lang="en-US" sz="4000" dirty="0" err="1" smtClean="0">
                <a:latin typeface="+mj-lt"/>
              </a:rPr>
              <a:t>backpropagation</a:t>
            </a:r>
            <a:r>
              <a:rPr lang="en-US" sz="4000" dirty="0" smtClean="0">
                <a:latin typeface="+mj-lt"/>
              </a:rPr>
              <a:t> algorithm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+mj-lt"/>
              </a:rPr>
              <a:t>A tag can belong to multiple neural networks (localities)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4040" y="29337000"/>
            <a:ext cx="1875048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/>
                </a:solidFill>
                <a:latin typeface="+mj-lt"/>
              </a:rPr>
              <a:t>References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+mj-lt"/>
              </a:rPr>
              <a:t>D. </a:t>
            </a:r>
            <a:r>
              <a:rPr lang="en-US" sz="3200" dirty="0" err="1" smtClean="0">
                <a:latin typeface="+mj-lt"/>
              </a:rPr>
              <a:t>Uckelmann</a:t>
            </a:r>
            <a:r>
              <a:rPr lang="en-US" sz="3200" dirty="0" smtClean="0">
                <a:latin typeface="+mj-lt"/>
              </a:rPr>
              <a:t>, M. Harrison, and F. </a:t>
            </a:r>
            <a:r>
              <a:rPr lang="en-US" sz="3200" dirty="0" err="1" smtClean="0">
                <a:latin typeface="+mj-lt"/>
              </a:rPr>
              <a:t>Michahelles</a:t>
            </a:r>
            <a:r>
              <a:rPr lang="en-US" sz="3200" dirty="0" smtClean="0">
                <a:latin typeface="+mj-lt"/>
              </a:rPr>
              <a:t>, </a:t>
            </a:r>
            <a:r>
              <a:rPr lang="en-US" sz="3200" i="1" dirty="0" smtClean="0">
                <a:latin typeface="+mj-lt"/>
              </a:rPr>
              <a:t>Architecting the Internet of Things</a:t>
            </a:r>
            <a:r>
              <a:rPr lang="en-US" sz="3200" dirty="0" smtClean="0">
                <a:latin typeface="+mj-lt"/>
              </a:rPr>
              <a:t>, May 2001.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+mj-lt"/>
              </a:rPr>
              <a:t>J. Bohn, “Prototypical Implementation of Location-Aware Services based on Super-Distributed RFID Tags,” in </a:t>
            </a:r>
            <a:r>
              <a:rPr lang="en-US" sz="3200" i="1" dirty="0" smtClean="0">
                <a:latin typeface="+mj-lt"/>
              </a:rPr>
              <a:t>Proc. International Conference on Architecture of Computing Systems (ARCS)</a:t>
            </a:r>
            <a:r>
              <a:rPr lang="en-US" sz="3200" dirty="0" smtClean="0">
                <a:latin typeface="+mj-lt"/>
              </a:rPr>
              <a:t>, Frankfurt, Mar. 2006. </a:t>
            </a:r>
          </a:p>
          <a:p>
            <a:pPr marL="571500" indent="-571500">
              <a:buFont typeface="Arial"/>
              <a:buChar char="•"/>
            </a:pPr>
            <a:r>
              <a:rPr lang="en-US" sz="3200" dirty="0" smtClean="0">
                <a:latin typeface="+mj-lt"/>
              </a:rPr>
              <a:t>R.O. </a:t>
            </a:r>
            <a:r>
              <a:rPr lang="en-US" sz="3200" dirty="0" err="1" smtClean="0">
                <a:latin typeface="+mj-lt"/>
              </a:rPr>
              <a:t>Duda</a:t>
            </a:r>
            <a:r>
              <a:rPr lang="en-US" sz="3200" dirty="0" smtClean="0">
                <a:latin typeface="+mj-lt"/>
              </a:rPr>
              <a:t>, P.E. Hart, and D.G. Stork, </a:t>
            </a:r>
            <a:r>
              <a:rPr lang="en-US" sz="3200" i="1" dirty="0" smtClean="0">
                <a:latin typeface="+mj-lt"/>
              </a:rPr>
              <a:t>Pattern Classification</a:t>
            </a:r>
            <a:r>
              <a:rPr lang="en-US" sz="3200" dirty="0" smtClean="0">
                <a:latin typeface="+mj-lt"/>
              </a:rPr>
              <a:t>, 2001.</a:t>
            </a:r>
            <a:endParaRPr lang="en-US" sz="3200" dirty="0">
              <a:latin typeface="+mj-lt"/>
            </a:endParaRPr>
          </a:p>
        </p:txBody>
      </p:sp>
      <p:pic>
        <p:nvPicPr>
          <p:cNvPr id="2" name="Picture 1" descr="Siebel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2" y="21107400"/>
            <a:ext cx="10597058" cy="747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604342" y="2872740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Siebel Center for Computer Science, University of Illinois.</a:t>
            </a:r>
            <a:endParaRPr lang="en-US" sz="2000" baseline="300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00_UIECE BannerTemplate 24x3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5000_UIECE BannerTemplate 24x36</Template>
  <TotalTime>153</TotalTime>
  <Words>351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5000_UIECE BannerTemplate 24x36</vt:lpstr>
      <vt:lpstr>Local Real-time Neural Networks-Based Learning for Tracking in an RFID Tag Field</vt:lpstr>
    </vt:vector>
  </TitlesOfParts>
  <Company>ECE - 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Brad Petersen</dc:creator>
  <cp:lastModifiedBy>Victor Wu</cp:lastModifiedBy>
  <cp:revision>20</cp:revision>
  <cp:lastPrinted>2011-04-02T01:28:22Z</cp:lastPrinted>
  <dcterms:created xsi:type="dcterms:W3CDTF">2009-03-26T19:08:09Z</dcterms:created>
  <dcterms:modified xsi:type="dcterms:W3CDTF">2011-04-02T01:29:09Z</dcterms:modified>
</cp:coreProperties>
</file>