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90000"/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6544" autoAdjust="0"/>
    <p:restoredTop sz="94660"/>
  </p:normalViewPr>
  <p:slideViewPr>
    <p:cSldViewPr snapToObjects="1">
      <p:cViewPr>
        <p:scale>
          <a:sx n="20" d="100"/>
          <a:sy n="20" d="100"/>
        </p:scale>
        <p:origin x="-1984" y="3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7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0000"/>
            </a:gs>
            <a:gs pos="100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19659600" y="20877004"/>
            <a:ext cx="23113462" cy="116476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6000" b="1" dirty="0"/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1143000" y="13335000"/>
            <a:ext cx="41605200" cy="716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990000"/>
                </a:solidFill>
                <a:latin typeface="Arial Black" pitchFamily="-107" charset="0"/>
              </a:rPr>
              <a:t>Similar Videos</a:t>
            </a:r>
            <a:endParaRPr lang="en-US" sz="6000" b="1" dirty="0"/>
          </a:p>
        </p:txBody>
      </p:sp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8490662" y="2856370"/>
            <a:ext cx="24307800" cy="86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5000" b="1" dirty="0" smtClean="0"/>
              <a:t>Victor </a:t>
            </a:r>
            <a:r>
              <a:rPr lang="en-US" sz="5000" b="1" dirty="0" smtClean="0"/>
              <a:t>K.Y. Wu and Constantine Polychronopoulos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1143000" y="887413"/>
            <a:ext cx="25755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9000" dirty="0" smtClean="0">
                <a:solidFill>
                  <a:srgbClr val="990000"/>
                </a:solidFill>
                <a:latin typeface="Arial Black" pitchFamily="-107" charset="0"/>
              </a:rPr>
              <a:t>Efficient Real-time Similarity Detection</a:t>
            </a:r>
          </a:p>
          <a:p>
            <a:r>
              <a:rPr lang="en-US" sz="9000" dirty="0" smtClean="0">
                <a:solidFill>
                  <a:srgbClr val="990000"/>
                </a:solidFill>
                <a:latin typeface="Arial Black" pitchFamily="-107" charset="0"/>
              </a:rPr>
              <a:t>for Video Caching and Streaming </a:t>
            </a:r>
            <a:endParaRPr lang="en-US" sz="9000" dirty="0">
              <a:solidFill>
                <a:srgbClr val="990000"/>
              </a:solidFill>
              <a:latin typeface="Arial Black" pitchFamily="-107" charset="0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1143000" y="4758746"/>
            <a:ext cx="16560800" cy="8195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0" tIns="360000" rIns="360000" bIns="360000" numCol="2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500" dirty="0" smtClean="0"/>
          </a:p>
        </p:txBody>
      </p:sp>
      <p:sp>
        <p:nvSpPr>
          <p:cNvPr id="16395" name="Rectangle 52"/>
          <p:cNvSpPr>
            <a:spLocks noChangeArrowheads="1"/>
          </p:cNvSpPr>
          <p:nvPr/>
        </p:nvSpPr>
        <p:spPr bwMode="auto">
          <a:xfrm>
            <a:off x="18211800" y="4758746"/>
            <a:ext cx="11353800" cy="8195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990000"/>
                </a:solidFill>
                <a:latin typeface="Arial Black" pitchFamily="-107" charset="0"/>
              </a:rPr>
              <a:t>Similarity Metric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Associate feature vectors with each video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Each feature vector based on a subset of </a:t>
            </a:r>
            <a:r>
              <a:rPr lang="en-US" sz="2800" b="1" i="1" dirty="0" smtClean="0"/>
              <a:t>time-averaged DCT coefficients of I-frames within a time epoch, extracted directly and efficiently from the video byte stream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Similarity metric between 2 videos is the sum of the L2 norms between their respective feature vectors</a:t>
            </a:r>
            <a:endParaRPr lang="en-US" sz="2800" dirty="0" smtClean="0">
              <a:solidFill>
                <a:srgbClr val="990000"/>
              </a:solidFill>
              <a:latin typeface="Arial Black" pitchFamily="-107" charset="0"/>
            </a:endParaRPr>
          </a:p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990000"/>
                </a:solidFill>
                <a:latin typeface="Arial Black" pitchFamily="-107" charset="0"/>
              </a:rPr>
              <a:t>Similarity Detection</a:t>
            </a:r>
          </a:p>
          <a:p>
            <a:pPr marL="457200" indent="-4572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Cumulative error between 2 videos is their similarity metric up to a certain time in the videos</a:t>
            </a:r>
          </a:p>
          <a:p>
            <a:pPr marL="457200" indent="-4572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Used </a:t>
            </a:r>
            <a:r>
              <a:rPr lang="en-US" sz="2800" dirty="0" err="1" smtClean="0"/>
              <a:t>thresholding</a:t>
            </a:r>
            <a:r>
              <a:rPr lang="en-US" sz="2800" dirty="0" smtClean="0"/>
              <a:t> to determine similarity</a:t>
            </a:r>
          </a:p>
        </p:txBody>
      </p:sp>
      <p:pic>
        <p:nvPicPr>
          <p:cNvPr id="3" name="Picture 2" descr="bytemobile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00" y="1012826"/>
            <a:ext cx="9296400" cy="1079500"/>
          </a:xfrm>
          <a:prstGeom prst="rect">
            <a:avLst/>
          </a:prstGeom>
        </p:spPr>
      </p:pic>
      <p:pic>
        <p:nvPicPr>
          <p:cNvPr id="4" name="Picture 3" descr="video_cach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20877005"/>
            <a:ext cx="18047610" cy="116476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447800" y="21310937"/>
            <a:ext cx="1036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990000"/>
                </a:solidFill>
                <a:latin typeface="Arial Black" pitchFamily="-107" charset="0"/>
              </a:rPr>
              <a:t>System Diagram</a:t>
            </a:r>
            <a:endParaRPr lang="en-US" sz="6000" dirty="0"/>
          </a:p>
        </p:txBody>
      </p:sp>
      <p:pic>
        <p:nvPicPr>
          <p:cNvPr id="6" name="Picture 5" descr="origin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4830424"/>
            <a:ext cx="8128000" cy="4572000"/>
          </a:xfrm>
          <a:prstGeom prst="rect">
            <a:avLst/>
          </a:prstGeom>
        </p:spPr>
      </p:pic>
      <p:pic>
        <p:nvPicPr>
          <p:cNvPr id="7" name="Picture 6" descr="sharpen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14830424"/>
            <a:ext cx="8128000" cy="4572000"/>
          </a:xfrm>
          <a:prstGeom prst="rect">
            <a:avLst/>
          </a:prstGeom>
        </p:spPr>
      </p:pic>
      <p:pic>
        <p:nvPicPr>
          <p:cNvPr id="8" name="Picture 7" descr="blur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0" y="14830424"/>
            <a:ext cx="8128000" cy="4572000"/>
          </a:xfrm>
          <a:prstGeom prst="rect">
            <a:avLst/>
          </a:prstGeom>
        </p:spPr>
      </p:pic>
      <p:pic>
        <p:nvPicPr>
          <p:cNvPr id="9" name="Picture 8" descr="logo_t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0" y="14830424"/>
            <a:ext cx="8128000" cy="4572000"/>
          </a:xfrm>
          <a:prstGeom prst="rect">
            <a:avLst/>
          </a:prstGeom>
        </p:spPr>
      </p:pic>
      <p:pic>
        <p:nvPicPr>
          <p:cNvPr id="10" name="Picture 9" descr="logo_b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800" y="14830424"/>
            <a:ext cx="8128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20800" y="19636025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Original Video</a:t>
            </a:r>
            <a:endParaRPr 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9575800" y="19636025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Sharpened Video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17899913" y="19636025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Blurred Video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54913" y="19636025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Logo in Top Left</a:t>
            </a:r>
            <a:endParaRPr lang="en-US" sz="4000" dirty="0"/>
          </a:p>
        </p:txBody>
      </p:sp>
      <p:pic>
        <p:nvPicPr>
          <p:cNvPr id="22" name="Picture 21" descr="resolutions_rates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0" y="26746200"/>
            <a:ext cx="7454900" cy="5626100"/>
          </a:xfrm>
          <a:prstGeom prst="rect">
            <a:avLst/>
          </a:prstGeom>
        </p:spPr>
      </p:pic>
      <p:pic>
        <p:nvPicPr>
          <p:cNvPr id="23" name="Picture 22" descr="watermarking4_rates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100" y="26746200"/>
            <a:ext cx="7454900" cy="5626100"/>
          </a:xfrm>
          <a:prstGeom prst="rect">
            <a:avLst/>
          </a:prstGeom>
        </p:spPr>
      </p:pic>
      <p:pic>
        <p:nvPicPr>
          <p:cNvPr id="24" name="Picture 23" descr="everything_rates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0" y="26758900"/>
            <a:ext cx="7454900" cy="56261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5052000" y="29108400"/>
            <a:ext cx="7454900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 smtClean="0">
                <a:solidFill>
                  <a:srgbClr val="990000"/>
                </a:solidFill>
              </a:rPr>
              <a:t>Rates: Everything</a:t>
            </a:r>
            <a:endParaRPr lang="en-US" sz="5000" dirty="0">
              <a:solidFill>
                <a:srgbClr val="99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597100" y="29108400"/>
            <a:ext cx="7454900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 smtClean="0">
                <a:solidFill>
                  <a:srgbClr val="990000"/>
                </a:solidFill>
              </a:rPr>
              <a:t>Rates: Watermarking</a:t>
            </a:r>
            <a:endParaRPr lang="en-US" sz="5000" dirty="0">
              <a:solidFill>
                <a:srgbClr val="99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142200" y="28879800"/>
            <a:ext cx="7454900" cy="16312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 smtClean="0">
                <a:solidFill>
                  <a:srgbClr val="990000"/>
                </a:solidFill>
              </a:rPr>
              <a:t>Rates: Different Resolutions</a:t>
            </a:r>
            <a:endParaRPr lang="en-US" sz="5000" dirty="0">
              <a:solidFill>
                <a:srgbClr val="99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6248400"/>
            <a:ext cx="16529505" cy="69480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Enterprise-level video cache system between Internet users and content providers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Generalize a “cache hit”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Byte-wise identical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Similar, human perception-wise</a:t>
            </a:r>
          </a:p>
          <a:p>
            <a:pPr marL="457200" indent="-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Upon cache hit, deliver an identical or similar version, compared to requested video</a:t>
            </a:r>
          </a:p>
          <a:p>
            <a:pPr marL="457200" indent="-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Real-time detection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Small video signatures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Extract information from incoming video byte </a:t>
            </a:r>
            <a:r>
              <a:rPr lang="en-US" sz="2800" dirty="0" smtClean="0"/>
              <a:t>stream</a:t>
            </a:r>
          </a:p>
          <a:p>
            <a:pPr marL="457200" indent="-457200">
              <a:spcBef>
                <a:spcPct val="50000"/>
              </a:spcBef>
              <a:buFont typeface="Arial"/>
              <a:buChar char="•"/>
            </a:pPr>
            <a:endParaRPr lang="en-US" sz="2800" dirty="0" smtClean="0"/>
          </a:p>
          <a:p>
            <a:pPr marL="457200" indent="-4572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Motivations </a:t>
            </a:r>
            <a:r>
              <a:rPr lang="en-US" sz="2800" dirty="0"/>
              <a:t>and benefits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Internet videos: Many duplicates and </a:t>
            </a:r>
            <a:r>
              <a:rPr lang="en-US" sz="2800" dirty="0" err="1"/>
              <a:t>similars</a:t>
            </a:r>
            <a:r>
              <a:rPr lang="en-US" sz="2800" dirty="0"/>
              <a:t>, due to diversity of processing situations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Codec/format agnostic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Reduce cache storage requirements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Reduce cache processing load</a:t>
            </a:r>
          </a:p>
          <a:p>
            <a:pPr marL="457200" indent="457200">
              <a:spcBef>
                <a:spcPct val="50000"/>
              </a:spcBef>
              <a:buFont typeface="Arial"/>
              <a:buChar char="•"/>
            </a:pPr>
            <a:r>
              <a:rPr lang="en-US" sz="2800" dirty="0"/>
              <a:t>Enrich user experience and </a:t>
            </a:r>
            <a:r>
              <a:rPr lang="en-US" sz="2800" dirty="0" smtClean="0"/>
              <a:t>analytics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1371600" y="5029200"/>
            <a:ext cx="1638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990000"/>
                </a:solidFill>
                <a:latin typeface="Arial Black" pitchFamily="-107" charset="0"/>
              </a:rPr>
              <a:t>Video Similarity Detection System</a:t>
            </a:r>
            <a:endParaRPr lang="en-US" sz="6000" dirty="0"/>
          </a:p>
        </p:txBody>
      </p:sp>
      <p:sp>
        <p:nvSpPr>
          <p:cNvPr id="63" name="Rectangle 52"/>
          <p:cNvSpPr>
            <a:spLocks noChangeArrowheads="1"/>
          </p:cNvSpPr>
          <p:nvPr/>
        </p:nvSpPr>
        <p:spPr bwMode="auto">
          <a:xfrm>
            <a:off x="30022800" y="4758746"/>
            <a:ext cx="12775662" cy="8195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990000"/>
                </a:solidFill>
                <a:latin typeface="Arial Black" pitchFamily="-107" charset="0"/>
              </a:rPr>
              <a:t>Experiments</a:t>
            </a:r>
            <a:endParaRPr lang="en-US" sz="6000" dirty="0">
              <a:solidFill>
                <a:srgbClr val="990000"/>
              </a:solidFill>
              <a:latin typeface="Arial Black" pitchFamily="-107" charset="0"/>
            </a:endParaRP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Take 20 YouTube videos, which are obviously dissimilar</a:t>
            </a:r>
            <a:endParaRPr lang="en-US" sz="2800" dirty="0"/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For each video, generate similar versions, using simple video processing (e.g. filtering) techniques</a:t>
            </a:r>
            <a:endParaRPr lang="en-US" sz="2800" dirty="0" smtClean="0">
              <a:solidFill>
                <a:srgbClr val="990000"/>
              </a:solidFill>
              <a:latin typeface="Arial Black" pitchFamily="-107" charset="0"/>
            </a:endParaRP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We have ground truth of similarity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Use metric to count </a:t>
            </a:r>
            <a:r>
              <a:rPr lang="en-US" sz="2800" dirty="0" err="1" smtClean="0"/>
              <a:t>similars</a:t>
            </a:r>
            <a:endParaRPr lang="en-US" sz="2800" dirty="0" smtClean="0"/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Calculate empirical CDFs of cumulative errors of pair-wise similar and dissimilar videos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Calculate false negative rates and false positive rates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Results indicate that </a:t>
            </a:r>
            <a:r>
              <a:rPr lang="en-US" sz="2800" dirty="0" err="1" smtClean="0"/>
              <a:t>thresholding</a:t>
            </a:r>
            <a:r>
              <a:rPr lang="en-US" sz="2800" dirty="0" smtClean="0"/>
              <a:t> can be used to push both false negative rates and false positive rates to zero, simultaneously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467800" y="19636025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Logo in Bottom Right</a:t>
            </a:r>
            <a:endParaRPr lang="en-US" sz="4000" dirty="0"/>
          </a:p>
        </p:txBody>
      </p:sp>
      <p:pic>
        <p:nvPicPr>
          <p:cNvPr id="21" name="Picture 20" descr="everything_cdfs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0" y="21640800"/>
            <a:ext cx="7454900" cy="5626100"/>
          </a:xfrm>
          <a:prstGeom prst="rect">
            <a:avLst/>
          </a:prstGeom>
        </p:spPr>
      </p:pic>
      <p:pic>
        <p:nvPicPr>
          <p:cNvPr id="19" name="Picture 18" descr="resolutions_cdfs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0" y="21653500"/>
            <a:ext cx="7454900" cy="5626100"/>
          </a:xfrm>
          <a:prstGeom prst="rect">
            <a:avLst/>
          </a:prstGeom>
        </p:spPr>
      </p:pic>
      <p:pic>
        <p:nvPicPr>
          <p:cNvPr id="20" name="Picture 19" descr="watermarking4_cdfs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100" y="21653500"/>
            <a:ext cx="7454900" cy="56261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052000" y="24048184"/>
            <a:ext cx="7454900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 smtClean="0">
                <a:solidFill>
                  <a:srgbClr val="990000"/>
                </a:solidFill>
              </a:rPr>
              <a:t>CDFs: Everything</a:t>
            </a:r>
            <a:endParaRPr lang="en-US" sz="5000" dirty="0">
              <a:solidFill>
                <a:srgbClr val="99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97100" y="24048184"/>
            <a:ext cx="7454900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 smtClean="0">
                <a:solidFill>
                  <a:srgbClr val="990000"/>
                </a:solidFill>
              </a:rPr>
              <a:t>CDFs: Watermarking</a:t>
            </a:r>
            <a:endParaRPr lang="en-US" sz="5000" dirty="0">
              <a:solidFill>
                <a:srgbClr val="99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142200" y="23819584"/>
            <a:ext cx="7454900" cy="16312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000" dirty="0" smtClean="0">
                <a:solidFill>
                  <a:srgbClr val="990000"/>
                </a:solidFill>
              </a:rPr>
              <a:t>CDFs: Different Resolutions</a:t>
            </a:r>
            <a:endParaRPr lang="en-US" sz="5000" dirty="0">
              <a:solidFill>
                <a:srgbClr val="99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4400" y="20955000"/>
            <a:ext cx="1036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990000"/>
                </a:solidFill>
                <a:latin typeface="Arial Black" pitchFamily="-107" charset="0"/>
              </a:rPr>
              <a:t>Results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Postertemplate.potx</Template>
  <TotalTime>1294</TotalTime>
  <Words>315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Postertemplate</vt:lpstr>
      <vt:lpstr>PowerPoint Presentation</vt:lpstr>
    </vt:vector>
  </TitlesOfParts>
  <Manager/>
  <Company>University of Illinois at Urbana-Champaign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 v1</dc:title>
  <dc:subject/>
  <dc:creator>Creative Services at Public Affairs</dc:creator>
  <cp:keywords/>
  <dc:description/>
  <cp:lastModifiedBy>Victor Wu</cp:lastModifiedBy>
  <cp:revision>146</cp:revision>
  <cp:lastPrinted>2009-06-18T18:06:01Z</cp:lastPrinted>
  <dcterms:created xsi:type="dcterms:W3CDTF">2009-07-07T20:22:22Z</dcterms:created>
  <dcterms:modified xsi:type="dcterms:W3CDTF">2012-09-11T04:53:38Z</dcterms:modified>
  <cp:category/>
</cp:coreProperties>
</file>