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57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772F7-2185-4C9A-938A-A374279F634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5BE4296-8921-49E0-A9E5-27BD0D4F8C0F}">
      <dgm:prSet/>
      <dgm:spPr/>
      <dgm:t>
        <a:bodyPr/>
        <a:lstStyle/>
        <a:p>
          <a:r>
            <a:rPr lang="en-US" dirty="0"/>
            <a:t>Bans on large gatherings</a:t>
          </a:r>
        </a:p>
      </dgm:t>
    </dgm:pt>
    <dgm:pt modelId="{304E83B3-CABB-47E1-A4FC-22BCCBA674F9}" type="parTrans" cxnId="{C6A51DF7-9B41-4E1D-B78E-36F496AF9B39}">
      <dgm:prSet/>
      <dgm:spPr/>
      <dgm:t>
        <a:bodyPr/>
        <a:lstStyle/>
        <a:p>
          <a:endParaRPr lang="en-US"/>
        </a:p>
      </dgm:t>
    </dgm:pt>
    <dgm:pt modelId="{5B24B1F5-50F5-4843-BEDC-8B7EAB72151F}" type="sibTrans" cxnId="{C6A51DF7-9B41-4E1D-B78E-36F496AF9B39}">
      <dgm:prSet/>
      <dgm:spPr/>
      <dgm:t>
        <a:bodyPr/>
        <a:lstStyle/>
        <a:p>
          <a:endParaRPr lang="en-US"/>
        </a:p>
      </dgm:t>
    </dgm:pt>
    <dgm:pt modelId="{52679409-E63B-4DA4-A62D-5845C30D2D46}">
      <dgm:prSet/>
      <dgm:spPr/>
      <dgm:t>
        <a:bodyPr/>
        <a:lstStyle/>
        <a:p>
          <a:r>
            <a:rPr lang="en-US"/>
            <a:t>School closures</a:t>
          </a:r>
        </a:p>
      </dgm:t>
    </dgm:pt>
    <dgm:pt modelId="{63A2B5A0-59AB-4289-9D04-52073625EB98}" type="parTrans" cxnId="{CDC5FAE1-98C6-4C80-97A3-F60E6863F8A9}">
      <dgm:prSet/>
      <dgm:spPr/>
      <dgm:t>
        <a:bodyPr/>
        <a:lstStyle/>
        <a:p>
          <a:endParaRPr lang="en-US"/>
        </a:p>
      </dgm:t>
    </dgm:pt>
    <dgm:pt modelId="{38D0BA60-C73E-4568-A8B4-5C608037358C}" type="sibTrans" cxnId="{CDC5FAE1-98C6-4C80-97A3-F60E6863F8A9}">
      <dgm:prSet/>
      <dgm:spPr/>
      <dgm:t>
        <a:bodyPr/>
        <a:lstStyle/>
        <a:p>
          <a:endParaRPr lang="en-US"/>
        </a:p>
      </dgm:t>
    </dgm:pt>
    <dgm:pt modelId="{38832CC9-0478-4147-BAC5-27C5C7AAF2BE}">
      <dgm:prSet/>
      <dgm:spPr/>
      <dgm:t>
        <a:bodyPr/>
        <a:lstStyle/>
        <a:p>
          <a:r>
            <a:rPr lang="en-US"/>
            <a:t>Restrictions on restaurant operations</a:t>
          </a:r>
        </a:p>
      </dgm:t>
    </dgm:pt>
    <dgm:pt modelId="{DA10F89D-09FA-4903-858A-A24F80538803}" type="parTrans" cxnId="{758EB3A0-DD5D-4A32-A285-22C7AC93117B}">
      <dgm:prSet/>
      <dgm:spPr/>
      <dgm:t>
        <a:bodyPr/>
        <a:lstStyle/>
        <a:p>
          <a:endParaRPr lang="en-US"/>
        </a:p>
      </dgm:t>
    </dgm:pt>
    <dgm:pt modelId="{6C62076A-BC5D-45A5-8F48-A1B04FE476A7}" type="sibTrans" cxnId="{758EB3A0-DD5D-4A32-A285-22C7AC93117B}">
      <dgm:prSet/>
      <dgm:spPr/>
      <dgm:t>
        <a:bodyPr/>
        <a:lstStyle/>
        <a:p>
          <a:endParaRPr lang="en-US"/>
        </a:p>
      </dgm:t>
    </dgm:pt>
    <dgm:pt modelId="{380488DC-1399-49F3-84F1-9E2A573CA1A8}">
      <dgm:prSet/>
      <dgm:spPr/>
      <dgm:t>
        <a:bodyPr/>
        <a:lstStyle/>
        <a:p>
          <a:r>
            <a:rPr lang="en-US"/>
            <a:t>Business closures </a:t>
          </a:r>
        </a:p>
      </dgm:t>
    </dgm:pt>
    <dgm:pt modelId="{7E6C248F-C258-48CB-AEC5-2F27FCFD0CDD}" type="parTrans" cxnId="{BA939CDD-8358-4EB6-9AF2-9170DE3F29E7}">
      <dgm:prSet/>
      <dgm:spPr/>
      <dgm:t>
        <a:bodyPr/>
        <a:lstStyle/>
        <a:p>
          <a:endParaRPr lang="en-US"/>
        </a:p>
      </dgm:t>
    </dgm:pt>
    <dgm:pt modelId="{F0AF120A-B597-4969-84E3-1379CF8CAA13}" type="sibTrans" cxnId="{BA939CDD-8358-4EB6-9AF2-9170DE3F29E7}">
      <dgm:prSet/>
      <dgm:spPr/>
      <dgm:t>
        <a:bodyPr/>
        <a:lstStyle/>
        <a:p>
          <a:endParaRPr lang="en-US"/>
        </a:p>
      </dgm:t>
    </dgm:pt>
    <dgm:pt modelId="{A811651D-2065-46E5-88D0-D24C8A351261}">
      <dgm:prSet/>
      <dgm:spPr/>
      <dgm:t>
        <a:bodyPr/>
        <a:lstStyle/>
        <a:p>
          <a:r>
            <a:rPr lang="en-US"/>
            <a:t>Stay-at-home orders</a:t>
          </a:r>
        </a:p>
      </dgm:t>
    </dgm:pt>
    <dgm:pt modelId="{08621EE6-59BE-463D-8D94-CCB5A32E2139}" type="parTrans" cxnId="{20893618-F658-4291-9FB9-355E8A75E465}">
      <dgm:prSet/>
      <dgm:spPr/>
      <dgm:t>
        <a:bodyPr/>
        <a:lstStyle/>
        <a:p>
          <a:endParaRPr lang="en-US"/>
        </a:p>
      </dgm:t>
    </dgm:pt>
    <dgm:pt modelId="{1CEF8742-05F3-4D71-835C-9D9FE9F24E7E}" type="sibTrans" cxnId="{20893618-F658-4291-9FB9-355E8A75E465}">
      <dgm:prSet/>
      <dgm:spPr/>
      <dgm:t>
        <a:bodyPr/>
        <a:lstStyle/>
        <a:p>
          <a:endParaRPr lang="en-US"/>
        </a:p>
      </dgm:t>
    </dgm:pt>
    <dgm:pt modelId="{B44DE40B-0D38-4DCB-93E6-26392B83C199}" type="pres">
      <dgm:prSet presAssocID="{D57772F7-2185-4C9A-938A-A374279F6343}" presName="root" presStyleCnt="0">
        <dgm:presLayoutVars>
          <dgm:dir/>
          <dgm:resizeHandles val="exact"/>
        </dgm:presLayoutVars>
      </dgm:prSet>
      <dgm:spPr/>
    </dgm:pt>
    <dgm:pt modelId="{6F752B55-9E3E-45C4-B0D4-7E14EB597E39}" type="pres">
      <dgm:prSet presAssocID="{D57772F7-2185-4C9A-938A-A374279F6343}" presName="container" presStyleCnt="0">
        <dgm:presLayoutVars>
          <dgm:dir/>
          <dgm:resizeHandles val="exact"/>
        </dgm:presLayoutVars>
      </dgm:prSet>
      <dgm:spPr/>
    </dgm:pt>
    <dgm:pt modelId="{2D1C43C0-3C96-4A2D-BC9B-3EE362D9CFE2}" type="pres">
      <dgm:prSet presAssocID="{C5BE4296-8921-49E0-A9E5-27BD0D4F8C0F}" presName="compNode" presStyleCnt="0"/>
      <dgm:spPr/>
    </dgm:pt>
    <dgm:pt modelId="{0686F094-05E3-4992-A8A0-CF81893A9260}" type="pres">
      <dgm:prSet presAssocID="{C5BE4296-8921-49E0-A9E5-27BD0D4F8C0F}" presName="iconBgRect" presStyleLbl="bgShp" presStyleIdx="0" presStyleCnt="5"/>
      <dgm:spPr/>
    </dgm:pt>
    <dgm:pt modelId="{29676CF3-6212-48BC-9AF9-2733C0A2A50C}" type="pres">
      <dgm:prSet presAssocID="{C5BE4296-8921-49E0-A9E5-27BD0D4F8C0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5D7FB31C-1062-4E33-B8B0-1B3684221BC9}" type="pres">
      <dgm:prSet presAssocID="{C5BE4296-8921-49E0-A9E5-27BD0D4F8C0F}" presName="spaceRect" presStyleCnt="0"/>
      <dgm:spPr/>
    </dgm:pt>
    <dgm:pt modelId="{8FCDF7C1-D8A1-47C7-B2BB-607F9571DF27}" type="pres">
      <dgm:prSet presAssocID="{C5BE4296-8921-49E0-A9E5-27BD0D4F8C0F}" presName="textRect" presStyleLbl="revTx" presStyleIdx="0" presStyleCnt="5">
        <dgm:presLayoutVars>
          <dgm:chMax val="1"/>
          <dgm:chPref val="1"/>
        </dgm:presLayoutVars>
      </dgm:prSet>
      <dgm:spPr/>
    </dgm:pt>
    <dgm:pt modelId="{098B5548-3898-4AC6-8563-019F588BCF41}" type="pres">
      <dgm:prSet presAssocID="{5B24B1F5-50F5-4843-BEDC-8B7EAB72151F}" presName="sibTrans" presStyleLbl="sibTrans2D1" presStyleIdx="0" presStyleCnt="0"/>
      <dgm:spPr/>
    </dgm:pt>
    <dgm:pt modelId="{23693E1B-FFF6-4A29-B5B3-BA2F1172E9FF}" type="pres">
      <dgm:prSet presAssocID="{52679409-E63B-4DA4-A62D-5845C30D2D46}" presName="compNode" presStyleCnt="0"/>
      <dgm:spPr/>
    </dgm:pt>
    <dgm:pt modelId="{BA7EFE26-41B8-41A9-8074-AE1E27CC29BF}" type="pres">
      <dgm:prSet presAssocID="{52679409-E63B-4DA4-A62D-5845C30D2D46}" presName="iconBgRect" presStyleLbl="bgShp" presStyleIdx="1" presStyleCnt="5"/>
      <dgm:spPr/>
    </dgm:pt>
    <dgm:pt modelId="{AEE34E21-3D1C-44FC-8A25-A17C7430CA73}" type="pres">
      <dgm:prSet presAssocID="{52679409-E63B-4DA4-A62D-5845C30D2D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DB0BBAC-4F25-4D7F-9E31-B9979C30422D}" type="pres">
      <dgm:prSet presAssocID="{52679409-E63B-4DA4-A62D-5845C30D2D46}" presName="spaceRect" presStyleCnt="0"/>
      <dgm:spPr/>
    </dgm:pt>
    <dgm:pt modelId="{21087250-A32F-4F76-BF49-824D53BED5DD}" type="pres">
      <dgm:prSet presAssocID="{52679409-E63B-4DA4-A62D-5845C30D2D46}" presName="textRect" presStyleLbl="revTx" presStyleIdx="1" presStyleCnt="5">
        <dgm:presLayoutVars>
          <dgm:chMax val="1"/>
          <dgm:chPref val="1"/>
        </dgm:presLayoutVars>
      </dgm:prSet>
      <dgm:spPr/>
    </dgm:pt>
    <dgm:pt modelId="{1E4EE5C4-E7F8-4448-8532-8802E453FE4E}" type="pres">
      <dgm:prSet presAssocID="{38D0BA60-C73E-4568-A8B4-5C608037358C}" presName="sibTrans" presStyleLbl="sibTrans2D1" presStyleIdx="0" presStyleCnt="0"/>
      <dgm:spPr/>
    </dgm:pt>
    <dgm:pt modelId="{18F727C7-7359-4C9F-8765-C84E77397AEC}" type="pres">
      <dgm:prSet presAssocID="{38832CC9-0478-4147-BAC5-27C5C7AAF2BE}" presName="compNode" presStyleCnt="0"/>
      <dgm:spPr/>
    </dgm:pt>
    <dgm:pt modelId="{294671E5-A4FA-4319-B280-3D484E0C301C}" type="pres">
      <dgm:prSet presAssocID="{38832CC9-0478-4147-BAC5-27C5C7AAF2BE}" presName="iconBgRect" presStyleLbl="bgShp" presStyleIdx="2" presStyleCnt="5"/>
      <dgm:spPr/>
    </dgm:pt>
    <dgm:pt modelId="{6EFBA4BD-CCBC-4A2E-9628-B087A69950F9}" type="pres">
      <dgm:prSet presAssocID="{38832CC9-0478-4147-BAC5-27C5C7AAF2B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7159F9F-26BE-435E-AD6C-D85BFCF81E27}" type="pres">
      <dgm:prSet presAssocID="{38832CC9-0478-4147-BAC5-27C5C7AAF2BE}" presName="spaceRect" presStyleCnt="0"/>
      <dgm:spPr/>
    </dgm:pt>
    <dgm:pt modelId="{CE855E29-EF5C-4655-9404-D1343AF1C7CA}" type="pres">
      <dgm:prSet presAssocID="{38832CC9-0478-4147-BAC5-27C5C7AAF2BE}" presName="textRect" presStyleLbl="revTx" presStyleIdx="2" presStyleCnt="5">
        <dgm:presLayoutVars>
          <dgm:chMax val="1"/>
          <dgm:chPref val="1"/>
        </dgm:presLayoutVars>
      </dgm:prSet>
      <dgm:spPr/>
    </dgm:pt>
    <dgm:pt modelId="{9F2F132F-2A75-4820-A1E6-1CF224D0F9C6}" type="pres">
      <dgm:prSet presAssocID="{6C62076A-BC5D-45A5-8F48-A1B04FE476A7}" presName="sibTrans" presStyleLbl="sibTrans2D1" presStyleIdx="0" presStyleCnt="0"/>
      <dgm:spPr/>
    </dgm:pt>
    <dgm:pt modelId="{6EDF83FA-2A55-4C72-9F30-3B4A24D27D96}" type="pres">
      <dgm:prSet presAssocID="{380488DC-1399-49F3-84F1-9E2A573CA1A8}" presName="compNode" presStyleCnt="0"/>
      <dgm:spPr/>
    </dgm:pt>
    <dgm:pt modelId="{A8A16731-A52B-4159-B3F8-086107267D92}" type="pres">
      <dgm:prSet presAssocID="{380488DC-1399-49F3-84F1-9E2A573CA1A8}" presName="iconBgRect" presStyleLbl="bgShp" presStyleIdx="3" presStyleCnt="5"/>
      <dgm:spPr/>
    </dgm:pt>
    <dgm:pt modelId="{39A6F648-6B99-47EF-9562-9D9E11670049}" type="pres">
      <dgm:prSet presAssocID="{380488DC-1399-49F3-84F1-9E2A573CA1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DCCBC50-DF37-4047-BEFE-BC1CC25E64F8}" type="pres">
      <dgm:prSet presAssocID="{380488DC-1399-49F3-84F1-9E2A573CA1A8}" presName="spaceRect" presStyleCnt="0"/>
      <dgm:spPr/>
    </dgm:pt>
    <dgm:pt modelId="{948900FB-E3FD-4FEE-9E62-75FA6F93AECE}" type="pres">
      <dgm:prSet presAssocID="{380488DC-1399-49F3-84F1-9E2A573CA1A8}" presName="textRect" presStyleLbl="revTx" presStyleIdx="3" presStyleCnt="5">
        <dgm:presLayoutVars>
          <dgm:chMax val="1"/>
          <dgm:chPref val="1"/>
        </dgm:presLayoutVars>
      </dgm:prSet>
      <dgm:spPr/>
    </dgm:pt>
    <dgm:pt modelId="{A59FC9F3-3203-4590-BB8A-99416474E119}" type="pres">
      <dgm:prSet presAssocID="{F0AF120A-B597-4969-84E3-1379CF8CAA13}" presName="sibTrans" presStyleLbl="sibTrans2D1" presStyleIdx="0" presStyleCnt="0"/>
      <dgm:spPr/>
    </dgm:pt>
    <dgm:pt modelId="{9E8F052A-93C3-44BF-8C7A-CCE68635FC3B}" type="pres">
      <dgm:prSet presAssocID="{A811651D-2065-46E5-88D0-D24C8A351261}" presName="compNode" presStyleCnt="0"/>
      <dgm:spPr/>
    </dgm:pt>
    <dgm:pt modelId="{54F443C3-4ACD-4AEA-BC46-5B6CBAB7C686}" type="pres">
      <dgm:prSet presAssocID="{A811651D-2065-46E5-88D0-D24C8A351261}" presName="iconBgRect" presStyleLbl="bgShp" presStyleIdx="4" presStyleCnt="5"/>
      <dgm:spPr/>
    </dgm:pt>
    <dgm:pt modelId="{09005B15-DD90-4C82-9364-6CB43B834BC2}" type="pres">
      <dgm:prSet presAssocID="{A811651D-2065-46E5-88D0-D24C8A3512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556D9CA6-4801-4F32-A46F-72FFF5B08610}" type="pres">
      <dgm:prSet presAssocID="{A811651D-2065-46E5-88D0-D24C8A351261}" presName="spaceRect" presStyleCnt="0"/>
      <dgm:spPr/>
    </dgm:pt>
    <dgm:pt modelId="{98AA214A-33CC-4CDD-B05C-0F6F1B54CD5B}" type="pres">
      <dgm:prSet presAssocID="{A811651D-2065-46E5-88D0-D24C8A35126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CE5013-B650-4817-8C2B-5D45EE5092C3}" type="presOf" srcId="{D57772F7-2185-4C9A-938A-A374279F6343}" destId="{B44DE40B-0D38-4DCB-93E6-26392B83C199}" srcOrd="0" destOrd="0" presId="urn:microsoft.com/office/officeart/2018/2/layout/IconCircleList"/>
    <dgm:cxn modelId="{20893618-F658-4291-9FB9-355E8A75E465}" srcId="{D57772F7-2185-4C9A-938A-A374279F6343}" destId="{A811651D-2065-46E5-88D0-D24C8A351261}" srcOrd="4" destOrd="0" parTransId="{08621EE6-59BE-463D-8D94-CCB5A32E2139}" sibTransId="{1CEF8742-05F3-4D71-835C-9D9FE9F24E7E}"/>
    <dgm:cxn modelId="{8C0E2D20-5C51-4C55-BE3E-EFDE44C64E6D}" type="presOf" srcId="{F0AF120A-B597-4969-84E3-1379CF8CAA13}" destId="{A59FC9F3-3203-4590-BB8A-99416474E119}" srcOrd="0" destOrd="0" presId="urn:microsoft.com/office/officeart/2018/2/layout/IconCircleList"/>
    <dgm:cxn modelId="{B944CA3A-2E9C-4947-8E79-3008ADB1705A}" type="presOf" srcId="{A811651D-2065-46E5-88D0-D24C8A351261}" destId="{98AA214A-33CC-4CDD-B05C-0F6F1B54CD5B}" srcOrd="0" destOrd="0" presId="urn:microsoft.com/office/officeart/2018/2/layout/IconCircleList"/>
    <dgm:cxn modelId="{66985D5F-FBCF-45F6-83C7-7B107A49F1FA}" type="presOf" srcId="{C5BE4296-8921-49E0-A9E5-27BD0D4F8C0F}" destId="{8FCDF7C1-D8A1-47C7-B2BB-607F9571DF27}" srcOrd="0" destOrd="0" presId="urn:microsoft.com/office/officeart/2018/2/layout/IconCircleList"/>
    <dgm:cxn modelId="{AF0F4E62-51BD-4A08-8815-64A23430F5BA}" type="presOf" srcId="{38D0BA60-C73E-4568-A8B4-5C608037358C}" destId="{1E4EE5C4-E7F8-4448-8532-8802E453FE4E}" srcOrd="0" destOrd="0" presId="urn:microsoft.com/office/officeart/2018/2/layout/IconCircleList"/>
    <dgm:cxn modelId="{19FACE6E-04D8-4D28-8A2A-FCBD8A757B60}" type="presOf" srcId="{38832CC9-0478-4147-BAC5-27C5C7AAF2BE}" destId="{CE855E29-EF5C-4655-9404-D1343AF1C7CA}" srcOrd="0" destOrd="0" presId="urn:microsoft.com/office/officeart/2018/2/layout/IconCircleList"/>
    <dgm:cxn modelId="{89478773-9341-4A5A-B530-097049DBEAB8}" type="presOf" srcId="{52679409-E63B-4DA4-A62D-5845C30D2D46}" destId="{21087250-A32F-4F76-BF49-824D53BED5DD}" srcOrd="0" destOrd="0" presId="urn:microsoft.com/office/officeart/2018/2/layout/IconCircleList"/>
    <dgm:cxn modelId="{CCBACA91-BB6A-42E3-BBB3-C287B7DAEFA2}" type="presOf" srcId="{6C62076A-BC5D-45A5-8F48-A1B04FE476A7}" destId="{9F2F132F-2A75-4820-A1E6-1CF224D0F9C6}" srcOrd="0" destOrd="0" presId="urn:microsoft.com/office/officeart/2018/2/layout/IconCircleList"/>
    <dgm:cxn modelId="{758EB3A0-DD5D-4A32-A285-22C7AC93117B}" srcId="{D57772F7-2185-4C9A-938A-A374279F6343}" destId="{38832CC9-0478-4147-BAC5-27C5C7AAF2BE}" srcOrd="2" destOrd="0" parTransId="{DA10F89D-09FA-4903-858A-A24F80538803}" sibTransId="{6C62076A-BC5D-45A5-8F48-A1B04FE476A7}"/>
    <dgm:cxn modelId="{BA939CDD-8358-4EB6-9AF2-9170DE3F29E7}" srcId="{D57772F7-2185-4C9A-938A-A374279F6343}" destId="{380488DC-1399-49F3-84F1-9E2A573CA1A8}" srcOrd="3" destOrd="0" parTransId="{7E6C248F-C258-48CB-AEC5-2F27FCFD0CDD}" sibTransId="{F0AF120A-B597-4969-84E3-1379CF8CAA13}"/>
    <dgm:cxn modelId="{F44298E1-0E27-4FBB-BA87-42A5BCD99318}" type="presOf" srcId="{5B24B1F5-50F5-4843-BEDC-8B7EAB72151F}" destId="{098B5548-3898-4AC6-8563-019F588BCF41}" srcOrd="0" destOrd="0" presId="urn:microsoft.com/office/officeart/2018/2/layout/IconCircleList"/>
    <dgm:cxn modelId="{CDC5FAE1-98C6-4C80-97A3-F60E6863F8A9}" srcId="{D57772F7-2185-4C9A-938A-A374279F6343}" destId="{52679409-E63B-4DA4-A62D-5845C30D2D46}" srcOrd="1" destOrd="0" parTransId="{63A2B5A0-59AB-4289-9D04-52073625EB98}" sibTransId="{38D0BA60-C73E-4568-A8B4-5C608037358C}"/>
    <dgm:cxn modelId="{C6A51DF7-9B41-4E1D-B78E-36F496AF9B39}" srcId="{D57772F7-2185-4C9A-938A-A374279F6343}" destId="{C5BE4296-8921-49E0-A9E5-27BD0D4F8C0F}" srcOrd="0" destOrd="0" parTransId="{304E83B3-CABB-47E1-A4FC-22BCCBA674F9}" sibTransId="{5B24B1F5-50F5-4843-BEDC-8B7EAB72151F}"/>
    <dgm:cxn modelId="{48D937FD-B27B-45FE-9643-A11257494223}" type="presOf" srcId="{380488DC-1399-49F3-84F1-9E2A573CA1A8}" destId="{948900FB-E3FD-4FEE-9E62-75FA6F93AECE}" srcOrd="0" destOrd="0" presId="urn:microsoft.com/office/officeart/2018/2/layout/IconCircleList"/>
    <dgm:cxn modelId="{76B4650B-6843-4070-8343-AA7B8E2793CD}" type="presParOf" srcId="{B44DE40B-0D38-4DCB-93E6-26392B83C199}" destId="{6F752B55-9E3E-45C4-B0D4-7E14EB597E39}" srcOrd="0" destOrd="0" presId="urn:microsoft.com/office/officeart/2018/2/layout/IconCircleList"/>
    <dgm:cxn modelId="{1779F79B-9FEE-4034-B53A-3F02C7DFD28F}" type="presParOf" srcId="{6F752B55-9E3E-45C4-B0D4-7E14EB597E39}" destId="{2D1C43C0-3C96-4A2D-BC9B-3EE362D9CFE2}" srcOrd="0" destOrd="0" presId="urn:microsoft.com/office/officeart/2018/2/layout/IconCircleList"/>
    <dgm:cxn modelId="{577A6F8E-98C7-4FC5-9F7F-9725EA8BE4AC}" type="presParOf" srcId="{2D1C43C0-3C96-4A2D-BC9B-3EE362D9CFE2}" destId="{0686F094-05E3-4992-A8A0-CF81893A9260}" srcOrd="0" destOrd="0" presId="urn:microsoft.com/office/officeart/2018/2/layout/IconCircleList"/>
    <dgm:cxn modelId="{5556ECCF-E327-4DEB-B105-C7A348A5D203}" type="presParOf" srcId="{2D1C43C0-3C96-4A2D-BC9B-3EE362D9CFE2}" destId="{29676CF3-6212-48BC-9AF9-2733C0A2A50C}" srcOrd="1" destOrd="0" presId="urn:microsoft.com/office/officeart/2018/2/layout/IconCircleList"/>
    <dgm:cxn modelId="{EAD590EC-1027-49B1-A4EE-383ACF8B4CA8}" type="presParOf" srcId="{2D1C43C0-3C96-4A2D-BC9B-3EE362D9CFE2}" destId="{5D7FB31C-1062-4E33-B8B0-1B3684221BC9}" srcOrd="2" destOrd="0" presId="urn:microsoft.com/office/officeart/2018/2/layout/IconCircleList"/>
    <dgm:cxn modelId="{DF35DBB7-CFA1-4CDF-AA66-2CD3F2A4B0F9}" type="presParOf" srcId="{2D1C43C0-3C96-4A2D-BC9B-3EE362D9CFE2}" destId="{8FCDF7C1-D8A1-47C7-B2BB-607F9571DF27}" srcOrd="3" destOrd="0" presId="urn:microsoft.com/office/officeart/2018/2/layout/IconCircleList"/>
    <dgm:cxn modelId="{7222CA23-93A7-4324-A37B-F5E487E73B5A}" type="presParOf" srcId="{6F752B55-9E3E-45C4-B0D4-7E14EB597E39}" destId="{098B5548-3898-4AC6-8563-019F588BCF41}" srcOrd="1" destOrd="0" presId="urn:microsoft.com/office/officeart/2018/2/layout/IconCircleList"/>
    <dgm:cxn modelId="{A98BBECB-C703-4A15-B4D7-4894ECE92EFD}" type="presParOf" srcId="{6F752B55-9E3E-45C4-B0D4-7E14EB597E39}" destId="{23693E1B-FFF6-4A29-B5B3-BA2F1172E9FF}" srcOrd="2" destOrd="0" presId="urn:microsoft.com/office/officeart/2018/2/layout/IconCircleList"/>
    <dgm:cxn modelId="{DED3F7D2-66A1-481C-8339-D9A91F47AFE7}" type="presParOf" srcId="{23693E1B-FFF6-4A29-B5B3-BA2F1172E9FF}" destId="{BA7EFE26-41B8-41A9-8074-AE1E27CC29BF}" srcOrd="0" destOrd="0" presId="urn:microsoft.com/office/officeart/2018/2/layout/IconCircleList"/>
    <dgm:cxn modelId="{C7BE8AC7-2CFD-43F7-B4F5-9BD1003704FC}" type="presParOf" srcId="{23693E1B-FFF6-4A29-B5B3-BA2F1172E9FF}" destId="{AEE34E21-3D1C-44FC-8A25-A17C7430CA73}" srcOrd="1" destOrd="0" presId="urn:microsoft.com/office/officeart/2018/2/layout/IconCircleList"/>
    <dgm:cxn modelId="{762B050D-E8BB-47D1-A8D8-170E048716A8}" type="presParOf" srcId="{23693E1B-FFF6-4A29-B5B3-BA2F1172E9FF}" destId="{EDB0BBAC-4F25-4D7F-9E31-B9979C30422D}" srcOrd="2" destOrd="0" presId="urn:microsoft.com/office/officeart/2018/2/layout/IconCircleList"/>
    <dgm:cxn modelId="{994F1ED5-EFD5-41E0-8153-FFA3B06D1FF2}" type="presParOf" srcId="{23693E1B-FFF6-4A29-B5B3-BA2F1172E9FF}" destId="{21087250-A32F-4F76-BF49-824D53BED5DD}" srcOrd="3" destOrd="0" presId="urn:microsoft.com/office/officeart/2018/2/layout/IconCircleList"/>
    <dgm:cxn modelId="{7110449A-0B22-430C-A94A-E292F180E38E}" type="presParOf" srcId="{6F752B55-9E3E-45C4-B0D4-7E14EB597E39}" destId="{1E4EE5C4-E7F8-4448-8532-8802E453FE4E}" srcOrd="3" destOrd="0" presId="urn:microsoft.com/office/officeart/2018/2/layout/IconCircleList"/>
    <dgm:cxn modelId="{9FE62943-AD77-4B84-A970-73F808CE3A56}" type="presParOf" srcId="{6F752B55-9E3E-45C4-B0D4-7E14EB597E39}" destId="{18F727C7-7359-4C9F-8765-C84E77397AEC}" srcOrd="4" destOrd="0" presId="urn:microsoft.com/office/officeart/2018/2/layout/IconCircleList"/>
    <dgm:cxn modelId="{E475C985-BC7B-427F-ABB3-5668ADEAB7E1}" type="presParOf" srcId="{18F727C7-7359-4C9F-8765-C84E77397AEC}" destId="{294671E5-A4FA-4319-B280-3D484E0C301C}" srcOrd="0" destOrd="0" presId="urn:microsoft.com/office/officeart/2018/2/layout/IconCircleList"/>
    <dgm:cxn modelId="{F0090131-7BF5-41DE-AFF4-4C9AA9050202}" type="presParOf" srcId="{18F727C7-7359-4C9F-8765-C84E77397AEC}" destId="{6EFBA4BD-CCBC-4A2E-9628-B087A69950F9}" srcOrd="1" destOrd="0" presId="urn:microsoft.com/office/officeart/2018/2/layout/IconCircleList"/>
    <dgm:cxn modelId="{5C319E93-1FD7-4236-89A0-F503F033D752}" type="presParOf" srcId="{18F727C7-7359-4C9F-8765-C84E77397AEC}" destId="{D7159F9F-26BE-435E-AD6C-D85BFCF81E27}" srcOrd="2" destOrd="0" presId="urn:microsoft.com/office/officeart/2018/2/layout/IconCircleList"/>
    <dgm:cxn modelId="{822E956E-F025-4BBC-A834-81608C14FA75}" type="presParOf" srcId="{18F727C7-7359-4C9F-8765-C84E77397AEC}" destId="{CE855E29-EF5C-4655-9404-D1343AF1C7CA}" srcOrd="3" destOrd="0" presId="urn:microsoft.com/office/officeart/2018/2/layout/IconCircleList"/>
    <dgm:cxn modelId="{E5644DAA-2535-4888-A2DB-03F7F7ED05A5}" type="presParOf" srcId="{6F752B55-9E3E-45C4-B0D4-7E14EB597E39}" destId="{9F2F132F-2A75-4820-A1E6-1CF224D0F9C6}" srcOrd="5" destOrd="0" presId="urn:microsoft.com/office/officeart/2018/2/layout/IconCircleList"/>
    <dgm:cxn modelId="{9E34497C-04F6-4060-A540-D230F0EA99CE}" type="presParOf" srcId="{6F752B55-9E3E-45C4-B0D4-7E14EB597E39}" destId="{6EDF83FA-2A55-4C72-9F30-3B4A24D27D96}" srcOrd="6" destOrd="0" presId="urn:microsoft.com/office/officeart/2018/2/layout/IconCircleList"/>
    <dgm:cxn modelId="{569A8CD1-D9D4-4B6C-B87C-7DAC41AC0E3E}" type="presParOf" srcId="{6EDF83FA-2A55-4C72-9F30-3B4A24D27D96}" destId="{A8A16731-A52B-4159-B3F8-086107267D92}" srcOrd="0" destOrd="0" presId="urn:microsoft.com/office/officeart/2018/2/layout/IconCircleList"/>
    <dgm:cxn modelId="{B1F0D380-D326-481E-B7D9-CD84C0B46503}" type="presParOf" srcId="{6EDF83FA-2A55-4C72-9F30-3B4A24D27D96}" destId="{39A6F648-6B99-47EF-9562-9D9E11670049}" srcOrd="1" destOrd="0" presId="urn:microsoft.com/office/officeart/2018/2/layout/IconCircleList"/>
    <dgm:cxn modelId="{BDA51D6D-2EAE-4328-A77C-42F602D8C5E5}" type="presParOf" srcId="{6EDF83FA-2A55-4C72-9F30-3B4A24D27D96}" destId="{DDCCBC50-DF37-4047-BEFE-BC1CC25E64F8}" srcOrd="2" destOrd="0" presId="urn:microsoft.com/office/officeart/2018/2/layout/IconCircleList"/>
    <dgm:cxn modelId="{189407D1-8E82-43F1-A7D6-B82C8CD09FC2}" type="presParOf" srcId="{6EDF83FA-2A55-4C72-9F30-3B4A24D27D96}" destId="{948900FB-E3FD-4FEE-9E62-75FA6F93AECE}" srcOrd="3" destOrd="0" presId="urn:microsoft.com/office/officeart/2018/2/layout/IconCircleList"/>
    <dgm:cxn modelId="{D9EDEE84-C9E9-400F-8CA2-8E62656EFD6C}" type="presParOf" srcId="{6F752B55-9E3E-45C4-B0D4-7E14EB597E39}" destId="{A59FC9F3-3203-4590-BB8A-99416474E119}" srcOrd="7" destOrd="0" presId="urn:microsoft.com/office/officeart/2018/2/layout/IconCircleList"/>
    <dgm:cxn modelId="{92CADBB2-84C6-4650-9CB9-203F4A75FB4C}" type="presParOf" srcId="{6F752B55-9E3E-45C4-B0D4-7E14EB597E39}" destId="{9E8F052A-93C3-44BF-8C7A-CCE68635FC3B}" srcOrd="8" destOrd="0" presId="urn:microsoft.com/office/officeart/2018/2/layout/IconCircleList"/>
    <dgm:cxn modelId="{02897AD5-EA3E-499E-BEC6-7E76CFD991DC}" type="presParOf" srcId="{9E8F052A-93C3-44BF-8C7A-CCE68635FC3B}" destId="{54F443C3-4ACD-4AEA-BC46-5B6CBAB7C686}" srcOrd="0" destOrd="0" presId="urn:microsoft.com/office/officeart/2018/2/layout/IconCircleList"/>
    <dgm:cxn modelId="{34A8D6B0-8AD1-4B7B-B692-159B8603D4F4}" type="presParOf" srcId="{9E8F052A-93C3-44BF-8C7A-CCE68635FC3B}" destId="{09005B15-DD90-4C82-9364-6CB43B834BC2}" srcOrd="1" destOrd="0" presId="urn:microsoft.com/office/officeart/2018/2/layout/IconCircleList"/>
    <dgm:cxn modelId="{9A3571B4-D785-47FB-A12D-65653FD68FFB}" type="presParOf" srcId="{9E8F052A-93C3-44BF-8C7A-CCE68635FC3B}" destId="{556D9CA6-4801-4F32-A46F-72FFF5B08610}" srcOrd="2" destOrd="0" presId="urn:microsoft.com/office/officeart/2018/2/layout/IconCircleList"/>
    <dgm:cxn modelId="{5DED016A-0259-4CA5-A8A0-9A2A7EA0BD88}" type="presParOf" srcId="{9E8F052A-93C3-44BF-8C7A-CCE68635FC3B}" destId="{98AA214A-33CC-4CDD-B05C-0F6F1B54CD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6F094-05E3-4992-A8A0-CF81893A9260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76CF3-6212-48BC-9AF9-2733C0A2A50C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DF7C1-D8A1-47C7-B2BB-607F9571DF27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Bans on large gatherings</a:t>
          </a:r>
        </a:p>
      </dsp:txBody>
      <dsp:txXfrm>
        <a:off x="1172126" y="908559"/>
        <a:ext cx="2114937" cy="897246"/>
      </dsp:txXfrm>
    </dsp:sp>
    <dsp:sp modelId="{BA7EFE26-41B8-41A9-8074-AE1E27CC29BF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34E21-3D1C-44FC-8A25-A17C7430CA73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87250-A32F-4F76-BF49-824D53BED5DD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School closures</a:t>
          </a:r>
        </a:p>
      </dsp:txBody>
      <dsp:txXfrm>
        <a:off x="4745088" y="908559"/>
        <a:ext cx="2114937" cy="897246"/>
      </dsp:txXfrm>
    </dsp:sp>
    <dsp:sp modelId="{294671E5-A4FA-4319-B280-3D484E0C301C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BA4BD-CCBC-4A2E-9628-B087A69950F9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5E29-EF5C-4655-9404-D1343AF1C7CA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Restrictions on restaurant operations</a:t>
          </a:r>
        </a:p>
      </dsp:txBody>
      <dsp:txXfrm>
        <a:off x="8318049" y="908559"/>
        <a:ext cx="2114937" cy="897246"/>
      </dsp:txXfrm>
    </dsp:sp>
    <dsp:sp modelId="{A8A16731-A52B-4159-B3F8-086107267D92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6F648-6B99-47EF-9562-9D9E11670049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900FB-E3FD-4FEE-9E62-75FA6F93AECE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Business closures </a:t>
          </a:r>
        </a:p>
      </dsp:txBody>
      <dsp:txXfrm>
        <a:off x="1172126" y="2545532"/>
        <a:ext cx="2114937" cy="897246"/>
      </dsp:txXfrm>
    </dsp:sp>
    <dsp:sp modelId="{54F443C3-4ACD-4AEA-BC46-5B6CBAB7C686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05B15-DD90-4C82-9364-6CB43B834BC2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A214A-33CC-4CDD-B05C-0F6F1B54CD5B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Stay-at-home orders</a:t>
          </a:r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ECE0-9B92-483B-8FDA-C81EA22D4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B9553-A570-4857-83CA-0E27A67F1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B287-8D29-4068-AC06-3B06813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DFCA5-4C98-4435-B93B-CCE5EF45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A62E-789B-4D94-BC8C-000FE2C4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A097-614C-492D-9B07-7984F44C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E50ED-DF2C-4B5A-BB62-676F18CF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7240-0540-471A-88FF-D1E9B213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F4E5-818D-41F3-A49C-89BFD1DE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6628-5607-4A5F-9A07-1F2ECF39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B50E8-1C6F-416D-9F0B-A4789AF5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B529E-E376-4A7B-B168-C50A051D0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7BDB-ECFF-4EA2-909A-7144F40C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7D8B-8E33-4640-A61D-F053F61B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3974E-A024-45FC-B580-14412C24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97F0-6D07-488D-B2E0-166D2779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B4AB-4210-4497-B426-04F5F3F9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051A-AF61-4F92-B08E-EBE73B9E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4AE46-D5D4-4932-A148-F3F428F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5029-2C85-4DE8-BF7B-A57C1212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FBC6-47C0-4B6D-B7D9-C73AD332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1417-FBC7-4CE4-B762-530DAEF5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2977-EE43-48C3-80C1-69D4C592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C5499-1272-4D45-B85C-AEF856ED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D648-0243-4360-9398-7E956F1B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1C0-CEBB-4324-AEE7-1550369A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B38F-53BE-4096-8B3D-70F22B768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5754E-2EBD-4BD7-9D8B-A0EA7FCA2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3705-6C62-4565-A312-6E2915C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B504F-DA1D-4186-A63B-4ACC8DD2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67B4F-9A19-47B1-ABB4-1C74E852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E423-9A5E-45E2-BE75-9E602DE8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C6D96-BCF3-4960-B859-7768E425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AAC52-B077-473F-B491-55820B88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470FA-2288-4C15-82A7-15F7306AB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20409-C5D9-4AF5-8059-BDB739957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EB1A7-5CC7-4D3A-BF1B-4C64355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84BA6-3A54-4B67-BA7B-E5FCAEAE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1AFFD-BBE2-4279-B38E-8D7222CA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842A-D737-4B64-B836-5E378274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C6BFB-58E3-4DA7-A3D2-DBC49FB5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E95B5-9FCA-48A7-A405-A60AEAA0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7BA03-B016-43D0-A9A3-594CC667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B22AC-39AB-43EA-B341-BE54E940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2CD63-C2B8-4F14-9587-CAEF0B87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8762F-AF47-4E4D-AD9F-E278FA2E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A661-AE73-4361-B066-3C9E6280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46FF-C9B8-4DF0-BE2E-AE8AF7D1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3F4AA-5D6A-46D5-B89D-1E745868B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2D63C-74B1-4F09-B90D-5F3729CE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E23A-C858-4FF6-B861-ACBE3D54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7C372-4A86-4678-A3C8-41966451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B9B0-6EC8-4FC4-8368-50AE4C00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F6E2-06C1-4EBC-95B0-0CCAB4CC9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C22AB-C9F6-4BC4-BFA5-7115A013F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B5B65-52C0-497D-AB40-CFFE3912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8F7CD-1E24-4FF5-95C5-0A55AE00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2AE81-D505-48D0-AD1F-B820A09E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041EB-1F2C-41EE-BADE-2EBCE9D2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16DF4-8D76-4100-A99D-BCC091A1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E475A-6487-4A82-9E31-8B5ACB3C2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7155-43EF-444F-A669-88280EC884C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F6E9-DDFD-49A1-A18D-2D683A9C0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C0B5-68E2-422D-9DBC-7EA0CE1D8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7C63-EF07-4326-8A49-319463D46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D5C82-01AE-4DB2-8CB2-A0C342D5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7318" y="2076450"/>
            <a:ext cx="5641432" cy="2040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Media Bias for the Coronavirus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AC729-74FD-4A25-AB46-F381C62B8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437" y="4707620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235230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B612-6AEF-45F9-A6FD-89588E87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Implications of media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B030-8069-42D8-8C12-41F4A48D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400" dirty="0"/>
              <a:t>Although most states have issued stay-at-home orders, the enforcement of orders varies due to different views of the </a:t>
            </a:r>
            <a:r>
              <a:rPr lang="en-US" sz="2400" dirty="0">
                <a:solidFill>
                  <a:srgbClr val="000000"/>
                </a:solidFill>
              </a:rPr>
              <a:t>coronavirus.</a:t>
            </a:r>
          </a:p>
          <a:p>
            <a:r>
              <a:rPr lang="en-US" sz="2400" dirty="0"/>
              <a:t>Compare the number of violations of Stay-at-Home Orders with the news report bias and social media view for each state to see whether they have a correlation. </a:t>
            </a:r>
          </a:p>
        </p:txBody>
      </p:sp>
    </p:spTree>
    <p:extLst>
      <p:ext uri="{BB962C8B-B14F-4D97-AF65-F5344CB8AC3E}">
        <p14:creationId xmlns:p14="http://schemas.microsoft.com/office/powerpoint/2010/main" val="374986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6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D153B-1AC9-4043-A9EC-E5A1E1BE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740" y="326628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Coronavirus confirmed cases by State</a:t>
            </a: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6">
            <a:extLst>
              <a:ext uri="{FF2B5EF4-FFF2-40B4-BE49-F238E27FC236}">
                <a16:creationId xmlns:a16="http://schemas.microsoft.com/office/drawing/2014/main" id="{42905729-6F94-44BA-8698-3BC971B009F3}"/>
              </a:ext>
            </a:extLst>
          </p:cNvPr>
          <p:cNvGraphicFramePr>
            <a:graphicFrameLocks/>
          </p:cNvGraphicFramePr>
          <p:nvPr/>
        </p:nvGraphicFramePr>
        <p:xfrm>
          <a:off x="338328" y="2006347"/>
          <a:ext cx="4142234" cy="376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441">
                  <a:extLst>
                    <a:ext uri="{9D8B030D-6E8A-4147-A177-3AD203B41FA5}">
                      <a16:colId xmlns:a16="http://schemas.microsoft.com/office/drawing/2014/main" val="15714138"/>
                    </a:ext>
                  </a:extLst>
                </a:gridCol>
                <a:gridCol w="925021">
                  <a:extLst>
                    <a:ext uri="{9D8B030D-6E8A-4147-A177-3AD203B41FA5}">
                      <a16:colId xmlns:a16="http://schemas.microsoft.com/office/drawing/2014/main" val="3153332271"/>
                    </a:ext>
                  </a:extLst>
                </a:gridCol>
                <a:gridCol w="992886">
                  <a:extLst>
                    <a:ext uri="{9D8B030D-6E8A-4147-A177-3AD203B41FA5}">
                      <a16:colId xmlns:a16="http://schemas.microsoft.com/office/drawing/2014/main" val="360624924"/>
                    </a:ext>
                  </a:extLst>
                </a:gridCol>
                <a:gridCol w="992886">
                  <a:extLst>
                    <a:ext uri="{9D8B030D-6E8A-4147-A177-3AD203B41FA5}">
                      <a16:colId xmlns:a16="http://schemas.microsoft.com/office/drawing/2014/main" val="1118021330"/>
                    </a:ext>
                  </a:extLst>
                </a:gridCol>
              </a:tblGrid>
              <a:tr h="491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State/territory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Confirmed cases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Governor Party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Senate Party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1009081376"/>
                  </a:ext>
                </a:extLst>
              </a:tr>
              <a:tr h="363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New York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203020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Democratic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49356" marB="49356" anchor="b"/>
                </a:tc>
                <a:extLst>
                  <a:ext uri="{0D108BD9-81ED-4DB2-BD59-A6C34878D82A}">
                    <a16:rowId xmlns:a16="http://schemas.microsoft.com/office/drawing/2014/main" val="731076105"/>
                  </a:ext>
                </a:extLst>
              </a:tr>
              <a:tr h="363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New Jersey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68824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49356" marB="49356" anchor="b"/>
                </a:tc>
                <a:extLst>
                  <a:ext uri="{0D108BD9-81ED-4DB2-BD59-A6C34878D82A}">
                    <a16:rowId xmlns:a16="http://schemas.microsoft.com/office/drawing/2014/main" val="870908045"/>
                  </a:ext>
                </a:extLst>
              </a:tr>
              <a:tr h="27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Massachusetts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28164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Republican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3992913321"/>
                  </a:ext>
                </a:extLst>
              </a:tr>
              <a:tr h="363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Michigan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49356" marB="49356" anchor="b"/>
                </a:tc>
                <a:extLst>
                  <a:ext uri="{0D108BD9-81ED-4DB2-BD59-A6C34878D82A}">
                    <a16:rowId xmlns:a16="http://schemas.microsoft.com/office/drawing/2014/main" val="3066409642"/>
                  </a:ext>
                </a:extLst>
              </a:tr>
              <a:tr h="363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Pennsylvania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25465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49356" marB="49356" anchor="b"/>
                </a:tc>
                <a:extLst>
                  <a:ext uri="{0D108BD9-81ED-4DB2-BD59-A6C34878D82A}">
                    <a16:rowId xmlns:a16="http://schemas.microsoft.com/office/drawing/2014/main" val="3082479522"/>
                  </a:ext>
                </a:extLst>
              </a:tr>
              <a:tr h="363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California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25356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49356" marB="49356" anchor="b"/>
                </a:tc>
                <a:extLst>
                  <a:ext uri="{0D108BD9-81ED-4DB2-BD59-A6C34878D82A}">
                    <a16:rowId xmlns:a16="http://schemas.microsoft.com/office/drawing/2014/main" val="2368849004"/>
                  </a:ext>
                </a:extLst>
              </a:tr>
              <a:tr h="363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Illinois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23248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49356" marB="49356" anchor="b"/>
                </a:tc>
                <a:extLst>
                  <a:ext uri="{0D108BD9-81ED-4DB2-BD59-A6C34878D82A}">
                    <a16:rowId xmlns:a16="http://schemas.microsoft.com/office/drawing/2014/main" val="3252027263"/>
                  </a:ext>
                </a:extLst>
              </a:tr>
              <a:tr h="27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Florida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21628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Republican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Republican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1375500522"/>
                  </a:ext>
                </a:extLst>
              </a:tr>
              <a:tr h="27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Louisiana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21518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Democratic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Republican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3942775851"/>
                  </a:ext>
                </a:extLst>
              </a:tr>
              <a:tr h="274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Texas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15006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Republican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Republican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822493381"/>
                  </a:ext>
                </a:extLst>
              </a:tr>
            </a:tbl>
          </a:graphicData>
        </a:graphic>
      </p:graphicFrame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E4729D0C-9E04-45C2-85FC-E016F7F36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7824" y="2006347"/>
            <a:ext cx="6960356" cy="37688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FE7BDC-15BB-4646-8A93-2D193188C985}"/>
              </a:ext>
            </a:extLst>
          </p:cNvPr>
          <p:cNvSpPr txBox="1"/>
          <p:nvPr/>
        </p:nvSpPr>
        <p:spPr>
          <a:xfrm>
            <a:off x="6421721" y="6076950"/>
            <a:ext cx="49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Democratic-leaning states have larger number of confirmed cases.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74CCEC-D753-45CD-9C7A-8734C918C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80965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29F7E-A1F9-4AF5-825E-AA8FD08D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Social Distancing Measures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5C2D612-34D9-4366-A1C1-FC3FCDD1F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9615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EA6F1E-ACE8-48BE-9015-B4F6CEC1D197}"/>
              </a:ext>
            </a:extLst>
          </p:cNvPr>
          <p:cNvSpPr txBox="1"/>
          <p:nvPr/>
        </p:nvSpPr>
        <p:spPr>
          <a:xfrm>
            <a:off x="2085975" y="5853797"/>
            <a:ext cx="802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Republican States without Stay-at-home orders: Arkansas, Iowa, Nebraska, North Dakota, South Dakota, Utah, Wyoming </a:t>
            </a:r>
          </a:p>
        </p:txBody>
      </p:sp>
    </p:spTree>
    <p:extLst>
      <p:ext uri="{BB962C8B-B14F-4D97-AF65-F5344CB8AC3E}">
        <p14:creationId xmlns:p14="http://schemas.microsoft.com/office/powerpoint/2010/main" val="56686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78F86-B56C-49E2-BB31-F9217B5F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Social-Distancing Measures by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9A71B-3B95-41AC-A405-D1F3A9260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9182" y="2753936"/>
            <a:ext cx="6954167" cy="3511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C6B79-45A4-46B7-B456-234736874980}"/>
              </a:ext>
            </a:extLst>
          </p:cNvPr>
          <p:cNvSpPr txBox="1"/>
          <p:nvPr/>
        </p:nvSpPr>
        <p:spPr>
          <a:xfrm>
            <a:off x="7889722" y="3632304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 new paper by researchers at the University of Washington finds that</a:t>
            </a:r>
          </a:p>
          <a:p>
            <a:pPr fontAlgn="base"/>
            <a:r>
              <a:rPr lang="en-US" dirty="0"/>
              <a:t>lawmakers in right-leaning states have been noticeably slower at rolling out social-distancing measures.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8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9BE8FC-CDB6-4518-8866-D9B838D7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58" y="3891366"/>
            <a:ext cx="4765949" cy="1648367"/>
          </a:xfrm>
        </p:spPr>
        <p:txBody>
          <a:bodyPr anchor="t">
            <a:noAutofit/>
          </a:bodyPr>
          <a:lstStyle/>
          <a:p>
            <a:r>
              <a:rPr lang="en-US" sz="2300" dirty="0">
                <a:solidFill>
                  <a:srgbClr val="000000"/>
                </a:solidFill>
              </a:rPr>
              <a:t>8 in 10 Fox News viewers say the media exaggerated the threat from coronavirus as compared to 54% of CNN viewers and just 35% of MSNBC watchers.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EC60-C6BB-46BB-B3C6-B40839A8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77" y="2265528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Media Bias for different news outlets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CCD50-0291-4895-A564-3988F07B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35" y="357379"/>
            <a:ext cx="6142252" cy="6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6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77C41D-8CC4-4CCA-98DA-F4A311D2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DC480EB-37B3-4A0A-9E6E-158DDB0A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274" y="804672"/>
            <a:ext cx="5391150" cy="523036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How severe is the media bias in the news reporting about the coronavirus?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How does it influence people’s view of coronavirus and their actions towards it (like the enforcement of stay-at-home orders)?</a:t>
            </a:r>
          </a:p>
        </p:txBody>
      </p:sp>
    </p:spTree>
    <p:extLst>
      <p:ext uri="{BB962C8B-B14F-4D97-AF65-F5344CB8AC3E}">
        <p14:creationId xmlns:p14="http://schemas.microsoft.com/office/powerpoint/2010/main" val="2110576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E8696-6808-4549-90B8-3D9A42CC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Data Source and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B4B9-FBDF-4124-B4E6-08648333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400" dirty="0" err="1"/>
              <a:t>AllSites</a:t>
            </a:r>
            <a:r>
              <a:rPr lang="en-US" sz="2400" dirty="0"/>
              <a:t> Media Bias Ratings have included 600 online news media and users' ratings.</a:t>
            </a:r>
          </a:p>
          <a:p>
            <a:r>
              <a:rPr lang="en-US" sz="2400" dirty="0"/>
              <a:t>News Articles: Using web-scarping tools to collect all news articles related to </a:t>
            </a:r>
            <a:r>
              <a:rPr lang="en-US" sz="2400" dirty="0">
                <a:solidFill>
                  <a:srgbClr val="000000"/>
                </a:solidFill>
              </a:rPr>
              <a:t>coronavirus in the last three months.</a:t>
            </a:r>
          </a:p>
          <a:p>
            <a:r>
              <a:rPr lang="en-US" sz="2400" dirty="0"/>
              <a:t>Twitter/Facebook: </a:t>
            </a:r>
          </a:p>
          <a:p>
            <a:r>
              <a:rPr lang="en-US" sz="2400" dirty="0"/>
              <a:t>Check the amount of retweets/likes/sharing these new articles have on social media platform</a:t>
            </a:r>
          </a:p>
        </p:txBody>
      </p:sp>
    </p:spTree>
    <p:extLst>
      <p:ext uri="{BB962C8B-B14F-4D97-AF65-F5344CB8AC3E}">
        <p14:creationId xmlns:p14="http://schemas.microsoft.com/office/powerpoint/2010/main" val="103091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E2808-1803-4BE4-8833-FB5275B6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Data Analysis—News Reports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B4190-142B-40FC-8C67-99407BC5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400" dirty="0"/>
              <a:t>NLP sentiment analysis</a:t>
            </a:r>
          </a:p>
          <a:p>
            <a:r>
              <a:rPr lang="en-US" sz="2400" dirty="0"/>
              <a:t>Classify the articles based on their positive and negative views on different topics like </a:t>
            </a:r>
            <a:r>
              <a:rPr lang="en-US" sz="2400" dirty="0">
                <a:solidFill>
                  <a:srgbClr val="000000"/>
                </a:solidFill>
              </a:rPr>
              <a:t>coronavirus, stay-at-home orders, the president’s reaction to the pandemic…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Compare the results with the ratings from </a:t>
            </a:r>
            <a:r>
              <a:rPr lang="en-US" sz="2400" dirty="0" err="1">
                <a:solidFill>
                  <a:srgbClr val="000000"/>
                </a:solidFill>
              </a:rPr>
              <a:t>AllSites</a:t>
            </a:r>
            <a:r>
              <a:rPr lang="en-US" sz="2400" dirty="0">
                <a:solidFill>
                  <a:srgbClr val="000000"/>
                </a:solidFill>
              </a:rPr>
              <a:t> to see for the media sites: whether their different views of coronavirus comply with their left-right rating score?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014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96AF0-46FB-40DD-B58A-84B32713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dirty="0"/>
              <a:t>Data Analysis—Social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B72D-FA0F-448A-8F84-4C62B2CF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2992051"/>
          </a:xfrm>
        </p:spPr>
        <p:txBody>
          <a:bodyPr>
            <a:normAutofit/>
          </a:bodyPr>
          <a:lstStyle/>
          <a:p>
            <a:r>
              <a:rPr lang="en-US" sz="2400" dirty="0"/>
              <a:t>Web-Scrapping Tweets/Facebook Posts in the past three months with hashtag #</a:t>
            </a:r>
            <a:r>
              <a:rPr lang="en-US" sz="2400" dirty="0">
                <a:solidFill>
                  <a:srgbClr val="000000"/>
                </a:solidFill>
              </a:rPr>
              <a:t>coronavirus, #stay-at-home……</a:t>
            </a:r>
          </a:p>
          <a:p>
            <a:r>
              <a:rPr lang="en-US" sz="2400" dirty="0"/>
              <a:t>NLP sentiment analysis by State</a:t>
            </a:r>
          </a:p>
          <a:p>
            <a:r>
              <a:rPr lang="en-US" sz="2400" dirty="0"/>
              <a:t>Classify the posts based on positive and negative views and then separate the results based on different State</a:t>
            </a:r>
          </a:p>
          <a:p>
            <a:r>
              <a:rPr lang="en-US" sz="2400" dirty="0"/>
              <a:t>Calculate number of repost/like/retweet/sharing of news articles and separate the results to get an average view by State</a:t>
            </a:r>
          </a:p>
        </p:txBody>
      </p:sp>
    </p:spTree>
    <p:extLst>
      <p:ext uri="{BB962C8B-B14F-4D97-AF65-F5344CB8AC3E}">
        <p14:creationId xmlns:p14="http://schemas.microsoft.com/office/powerpoint/2010/main" val="357382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459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Media Bias for the Coronavirus</vt:lpstr>
      <vt:lpstr>Coronavirus confirmed cases by State</vt:lpstr>
      <vt:lpstr>Social Distancing Measures</vt:lpstr>
      <vt:lpstr>Social-Distancing Measures by State</vt:lpstr>
      <vt:lpstr>Media Bias for different news outlets</vt:lpstr>
      <vt:lpstr>Research Question</vt:lpstr>
      <vt:lpstr>Data Source and Collection</vt:lpstr>
      <vt:lpstr>Data Analysis—News Reports </vt:lpstr>
      <vt:lpstr>Data Analysis—Social Media</vt:lpstr>
      <vt:lpstr>Implications of media bias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Bias for the Coronavirus</dc:title>
  <dc:creator>Yuting Wu</dc:creator>
  <cp:lastModifiedBy>Yuting Wu</cp:lastModifiedBy>
  <cp:revision>3</cp:revision>
  <dcterms:created xsi:type="dcterms:W3CDTF">2020-04-15T03:48:19Z</dcterms:created>
  <dcterms:modified xsi:type="dcterms:W3CDTF">2020-04-15T04:15:02Z</dcterms:modified>
</cp:coreProperties>
</file>