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  <p:sldId id="266" r:id="rId10"/>
    <p:sldId id="268" r:id="rId12"/>
    <p:sldId id="25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3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1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hyperlink" Target="https://cargo.csair.com/pages/cargotracking.do" TargetMode="External"/><Relationship Id="rId3" Type="http://schemas.openxmlformats.org/officeDocument/2006/relationships/hyperlink" Target="https://www.deppon.com/track/ordertrack&#13;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hyperlink" Target="http://gd.wuyupei.top" TargetMode="Externa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2895" y="2475865"/>
            <a:ext cx="662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/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基于地图JavaScript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 API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的物流追踪系统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设计与实现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同侧圆角矩形 9"/>
          <p:cNvSpPr/>
          <p:nvPr/>
        </p:nvSpPr>
        <p:spPr>
          <a:xfrm rot="5400000">
            <a:off x="28575" y="-28575"/>
            <a:ext cx="1181100" cy="1238250"/>
          </a:xfrm>
          <a:prstGeom prst="round2SameRect">
            <a:avLst>
              <a:gd name="adj1" fmla="val 26428"/>
              <a:gd name="adj2" fmla="val 0"/>
            </a:avLst>
          </a:prstGeom>
          <a:ln>
            <a:noFill/>
          </a:ln>
          <a:effectLst>
            <a:outerShdw blurRad="228600" dist="50800" dir="1080000" sx="97000" sy="97000" algn="ctr" rotWithShape="0">
              <a:srgbClr val="BEBEBE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43050" y="4572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444500" y="1460500"/>
            <a:ext cx="793750" cy="72390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8565" y="1553845"/>
            <a:ext cx="4794885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毕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</a:t>
            </a:r>
            <a:r>
              <a:rPr lang="en-US" altLang="zh-CN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辩</a:t>
            </a:r>
            <a:endParaRPr lang="zh-CN" altLang="en-US" sz="2400" b="1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6720" y="4273550"/>
            <a:ext cx="662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辩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人：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师：赵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 fontAlgn="auto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 / 05 / 28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191048" y="1175435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01867" y="1479836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07929" y="1388575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72698" y="624248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60307" y="1967272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charset="-122"/>
                <a:ea typeface="微软雅黑" panose="020B0503020204020204" charset="-122"/>
              </a:rPr>
              <a:t>聆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46611" y="1092941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charset="-122"/>
                <a:ea typeface="微软雅黑" panose="020B0503020204020204" charset="-122"/>
              </a:rPr>
              <a:t>听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265978" y="521858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23288" y="3753591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1100" y="55236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11754" y="3677842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63540" y="1553442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44099" y="686519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16677" y="1439137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35492" y="3610912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15671" y="2952437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11032" y="2407893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57827" y="3553861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45831" y="1919410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63354" y="763038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28358" y="1679732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27339" y="353633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368300" y="2902580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395547" y="2619619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16717" y="3472313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0" y="4919980"/>
            <a:ext cx="722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请各位评委老师提出</a:t>
            </a:r>
            <a:r>
              <a:rPr lang="zh-CN" altLang="en-US" sz="3600"/>
              <a:t>相关指导意见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1" animBg="1"/>
      <p:bldP spid="16" grpId="1" animBg="1"/>
      <p:bldP spid="17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>
            <p:custDataLst>
              <p:tags r:id="rId1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>
            <p:custDataLst>
              <p:tags r:id="rId2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21945" y="69151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127635" y="23749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21971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研究的背景、目的和意义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背景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</a:t>
            </a:r>
            <a:r>
              <a:rPr lang="en-US" altLang="zh-CN">
                <a:sym typeface="+mn-ea"/>
              </a:rPr>
              <a:t>是</a:t>
            </a:r>
            <a:r>
              <a:rPr lang="zh-CN" altLang="en-US">
                <a:sym typeface="+mn-ea"/>
              </a:rPr>
              <a:t>中国经济发展迅速的代表行业之一。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随着科技的发展生活质量的提高，</a:t>
            </a:r>
            <a:r>
              <a:rPr lang="zh-CN" altLang="en-US">
                <a:sym typeface="+mn-ea"/>
              </a:rPr>
              <a:t>我们的购买能力的提升，会有数不胜数的物流信息需要被管理和追踪。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物流可视化追踪系统是商城企业</a:t>
            </a:r>
            <a:r>
              <a:rPr lang="en-US" altLang="zh-CN"/>
              <a:t>/</a:t>
            </a:r>
            <a:r>
              <a:rPr lang="zh-CN" altLang="en-US"/>
              <a:t>项目对物流进行集中管理中不可缺少的一部分。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目的和意义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研究WEB GIS技术和车辆路径规划相关技术。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优化了物流资源配置,提高了物流配送可视化管理水平、物流配送效率和服务质量,具有一定的研究意义和实用价值。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219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1276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课题研究现状及分析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国内发展状况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物流管理系统平台整体还存在功能单一、没有完善</a:t>
            </a:r>
            <a:r>
              <a:rPr lang="zh-CN" altLang="en-US">
                <a:sym typeface="+mn-ea"/>
              </a:rPr>
              <a:t>的可视化</a:t>
            </a:r>
            <a:r>
              <a:rPr lang="zh-CN" altLang="en-US">
                <a:sym typeface="+mn-ea"/>
              </a:rPr>
              <a:t>技术等。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物流信息资源整合能力成为需求企业考查物流软件的主要因素，物流管理系统也正日益成为物流企业发展的“瓶颈”。国内物流追踪系统比较臃肿。例如：</a:t>
            </a:r>
            <a:r>
              <a:rPr lang="zh-CN" altLang="en-US">
                <a:sym typeface="+mn-ea"/>
                <a:hlinkClick r:id="rId3" action="ppaction://hlinkfile"/>
              </a:rPr>
              <a:t>德邦快递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  <a:hlinkClick r:id="rId4" action="ppaction://hlinkfile"/>
              </a:rPr>
              <a:t>中国南方航空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国外发展状况</a:t>
            </a:r>
            <a:endParaRPr lang="zh-CN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美国和日本已经走在物流系统发展领域的前列。如</a:t>
            </a:r>
            <a:r>
              <a:rPr lang="en-US" altLang="zh-CN"/>
              <a:t>17TRACK</a:t>
            </a:r>
            <a:r>
              <a:rPr lang="zh-CN" altLang="en-US"/>
              <a:t>平台</a:t>
            </a:r>
            <a:r>
              <a:rPr lang="zh-CN" altLang="en-US"/>
              <a:t>等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欧洲的现代物流起步稍晚，但最近在政府部门与企业的重视下也得到了较大发展。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.研究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85598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物流追踪系统旨在设计一个</a:t>
            </a:r>
            <a:r>
              <a:rPr lang="zh-CN" altLang="en-US">
                <a:solidFill>
                  <a:srgbClr val="FFBA55"/>
                </a:solidFill>
              </a:rPr>
              <a:t>可视化</a:t>
            </a:r>
            <a:r>
              <a:rPr lang="zh-CN" altLang="en-US"/>
              <a:t>的物流</a:t>
            </a:r>
            <a:r>
              <a:rPr lang="zh-CN" altLang="en-US">
                <a:sym typeface="+mn-ea"/>
              </a:rPr>
              <a:t>追踪</a:t>
            </a:r>
            <a:r>
              <a:rPr lang="zh-CN" altLang="en-US"/>
              <a:t>及</a:t>
            </a:r>
            <a:r>
              <a:rPr lang="zh-CN" altLang="en-US">
                <a:sym typeface="+mn-ea"/>
              </a:rPr>
              <a:t>管理</a:t>
            </a:r>
            <a:r>
              <a:rPr lang="zh-CN" altLang="en-US"/>
              <a:t>平台，需要完成对物流的可视化追踪，拦截，查找，物流分布状况，运输路线，物流管理等功能，它涉及到物流的基本信息与物流地理信息等数据的关联和数据分析。可视化技术还需要对接</a:t>
            </a:r>
            <a:r>
              <a:rPr lang="en-US" altLang="zh-CN"/>
              <a:t>GIS</a:t>
            </a:r>
            <a:r>
              <a:rPr lang="zh-CN" altLang="en-US"/>
              <a:t>地图服务。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81120" y="2199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系统模块图</a:t>
            </a:r>
            <a:endParaRPr lang="zh-CN" altLang="en-US" b="1"/>
          </a:p>
        </p:txBody>
      </p:sp>
      <p:pic>
        <p:nvPicPr>
          <p:cNvPr id="3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90" y="2703830"/>
            <a:ext cx="7592060" cy="40112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.研究方法</a:t>
            </a:r>
            <a:endParaRPr lang="en-US" altLang="zh-CN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645" y="1087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按照软件工程中的软件开发生命周期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FFBA55"/>
                </a:solidFill>
              </a:rPr>
              <a:t>瀑布模型法</a:t>
            </a:r>
            <a:r>
              <a:rPr lang="zh-CN" altLang="en-US" b="1"/>
              <a:t>进行研究开发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前期根据课题大纲内容进行</a:t>
            </a:r>
            <a:r>
              <a:rPr lang="zh-CN" altLang="en-US">
                <a:solidFill>
                  <a:srgbClr val="FFBA55"/>
                </a:solidFill>
              </a:rPr>
              <a:t>需求分析。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根据需求开始</a:t>
            </a:r>
            <a:r>
              <a:rPr lang="zh-CN" altLang="en-US">
                <a:solidFill>
                  <a:srgbClr val="FFBA55"/>
                </a:solidFill>
              </a:rPr>
              <a:t>软件设计</a:t>
            </a:r>
            <a:r>
              <a:rPr lang="zh-CN" altLang="en-US"/>
              <a:t>（原型图，</a:t>
            </a:r>
            <a:r>
              <a:rPr lang="en-US" altLang="zh-CN"/>
              <a:t>UI</a:t>
            </a:r>
            <a:r>
              <a:rPr lang="zh-CN" altLang="en-US"/>
              <a:t>效果图，数据库设计等）。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程序编码和开发。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软件测试。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部署</a:t>
            </a:r>
            <a:r>
              <a:rPr lang="en-US" altLang="zh-CN"/>
              <a:t>+</a:t>
            </a:r>
            <a:r>
              <a:rPr lang="zh-CN" altLang="en-US"/>
              <a:t>运行维护。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主要技术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Vue + </a:t>
            </a:r>
            <a:r>
              <a:rPr lang="zh-CN" altLang="en-US"/>
              <a:t>高德地图</a:t>
            </a:r>
            <a:r>
              <a:rPr lang="en-US" altLang="zh-CN"/>
              <a:t>GL API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Node.js + Mysql&amp;Redis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运维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部署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Linux + Nginx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六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系统架构图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-21474825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30" y="617855"/>
            <a:ext cx="7268210" cy="57937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2300" y="128270"/>
            <a:ext cx="423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七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系统效果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707390"/>
            <a:ext cx="11729720" cy="5906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707390"/>
            <a:ext cx="11729720" cy="5906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" y="708025"/>
            <a:ext cx="11728450" cy="5905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" y="708025"/>
            <a:ext cx="11729720" cy="5906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5" y="708025"/>
            <a:ext cx="11728450" cy="5905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83845" y="600075"/>
            <a:ext cx="11729720" cy="3810"/>
          </a:xfrm>
          <a:prstGeom prst="line">
            <a:avLst/>
          </a:prstGeom>
          <a:ln>
            <a:solidFill>
              <a:srgbClr val="FFBA5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 rot="19500000">
            <a:off x="89535" y="146050"/>
            <a:ext cx="480060" cy="332105"/>
          </a:xfrm>
          <a:prstGeom prst="roundRect">
            <a:avLst/>
          </a:prstGeom>
          <a:solidFill>
            <a:srgbClr val="FFBA55"/>
          </a:solidFill>
          <a:ln>
            <a:solidFill>
              <a:srgbClr val="FFBA5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1665" y="128270"/>
            <a:ext cx="423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八</a:t>
            </a:r>
            <a:r>
              <a:rPr lang="en-US" altLang="zh-CN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系统线上</a:t>
            </a:r>
            <a:r>
              <a:rPr lang="zh-CN" altLang="en-US">
                <a:solidFill>
                  <a:srgbClr val="FFB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</a:t>
            </a:r>
            <a:endParaRPr lang="zh-CN" altLang="en-US">
              <a:solidFill>
                <a:srgbClr val="FFB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11040745" y="5195570"/>
            <a:ext cx="860425" cy="87122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10287000" y="6149975"/>
            <a:ext cx="481965" cy="463550"/>
          </a:xfrm>
          <a:prstGeom prst="roundRect">
            <a:avLst/>
          </a:prstGeom>
          <a:ln>
            <a:noFill/>
          </a:ln>
          <a:effectLst>
            <a:outerShdw blurRad="152400" dist="76200" dir="8040000" algn="ctr" rotWithShape="0">
              <a:srgbClr val="C8C8C8">
                <a:alpha val="58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45" y="951230"/>
            <a:ext cx="11730355" cy="550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线上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地址：</a:t>
            </a:r>
            <a:r>
              <a:rPr lang="en-US" altLang="zh-CN">
                <a:hlinkClick r:id="rId3"/>
              </a:rPr>
              <a:t>http://gd.wuyupei.top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账号：</a:t>
            </a:r>
            <a:r>
              <a:rPr lang="en-US" altLang="zh-CN"/>
              <a:t>18338323927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密码：</a:t>
            </a:r>
            <a:r>
              <a:rPr lang="en-US" altLang="zh-CN"/>
              <a:t>123456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COMMONDATA" val="eyJoZGlkIjoiZmU4Zjg0N2NlMjlhNWE0OWFlZGNmNDBmMjQ5MjE1ZjMifQ=="/>
  <p:tag name="KSO_WPP_MARK_KEY" val="5f705d26-d263-4979-a5b8-d57acbb2fc9a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演示</Application>
  <PresentationFormat>宽屏</PresentationFormat>
  <Paragraphs>116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初璃兮微°半心人</cp:lastModifiedBy>
  <cp:revision>197</cp:revision>
  <dcterms:created xsi:type="dcterms:W3CDTF">2023-05-27T04:44:00Z</dcterms:created>
  <dcterms:modified xsi:type="dcterms:W3CDTF">2023-05-27T05:08:53Z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0E5E34BF56F44635BD21CDFA50C2C6CC</vt:lpwstr>
  </property>
</Properties>
</file>