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70" r:id="rId4"/>
    <p:sldId id="257" r:id="rId5"/>
    <p:sldId id="261" r:id="rId6"/>
    <p:sldId id="263" r:id="rId7"/>
    <p:sldId id="262" r:id="rId8"/>
    <p:sldId id="271" r:id="rId9"/>
    <p:sldId id="272" r:id="rId10"/>
    <p:sldId id="260" r:id="rId11"/>
    <p:sldId id="266" r:id="rId12"/>
    <p:sldId id="268" r:id="rId14"/>
    <p:sldId id="258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73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9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4.xm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2895" y="2475865"/>
            <a:ext cx="662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基于地图JavaScript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 API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的物流追踪系统</a:t>
            </a: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设计与实现</a:t>
            </a:r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同侧圆角矩形 9"/>
          <p:cNvSpPr/>
          <p:nvPr/>
        </p:nvSpPr>
        <p:spPr>
          <a:xfrm rot="5400000">
            <a:off x="28575" y="-28575"/>
            <a:ext cx="1181100" cy="1238250"/>
          </a:xfrm>
          <a:prstGeom prst="round2SameRect">
            <a:avLst>
              <a:gd name="adj1" fmla="val 26428"/>
              <a:gd name="adj2" fmla="val 0"/>
            </a:avLst>
          </a:prstGeom>
          <a:ln>
            <a:noFill/>
          </a:ln>
          <a:effectLst>
            <a:outerShdw blurRad="228600" dist="50800" dir="1080000" sx="97000" sy="97000" algn="ctr" rotWithShape="0">
              <a:srgbClr val="BEBEBE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43050" y="457200"/>
            <a:ext cx="793750" cy="72390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444500" y="1460500"/>
            <a:ext cx="793750" cy="72390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3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8565" y="1553845"/>
            <a:ext cx="4794885" cy="750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毕</a:t>
            </a:r>
            <a:r>
              <a:rPr lang="en-US" altLang="zh-CN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</a:t>
            </a:r>
            <a:r>
              <a:rPr lang="en-US" altLang="zh-CN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</a:t>
            </a:r>
            <a:r>
              <a:rPr lang="en-US" altLang="zh-CN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辩</a:t>
            </a:r>
            <a:endParaRPr lang="zh-CN" altLang="en-US" sz="2400" b="1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46720" y="4273550"/>
            <a:ext cx="6626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辩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人：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吴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玉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师：赵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景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海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告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2023 / 05 / 28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23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八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系统效果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" y="707390"/>
            <a:ext cx="11729720" cy="59067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707390"/>
            <a:ext cx="11729720" cy="5906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" y="708025"/>
            <a:ext cx="11728450" cy="5905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708025"/>
            <a:ext cx="11729720" cy="59061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5" y="708025"/>
            <a:ext cx="11728450" cy="5905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665" y="128270"/>
            <a:ext cx="423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九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缺陷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 indent="0">
              <a:buFont typeface="Arial" panose="020B0604020202020204" pitchFamily="34" charset="0"/>
              <a:buNone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191048" y="1175435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01867" y="1479836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07929" y="1388575"/>
            <a:ext cx="1919912" cy="191991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572698" y="624248"/>
            <a:ext cx="1919912" cy="191991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60307" y="1967272"/>
            <a:ext cx="1919912" cy="191991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charset="-122"/>
                <a:ea typeface="微软雅黑" panose="020B0503020204020204" charset="-122"/>
              </a:rPr>
              <a:t>聆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46611" y="1092941"/>
            <a:ext cx="1919912" cy="191991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charset="-122"/>
                <a:ea typeface="微软雅黑" panose="020B0503020204020204" charset="-122"/>
              </a:rPr>
              <a:t>听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65978" y="521858"/>
            <a:ext cx="330367" cy="330367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23288" y="3753591"/>
            <a:ext cx="546113" cy="546113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41100" y="552365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11754" y="3677842"/>
            <a:ext cx="432176" cy="43217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63540" y="1553442"/>
            <a:ext cx="228203" cy="228203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44099" y="686519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16677" y="1439137"/>
            <a:ext cx="93215" cy="9321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35492" y="3610912"/>
            <a:ext cx="394083" cy="39408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15671" y="2952437"/>
            <a:ext cx="228203" cy="22820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11032" y="2407893"/>
            <a:ext cx="93215" cy="93215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57827" y="3553861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45831" y="1919410"/>
            <a:ext cx="228203" cy="22820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63354" y="763038"/>
            <a:ext cx="93215" cy="9321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28358" y="1679732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27339" y="3536330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368300" y="2902580"/>
            <a:ext cx="228203" cy="228203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395547" y="2619619"/>
            <a:ext cx="93215" cy="9321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16717" y="3472313"/>
            <a:ext cx="128156" cy="128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17800" y="4919980"/>
            <a:ext cx="7225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请各位评委老师提出</a:t>
            </a:r>
            <a:r>
              <a:rPr lang="zh-CN" altLang="en-US" sz="3600"/>
              <a:t>相关指导意见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1" animBg="1"/>
      <p:bldP spid="16" grpId="1" animBg="1"/>
      <p:bldP spid="17" grpId="1" animBg="1"/>
      <p:bldP spid="19" grpId="1" animBg="1"/>
      <p:bldP spid="20" grpId="1" animBg="1"/>
      <p:bldP spid="21" grpId="1" animBg="1"/>
      <p:bldP spid="22" grpId="1" animBg="1"/>
      <p:bldP spid="23" grpId="1" animBg="1"/>
      <p:bldP spid="25" grpId="1" animBg="1"/>
      <p:bldP spid="26" grpId="1" animBg="1"/>
      <p:bldP spid="27" grpId="1" animBg="1"/>
      <p:bldP spid="28" grpId="1" animBg="1"/>
      <p:bldP spid="29" grpId="1" animBg="1"/>
      <p:bldP spid="42" grpId="1" animBg="1"/>
      <p:bldP spid="43" grpId="1" animBg="1"/>
      <p:bldP spid="44" grpId="1" animBg="1"/>
      <p:bldP spid="45" grpId="1" animBg="1"/>
      <p:bldP spid="46" grpId="1" animBg="1"/>
      <p:bldP spid="47" grpId="1" animBg="1"/>
      <p:bldP spid="48" grpId="1" animBg="1"/>
      <p:bldP spid="49" grpId="1" animBg="1"/>
      <p:bldP spid="50" grpId="1" animBg="1"/>
      <p:bldP spid="51" grpId="1" animBg="1"/>
      <p:bldP spid="52" grpId="1" animBg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侧圆角矩形 9"/>
          <p:cNvSpPr/>
          <p:nvPr/>
        </p:nvSpPr>
        <p:spPr>
          <a:xfrm rot="5400000">
            <a:off x="28575" y="-28575"/>
            <a:ext cx="1181100" cy="1238250"/>
          </a:xfrm>
          <a:prstGeom prst="round2SameRect">
            <a:avLst>
              <a:gd name="adj1" fmla="val 26428"/>
              <a:gd name="adj2" fmla="val 0"/>
            </a:avLst>
          </a:prstGeom>
          <a:ln>
            <a:noFill/>
          </a:ln>
          <a:effectLst>
            <a:outerShdw blurRad="228600" dist="50800" dir="1080000" sx="97000" sy="97000" algn="ctr" rotWithShape="0">
              <a:srgbClr val="BEBEBE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43050" y="457200"/>
            <a:ext cx="793750" cy="72390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444500" y="1460500"/>
            <a:ext cx="793750" cy="72390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3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45560" y="457200"/>
            <a:ext cx="4794885" cy="750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　录</a:t>
            </a:r>
            <a:endParaRPr lang="zh-CN" altLang="en-US" sz="2400" b="1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0260" y="1460500"/>
            <a:ext cx="3246120" cy="4855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00050" indent="-400050">
              <a:buFont typeface="+mj-ea"/>
              <a:buAutoNum type="ea1JpnChsDb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研究的背景、目的和意义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研究方法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主要技术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系统架构图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系统模块图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系统模详细介绍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系统创新点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系统效果图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系统缺陷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ea1JpnChsDbPeriod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+mj-lt"/>
              <a:buAutoNum type="ea1JpnChsDbPeriod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>
            <p:custDataLst>
              <p:tags r:id="rId1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21945" y="69151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127635" y="23749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0400" y="21971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研究的背景、目的和意义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背景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物流</a:t>
            </a:r>
            <a:r>
              <a:rPr lang="en-US" altLang="zh-CN">
                <a:sym typeface="+mn-ea"/>
              </a:rPr>
              <a:t>是</a:t>
            </a:r>
            <a:r>
              <a:rPr lang="zh-CN" altLang="en-US">
                <a:sym typeface="+mn-ea"/>
              </a:rPr>
              <a:t>中国经济发展迅速的代表行业之一。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随着科技的发展生活质量的提高，</a:t>
            </a:r>
            <a:r>
              <a:rPr lang="zh-CN" altLang="en-US">
                <a:sym typeface="+mn-ea"/>
              </a:rPr>
              <a:t>我们的购买能力的提升，会有数不胜数的物流信息需要被管理和追踪。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物流可视化追踪系统是商城企业</a:t>
            </a:r>
            <a:r>
              <a:rPr lang="en-US" altLang="zh-CN"/>
              <a:t>/</a:t>
            </a:r>
            <a:r>
              <a:rPr lang="zh-CN" altLang="en-US"/>
              <a:t>项目对物流进行集中管理中不可缺少的一部分。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目的和意义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研究WEB GIS技术和车辆路径规划相关技术。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优化了物流资源配置,提高了物流配送可视化管理水平、物流配送效率和服务质量,具有一定的研究意义和实用价值。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665" y="128270"/>
            <a:ext cx="423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.研究方法</a:t>
            </a:r>
            <a:endParaRPr lang="en-US" altLang="zh-CN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2645" y="1087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按照软件工程中的软件开发生命周期</a:t>
            </a:r>
            <a:r>
              <a:rPr lang="en-US" altLang="zh-CN" b="1"/>
              <a:t>——</a:t>
            </a:r>
            <a:r>
              <a:rPr lang="zh-CN" altLang="en-US" b="1">
                <a:solidFill>
                  <a:srgbClr val="FFBA55"/>
                </a:solidFill>
              </a:rPr>
              <a:t>瀑布模型法</a:t>
            </a:r>
            <a:r>
              <a:rPr lang="zh-CN" altLang="en-US" b="1"/>
              <a:t>进行研究开发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前期根据课题大纲内容进行</a:t>
            </a:r>
            <a:r>
              <a:rPr lang="zh-CN" altLang="en-US">
                <a:solidFill>
                  <a:srgbClr val="FFBA55"/>
                </a:solidFill>
              </a:rPr>
              <a:t>需求分析。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根据需求开始</a:t>
            </a:r>
            <a:r>
              <a:rPr lang="zh-CN" altLang="en-US">
                <a:solidFill>
                  <a:srgbClr val="FFBA55"/>
                </a:solidFill>
              </a:rPr>
              <a:t>软件设计</a:t>
            </a:r>
            <a:r>
              <a:rPr lang="zh-CN" altLang="en-US"/>
              <a:t>（原型图，</a:t>
            </a:r>
            <a:r>
              <a:rPr lang="en-US" altLang="zh-CN"/>
              <a:t>UI</a:t>
            </a:r>
            <a:r>
              <a:rPr lang="zh-CN" altLang="en-US"/>
              <a:t>效果图，数据库设计等）。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程序编码和开发。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软件测试。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部署</a:t>
            </a:r>
            <a:r>
              <a:rPr lang="en-US" altLang="zh-CN"/>
              <a:t>+</a:t>
            </a:r>
            <a:r>
              <a:rPr lang="zh-CN" altLang="en-US"/>
              <a:t>运行维护。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23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主要技术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Vue + </a:t>
            </a:r>
            <a:r>
              <a:rPr lang="zh-CN" altLang="en-US"/>
              <a:t>高德地图</a:t>
            </a:r>
            <a:r>
              <a:rPr lang="en-US" altLang="zh-CN"/>
              <a:t>GL API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后端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Node.js + Mysql&amp;Redis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运维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部署</a:t>
            </a: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Linux + Nginx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665" y="128270"/>
            <a:ext cx="423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系统架构图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-21474825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430" y="617855"/>
            <a:ext cx="7268210" cy="57937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23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系统模块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30" y="1377950"/>
            <a:ext cx="7592060" cy="40112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23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系统模详细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845" y="812800"/>
            <a:ext cx="11729085" cy="5800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/>
              <a:t>用户登录模块及修改个人信息模块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/>
              <a:t>货物录入模块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/>
              <a:t>物流管理模块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/>
              <a:t>物流可视化追踪模块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/>
              <a:t>发布物流模块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/>
              <a:t>智能物流模块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23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七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系统创新点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45" y="85598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物流追踪系统旨在设计一个</a:t>
            </a:r>
            <a:r>
              <a:rPr lang="zh-CN" altLang="en-US">
                <a:solidFill>
                  <a:srgbClr val="FFBA55"/>
                </a:solidFill>
              </a:rPr>
              <a:t>可视化</a:t>
            </a:r>
            <a:r>
              <a:rPr lang="zh-CN" altLang="en-US"/>
              <a:t>的物流</a:t>
            </a:r>
            <a:r>
              <a:rPr lang="zh-CN" altLang="en-US">
                <a:sym typeface="+mn-ea"/>
              </a:rPr>
              <a:t>追踪</a:t>
            </a:r>
            <a:r>
              <a:rPr lang="zh-CN" altLang="en-US"/>
              <a:t>及</a:t>
            </a:r>
            <a:r>
              <a:rPr lang="zh-CN" altLang="en-US">
                <a:sym typeface="+mn-ea"/>
              </a:rPr>
              <a:t>管理</a:t>
            </a:r>
            <a:r>
              <a:rPr lang="zh-CN" altLang="en-US"/>
              <a:t>平台，需要完成对物流的</a:t>
            </a:r>
            <a:r>
              <a:rPr lang="zh-CN" altLang="en-US">
                <a:solidFill>
                  <a:srgbClr val="FFBA55"/>
                </a:solidFill>
              </a:rPr>
              <a:t>可视化追踪</a:t>
            </a:r>
            <a:r>
              <a:rPr lang="zh-CN" altLang="en-US"/>
              <a:t>，拦截，查找，</a:t>
            </a:r>
            <a:r>
              <a:rPr lang="zh-CN" altLang="en-US">
                <a:solidFill>
                  <a:srgbClr val="FFBA55"/>
                </a:solidFill>
              </a:rPr>
              <a:t>物流分布状况</a:t>
            </a:r>
            <a:r>
              <a:rPr lang="zh-CN" altLang="en-US"/>
              <a:t>，</a:t>
            </a:r>
            <a:r>
              <a:rPr lang="zh-CN" altLang="en-US">
                <a:solidFill>
                  <a:srgbClr val="FFBA55"/>
                </a:solidFill>
              </a:rPr>
              <a:t>规划最短运输路线</a:t>
            </a:r>
            <a:r>
              <a:rPr lang="zh-CN" altLang="en-US"/>
              <a:t>，物流管理等功能，它涉及到物流的基本信息与物流地理信息等数据的关联和数据分析。可视化技术还需要对接</a:t>
            </a:r>
            <a:r>
              <a:rPr lang="zh-CN" altLang="en-US">
                <a:solidFill>
                  <a:srgbClr val="FFBA55"/>
                </a:solidFill>
              </a:rPr>
              <a:t>GIS</a:t>
            </a:r>
            <a:r>
              <a:rPr lang="zh-CN" altLang="en-US"/>
              <a:t>地图服务。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COMMONDATA" val="eyJoZGlkIjoiZmU4Zjg0N2NlMjlhNWE0OWFlZGNmNDBmMjQ5MjE1ZjMifQ=="/>
  <p:tag name="KSO_WPP_MARK_KEY" val="5f705d26-d263-4979-a5b8-d57acbb2fc9a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演示</Application>
  <PresentationFormat>宽屏</PresentationFormat>
  <Paragraphs>128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初璃兮微°半心人</cp:lastModifiedBy>
  <cp:revision>205</cp:revision>
  <dcterms:created xsi:type="dcterms:W3CDTF">2023-05-27T04:44:00Z</dcterms:created>
  <dcterms:modified xsi:type="dcterms:W3CDTF">2023-05-27T06:15:11Z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0E5E34BF56F44635BD21CDFA50C2C6CC</vt:lpwstr>
  </property>
</Properties>
</file>