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85" r:id="rId4"/>
    <p:sldId id="286" r:id="rId5"/>
    <p:sldId id="287" r:id="rId6"/>
    <p:sldId id="288"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12" r:id="rId25"/>
    <p:sldId id="311" r:id="rId26"/>
    <p:sldId id="313" r:id="rId27"/>
    <p:sldId id="314" r:id="rId28"/>
    <p:sldId id="307" r:id="rId29"/>
    <p:sldId id="308" r:id="rId30"/>
    <p:sldId id="309" r:id="rId31"/>
    <p:sldId id="310"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909" autoAdjust="0"/>
  </p:normalViewPr>
  <p:slideViewPr>
    <p:cSldViewPr snapToGrid="0">
      <p:cViewPr varScale="1">
        <p:scale>
          <a:sx n="46" d="100"/>
          <a:sy n="46" d="100"/>
        </p:scale>
        <p:origin x="163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4" Type="http://schemas.openxmlformats.org/officeDocument/2006/relationships/image" Target="../media/image3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5" Type="http://schemas.openxmlformats.org/officeDocument/2006/relationships/image" Target="../media/image51.wmf"/><Relationship Id="rId4" Type="http://schemas.openxmlformats.org/officeDocument/2006/relationships/image" Target="../media/image5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8.wmf"/><Relationship Id="rId5" Type="http://schemas.openxmlformats.org/officeDocument/2006/relationships/image" Target="../media/image14.wmf"/><Relationship Id="rId4"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9B9EF9-981E-46BC-B21B-9BB081A69CA8}" type="datetimeFigureOut">
              <a:rPr lang="zh-CN" altLang="en-US" smtClean="0"/>
              <a:t>2017/11/13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F9680D-8A0F-42D1-A935-974775731F85}" type="slidenum">
              <a:rPr lang="zh-CN" altLang="en-US" smtClean="0"/>
              <a:t>‹#›</a:t>
            </a:fld>
            <a:endParaRPr lang="zh-CN" altLang="en-US"/>
          </a:p>
        </p:txBody>
      </p:sp>
    </p:spTree>
    <p:extLst>
      <p:ext uri="{BB962C8B-B14F-4D97-AF65-F5344CB8AC3E}">
        <p14:creationId xmlns:p14="http://schemas.microsoft.com/office/powerpoint/2010/main" val="2598371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大多数的网路的根本的输入假设是不变的。</a:t>
            </a:r>
            <a:endParaRPr lang="en-US" altLang="zh-CN" dirty="0" smtClean="0"/>
          </a:p>
          <a:p>
            <a:r>
              <a:rPr lang="zh-CN" altLang="en-US" dirty="0" smtClean="0"/>
              <a:t>网络流量数据在网络结构设计完成之前很难获得。</a:t>
            </a:r>
            <a:endParaRPr lang="en-US" altLang="zh-CN" dirty="0" smtClean="0"/>
          </a:p>
          <a:p>
            <a:r>
              <a:rPr lang="zh-CN" altLang="en-US" dirty="0" smtClean="0"/>
              <a:t>网络设计完成之后难以改变网络的结构。</a:t>
            </a:r>
            <a:endParaRPr lang="en-US" altLang="zh-CN" dirty="0" smtClean="0"/>
          </a:p>
          <a:p>
            <a:r>
              <a:rPr lang="zh-CN" altLang="en-US" dirty="0" smtClean="0"/>
              <a:t>经常得到的是不想要的。</a:t>
            </a:r>
            <a:endParaRPr lang="en-US" altLang="zh-CN" dirty="0" smtClean="0"/>
          </a:p>
          <a:p>
            <a:r>
              <a:rPr lang="zh-CN" altLang="en-US" dirty="0" smtClean="0"/>
              <a:t>方法不是标准化的。</a:t>
            </a:r>
            <a:endParaRPr lang="en-US" altLang="zh-CN" dirty="0" smtClean="0"/>
          </a:p>
          <a:p>
            <a:r>
              <a:rPr lang="zh-CN" altLang="en-US" dirty="0" smtClean="0"/>
              <a:t>遗漏数据是一个大的问题。</a:t>
            </a:r>
            <a:endParaRPr lang="en-US" altLang="zh-CN" dirty="0" smtClean="0"/>
          </a:p>
          <a:p>
            <a:r>
              <a:rPr lang="zh-CN" altLang="en-US" dirty="0" smtClean="0"/>
              <a:t>大数据：抽样、大概测量</a:t>
            </a:r>
            <a:endParaRPr lang="en-US" altLang="zh-CN" dirty="0" smtClean="0"/>
          </a:p>
          <a:p>
            <a:r>
              <a:rPr lang="zh-CN" altLang="en-US" dirty="0" smtClean="0"/>
              <a:t>网络流量的预测：预计带着错误的预测</a:t>
            </a:r>
            <a:endParaRPr lang="zh-CN" altLang="en-US" dirty="0"/>
          </a:p>
        </p:txBody>
      </p:sp>
      <p:sp>
        <p:nvSpPr>
          <p:cNvPr id="4" name="灯片编号占位符 3"/>
          <p:cNvSpPr>
            <a:spLocks noGrp="1"/>
          </p:cNvSpPr>
          <p:nvPr>
            <p:ph type="sldNum" sz="quarter" idx="10"/>
          </p:nvPr>
        </p:nvSpPr>
        <p:spPr/>
        <p:txBody>
          <a:bodyPr/>
          <a:lstStyle/>
          <a:p>
            <a:fld id="{1FF9680D-8A0F-42D1-A935-974775731F85}" type="slidenum">
              <a:rPr lang="zh-CN" altLang="en-US" smtClean="0"/>
              <a:t>2</a:t>
            </a:fld>
            <a:endParaRPr lang="zh-CN" altLang="en-US"/>
          </a:p>
        </p:txBody>
      </p:sp>
    </p:spTree>
    <p:extLst>
      <p:ext uri="{BB962C8B-B14F-4D97-AF65-F5344CB8AC3E}">
        <p14:creationId xmlns:p14="http://schemas.microsoft.com/office/powerpoint/2010/main" val="41503732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现在假定我们不能准确知道流量</a:t>
            </a:r>
            <a:r>
              <a:rPr lang="en-US" altLang="zh-CN" dirty="0" err="1" smtClean="0"/>
              <a:t>tij</a:t>
            </a:r>
            <a:endParaRPr lang="en-US" altLang="zh-CN" dirty="0" smtClean="0"/>
          </a:p>
          <a:p>
            <a:r>
              <a:rPr lang="en-US" altLang="zh-CN" baseline="0" dirty="0" smtClean="0"/>
              <a:t> </a:t>
            </a:r>
          </a:p>
          <a:p>
            <a:r>
              <a:rPr lang="zh-CN" altLang="en-US" baseline="0" dirty="0" smtClean="0"/>
              <a:t>容量</a:t>
            </a:r>
            <a:r>
              <a:rPr lang="en-US" altLang="zh-CN" baseline="0" dirty="0" err="1" smtClean="0"/>
              <a:t>cij</a:t>
            </a:r>
            <a:r>
              <a:rPr lang="en-US" altLang="zh-CN" baseline="0" dirty="0" smtClean="0"/>
              <a:t>=</a:t>
            </a:r>
          </a:p>
          <a:p>
            <a:r>
              <a:rPr lang="en-US" altLang="zh-CN" baseline="0" dirty="0" err="1" smtClean="0"/>
              <a:t>Tij</a:t>
            </a:r>
            <a:r>
              <a:rPr lang="zh-CN" altLang="en-US" baseline="0" dirty="0" smtClean="0"/>
              <a:t>是预计的流量</a:t>
            </a:r>
            <a:endParaRPr lang="en-US" altLang="zh-CN" baseline="0" dirty="0" smtClean="0"/>
          </a:p>
          <a:p>
            <a:r>
              <a:rPr lang="en-US" altLang="zh-CN" baseline="0" dirty="0" err="1" smtClean="0"/>
              <a:t>Sigmaij</a:t>
            </a:r>
            <a:r>
              <a:rPr lang="en-US" altLang="zh-CN" baseline="0" dirty="0" smtClean="0"/>
              <a:t> </a:t>
            </a:r>
            <a:r>
              <a:rPr lang="zh-CN" altLang="en-US" baseline="0" dirty="0" smtClean="0"/>
              <a:t>是可能错误的估计</a:t>
            </a:r>
            <a:endParaRPr lang="en-US" altLang="zh-CN" baseline="0" dirty="0" smtClean="0"/>
          </a:p>
          <a:p>
            <a:r>
              <a:rPr lang="en-US" altLang="zh-CN" baseline="0" dirty="0" smtClean="0"/>
              <a:t>Gama </a:t>
            </a:r>
            <a:r>
              <a:rPr lang="zh-CN" altLang="en-US" baseline="0" dirty="0" smtClean="0"/>
              <a:t>是过度估计因子</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1FF9680D-8A0F-42D1-A935-974775731F85}" type="slidenum">
              <a:rPr lang="zh-CN" altLang="en-US" smtClean="0"/>
              <a:t>11</a:t>
            </a:fld>
            <a:endParaRPr lang="zh-CN" altLang="en-US"/>
          </a:p>
        </p:txBody>
      </p:sp>
    </p:spTree>
    <p:extLst>
      <p:ext uri="{BB962C8B-B14F-4D97-AF65-F5344CB8AC3E}">
        <p14:creationId xmlns:p14="http://schemas.microsoft.com/office/powerpoint/2010/main" val="1099698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问题：</a:t>
            </a:r>
            <a:endParaRPr lang="en-US" altLang="zh-CN" dirty="0" smtClean="0"/>
          </a:p>
          <a:p>
            <a:r>
              <a:rPr lang="zh-CN" altLang="en-US" dirty="0" smtClean="0"/>
              <a:t>我们可以得到预测 </a:t>
            </a:r>
            <a:r>
              <a:rPr lang="en-US" altLang="zh-CN" dirty="0" err="1" smtClean="0"/>
              <a:t>tij</a:t>
            </a:r>
            <a:endParaRPr lang="en-US" altLang="zh-CN" dirty="0" smtClean="0"/>
          </a:p>
          <a:p>
            <a:r>
              <a:rPr lang="zh-CN" altLang="en-US" dirty="0" smtClean="0"/>
              <a:t>估计错误</a:t>
            </a:r>
            <a:r>
              <a:rPr lang="en-US" altLang="zh-CN" dirty="0" smtClean="0"/>
              <a:t>sigma </a:t>
            </a:r>
            <a:r>
              <a:rPr lang="zh-CN" altLang="en-US" dirty="0" smtClean="0"/>
              <a:t>是困难的</a:t>
            </a:r>
            <a:endParaRPr lang="en-US" altLang="zh-CN" dirty="0" smtClean="0"/>
          </a:p>
          <a:p>
            <a:r>
              <a:rPr lang="zh-CN" altLang="en-US" dirty="0" smtClean="0"/>
              <a:t>选择因子</a:t>
            </a:r>
            <a:r>
              <a:rPr lang="zh-CN" altLang="en-US" baseline="0" dirty="0" smtClean="0"/>
              <a:t> </a:t>
            </a:r>
            <a:r>
              <a:rPr lang="en-US" altLang="zh-CN" baseline="0" dirty="0" err="1" smtClean="0"/>
              <a:t>gama</a:t>
            </a:r>
            <a:r>
              <a:rPr lang="zh-CN" altLang="en-US" baseline="0" dirty="0" smtClean="0"/>
              <a:t>是困难的</a:t>
            </a:r>
            <a:endParaRPr lang="en-US" altLang="zh-CN" baseline="0" dirty="0" smtClean="0"/>
          </a:p>
          <a:p>
            <a:r>
              <a:rPr lang="en-US" altLang="zh-CN" baseline="0" dirty="0" smtClean="0"/>
              <a:t>   </a:t>
            </a:r>
            <a:r>
              <a:rPr lang="zh-CN" altLang="en-US" baseline="0" dirty="0" smtClean="0"/>
              <a:t>需要平衡风险与效率的问题</a:t>
            </a:r>
            <a:endParaRPr lang="en-US" altLang="zh-CN" baseline="0" dirty="0" smtClean="0"/>
          </a:p>
          <a:p>
            <a:r>
              <a:rPr lang="en-US" altLang="zh-CN" baseline="0" dirty="0" smtClean="0"/>
              <a:t>   </a:t>
            </a:r>
            <a:r>
              <a:rPr lang="zh-CN" altLang="en-US" baseline="0" dirty="0" smtClean="0"/>
              <a:t>因为平衡很脆弱所以很难选择</a:t>
            </a:r>
            <a:endParaRPr lang="zh-CN" altLang="en-US" dirty="0"/>
          </a:p>
        </p:txBody>
      </p:sp>
      <p:sp>
        <p:nvSpPr>
          <p:cNvPr id="4" name="灯片编号占位符 3"/>
          <p:cNvSpPr>
            <a:spLocks noGrp="1"/>
          </p:cNvSpPr>
          <p:nvPr>
            <p:ph type="sldNum" sz="quarter" idx="10"/>
          </p:nvPr>
        </p:nvSpPr>
        <p:spPr/>
        <p:txBody>
          <a:bodyPr/>
          <a:lstStyle/>
          <a:p>
            <a:fld id="{1FF9680D-8A0F-42D1-A935-974775731F85}" type="slidenum">
              <a:rPr lang="zh-CN" altLang="en-US" smtClean="0"/>
              <a:t>12</a:t>
            </a:fld>
            <a:endParaRPr lang="zh-CN" altLang="en-US"/>
          </a:p>
        </p:txBody>
      </p:sp>
    </p:spTree>
    <p:extLst>
      <p:ext uri="{BB962C8B-B14F-4D97-AF65-F5344CB8AC3E}">
        <p14:creationId xmlns:p14="http://schemas.microsoft.com/office/powerpoint/2010/main" val="4005762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所以假设连接是这种：</a:t>
            </a:r>
            <a:r>
              <a:rPr lang="en-US" altLang="zh-CN" dirty="0" smtClean="0"/>
              <a:t/>
            </a:r>
            <a:br>
              <a:rPr lang="en-US" altLang="zh-CN" dirty="0" smtClean="0"/>
            </a:br>
            <a:r>
              <a:rPr lang="zh-CN" altLang="en-US" dirty="0" smtClean="0"/>
              <a:t>在某种意义上没有最佳</a:t>
            </a:r>
            <a:r>
              <a:rPr lang="en-US" altLang="zh-CN" dirty="0" smtClean="0"/>
              <a:t/>
            </a:r>
            <a:br>
              <a:rPr lang="en-US" altLang="zh-CN" dirty="0" smtClean="0"/>
            </a:br>
            <a:r>
              <a:rPr lang="zh-CN" altLang="en-US" dirty="0" smtClean="0"/>
              <a:t>我们必须建更多的链接</a:t>
            </a:r>
            <a:endParaRPr lang="en-US" altLang="zh-CN" dirty="0" smtClean="0"/>
          </a:p>
          <a:p>
            <a:r>
              <a:rPr lang="zh-CN" altLang="en-US" dirty="0" smtClean="0"/>
              <a:t>更短的连接通常是廉价的</a:t>
            </a:r>
            <a:endParaRPr lang="en-US" altLang="zh-CN" dirty="0" smtClean="0"/>
          </a:p>
          <a:p>
            <a:endParaRPr lang="en-US" altLang="zh-CN" dirty="0" smtClean="0"/>
          </a:p>
          <a:p>
            <a:r>
              <a:rPr lang="zh-CN" altLang="en-US" dirty="0" smtClean="0"/>
              <a:t>从左边至边最长的多路连接：</a:t>
            </a:r>
            <a:endParaRPr lang="en-US" altLang="zh-CN" dirty="0" smtClean="0"/>
          </a:p>
          <a:p>
            <a:r>
              <a:rPr lang="zh-CN" altLang="en-US" dirty="0" smtClean="0"/>
              <a:t>容量</a:t>
            </a:r>
            <a:r>
              <a:rPr lang="en-US" altLang="zh-CN" dirty="0" smtClean="0"/>
              <a:t>C</a:t>
            </a:r>
            <a:r>
              <a:rPr lang="en-US" altLang="zh-CN" baseline="0" dirty="0" smtClean="0"/>
              <a:t> =</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1FF9680D-8A0F-42D1-A935-974775731F85}" type="slidenum">
              <a:rPr lang="zh-CN" altLang="en-US" smtClean="0"/>
              <a:t>13</a:t>
            </a:fld>
            <a:endParaRPr lang="zh-CN" altLang="en-US"/>
          </a:p>
        </p:txBody>
      </p:sp>
    </p:spTree>
    <p:extLst>
      <p:ext uri="{BB962C8B-B14F-4D97-AF65-F5344CB8AC3E}">
        <p14:creationId xmlns:p14="http://schemas.microsoft.com/office/powerpoint/2010/main" val="4089826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假定错误是独立的：</a:t>
            </a:r>
            <a:endParaRPr lang="en-US" altLang="zh-CN" dirty="0" smtClean="0"/>
          </a:p>
          <a:p>
            <a:endParaRPr lang="en-US" altLang="zh-CN" dirty="0" smtClean="0"/>
          </a:p>
          <a:p>
            <a:r>
              <a:rPr lang="zh-CN" altLang="en-US" dirty="0" smtClean="0"/>
              <a:t>为了定义</a:t>
            </a:r>
            <a:r>
              <a:rPr lang="en-US" altLang="zh-CN" dirty="0" smtClean="0"/>
              <a:t>sigma</a:t>
            </a:r>
            <a:r>
              <a:rPr lang="zh-CN" altLang="en-US" dirty="0" smtClean="0"/>
              <a:t>我们需要一个错误模型</a:t>
            </a:r>
            <a:endParaRPr lang="en-US" altLang="zh-CN" dirty="0" smtClean="0"/>
          </a:p>
          <a:p>
            <a:endParaRPr lang="en-US" altLang="zh-CN" dirty="0" smtClean="0"/>
          </a:p>
          <a:p>
            <a:r>
              <a:rPr lang="zh-CN" altLang="en-US" dirty="0" smtClean="0"/>
              <a:t>具有代表性的是人民使用高斯独立同分布：</a:t>
            </a:r>
            <a:endParaRPr lang="en-US" altLang="zh-CN" dirty="0" smtClean="0"/>
          </a:p>
          <a:p>
            <a:endParaRPr lang="en-US" altLang="zh-CN" dirty="0" smtClean="0"/>
          </a:p>
          <a:p>
            <a:r>
              <a:rPr lang="zh-CN" altLang="en-US" dirty="0" smtClean="0"/>
              <a:t>对于</a:t>
            </a:r>
            <a:r>
              <a:rPr lang="en-US" altLang="zh-CN" dirty="0" err="1" smtClean="0"/>
              <a:t>sigmaij</a:t>
            </a:r>
            <a:r>
              <a:rPr lang="en-US" altLang="zh-CN" baseline="0" dirty="0" smtClean="0"/>
              <a:t> </a:t>
            </a:r>
            <a:r>
              <a:rPr lang="zh-CN" altLang="en-US" baseline="0" dirty="0" smtClean="0"/>
              <a:t>是</a:t>
            </a:r>
            <a:r>
              <a:rPr lang="en-US" altLang="zh-CN" baseline="0" dirty="0" smtClean="0"/>
              <a:t>2</a:t>
            </a:r>
            <a:r>
              <a:rPr lang="zh-CN" altLang="en-US" baseline="0" dirty="0" smtClean="0"/>
              <a:t>：</a:t>
            </a:r>
            <a:r>
              <a:rPr lang="en-US" altLang="zh-CN" baseline="0" dirty="0" smtClean="0"/>
              <a:t/>
            </a:r>
            <a:br>
              <a:rPr lang="en-US" altLang="zh-CN" baseline="0" dirty="0" smtClean="0"/>
            </a:br>
            <a:endParaRPr lang="en-US" altLang="zh-CN" baseline="0" dirty="0" smtClean="0"/>
          </a:p>
          <a:p>
            <a:r>
              <a:rPr lang="zh-CN" altLang="en-US" baseline="0" dirty="0" smtClean="0"/>
              <a:t>所以当错误足够大的时候：</a:t>
            </a:r>
            <a:endParaRPr lang="en-US" altLang="zh-CN" baseline="0" dirty="0" smtClean="0"/>
          </a:p>
          <a:p>
            <a:r>
              <a:rPr lang="en-US" altLang="zh-CN" baseline="0" dirty="0" smtClean="0"/>
              <a:t> </a:t>
            </a:r>
            <a:r>
              <a:rPr lang="zh-CN" altLang="en-US" baseline="0" dirty="0" smtClean="0"/>
              <a:t>估计的容量小于所有节点的容量和</a:t>
            </a:r>
            <a:endParaRPr lang="en-US" altLang="zh-CN" dirty="0" smtClean="0"/>
          </a:p>
        </p:txBody>
      </p:sp>
      <p:sp>
        <p:nvSpPr>
          <p:cNvPr id="4" name="灯片编号占位符 3"/>
          <p:cNvSpPr>
            <a:spLocks noGrp="1"/>
          </p:cNvSpPr>
          <p:nvPr>
            <p:ph type="sldNum" sz="quarter" idx="10"/>
          </p:nvPr>
        </p:nvSpPr>
        <p:spPr/>
        <p:txBody>
          <a:bodyPr/>
          <a:lstStyle/>
          <a:p>
            <a:fld id="{1FF9680D-8A0F-42D1-A935-974775731F85}" type="slidenum">
              <a:rPr lang="zh-CN" altLang="en-US" smtClean="0"/>
              <a:t>14</a:t>
            </a:fld>
            <a:endParaRPr lang="zh-CN" altLang="en-US"/>
          </a:p>
        </p:txBody>
      </p:sp>
    </p:spTree>
    <p:extLst>
      <p:ext uri="{BB962C8B-B14F-4D97-AF65-F5344CB8AC3E}">
        <p14:creationId xmlns:p14="http://schemas.microsoft.com/office/powerpoint/2010/main" val="38863219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多路复用叠加</a:t>
            </a:r>
            <a:r>
              <a:rPr lang="en-US" altLang="zh-CN" dirty="0" smtClean="0"/>
              <a:t>(</a:t>
            </a:r>
            <a:r>
              <a:rPr lang="zh-CN" altLang="en-US" dirty="0" smtClean="0"/>
              <a:t>我们可以考虑在同一链路上复用多个流量矩阵元素，以减少链路流量的相对变化</a:t>
            </a:r>
            <a:r>
              <a:rPr lang="en-US" altLang="zh-CN" dirty="0" smtClean="0"/>
              <a:t>)</a:t>
            </a:r>
          </a:p>
          <a:p>
            <a:endParaRPr lang="en-US" altLang="zh-CN" dirty="0" smtClean="0"/>
          </a:p>
          <a:p>
            <a:r>
              <a:rPr lang="zh-CN" altLang="en-US" dirty="0" smtClean="0"/>
              <a:t>这种现象叫做多路叠加</a:t>
            </a:r>
            <a:endParaRPr lang="en-US" altLang="zh-CN" dirty="0" smtClean="0"/>
          </a:p>
          <a:p>
            <a:r>
              <a:rPr lang="zh-CN" altLang="en-US" baseline="0" dirty="0" smtClean="0"/>
              <a:t>但是在</a:t>
            </a:r>
            <a:r>
              <a:rPr lang="en-US" altLang="zh-CN" baseline="0" dirty="0" smtClean="0"/>
              <a:t>IP</a:t>
            </a:r>
            <a:r>
              <a:rPr lang="zh-CN" altLang="en-US" baseline="0" dirty="0" smtClean="0"/>
              <a:t>网络的设计里面并没有试用</a:t>
            </a:r>
            <a:endParaRPr lang="en-US" altLang="zh-CN" baseline="0" dirty="0" smtClean="0"/>
          </a:p>
          <a:p>
            <a:endParaRPr lang="en-US" altLang="zh-CN" baseline="0" dirty="0" smtClean="0"/>
          </a:p>
          <a:p>
            <a:r>
              <a:rPr lang="zh-CN" altLang="en-US" baseline="0" dirty="0" smtClean="0"/>
              <a:t>类推金融的例子，组合不相关的风险，总体的风险更低，所以这里多路复用是相似的。</a:t>
            </a: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简单来说，这里的风险是带宽不足以适应流量，导致拥塞。</a:t>
            </a:r>
          </a:p>
          <a:p>
            <a:endParaRPr lang="en-US" altLang="zh-CN" baseline="0" dirty="0" smtClean="0"/>
          </a:p>
          <a:p>
            <a:r>
              <a:rPr lang="zh-CN" altLang="en-US" baseline="0" dirty="0" smtClean="0"/>
              <a:t>这里缺少信息的代价，我们</a:t>
            </a:r>
            <a:r>
              <a:rPr lang="zh-CN" altLang="en-US" dirty="0" smtClean="0"/>
              <a:t>不想忽略流量的数据。</a:t>
            </a:r>
            <a:endParaRPr lang="zh-CN" altLang="en-US" dirty="0"/>
          </a:p>
        </p:txBody>
      </p:sp>
      <p:sp>
        <p:nvSpPr>
          <p:cNvPr id="4" name="灯片编号占位符 3"/>
          <p:cNvSpPr>
            <a:spLocks noGrp="1"/>
          </p:cNvSpPr>
          <p:nvPr>
            <p:ph type="sldNum" sz="quarter" idx="10"/>
          </p:nvPr>
        </p:nvSpPr>
        <p:spPr/>
        <p:txBody>
          <a:bodyPr/>
          <a:lstStyle/>
          <a:p>
            <a:fld id="{1FF9680D-8A0F-42D1-A935-974775731F85}" type="slidenum">
              <a:rPr lang="zh-CN" altLang="en-US" smtClean="0"/>
              <a:t>15</a:t>
            </a:fld>
            <a:endParaRPr lang="zh-CN" altLang="en-US"/>
          </a:p>
        </p:txBody>
      </p:sp>
    </p:spTree>
    <p:extLst>
      <p:ext uri="{BB962C8B-B14F-4D97-AF65-F5344CB8AC3E}">
        <p14:creationId xmlns:p14="http://schemas.microsoft.com/office/powerpoint/2010/main" val="16412984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网络设计</a:t>
            </a:r>
            <a:endParaRPr lang="en-US" altLang="zh-CN" dirty="0" smtClean="0"/>
          </a:p>
          <a:p>
            <a:endParaRPr lang="en-US" altLang="zh-CN" dirty="0" smtClean="0"/>
          </a:p>
          <a:p>
            <a:r>
              <a:rPr lang="zh-CN" altLang="en-US" dirty="0" smtClean="0"/>
              <a:t>网络虽然比上面的例子复杂，但是方法是一致的。</a:t>
            </a:r>
            <a:endParaRPr lang="en-US" altLang="zh-CN" dirty="0" smtClean="0"/>
          </a:p>
          <a:p>
            <a:endParaRPr lang="en-US" altLang="zh-CN" dirty="0" smtClean="0"/>
          </a:p>
          <a:p>
            <a:r>
              <a:rPr lang="zh-CN" altLang="en-US" dirty="0" smtClean="0"/>
              <a:t>（可以不讲：</a:t>
            </a:r>
            <a:r>
              <a:rPr lang="zh-CN" altLang="en-US" baseline="0" dirty="0" smtClean="0"/>
              <a:t>   </a:t>
            </a:r>
            <a:r>
              <a:rPr lang="zh-CN" altLang="en-US" dirty="0" smtClean="0"/>
              <a:t>当知道流量是敏感的时候是最佳的。）</a:t>
            </a:r>
            <a:endParaRPr lang="en-US" altLang="zh-CN" dirty="0" smtClean="0"/>
          </a:p>
          <a:p>
            <a:r>
              <a:rPr lang="zh-CN" altLang="en-US" dirty="0" smtClean="0"/>
              <a:t>局部流量最佳化是不可行的</a:t>
            </a:r>
            <a:r>
              <a:rPr lang="en-US" altLang="zh-CN" dirty="0" smtClean="0"/>
              <a:t>,</a:t>
            </a:r>
            <a:r>
              <a:rPr lang="zh-CN" altLang="en-US" dirty="0" smtClean="0"/>
              <a:t>要综合考虑整体的流量矩阵。</a:t>
            </a:r>
            <a:endParaRPr lang="en-US" altLang="zh-CN" dirty="0" smtClean="0"/>
          </a:p>
        </p:txBody>
      </p:sp>
      <p:sp>
        <p:nvSpPr>
          <p:cNvPr id="4" name="灯片编号占位符 3"/>
          <p:cNvSpPr>
            <a:spLocks noGrp="1"/>
          </p:cNvSpPr>
          <p:nvPr>
            <p:ph type="sldNum" sz="quarter" idx="10"/>
          </p:nvPr>
        </p:nvSpPr>
        <p:spPr/>
        <p:txBody>
          <a:bodyPr/>
          <a:lstStyle/>
          <a:p>
            <a:fld id="{1FF9680D-8A0F-42D1-A935-974775731F85}" type="slidenum">
              <a:rPr lang="zh-CN" altLang="en-US" smtClean="0"/>
              <a:t>16</a:t>
            </a:fld>
            <a:endParaRPr lang="zh-CN" altLang="en-US"/>
          </a:p>
        </p:txBody>
      </p:sp>
    </p:spTree>
    <p:extLst>
      <p:ext uri="{BB962C8B-B14F-4D97-AF65-F5344CB8AC3E}">
        <p14:creationId xmlns:p14="http://schemas.microsoft.com/office/powerpoint/2010/main" val="30289744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棘手的事情</a:t>
            </a:r>
            <a:endParaRPr lang="en-US" altLang="zh-CN" dirty="0" smtClean="0"/>
          </a:p>
          <a:p>
            <a:endParaRPr lang="en-US" altLang="zh-CN" dirty="0" smtClean="0"/>
          </a:p>
          <a:p>
            <a:r>
              <a:rPr lang="zh-CN" altLang="en-US" dirty="0" smtClean="0"/>
              <a:t>在最佳性能方面平衡代价</a:t>
            </a:r>
            <a:endParaRPr lang="en-US" altLang="zh-CN" dirty="0" smtClean="0"/>
          </a:p>
          <a:p>
            <a:r>
              <a:rPr lang="en-US" altLang="zh-CN" dirty="0" smtClean="0"/>
              <a:t>  </a:t>
            </a:r>
            <a:r>
              <a:rPr lang="zh-CN" altLang="en-US" dirty="0" smtClean="0"/>
              <a:t>这里的代价是：</a:t>
            </a:r>
            <a:endParaRPr lang="en-US" altLang="zh-CN" dirty="0" smtClean="0"/>
          </a:p>
          <a:p>
            <a:r>
              <a:rPr lang="en-US" altLang="zh-CN" dirty="0" smtClean="0"/>
              <a:t>   </a:t>
            </a:r>
            <a:r>
              <a:rPr lang="zh-CN" altLang="en-US" dirty="0" smtClean="0"/>
              <a:t>高斯独立同分布是一个好的模型吗？</a:t>
            </a:r>
            <a:endParaRPr lang="en-US" altLang="zh-CN" dirty="0" smtClean="0"/>
          </a:p>
          <a:p>
            <a:r>
              <a:rPr lang="en-US" altLang="zh-CN" dirty="0" smtClean="0"/>
              <a:t>  </a:t>
            </a:r>
            <a:r>
              <a:rPr lang="zh-CN" altLang="en-US" dirty="0" smtClean="0"/>
              <a:t>我们如何解决代价</a:t>
            </a:r>
            <a:endParaRPr lang="en-US" altLang="zh-CN" dirty="0" smtClean="0"/>
          </a:p>
          <a:p>
            <a:endParaRPr lang="en-US" altLang="zh-CN" dirty="0" smtClean="0"/>
          </a:p>
          <a:p>
            <a:r>
              <a:rPr lang="zh-CN" altLang="en-US" dirty="0" smtClean="0"/>
              <a:t>什么是最佳的：</a:t>
            </a:r>
            <a:endParaRPr lang="en-US" altLang="zh-CN" dirty="0" smtClean="0"/>
          </a:p>
          <a:p>
            <a:r>
              <a:rPr lang="zh-CN" altLang="en-US" dirty="0" smtClean="0"/>
              <a:t>许多网络的设计，我们使用一个简单的设计</a:t>
            </a:r>
            <a:endParaRPr lang="en-US" altLang="zh-CN" dirty="0" smtClean="0"/>
          </a:p>
          <a:p>
            <a:endParaRPr lang="en-US" altLang="zh-CN" dirty="0" smtClean="0"/>
          </a:p>
          <a:p>
            <a:r>
              <a:rPr lang="zh-CN" altLang="en-US" dirty="0" smtClean="0"/>
              <a:t>我们如何平衡他们之间的关系：</a:t>
            </a:r>
            <a:endParaRPr lang="en-US" altLang="zh-CN" dirty="0" smtClean="0"/>
          </a:p>
          <a:p>
            <a:r>
              <a:rPr lang="en-US" altLang="zh-CN" baseline="0" dirty="0" smtClean="0"/>
              <a:t> </a:t>
            </a:r>
            <a:r>
              <a:rPr lang="zh-CN" altLang="en-US" baseline="0" dirty="0" smtClean="0"/>
              <a:t>随机最优化</a:t>
            </a:r>
            <a:endParaRPr lang="en-US" altLang="zh-CN" baseline="0" dirty="0" smtClean="0"/>
          </a:p>
          <a:p>
            <a:r>
              <a:rPr lang="zh-CN" altLang="en-US" baseline="0" dirty="0" smtClean="0"/>
              <a:t>我们需要合成全部的流量矩阵</a:t>
            </a:r>
            <a:endParaRPr lang="en-US" altLang="zh-CN" baseline="0"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1FF9680D-8A0F-42D1-A935-974775731F85}" type="slidenum">
              <a:rPr lang="zh-CN" altLang="en-US" smtClean="0"/>
              <a:t>17</a:t>
            </a:fld>
            <a:endParaRPr lang="zh-CN" altLang="en-US"/>
          </a:p>
        </p:txBody>
      </p:sp>
    </p:spTree>
    <p:extLst>
      <p:ext uri="{BB962C8B-B14F-4D97-AF65-F5344CB8AC3E}">
        <p14:creationId xmlns:p14="http://schemas.microsoft.com/office/powerpoint/2010/main" val="31055157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流量矩阵分析</a:t>
            </a:r>
            <a:endParaRPr lang="en-US" altLang="zh-CN" dirty="0" smtClean="0"/>
          </a:p>
          <a:p>
            <a:r>
              <a:rPr lang="zh-CN" altLang="en-US" dirty="0" smtClean="0"/>
              <a:t>简单的思路是独立同分布，但是高斯分布是不行的。</a:t>
            </a:r>
            <a:endParaRPr lang="en-US" altLang="zh-CN" dirty="0" smtClean="0"/>
          </a:p>
          <a:p>
            <a:r>
              <a:rPr lang="en-US" altLang="zh-CN" dirty="0" smtClean="0"/>
              <a:t>  </a:t>
            </a:r>
            <a:r>
              <a:rPr lang="zh-CN" altLang="en-US" dirty="0" smtClean="0"/>
              <a:t>对数正太：</a:t>
            </a:r>
            <a:endParaRPr lang="en-US" altLang="zh-CN" dirty="0" smtClean="0"/>
          </a:p>
          <a:p>
            <a:r>
              <a:rPr lang="en-US" altLang="zh-CN" baseline="0" dirty="0" smtClean="0"/>
              <a:t>      </a:t>
            </a:r>
            <a:r>
              <a:rPr lang="zh-CN" altLang="en-US" baseline="0" dirty="0" smtClean="0"/>
              <a:t>合理匹配观测到的分布</a:t>
            </a:r>
            <a:endParaRPr lang="en-US" altLang="zh-CN" baseline="0" dirty="0" smtClean="0"/>
          </a:p>
          <a:p>
            <a:r>
              <a:rPr lang="en-US" altLang="zh-CN" baseline="0" dirty="0" smtClean="0"/>
              <a:t>      </a:t>
            </a:r>
            <a:r>
              <a:rPr lang="zh-CN" altLang="en-US" baseline="0" dirty="0" smtClean="0"/>
              <a:t>没有任何的网络结构的信息</a:t>
            </a:r>
            <a:endParaRPr lang="en-US" altLang="zh-CN" baseline="0" dirty="0" smtClean="0"/>
          </a:p>
          <a:p>
            <a:endParaRPr lang="en-US" altLang="zh-CN" baseline="0" dirty="0" smtClean="0"/>
          </a:p>
          <a:p>
            <a:r>
              <a:rPr lang="zh-CN" altLang="en-US" baseline="0" dirty="0" smtClean="0"/>
              <a:t>重力模型：</a:t>
            </a:r>
            <a:r>
              <a:rPr lang="en-US" altLang="zh-CN" baseline="0" dirty="0" smtClean="0"/>
              <a:t/>
            </a:r>
            <a:br>
              <a:rPr lang="en-US" altLang="zh-CN" baseline="0" dirty="0" smtClean="0"/>
            </a:br>
            <a:r>
              <a:rPr lang="en-US" altLang="zh-CN" baseline="0" dirty="0" smtClean="0"/>
              <a:t>  </a:t>
            </a:r>
            <a:r>
              <a:rPr lang="zh-CN" altLang="en-US" baseline="0" dirty="0" smtClean="0"/>
              <a:t>产生总体 </a:t>
            </a:r>
            <a:r>
              <a:rPr lang="en-US" altLang="zh-CN" baseline="0" dirty="0" smtClean="0"/>
              <a:t>pi</a:t>
            </a:r>
          </a:p>
          <a:p>
            <a:r>
              <a:rPr lang="en-US" altLang="zh-CN" baseline="0" dirty="0" smtClean="0"/>
              <a:t>  </a:t>
            </a:r>
            <a:r>
              <a:rPr lang="zh-CN" altLang="en-US" baseline="0" dirty="0" smtClean="0"/>
              <a:t>流量</a:t>
            </a:r>
            <a:r>
              <a:rPr lang="en-US" altLang="zh-CN" baseline="0" dirty="0" err="1" smtClean="0"/>
              <a:t>tij</a:t>
            </a:r>
            <a:r>
              <a:rPr lang="en-US" altLang="zh-CN" baseline="0" dirty="0" smtClean="0"/>
              <a:t> </a:t>
            </a:r>
            <a:r>
              <a:rPr lang="zh-CN" altLang="en-US" baseline="0" dirty="0" smtClean="0"/>
              <a:t>正比于</a:t>
            </a:r>
            <a:r>
              <a:rPr lang="en-US" altLang="zh-CN" baseline="0" dirty="0" smtClean="0"/>
              <a:t>pi</a:t>
            </a:r>
          </a:p>
          <a:p>
            <a:r>
              <a:rPr lang="en-US" altLang="zh-CN" baseline="0" dirty="0" smtClean="0"/>
              <a:t>   </a:t>
            </a:r>
            <a:r>
              <a:rPr lang="zh-CN" altLang="en-US" baseline="0" dirty="0" smtClean="0"/>
              <a:t>适合一些结构和分布</a:t>
            </a:r>
            <a:endParaRPr lang="en-US" altLang="zh-CN" baseline="0" dirty="0" smtClean="0"/>
          </a:p>
          <a:p>
            <a:r>
              <a:rPr lang="en-US" altLang="zh-CN" baseline="0" dirty="0" smtClean="0"/>
              <a:t> </a:t>
            </a:r>
            <a:r>
              <a:rPr lang="zh-CN" altLang="en-US" baseline="0" dirty="0" smtClean="0"/>
              <a:t>但不是最佳的</a:t>
            </a:r>
            <a:endParaRPr lang="en-US" altLang="zh-CN" baseline="0" dirty="0" smtClean="0"/>
          </a:p>
          <a:p>
            <a:endParaRPr lang="en-US" altLang="zh-CN" baseline="0" dirty="0" smtClean="0"/>
          </a:p>
          <a:p>
            <a:r>
              <a:rPr lang="zh-CN" altLang="en-US" baseline="0" dirty="0" smtClean="0"/>
              <a:t>没有更多的研究在网络设计方面：</a:t>
            </a:r>
            <a:endParaRPr lang="en-US" altLang="zh-CN" baseline="0" dirty="0" smtClean="0"/>
          </a:p>
          <a:p>
            <a:r>
              <a:rPr lang="zh-CN" altLang="en-US" dirty="0" smtClean="0"/>
              <a:t>我们做了不同的事情。</a:t>
            </a:r>
            <a:endParaRPr lang="en-US" altLang="zh-CN" dirty="0" smtClean="0"/>
          </a:p>
          <a:p>
            <a:r>
              <a:rPr lang="zh-CN" altLang="en-US" dirty="0" smtClean="0"/>
              <a:t>不想完全的随机化。</a:t>
            </a:r>
            <a:endParaRPr lang="zh-CN" altLang="en-US" dirty="0"/>
          </a:p>
        </p:txBody>
      </p:sp>
      <p:sp>
        <p:nvSpPr>
          <p:cNvPr id="4" name="灯片编号占位符 3"/>
          <p:cNvSpPr>
            <a:spLocks noGrp="1"/>
          </p:cNvSpPr>
          <p:nvPr>
            <p:ph type="sldNum" sz="quarter" idx="10"/>
          </p:nvPr>
        </p:nvSpPr>
        <p:spPr/>
        <p:txBody>
          <a:bodyPr/>
          <a:lstStyle/>
          <a:p>
            <a:fld id="{1FF9680D-8A0F-42D1-A935-974775731F85}" type="slidenum">
              <a:rPr lang="zh-CN" altLang="en-US" smtClean="0"/>
              <a:t>18</a:t>
            </a:fld>
            <a:endParaRPr lang="zh-CN" altLang="en-US"/>
          </a:p>
        </p:txBody>
      </p:sp>
    </p:spTree>
    <p:extLst>
      <p:ext uri="{BB962C8B-B14F-4D97-AF65-F5344CB8AC3E}">
        <p14:creationId xmlns:p14="http://schemas.microsoft.com/office/powerpoint/2010/main" val="22590220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目标：</a:t>
            </a:r>
            <a:endParaRPr lang="en-US" altLang="zh-CN" dirty="0" smtClean="0"/>
          </a:p>
          <a:p>
            <a:r>
              <a:rPr lang="zh-CN" altLang="en-US" dirty="0" smtClean="0"/>
              <a:t>产生一个全体的流量矩阵近似预测矩阵。</a:t>
            </a:r>
            <a:endParaRPr lang="en-US" altLang="zh-CN" dirty="0" smtClean="0"/>
          </a:p>
          <a:p>
            <a:endParaRPr lang="en-US" altLang="zh-CN" dirty="0" smtClean="0"/>
          </a:p>
          <a:p>
            <a:r>
              <a:rPr lang="zh-CN" altLang="en-US" dirty="0" smtClean="0"/>
              <a:t>可接受的： </a:t>
            </a:r>
            <a:endParaRPr lang="en-US" altLang="zh-CN" dirty="0" smtClean="0"/>
          </a:p>
          <a:p>
            <a:r>
              <a:rPr lang="en-US" altLang="zh-CN" dirty="0" smtClean="0"/>
              <a:t>    </a:t>
            </a:r>
            <a:r>
              <a:rPr lang="zh-CN" altLang="en-US" dirty="0" smtClean="0"/>
              <a:t>满足约束条件：</a:t>
            </a:r>
            <a:endParaRPr lang="en-US" altLang="zh-CN" dirty="0" smtClean="0"/>
          </a:p>
          <a:p>
            <a:r>
              <a:rPr lang="en-US" altLang="zh-CN" dirty="0" smtClean="0"/>
              <a:t>     </a:t>
            </a:r>
            <a:r>
              <a:rPr lang="zh-CN" altLang="en-US" dirty="0" smtClean="0"/>
              <a:t>非负</a:t>
            </a:r>
            <a:endParaRPr lang="en-US" altLang="zh-CN" dirty="0" smtClean="0"/>
          </a:p>
          <a:p>
            <a:r>
              <a:rPr lang="en-US" altLang="zh-CN" baseline="0" dirty="0" smtClean="0"/>
              <a:t>       </a:t>
            </a:r>
            <a:r>
              <a:rPr lang="zh-CN" altLang="en-US" baseline="0" dirty="0" smtClean="0"/>
              <a:t>网络施加的</a:t>
            </a:r>
            <a:endParaRPr lang="en-US" altLang="zh-CN" baseline="0" dirty="0" smtClean="0"/>
          </a:p>
          <a:p>
            <a:r>
              <a:rPr lang="zh-CN" altLang="en-US" baseline="0" dirty="0" smtClean="0"/>
              <a:t>中心：</a:t>
            </a:r>
            <a:endParaRPr lang="en-US" altLang="zh-CN" baseline="0" dirty="0" smtClean="0"/>
          </a:p>
          <a:p>
            <a:r>
              <a:rPr lang="en-US" altLang="zh-CN" baseline="0" dirty="0" smtClean="0"/>
              <a:t>  </a:t>
            </a:r>
            <a:r>
              <a:rPr lang="zh-CN" altLang="en-US" sz="1200" b="0" i="0" kern="1200" dirty="0" smtClean="0">
                <a:solidFill>
                  <a:schemeClr val="tx1"/>
                </a:solidFill>
                <a:effectLst/>
                <a:latin typeface="+mn-lt"/>
                <a:ea typeface="+mn-ea"/>
                <a:cs typeface="+mn-cs"/>
              </a:rPr>
              <a:t>他们的平均中心是预测的矩阵</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可控的：</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预测矩阵的方差是可控的</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线性的参数 </a:t>
            </a:r>
            <a:r>
              <a:rPr lang="en-US" altLang="zh-CN" sz="1200" b="0" i="0" kern="1200" dirty="0" smtClean="0">
                <a:solidFill>
                  <a:schemeClr val="tx1"/>
                </a:solidFill>
                <a:effectLst/>
                <a:latin typeface="+mn-lt"/>
                <a:ea typeface="+mn-ea"/>
                <a:cs typeface="+mn-cs"/>
              </a:rPr>
              <a:t>beta</a:t>
            </a:r>
          </a:p>
          <a:p>
            <a:r>
              <a:rPr lang="zh-CN" altLang="en-US" sz="1200" b="0" i="0" kern="1200" dirty="0" smtClean="0">
                <a:solidFill>
                  <a:schemeClr val="tx1"/>
                </a:solidFill>
                <a:effectLst/>
                <a:latin typeface="+mn-lt"/>
                <a:ea typeface="+mn-ea"/>
                <a:cs typeface="+mn-cs"/>
              </a:rPr>
              <a:t>近似于高斯分布的</a:t>
            </a:r>
            <a:r>
              <a:rPr lang="en-US" altLang="zh-CN" sz="1200" b="0" i="0" kern="1200" dirty="0" smtClean="0">
                <a:solidFill>
                  <a:schemeClr val="tx1"/>
                </a:solidFill>
                <a:effectLst/>
                <a:latin typeface="+mn-lt"/>
                <a:ea typeface="+mn-ea"/>
                <a:cs typeface="+mn-cs"/>
              </a:rPr>
              <a:t>sigma</a:t>
            </a:r>
            <a:r>
              <a:rPr lang="zh-CN" altLang="en-US" sz="1200" b="0" i="0" kern="1200" dirty="0" smtClean="0">
                <a:solidFill>
                  <a:schemeClr val="tx1"/>
                </a:solidFill>
                <a:effectLst/>
                <a:latin typeface="+mn-lt"/>
                <a:ea typeface="+mn-ea"/>
                <a:cs typeface="+mn-cs"/>
              </a:rPr>
              <a:t>方差</a:t>
            </a:r>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1FF9680D-8A0F-42D1-A935-974775731F85}" type="slidenum">
              <a:rPr lang="zh-CN" altLang="en-US" smtClean="0"/>
              <a:t>19</a:t>
            </a:fld>
            <a:endParaRPr lang="zh-CN" altLang="en-US"/>
          </a:p>
        </p:txBody>
      </p:sp>
    </p:spTree>
    <p:extLst>
      <p:ext uri="{BB962C8B-B14F-4D97-AF65-F5344CB8AC3E}">
        <p14:creationId xmlns:p14="http://schemas.microsoft.com/office/powerpoint/2010/main" val="31433568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经典的方法：</a:t>
            </a:r>
            <a:endParaRPr lang="en-US" altLang="zh-CN" dirty="0" smtClean="0"/>
          </a:p>
          <a:p>
            <a:endParaRPr lang="en-US" altLang="zh-CN" dirty="0" smtClean="0"/>
          </a:p>
          <a:p>
            <a:r>
              <a:rPr lang="zh-CN" altLang="en-US" dirty="0" smtClean="0"/>
              <a:t>对于全体加入噪声</a:t>
            </a:r>
            <a:endParaRPr lang="en-US" altLang="zh-CN" dirty="0" smtClean="0"/>
          </a:p>
          <a:p>
            <a:r>
              <a:rPr lang="en-US" altLang="zh-CN" baseline="0" dirty="0" smtClean="0"/>
              <a:t>  </a:t>
            </a:r>
            <a:r>
              <a:rPr lang="zh-CN" altLang="en-US" baseline="0" dirty="0" smtClean="0"/>
              <a:t>使用独立同分布</a:t>
            </a:r>
            <a:endParaRPr lang="en-US" altLang="zh-CN" baseline="0" dirty="0" smtClean="0"/>
          </a:p>
          <a:p>
            <a:r>
              <a:rPr lang="en-US" altLang="zh-CN" baseline="0" dirty="0" smtClean="0"/>
              <a:t>  </a:t>
            </a:r>
            <a:r>
              <a:rPr lang="zh-CN" altLang="en-US" baseline="0" dirty="0" smtClean="0"/>
              <a:t>使用高斯模型</a:t>
            </a:r>
            <a:endParaRPr lang="en-US" altLang="zh-CN" baseline="0" dirty="0" smtClean="0"/>
          </a:p>
          <a:p>
            <a:endParaRPr lang="en-US" altLang="zh-CN" baseline="0" dirty="0" smtClean="0"/>
          </a:p>
          <a:p>
            <a:r>
              <a:rPr lang="zh-CN" altLang="en-US" baseline="0" dirty="0" smtClean="0"/>
              <a:t>但是两者都有问题：</a:t>
            </a:r>
            <a:endParaRPr lang="en-US" altLang="zh-CN" baseline="0" dirty="0" smtClean="0"/>
          </a:p>
          <a:p>
            <a:r>
              <a:rPr lang="zh-CN" altLang="en-US" baseline="0" dirty="0" smtClean="0"/>
              <a:t>独立同分布丧失了所有结构信息</a:t>
            </a:r>
            <a:endParaRPr lang="en-US" altLang="zh-CN" baseline="0" dirty="0" smtClean="0"/>
          </a:p>
          <a:p>
            <a:r>
              <a:rPr lang="zh-CN" altLang="en-US" baseline="0" dirty="0" smtClean="0"/>
              <a:t>允许负值</a:t>
            </a:r>
            <a:endParaRPr lang="en-US" altLang="zh-CN" baseline="0" dirty="0" smtClean="0"/>
          </a:p>
          <a:p>
            <a:r>
              <a:rPr lang="en-US" altLang="zh-CN" baseline="0" dirty="0" smtClean="0"/>
              <a:t> </a:t>
            </a:r>
            <a:r>
              <a:rPr lang="zh-CN" altLang="en-US" baseline="0" dirty="0" smtClean="0"/>
              <a:t>可以截断的，但是引入了</a:t>
            </a:r>
            <a:r>
              <a:rPr lang="en-US" altLang="zh-CN" baseline="0" dirty="0" smtClean="0"/>
              <a:t>0</a:t>
            </a:r>
            <a:r>
              <a:rPr lang="zh-CN" altLang="en-US" baseline="0" dirty="0" smtClean="0"/>
              <a:t>，失去中心</a:t>
            </a:r>
            <a:endParaRPr lang="en-US" altLang="zh-CN" baseline="0" dirty="0" smtClean="0"/>
          </a:p>
          <a:p>
            <a:endParaRPr lang="en-US" altLang="zh-CN" baseline="0" dirty="0" smtClean="0"/>
          </a:p>
          <a:p>
            <a:r>
              <a:rPr lang="zh-CN" altLang="en-US" baseline="0" dirty="0" smtClean="0"/>
              <a:t>测量：</a:t>
            </a:r>
            <a:endParaRPr lang="en-US" altLang="zh-CN" baseline="0" dirty="0" smtClean="0"/>
          </a:p>
          <a:p>
            <a:r>
              <a:rPr lang="zh-CN" altLang="en-US" sz="1200" b="0" i="0" kern="1200" dirty="0" smtClean="0">
                <a:solidFill>
                  <a:schemeClr val="tx1"/>
                </a:solidFill>
                <a:effectLst/>
                <a:latin typeface="+mn-lt"/>
                <a:ea typeface="+mn-ea"/>
                <a:cs typeface="+mn-cs"/>
              </a:rPr>
              <a:t>多路复用意味着对大型元素的估计应该相对更准确</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这两者都没有正确的测量</a:t>
            </a:r>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1FF9680D-8A0F-42D1-A935-974775731F85}" type="slidenum">
              <a:rPr lang="zh-CN" altLang="en-US" smtClean="0"/>
              <a:t>20</a:t>
            </a:fld>
            <a:endParaRPr lang="zh-CN" altLang="en-US"/>
          </a:p>
        </p:txBody>
      </p:sp>
    </p:spTree>
    <p:extLst>
      <p:ext uri="{BB962C8B-B14F-4D97-AF65-F5344CB8AC3E}">
        <p14:creationId xmlns:p14="http://schemas.microsoft.com/office/powerpoint/2010/main" val="908838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存在的网络预测措施</a:t>
            </a:r>
            <a:endParaRPr lang="en-US" altLang="zh-CN" dirty="0" smtClean="0"/>
          </a:p>
          <a:p>
            <a:endParaRPr lang="en-US" altLang="zh-CN" dirty="0" smtClean="0"/>
          </a:p>
          <a:p>
            <a:r>
              <a:rPr lang="zh-CN" altLang="en-US" dirty="0" smtClean="0"/>
              <a:t>忽略各种问题，做一个大的假设</a:t>
            </a:r>
            <a:endParaRPr lang="en-US" altLang="zh-CN" dirty="0" smtClean="0"/>
          </a:p>
          <a:p>
            <a:r>
              <a:rPr lang="zh-CN" altLang="en-US" dirty="0" smtClean="0"/>
              <a:t>无关的路由： 适用于所有流量矩阵的陆游与选择方案</a:t>
            </a:r>
            <a:endParaRPr lang="en-US" altLang="zh-CN" dirty="0" smtClean="0"/>
          </a:p>
          <a:p>
            <a:r>
              <a:rPr lang="zh-CN" altLang="en-US" dirty="0" smtClean="0"/>
              <a:t>健壮的网络设计：适用于所有流量设计的网络设计</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1FF9680D-8A0F-42D1-A935-974775731F85}" type="slidenum">
              <a:rPr lang="zh-CN" altLang="en-US" smtClean="0"/>
              <a:t>3</a:t>
            </a:fld>
            <a:endParaRPr lang="zh-CN" altLang="en-US"/>
          </a:p>
        </p:txBody>
      </p:sp>
    </p:spTree>
    <p:extLst>
      <p:ext uri="{BB962C8B-B14F-4D97-AF65-F5344CB8AC3E}">
        <p14:creationId xmlns:p14="http://schemas.microsoft.com/office/powerpoint/2010/main" val="40278442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PoP</a:t>
            </a:r>
            <a:r>
              <a:rPr lang="zh-CN" altLang="en-US" dirty="0" smtClean="0"/>
              <a:t>入网点</a:t>
            </a:r>
            <a:endParaRPr lang="en-US" altLang="zh-CN" dirty="0" smtClean="0"/>
          </a:p>
          <a:p>
            <a:endParaRPr lang="en-US" altLang="zh-CN" dirty="0" smtClean="0"/>
          </a:p>
          <a:p>
            <a:r>
              <a:rPr lang="zh-CN" altLang="en-US" dirty="0" smtClean="0"/>
              <a:t>约束：</a:t>
            </a:r>
            <a:endParaRPr lang="en-US" altLang="zh-CN" dirty="0" smtClean="0"/>
          </a:p>
          <a:p>
            <a:r>
              <a:rPr lang="zh-CN" altLang="en-US" dirty="0" smtClean="0"/>
              <a:t>开始一些约束：</a:t>
            </a:r>
            <a:endParaRPr lang="en-US" altLang="zh-CN" dirty="0" smtClean="0"/>
          </a:p>
          <a:p>
            <a:r>
              <a:rPr lang="en-US" altLang="zh-CN" dirty="0" smtClean="0"/>
              <a:t> </a:t>
            </a:r>
            <a:r>
              <a:rPr lang="zh-CN" altLang="en-US" dirty="0" smtClean="0"/>
              <a:t>使用下面的四个约束：</a:t>
            </a:r>
            <a:endParaRPr lang="en-US" altLang="zh-CN" dirty="0" smtClean="0"/>
          </a:p>
          <a:p>
            <a:endParaRPr lang="en-US" altLang="zh-CN" dirty="0" smtClean="0"/>
          </a:p>
          <a:p>
            <a:r>
              <a:rPr lang="zh-CN" altLang="en-US" dirty="0" smtClean="0"/>
              <a:t>选择示例的特点：</a:t>
            </a:r>
            <a:endParaRPr lang="en-US" altLang="zh-CN" dirty="0" smtClean="0"/>
          </a:p>
          <a:p>
            <a:r>
              <a:rPr lang="zh-CN" altLang="en-US" baseline="0" dirty="0" smtClean="0"/>
              <a:t>更容易在一个无关的路由中测量</a:t>
            </a:r>
            <a:r>
              <a:rPr lang="en-US" altLang="zh-CN" baseline="0" dirty="0" smtClean="0"/>
              <a:t>/</a:t>
            </a:r>
            <a:r>
              <a:rPr lang="zh-CN" altLang="en-US" baseline="0" dirty="0" smtClean="0"/>
              <a:t>预测总数</a:t>
            </a:r>
            <a:endParaRPr lang="en-US" altLang="zh-CN" baseline="0" dirty="0" smtClean="0"/>
          </a:p>
          <a:p>
            <a:r>
              <a:rPr lang="zh-CN" altLang="en-US" baseline="0" dirty="0" smtClean="0"/>
              <a:t>在理论上与之前的工作是相关上午</a:t>
            </a:r>
            <a:endParaRPr lang="en-US" altLang="zh-CN" baseline="0" dirty="0" smtClean="0"/>
          </a:p>
          <a:p>
            <a:endParaRPr lang="en-US" altLang="zh-CN" baseline="0" dirty="0"/>
          </a:p>
          <a:p>
            <a:r>
              <a:rPr lang="zh-CN" altLang="en-US" baseline="0" dirty="0" smtClean="0"/>
              <a:t>能有一些凸的约束</a:t>
            </a:r>
            <a:endParaRPr lang="en-US" altLang="zh-CN" baseline="0" dirty="0" smtClean="0"/>
          </a:p>
        </p:txBody>
      </p:sp>
      <p:sp>
        <p:nvSpPr>
          <p:cNvPr id="4" name="灯片编号占位符 3"/>
          <p:cNvSpPr>
            <a:spLocks noGrp="1"/>
          </p:cNvSpPr>
          <p:nvPr>
            <p:ph type="sldNum" sz="quarter" idx="10"/>
          </p:nvPr>
        </p:nvSpPr>
        <p:spPr/>
        <p:txBody>
          <a:bodyPr/>
          <a:lstStyle/>
          <a:p>
            <a:fld id="{1FF9680D-8A0F-42D1-A935-974775731F85}" type="slidenum">
              <a:rPr lang="zh-CN" altLang="en-US" smtClean="0"/>
              <a:t>21</a:t>
            </a:fld>
            <a:endParaRPr lang="zh-CN" altLang="en-US"/>
          </a:p>
        </p:txBody>
      </p:sp>
    </p:spTree>
    <p:extLst>
      <p:ext uri="{BB962C8B-B14F-4D97-AF65-F5344CB8AC3E}">
        <p14:creationId xmlns:p14="http://schemas.microsoft.com/office/powerpoint/2010/main" val="14747472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附加噪声的球体模型</a:t>
            </a:r>
            <a:endParaRPr lang="en-US" altLang="zh-CN" dirty="0" smtClean="0"/>
          </a:p>
          <a:p>
            <a:r>
              <a:rPr lang="en-US" altLang="zh-CN" dirty="0" smtClean="0"/>
              <a:t> </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通过下面的公式反应约束条件：</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对于非负性流量可以写成下面的表达：</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总体的流量约束可以写成：</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所以流量矩阵是一个</a:t>
            </a:r>
            <a:r>
              <a:rPr lang="en-US" altLang="zh-CN" sz="1200" b="0" i="0" kern="1200" dirty="0" smtClean="0">
                <a:solidFill>
                  <a:schemeClr val="tx1"/>
                </a:solidFill>
                <a:effectLst/>
                <a:latin typeface="+mn-lt"/>
                <a:ea typeface="+mn-ea"/>
                <a:cs typeface="+mn-cs"/>
              </a:rPr>
              <a:t>N2</a:t>
            </a:r>
            <a:r>
              <a:rPr lang="zh-CN" altLang="en-US" sz="1200" b="0" i="0" kern="1200" dirty="0" smtClean="0">
                <a:solidFill>
                  <a:schemeClr val="tx1"/>
                </a:solidFill>
                <a:effectLst/>
                <a:latin typeface="+mn-lt"/>
                <a:ea typeface="+mn-ea"/>
                <a:cs typeface="+mn-cs"/>
              </a:rPr>
              <a:t>维度的超球面，超球面半径是根号</a:t>
            </a:r>
            <a:r>
              <a:rPr lang="en-US" altLang="zh-CN" sz="1200" b="0" i="0" kern="1200" dirty="0" smtClean="0">
                <a:solidFill>
                  <a:schemeClr val="tx1"/>
                </a:solidFill>
                <a:effectLst/>
                <a:latin typeface="+mn-lt"/>
                <a:ea typeface="+mn-ea"/>
                <a:cs typeface="+mn-cs"/>
              </a:rPr>
              <a:t>T.</a:t>
            </a:r>
          </a:p>
          <a:p>
            <a:endParaRPr lang="zh-CN" altLang="en-US" dirty="0"/>
          </a:p>
        </p:txBody>
      </p:sp>
      <p:sp>
        <p:nvSpPr>
          <p:cNvPr id="4" name="灯片编号占位符 3"/>
          <p:cNvSpPr>
            <a:spLocks noGrp="1"/>
          </p:cNvSpPr>
          <p:nvPr>
            <p:ph type="sldNum" sz="quarter" idx="10"/>
          </p:nvPr>
        </p:nvSpPr>
        <p:spPr/>
        <p:txBody>
          <a:bodyPr/>
          <a:lstStyle/>
          <a:p>
            <a:fld id="{1FF9680D-8A0F-42D1-A935-974775731F85}" type="slidenum">
              <a:rPr lang="zh-CN" altLang="en-US" smtClean="0"/>
              <a:t>22</a:t>
            </a:fld>
            <a:endParaRPr lang="zh-CN" altLang="en-US"/>
          </a:p>
        </p:txBody>
      </p:sp>
    </p:spTree>
    <p:extLst>
      <p:ext uri="{BB962C8B-B14F-4D97-AF65-F5344CB8AC3E}">
        <p14:creationId xmlns:p14="http://schemas.microsoft.com/office/powerpoint/2010/main" val="27100229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附加噪声的球体模型</a:t>
            </a:r>
            <a:endParaRPr lang="en-US" altLang="zh-CN" dirty="0" smtClean="0"/>
          </a:p>
          <a:p>
            <a:r>
              <a:rPr lang="en-US" altLang="zh-CN" dirty="0" smtClean="0"/>
              <a:t> </a:t>
            </a:r>
          </a:p>
          <a:p>
            <a:r>
              <a:rPr lang="zh-CN" altLang="en-US" dirty="0" smtClean="0"/>
              <a:t>在超球面添加</a:t>
            </a:r>
            <a:r>
              <a:rPr lang="en-US" altLang="zh-CN" dirty="0" smtClean="0"/>
              <a:t>n2</a:t>
            </a:r>
            <a:r>
              <a:rPr lang="zh-CN" altLang="en-US" dirty="0" smtClean="0"/>
              <a:t>维度的噪声</a:t>
            </a:r>
            <a:endParaRPr lang="en-US" altLang="zh-CN" dirty="0" smtClean="0"/>
          </a:p>
          <a:p>
            <a:r>
              <a:rPr lang="en-US" altLang="zh-CN" baseline="0" dirty="0" smtClean="0"/>
              <a:t>  </a:t>
            </a:r>
            <a:r>
              <a:rPr lang="zh-CN" altLang="en-US" baseline="0" dirty="0" smtClean="0"/>
              <a:t>形成新的矩阵 ：</a:t>
            </a:r>
            <a:endParaRPr lang="en-US" altLang="zh-CN" baseline="0" dirty="0" smtClean="0"/>
          </a:p>
          <a:p>
            <a:endParaRPr lang="en-US" altLang="zh-CN" baseline="0" dirty="0" smtClean="0"/>
          </a:p>
          <a:p>
            <a:r>
              <a:rPr lang="zh-CN" altLang="en-US" dirty="0" smtClean="0"/>
              <a:t>由此产生的矩阵显然不能满足居中条件，所以需要一个程序来迫使矩阵满足附加约束条件。方法是通过在这个超球面上通过近似相加模型找到一个新的点来扰动矩阵。 所以能够以受控和集中的方式增加噪音，同时保留通用约束。</a:t>
            </a:r>
            <a:endParaRPr lang="en-US" altLang="zh-CN" dirty="0" smtClean="0"/>
          </a:p>
        </p:txBody>
      </p:sp>
      <p:sp>
        <p:nvSpPr>
          <p:cNvPr id="4" name="灯片编号占位符 3"/>
          <p:cNvSpPr>
            <a:spLocks noGrp="1"/>
          </p:cNvSpPr>
          <p:nvPr>
            <p:ph type="sldNum" sz="quarter" idx="10"/>
          </p:nvPr>
        </p:nvSpPr>
        <p:spPr/>
        <p:txBody>
          <a:bodyPr/>
          <a:lstStyle/>
          <a:p>
            <a:fld id="{1FF9680D-8A0F-42D1-A935-974775731F85}" type="slidenum">
              <a:rPr lang="zh-CN" altLang="en-US" smtClean="0"/>
              <a:t>23</a:t>
            </a:fld>
            <a:endParaRPr lang="zh-CN" altLang="en-US"/>
          </a:p>
        </p:txBody>
      </p:sp>
    </p:spTree>
    <p:extLst>
      <p:ext uri="{BB962C8B-B14F-4D97-AF65-F5344CB8AC3E}">
        <p14:creationId xmlns:p14="http://schemas.microsoft.com/office/powerpoint/2010/main" val="17723551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附加噪声的球体模型</a:t>
            </a:r>
            <a:endParaRPr lang="en-US" altLang="zh-CN" dirty="0" smtClean="0"/>
          </a:p>
          <a:p>
            <a:r>
              <a:rPr lang="en-US" altLang="zh-CN" dirty="0" smtClean="0"/>
              <a:t> </a:t>
            </a:r>
          </a:p>
          <a:p>
            <a:r>
              <a:rPr lang="zh-CN" altLang="en-US" dirty="0" smtClean="0"/>
              <a:t>在超球面添加</a:t>
            </a:r>
            <a:r>
              <a:rPr lang="en-US" altLang="zh-CN" dirty="0" smtClean="0"/>
              <a:t>n2</a:t>
            </a:r>
            <a:r>
              <a:rPr lang="zh-CN" altLang="en-US" dirty="0" smtClean="0"/>
              <a:t>维度的噪声</a:t>
            </a:r>
            <a:endParaRPr lang="en-US" altLang="zh-CN" dirty="0" smtClean="0"/>
          </a:p>
          <a:p>
            <a:r>
              <a:rPr lang="en-US" altLang="zh-CN" baseline="0" dirty="0" smtClean="0"/>
              <a:t>  </a:t>
            </a:r>
            <a:r>
              <a:rPr lang="zh-CN" altLang="en-US" baseline="0" dirty="0" smtClean="0"/>
              <a:t>形成新的矩阵 ：</a:t>
            </a:r>
            <a:endParaRPr lang="en-US" altLang="zh-CN" baseline="0" dirty="0" smtClean="0"/>
          </a:p>
          <a:p>
            <a:endParaRPr lang="en-US" altLang="zh-CN" baseline="0" dirty="0" smtClean="0"/>
          </a:p>
          <a:p>
            <a:r>
              <a:rPr lang="zh-CN" altLang="en-US" dirty="0" smtClean="0"/>
              <a:t>由此产生的矩阵显然不能满足居中条件，所以需要一个程序来迫使矩阵满足附加约束条件。方法是通过在这个超球面上通过近似相加模型找到一个新的点来扰动矩阵。 所以能够以受控和集中的方式增加噪音，同时保留通用约束。</a:t>
            </a:r>
            <a:endParaRPr lang="en-US" altLang="zh-CN" dirty="0" smtClean="0"/>
          </a:p>
        </p:txBody>
      </p:sp>
      <p:sp>
        <p:nvSpPr>
          <p:cNvPr id="4" name="灯片编号占位符 3"/>
          <p:cNvSpPr>
            <a:spLocks noGrp="1"/>
          </p:cNvSpPr>
          <p:nvPr>
            <p:ph type="sldNum" sz="quarter" idx="10"/>
          </p:nvPr>
        </p:nvSpPr>
        <p:spPr/>
        <p:txBody>
          <a:bodyPr/>
          <a:lstStyle/>
          <a:p>
            <a:fld id="{1FF9680D-8A0F-42D1-A935-974775731F85}" type="slidenum">
              <a:rPr lang="zh-CN" altLang="en-US" smtClean="0"/>
              <a:t>24</a:t>
            </a:fld>
            <a:endParaRPr lang="zh-CN" altLang="en-US"/>
          </a:p>
        </p:txBody>
      </p:sp>
    </p:spTree>
    <p:extLst>
      <p:ext uri="{BB962C8B-B14F-4D97-AF65-F5344CB8AC3E}">
        <p14:creationId xmlns:p14="http://schemas.microsoft.com/office/powerpoint/2010/main" val="21261287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aseline="0" dirty="0" smtClean="0"/>
              <a:t>然后对超球面，形式化</a:t>
            </a:r>
            <a:endParaRPr lang="en-US" altLang="zh-CN" baseline="0" dirty="0" smtClean="0"/>
          </a:p>
          <a:p>
            <a:r>
              <a:rPr lang="en-US" altLang="zh-CN" baseline="0" dirty="0" smtClean="0"/>
              <a:t>   </a:t>
            </a:r>
            <a:r>
              <a:rPr lang="zh-CN" altLang="en-US" baseline="0" dirty="0" smtClean="0"/>
              <a:t>在一个球面的一点添加噪声</a:t>
            </a:r>
            <a:endParaRPr lang="en-US" altLang="zh-CN" baseline="0" dirty="0" smtClean="0"/>
          </a:p>
          <a:p>
            <a:endParaRPr lang="en-US" altLang="zh-CN" baseline="0" dirty="0" smtClean="0"/>
          </a:p>
          <a:p>
            <a:r>
              <a:rPr lang="zh-CN" altLang="en-US" baseline="0" dirty="0" smtClean="0"/>
              <a:t>使用迭代均衡算法：</a:t>
            </a:r>
            <a:endParaRPr lang="en-US" altLang="zh-CN" baseline="0" dirty="0" smtClean="0"/>
          </a:p>
          <a:p>
            <a:r>
              <a:rPr lang="en-US" altLang="zh-CN" baseline="0" dirty="0" smtClean="0"/>
              <a:t>  </a:t>
            </a:r>
            <a:r>
              <a:rPr lang="zh-CN" altLang="en-US" baseline="0" dirty="0" smtClean="0"/>
              <a:t>在超球面发现最接近约束的流量矩阵</a:t>
            </a:r>
            <a:endParaRPr lang="en-US" altLang="zh-CN" baseline="0" dirty="0" smtClean="0"/>
          </a:p>
          <a:p>
            <a:r>
              <a:rPr lang="en-US" altLang="zh-CN" dirty="0" smtClean="0"/>
              <a:t> </a:t>
            </a:r>
            <a:r>
              <a:rPr lang="el-GR" altLang="zh-CN" dirty="0" smtClean="0"/>
              <a:t>ε</a:t>
            </a:r>
            <a:r>
              <a:rPr lang="zh-CN" altLang="en-US" dirty="0" smtClean="0"/>
              <a:t>是</a:t>
            </a:r>
            <a:r>
              <a:rPr lang="en-US" altLang="zh-CN" dirty="0" smtClean="0"/>
              <a:t>IPF</a:t>
            </a:r>
            <a:r>
              <a:rPr lang="zh-CN" altLang="en-US" dirty="0" smtClean="0"/>
              <a:t>的限度</a:t>
            </a:r>
          </a:p>
          <a:p>
            <a:endParaRPr lang="zh-CN" altLang="en-US" dirty="0"/>
          </a:p>
        </p:txBody>
      </p:sp>
      <p:sp>
        <p:nvSpPr>
          <p:cNvPr id="4" name="灯片编号占位符 3"/>
          <p:cNvSpPr>
            <a:spLocks noGrp="1"/>
          </p:cNvSpPr>
          <p:nvPr>
            <p:ph type="sldNum" sz="quarter" idx="10"/>
          </p:nvPr>
        </p:nvSpPr>
        <p:spPr/>
        <p:txBody>
          <a:bodyPr/>
          <a:lstStyle/>
          <a:p>
            <a:fld id="{1FF9680D-8A0F-42D1-A935-974775731F85}" type="slidenum">
              <a:rPr lang="zh-CN" altLang="en-US" smtClean="0"/>
              <a:t>25</a:t>
            </a:fld>
            <a:endParaRPr lang="zh-CN" altLang="en-US"/>
          </a:p>
        </p:txBody>
      </p:sp>
    </p:spTree>
    <p:extLst>
      <p:ext uri="{BB962C8B-B14F-4D97-AF65-F5344CB8AC3E}">
        <p14:creationId xmlns:p14="http://schemas.microsoft.com/office/powerpoint/2010/main" val="34178025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所以预测矩阵周围可变性的标准方差在</a:t>
            </a:r>
            <a:r>
              <a:rPr lang="en-US" altLang="zh-CN" dirty="0" smtClean="0"/>
              <a:t>beta</a:t>
            </a:r>
            <a:r>
              <a:rPr lang="zh-CN" altLang="en-US" dirty="0" smtClean="0"/>
              <a:t>中近似线性，并且发现预测</a:t>
            </a:r>
            <a:r>
              <a:rPr lang="en-US" altLang="zh-CN" dirty="0" smtClean="0"/>
              <a:t>beta</a:t>
            </a:r>
            <a:r>
              <a:rPr lang="zh-CN" altLang="en-US" dirty="0" smtClean="0"/>
              <a:t>在</a:t>
            </a:r>
            <a:r>
              <a:rPr lang="en-US" altLang="zh-CN" dirty="0" smtClean="0"/>
              <a:t>0-0.4</a:t>
            </a:r>
            <a:r>
              <a:rPr lang="zh-CN" altLang="en-US" dirty="0" smtClean="0"/>
              <a:t>范围内预测矩阵更好。</a:t>
            </a:r>
            <a:endParaRPr lang="en-US" altLang="zh-CN" dirty="0" smtClean="0"/>
          </a:p>
        </p:txBody>
      </p:sp>
      <p:sp>
        <p:nvSpPr>
          <p:cNvPr id="4" name="灯片编号占位符 3"/>
          <p:cNvSpPr>
            <a:spLocks noGrp="1"/>
          </p:cNvSpPr>
          <p:nvPr>
            <p:ph type="sldNum" sz="quarter" idx="10"/>
          </p:nvPr>
        </p:nvSpPr>
        <p:spPr/>
        <p:txBody>
          <a:bodyPr/>
          <a:lstStyle/>
          <a:p>
            <a:fld id="{1FF9680D-8A0F-42D1-A935-974775731F85}" type="slidenum">
              <a:rPr lang="zh-CN" altLang="en-US" smtClean="0"/>
              <a:t>26</a:t>
            </a:fld>
            <a:endParaRPr lang="zh-CN" altLang="en-US"/>
          </a:p>
        </p:txBody>
      </p:sp>
    </p:spTree>
    <p:extLst>
      <p:ext uri="{BB962C8B-B14F-4D97-AF65-F5344CB8AC3E}">
        <p14:creationId xmlns:p14="http://schemas.microsoft.com/office/powerpoint/2010/main" val="20612732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X</a:t>
            </a:r>
            <a:r>
              <a:rPr lang="en-US" altLang="zh-CN" baseline="0" dirty="0" smtClean="0"/>
              <a:t> </a:t>
            </a:r>
            <a:r>
              <a:rPr lang="zh-CN" altLang="en-US" baseline="0" dirty="0" smtClean="0"/>
              <a:t>是决策变量，</a:t>
            </a:r>
            <a:r>
              <a:rPr lang="en-US" altLang="zh-CN" baseline="0" dirty="0" smtClean="0"/>
              <a:t>y</a:t>
            </a:r>
            <a:r>
              <a:rPr lang="zh-CN" altLang="en-US" baseline="0" dirty="0" smtClean="0"/>
              <a:t>是期望结果。</a:t>
            </a:r>
            <a:r>
              <a:rPr lang="en-US" altLang="zh-CN" baseline="0" dirty="0" smtClean="0"/>
              <a:t>U</a:t>
            </a:r>
            <a:r>
              <a:rPr lang="zh-CN" altLang="en-US" baseline="0" dirty="0" smtClean="0"/>
              <a:t>是有效利用，</a:t>
            </a:r>
            <a:r>
              <a:rPr lang="en-US" altLang="zh-CN" baseline="0" dirty="0" smtClean="0"/>
              <a:t>R</a:t>
            </a:r>
            <a:r>
              <a:rPr lang="zh-CN" altLang="en-US" baseline="0" dirty="0" smtClean="0"/>
              <a:t>是风险。</a:t>
            </a:r>
            <a:endParaRPr lang="en-US" altLang="zh-CN" baseline="0" dirty="0" smtClean="0"/>
          </a:p>
          <a:p>
            <a:endParaRPr lang="en-US" altLang="zh-CN" baseline="0" dirty="0" smtClean="0"/>
          </a:p>
          <a:p>
            <a:r>
              <a:rPr lang="zh-CN" altLang="en-US" dirty="0" smtClean="0"/>
              <a:t>决策变量是链路容量（我们用</a:t>
            </a:r>
            <a:r>
              <a:rPr lang="en-US" altLang="zh-CN" dirty="0" smtClean="0"/>
              <a:t>x</a:t>
            </a:r>
            <a:r>
              <a:rPr lang="zh-CN" altLang="en-US" dirty="0" smtClean="0"/>
              <a:t>表示，注意到</a:t>
            </a:r>
            <a:r>
              <a:rPr lang="en-US" altLang="zh-CN" dirty="0" err="1" smtClean="0"/>
              <a:t>xle</a:t>
            </a:r>
            <a:r>
              <a:rPr lang="en-US" altLang="zh-CN" dirty="0" smtClean="0"/>
              <a:t>&gt; 0</a:t>
            </a:r>
            <a:r>
              <a:rPr lang="zh-CN" altLang="en-US" dirty="0" smtClean="0"/>
              <a:t>表示链路</a:t>
            </a:r>
            <a:r>
              <a:rPr lang="en-US" altLang="zh-CN" dirty="0" smtClean="0"/>
              <a:t>le</a:t>
            </a:r>
            <a:r>
              <a:rPr lang="zh-CN" altLang="en-US" dirty="0" smtClean="0"/>
              <a:t>存在），结果是链路流量</a:t>
            </a:r>
            <a:r>
              <a:rPr lang="en-US" altLang="zh-CN" dirty="0" smtClean="0"/>
              <a:t>y</a:t>
            </a:r>
            <a:r>
              <a:rPr lang="zh-CN" altLang="en-US" dirty="0" smtClean="0"/>
              <a:t>，效用函数</a:t>
            </a:r>
            <a:r>
              <a:rPr lang="en-US" altLang="zh-CN" dirty="0" smtClean="0"/>
              <a:t>U</a:t>
            </a:r>
            <a:r>
              <a:rPr lang="zh-CN" altLang="en-US" dirty="0" smtClean="0"/>
              <a:t>是网络的利用和。</a:t>
            </a:r>
            <a:endParaRPr lang="en-US" altLang="zh-CN" dirty="0" smtClean="0"/>
          </a:p>
          <a:p>
            <a:endParaRPr lang="en-US" altLang="zh-CN" dirty="0" smtClean="0"/>
          </a:p>
          <a:p>
            <a:r>
              <a:rPr lang="zh-CN" altLang="en-US" dirty="0" smtClean="0"/>
              <a:t>简单来说，这里的风险是带宽不足以适应流量，导致拥塞。</a:t>
            </a:r>
            <a:endParaRPr lang="zh-CN" altLang="en-US" dirty="0"/>
          </a:p>
        </p:txBody>
      </p:sp>
      <p:sp>
        <p:nvSpPr>
          <p:cNvPr id="4" name="灯片编号占位符 3"/>
          <p:cNvSpPr>
            <a:spLocks noGrp="1"/>
          </p:cNvSpPr>
          <p:nvPr>
            <p:ph type="sldNum" sz="quarter" idx="10"/>
          </p:nvPr>
        </p:nvSpPr>
        <p:spPr/>
        <p:txBody>
          <a:bodyPr/>
          <a:lstStyle/>
          <a:p>
            <a:fld id="{1FF9680D-8A0F-42D1-A935-974775731F85}" type="slidenum">
              <a:rPr lang="zh-CN" altLang="en-US" smtClean="0"/>
              <a:t>27</a:t>
            </a:fld>
            <a:endParaRPr lang="zh-CN" altLang="en-US"/>
          </a:p>
        </p:txBody>
      </p:sp>
    </p:spTree>
    <p:extLst>
      <p:ext uri="{BB962C8B-B14F-4D97-AF65-F5344CB8AC3E}">
        <p14:creationId xmlns:p14="http://schemas.microsoft.com/office/powerpoint/2010/main" val="37836538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综合分析</a:t>
            </a:r>
            <a:endParaRPr lang="en-US" altLang="zh-CN" dirty="0" smtClean="0"/>
          </a:p>
          <a:p>
            <a:r>
              <a:rPr lang="en-US" altLang="zh-CN" dirty="0" smtClean="0"/>
              <a:t>Mean</a:t>
            </a:r>
            <a:r>
              <a:rPr lang="en-US" altLang="zh-CN" baseline="0" dirty="0" smtClean="0"/>
              <a:t> Relative Square Error  </a:t>
            </a:r>
            <a:r>
              <a:rPr lang="zh-CN" altLang="en-US" baseline="0" dirty="0" smtClean="0"/>
              <a:t>平均错误方差均跟</a:t>
            </a:r>
            <a:endParaRPr lang="en-US" altLang="zh-CN" baseline="0" dirty="0" smtClean="0"/>
          </a:p>
          <a:p>
            <a:endParaRPr lang="en-US" altLang="zh-CN" baseline="0" dirty="0" smtClean="0"/>
          </a:p>
          <a:p>
            <a:r>
              <a:rPr lang="zh-CN" altLang="en-US" dirty="0" smtClean="0"/>
              <a:t>在开始饱和引力模型的响应之前，</a:t>
            </a:r>
            <a:r>
              <a:rPr lang="en-US" altLang="zh-CN" dirty="0" smtClean="0"/>
              <a:t>MRSE</a:t>
            </a:r>
            <a:r>
              <a:rPr lang="zh-CN" altLang="en-US" dirty="0" smtClean="0"/>
              <a:t>对</a:t>
            </a:r>
            <a:r>
              <a:rPr lang="en-US" altLang="zh-CN" dirty="0" smtClean="0"/>
              <a:t>β</a:t>
            </a:r>
            <a:r>
              <a:rPr lang="zh-CN" altLang="en-US" dirty="0" smtClean="0"/>
              <a:t>的响应几乎是线性的，直到</a:t>
            </a:r>
            <a:r>
              <a:rPr lang="en-US" altLang="zh-CN" dirty="0" smtClean="0"/>
              <a:t>β= 0.4</a:t>
            </a:r>
            <a:r>
              <a:rPr lang="zh-CN" altLang="en-US" dirty="0" smtClean="0"/>
              <a:t>左右。</a:t>
            </a:r>
          </a:p>
          <a:p>
            <a:endParaRPr lang="zh-CN" altLang="en-US" dirty="0" smtClean="0"/>
          </a:p>
          <a:p>
            <a:r>
              <a:rPr lang="zh-CN" altLang="en-US" dirty="0" smtClean="0"/>
              <a:t>由于</a:t>
            </a:r>
            <a:r>
              <a:rPr lang="en-US" altLang="zh-CN" dirty="0" smtClean="0"/>
              <a:t>MRSE</a:t>
            </a:r>
            <a:r>
              <a:rPr lang="zh-CN" altLang="en-US" dirty="0" smtClean="0"/>
              <a:t>范围内（</a:t>
            </a:r>
            <a:r>
              <a:rPr lang="en-US" altLang="zh-CN" dirty="0" smtClean="0"/>
              <a:t>0,1] </a:t>
            </a:r>
            <a:r>
              <a:rPr lang="zh-CN" altLang="en-US" dirty="0" smtClean="0"/>
              <a:t>内的变化，因此</a:t>
            </a:r>
            <a:r>
              <a:rPr lang="en-US" altLang="zh-CN" dirty="0" smtClean="0"/>
              <a:t>β</a:t>
            </a:r>
            <a:r>
              <a:rPr lang="zh-CN" altLang="en-US" dirty="0" smtClean="0"/>
              <a:t>在大多数情况下不必超过</a:t>
            </a:r>
            <a:r>
              <a:rPr lang="en-US" altLang="zh-CN" dirty="0" smtClean="0"/>
              <a:t>0.2</a:t>
            </a:r>
            <a:r>
              <a:rPr lang="zh-CN" altLang="en-US" dirty="0" smtClean="0"/>
              <a:t>，如果在流量测量中存在大的误差，则测量本质上不能传达信息 我们的模型可以很好地处理大的错误，因为它几乎可以肯定地产生一个正的矩阵，所以</a:t>
            </a:r>
            <a:r>
              <a:rPr lang="en-US" altLang="zh-CN" dirty="0" smtClean="0"/>
              <a:t>IPF</a:t>
            </a:r>
            <a:r>
              <a:rPr lang="zh-CN" altLang="en-US" dirty="0" smtClean="0"/>
              <a:t>被保证收敛到一个解决方案，这个解决方案就是在没有其他信息的情况下合理选择的引力模型。</a:t>
            </a:r>
            <a:endParaRPr lang="zh-CN" altLang="en-US" dirty="0"/>
          </a:p>
        </p:txBody>
      </p:sp>
      <p:sp>
        <p:nvSpPr>
          <p:cNvPr id="4" name="灯片编号占位符 3"/>
          <p:cNvSpPr>
            <a:spLocks noGrp="1"/>
          </p:cNvSpPr>
          <p:nvPr>
            <p:ph type="sldNum" sz="quarter" idx="10"/>
          </p:nvPr>
        </p:nvSpPr>
        <p:spPr/>
        <p:txBody>
          <a:bodyPr/>
          <a:lstStyle/>
          <a:p>
            <a:fld id="{1FF9680D-8A0F-42D1-A935-974775731F85}" type="slidenum">
              <a:rPr lang="zh-CN" altLang="en-US" smtClean="0"/>
              <a:t>28</a:t>
            </a:fld>
            <a:endParaRPr lang="zh-CN" altLang="en-US"/>
          </a:p>
        </p:txBody>
      </p:sp>
    </p:spTree>
    <p:extLst>
      <p:ext uri="{BB962C8B-B14F-4D97-AF65-F5344CB8AC3E}">
        <p14:creationId xmlns:p14="http://schemas.microsoft.com/office/powerpoint/2010/main" val="156790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a:t>
            </a:r>
            <a:r>
              <a:rPr lang="en-US" altLang="zh-CN" dirty="0" err="1" smtClean="0"/>
              <a:t>abilin</a:t>
            </a:r>
            <a:r>
              <a:rPr lang="zh-CN" altLang="en-US" dirty="0" smtClean="0"/>
              <a:t>网络的重新设计</a:t>
            </a:r>
            <a:endParaRPr lang="en-US" altLang="zh-CN" dirty="0" smtClean="0"/>
          </a:p>
          <a:p>
            <a:r>
              <a:rPr lang="en-US" altLang="zh-CN" dirty="0" smtClean="0"/>
              <a:t>Bandwidth* distance </a:t>
            </a:r>
            <a:r>
              <a:rPr lang="zh-CN" altLang="en-US" dirty="0" smtClean="0"/>
              <a:t>较小，表明网络的效率较高。当预测误差为零（即</a:t>
            </a:r>
            <a:r>
              <a:rPr lang="en-US" altLang="zh-CN" dirty="0" smtClean="0"/>
              <a:t>β= 0</a:t>
            </a:r>
            <a:r>
              <a:rPr lang="zh-CN" altLang="en-US" dirty="0" smtClean="0"/>
              <a:t>）</a:t>
            </a:r>
          </a:p>
          <a:p>
            <a:r>
              <a:rPr lang="en-US" altLang="zh-CN" dirty="0" smtClean="0"/>
              <a:t>Clique</a:t>
            </a:r>
            <a:r>
              <a:rPr lang="zh-CN" altLang="en-US" smtClean="0"/>
              <a:t>（可立克）会</a:t>
            </a:r>
            <a:r>
              <a:rPr lang="zh-CN" altLang="en-US" dirty="0" smtClean="0"/>
              <a:t>产生最佳的设计，所以我们用这个网络的带宽容量为基准。</a:t>
            </a:r>
            <a:endParaRPr lang="en-US" altLang="zh-CN" dirty="0" smtClean="0"/>
          </a:p>
          <a:p>
            <a:endParaRPr lang="en-US" altLang="zh-CN" dirty="0" smtClean="0"/>
          </a:p>
          <a:p>
            <a:r>
              <a:rPr lang="zh-CN" altLang="en-US" dirty="0" smtClean="0"/>
              <a:t>由于行和列总和的变化，生成的业务量矩阵有较大的变化，所以集团网络（</a:t>
            </a:r>
            <a:r>
              <a:rPr lang="en-US" altLang="zh-CN" dirty="0" smtClean="0"/>
              <a:t>Robust Clique</a:t>
            </a:r>
            <a:r>
              <a:rPr lang="zh-CN" altLang="en-US" dirty="0" smtClean="0"/>
              <a:t>）具有最高的变化率。</a:t>
            </a:r>
            <a:endParaRPr lang="en-US" altLang="zh-CN" dirty="0" smtClean="0"/>
          </a:p>
          <a:p>
            <a:r>
              <a:rPr lang="zh-CN" altLang="en-US" dirty="0" smtClean="0"/>
              <a:t>注意到</a:t>
            </a:r>
            <a:r>
              <a:rPr lang="en-US" altLang="zh-CN" dirty="0" smtClean="0"/>
              <a:t>Valiant</a:t>
            </a:r>
            <a:r>
              <a:rPr lang="zh-CN" altLang="en-US" dirty="0" smtClean="0"/>
              <a:t>，</a:t>
            </a:r>
            <a:r>
              <a:rPr lang="en-US" altLang="zh-CN" dirty="0" smtClean="0"/>
              <a:t>star</a:t>
            </a:r>
            <a:r>
              <a:rPr lang="zh-CN" altLang="en-US" dirty="0" smtClean="0"/>
              <a:t>和</a:t>
            </a:r>
            <a:r>
              <a:rPr lang="en-US" altLang="zh-CN" dirty="0" smtClean="0"/>
              <a:t>Abilene</a:t>
            </a:r>
            <a:r>
              <a:rPr lang="zh-CN" altLang="en-US" dirty="0" smtClean="0"/>
              <a:t>的</a:t>
            </a:r>
            <a:r>
              <a:rPr lang="en-US" altLang="zh-CN" dirty="0" smtClean="0"/>
              <a:t>bandwidth*distance</a:t>
            </a:r>
            <a:r>
              <a:rPr lang="zh-CN" altLang="en-US" dirty="0" smtClean="0"/>
              <a:t>是常数。</a:t>
            </a:r>
            <a:r>
              <a:rPr lang="en-US" altLang="zh-CN" dirty="0" smtClean="0"/>
              <a:t>Valiant</a:t>
            </a:r>
            <a:r>
              <a:rPr lang="zh-CN" altLang="en-US" dirty="0" smtClean="0"/>
              <a:t>、</a:t>
            </a:r>
            <a:r>
              <a:rPr lang="en-US" altLang="zh-CN" dirty="0" smtClean="0"/>
              <a:t>Star</a:t>
            </a:r>
            <a:r>
              <a:rPr lang="zh-CN" altLang="en-US" dirty="0" smtClean="0"/>
              <a:t>假定不知道地区结构，</a:t>
            </a:r>
            <a:r>
              <a:rPr lang="en-US" altLang="zh-CN" dirty="0" smtClean="0"/>
              <a:t>Abilene</a:t>
            </a:r>
            <a:r>
              <a:rPr lang="zh-CN" altLang="en-US" dirty="0" smtClean="0"/>
              <a:t>不考虑错误。阿比林策略需要一个小得多的过度建设，代价是对投入的错误敏感。</a:t>
            </a:r>
            <a:endParaRPr lang="en-US" altLang="zh-CN" dirty="0" smtClean="0"/>
          </a:p>
          <a:p>
            <a:r>
              <a:rPr lang="zh-CN" altLang="en-US" dirty="0" smtClean="0"/>
              <a:t>需要注意的第二个曲线是</a:t>
            </a:r>
            <a:r>
              <a:rPr lang="en-US" altLang="zh-CN" dirty="0" smtClean="0"/>
              <a:t>Robust Abilene</a:t>
            </a:r>
            <a:r>
              <a:rPr lang="zh-CN" altLang="en-US" dirty="0" smtClean="0"/>
              <a:t>，其性能从</a:t>
            </a:r>
            <a:r>
              <a:rPr lang="en-US" altLang="zh-CN" dirty="0" smtClean="0"/>
              <a:t>β= 0</a:t>
            </a:r>
            <a:r>
              <a:rPr lang="zh-CN" altLang="en-US" dirty="0" smtClean="0"/>
              <a:t>的最佳值延伸，对于大的</a:t>
            </a:r>
            <a:r>
              <a:rPr lang="en-US" altLang="zh-CN" dirty="0" smtClean="0"/>
              <a:t>β</a:t>
            </a:r>
            <a:r>
              <a:rPr lang="zh-CN" altLang="en-US" dirty="0" smtClean="0"/>
              <a:t>来说相当差。</a:t>
            </a:r>
            <a:endParaRPr lang="zh-CN" altLang="en-US" dirty="0"/>
          </a:p>
        </p:txBody>
      </p:sp>
      <p:sp>
        <p:nvSpPr>
          <p:cNvPr id="4" name="灯片编号占位符 3"/>
          <p:cNvSpPr>
            <a:spLocks noGrp="1"/>
          </p:cNvSpPr>
          <p:nvPr>
            <p:ph type="sldNum" sz="quarter" idx="10"/>
          </p:nvPr>
        </p:nvSpPr>
        <p:spPr/>
        <p:txBody>
          <a:bodyPr/>
          <a:lstStyle/>
          <a:p>
            <a:fld id="{1FF9680D-8A0F-42D1-A935-974775731F85}" type="slidenum">
              <a:rPr lang="zh-CN" altLang="en-US" smtClean="0"/>
              <a:t>29</a:t>
            </a:fld>
            <a:endParaRPr lang="zh-CN" altLang="en-US"/>
          </a:p>
        </p:txBody>
      </p:sp>
    </p:spTree>
    <p:extLst>
      <p:ext uri="{BB962C8B-B14F-4D97-AF65-F5344CB8AC3E}">
        <p14:creationId xmlns:p14="http://schemas.microsoft.com/office/powerpoint/2010/main" val="12141350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总结：</a:t>
            </a:r>
            <a:r>
              <a:rPr lang="en-US" altLang="zh-CN" dirty="0" smtClean="0"/>
              <a:t/>
            </a:r>
            <a:br>
              <a:rPr lang="en-US" altLang="zh-CN" dirty="0" smtClean="0"/>
            </a:br>
            <a:endParaRPr lang="en-US" altLang="zh-CN" dirty="0" smtClean="0"/>
          </a:p>
          <a:p>
            <a:r>
              <a:rPr lang="en-US" altLang="zh-CN" baseline="0" dirty="0" smtClean="0"/>
              <a:t> </a:t>
            </a:r>
            <a:r>
              <a:rPr lang="zh-CN" altLang="en-US" baseline="0" dirty="0" smtClean="0"/>
              <a:t>好的设计需要在错误预测的时候具有鲁棒性</a:t>
            </a:r>
            <a:endParaRPr lang="en-US" altLang="zh-CN" baseline="0" dirty="0" smtClean="0"/>
          </a:p>
          <a:p>
            <a:r>
              <a:rPr lang="en-US" altLang="zh-CN" baseline="0" dirty="0" smtClean="0"/>
              <a:t>   </a:t>
            </a:r>
            <a:r>
              <a:rPr lang="zh-CN" altLang="en-US" baseline="0" dirty="0" smtClean="0"/>
              <a:t>极端的例子是最佳的，但是是不好的</a:t>
            </a:r>
            <a:endParaRPr lang="en-US" altLang="zh-CN" baseline="0" dirty="0" smtClean="0"/>
          </a:p>
          <a:p>
            <a:r>
              <a:rPr lang="en-US" altLang="zh-CN" baseline="0" dirty="0" smtClean="0"/>
              <a:t>   </a:t>
            </a:r>
            <a:r>
              <a:rPr lang="zh-CN" altLang="en-US" baseline="0" dirty="0" smtClean="0"/>
              <a:t>使用很少的流量信息可以改善这些问题</a:t>
            </a:r>
            <a:endParaRPr lang="en-US" altLang="zh-CN" baseline="0" dirty="0" smtClean="0"/>
          </a:p>
          <a:p>
            <a:r>
              <a:rPr lang="zh-CN" altLang="en-US" baseline="0" dirty="0" smtClean="0"/>
              <a:t>提倡使用快速，简单的流量矩阵综合模型，以便允许在周围的变化下测试网络设计预测的交通矩阵。</a:t>
            </a:r>
            <a:endParaRPr lang="en-US" altLang="zh-CN" baseline="0" dirty="0" smtClean="0"/>
          </a:p>
          <a:p>
            <a:r>
              <a:rPr lang="zh-CN" altLang="en-US" baseline="0" dirty="0" smtClean="0"/>
              <a:t>原理是合成流量矩阵</a:t>
            </a:r>
            <a:endParaRPr lang="en-US" altLang="zh-CN" baseline="0" dirty="0" smtClean="0"/>
          </a:p>
          <a:p>
            <a:r>
              <a:rPr lang="zh-CN" altLang="en-US" sz="1200" b="0" i="0" kern="1200" dirty="0" smtClean="0">
                <a:solidFill>
                  <a:schemeClr val="tx1"/>
                </a:solidFill>
                <a:effectLst/>
                <a:latin typeface="+mn-lt"/>
                <a:ea typeface="+mn-ea"/>
                <a:cs typeface="+mn-cs"/>
              </a:rPr>
              <a:t>球加性噪声模型</a:t>
            </a:r>
            <a:endParaRPr lang="en-US" altLang="zh-CN"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良好的性质</a:t>
            </a:r>
            <a:endParaRPr lang="en-US" altLang="zh-CN" sz="1200" b="1"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似乎在实践中起作用</a:t>
            </a:r>
            <a:endParaRPr lang="zh-CN" altLang="en-US" dirty="0"/>
          </a:p>
        </p:txBody>
      </p:sp>
      <p:sp>
        <p:nvSpPr>
          <p:cNvPr id="4" name="灯片编号占位符 3"/>
          <p:cNvSpPr>
            <a:spLocks noGrp="1"/>
          </p:cNvSpPr>
          <p:nvPr>
            <p:ph type="sldNum" sz="quarter" idx="10"/>
          </p:nvPr>
        </p:nvSpPr>
        <p:spPr/>
        <p:txBody>
          <a:bodyPr/>
          <a:lstStyle/>
          <a:p>
            <a:fld id="{1FF9680D-8A0F-42D1-A935-974775731F85}" type="slidenum">
              <a:rPr lang="zh-CN" altLang="en-US" smtClean="0"/>
              <a:t>30</a:t>
            </a:fld>
            <a:endParaRPr lang="zh-CN" altLang="en-US"/>
          </a:p>
        </p:txBody>
      </p:sp>
    </p:spTree>
    <p:extLst>
      <p:ext uri="{BB962C8B-B14F-4D97-AF65-F5344CB8AC3E}">
        <p14:creationId xmlns:p14="http://schemas.microsoft.com/office/powerpoint/2010/main" val="1242926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健壮的网络设计：</a:t>
            </a:r>
            <a:r>
              <a:rPr lang="zh-CN" altLang="en-US" baseline="0" dirty="0" smtClean="0"/>
              <a:t> 主干网节点、靠近节点的网络</a:t>
            </a:r>
            <a:endParaRPr lang="zh-CN" altLang="en-US" dirty="0"/>
          </a:p>
        </p:txBody>
      </p:sp>
      <p:sp>
        <p:nvSpPr>
          <p:cNvPr id="4" name="灯片编号占位符 3"/>
          <p:cNvSpPr>
            <a:spLocks noGrp="1"/>
          </p:cNvSpPr>
          <p:nvPr>
            <p:ph type="sldNum" sz="quarter" idx="10"/>
          </p:nvPr>
        </p:nvSpPr>
        <p:spPr/>
        <p:txBody>
          <a:bodyPr/>
          <a:lstStyle/>
          <a:p>
            <a:fld id="{1FF9680D-8A0F-42D1-A935-974775731F85}" type="slidenum">
              <a:rPr lang="zh-CN" altLang="en-US" smtClean="0"/>
              <a:t>4</a:t>
            </a:fld>
            <a:endParaRPr lang="zh-CN" altLang="en-US"/>
          </a:p>
        </p:txBody>
      </p:sp>
    </p:spTree>
    <p:extLst>
      <p:ext uri="{BB962C8B-B14F-4D97-AF65-F5344CB8AC3E}">
        <p14:creationId xmlns:p14="http://schemas.microsoft.com/office/powerpoint/2010/main" val="15887128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F9680D-8A0F-42D1-A935-974775731F85}" type="slidenum">
              <a:rPr lang="zh-CN" altLang="en-US" smtClean="0"/>
              <a:t>31</a:t>
            </a:fld>
            <a:endParaRPr lang="zh-CN" altLang="en-US"/>
          </a:p>
        </p:txBody>
      </p:sp>
    </p:spTree>
    <p:extLst>
      <p:ext uri="{BB962C8B-B14F-4D97-AF65-F5344CB8AC3E}">
        <p14:creationId xmlns:p14="http://schemas.microsoft.com/office/powerpoint/2010/main" val="2192635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具有容量</a:t>
            </a:r>
            <a:r>
              <a:rPr lang="en-US" altLang="zh-CN" dirty="0" smtClean="0"/>
              <a:t>c</a:t>
            </a:r>
            <a:r>
              <a:rPr lang="zh-CN" altLang="en-US" dirty="0" smtClean="0"/>
              <a:t>的网络节点</a:t>
            </a:r>
            <a:endParaRPr lang="zh-CN" altLang="en-US" dirty="0"/>
          </a:p>
        </p:txBody>
      </p:sp>
      <p:sp>
        <p:nvSpPr>
          <p:cNvPr id="4" name="灯片编号占位符 3"/>
          <p:cNvSpPr>
            <a:spLocks noGrp="1"/>
          </p:cNvSpPr>
          <p:nvPr>
            <p:ph type="sldNum" sz="quarter" idx="10"/>
          </p:nvPr>
        </p:nvSpPr>
        <p:spPr/>
        <p:txBody>
          <a:bodyPr/>
          <a:lstStyle/>
          <a:p>
            <a:fld id="{1FF9680D-8A0F-42D1-A935-974775731F85}" type="slidenum">
              <a:rPr lang="zh-CN" altLang="en-US" smtClean="0"/>
              <a:t>5</a:t>
            </a:fld>
            <a:endParaRPr lang="zh-CN" altLang="en-US"/>
          </a:p>
        </p:txBody>
      </p:sp>
    </p:spTree>
    <p:extLst>
      <p:ext uri="{BB962C8B-B14F-4D97-AF65-F5344CB8AC3E}">
        <p14:creationId xmlns:p14="http://schemas.microsoft.com/office/powerpoint/2010/main" val="3525306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r>
              <a:rPr lang="zh-CN" altLang="en-US" dirty="0" smtClean="0"/>
              <a:t>简单的网络（可以容易的生成）</a:t>
            </a:r>
            <a:endParaRPr lang="en-US" altLang="zh-CN" dirty="0" smtClean="0"/>
          </a:p>
          <a:p>
            <a:r>
              <a:rPr lang="zh-CN" altLang="en-US" dirty="0" smtClean="0"/>
              <a:t>不知道流量矩阵 </a:t>
            </a:r>
            <a:r>
              <a:rPr lang="en-US" altLang="zh-CN" dirty="0" err="1" smtClean="0"/>
              <a:t>tij</a:t>
            </a:r>
            <a:endParaRPr lang="en-US" altLang="zh-CN" dirty="0" smtClean="0"/>
          </a:p>
          <a:p>
            <a:r>
              <a:rPr lang="zh-CN" altLang="en-US" dirty="0" smtClean="0"/>
              <a:t>假定每一个主干接点的容量是</a:t>
            </a:r>
            <a:r>
              <a:rPr lang="en-US" altLang="zh-CN" dirty="0" smtClean="0"/>
              <a:t>C</a:t>
            </a:r>
          </a:p>
          <a:p>
            <a:r>
              <a:rPr lang="zh-CN" altLang="en-US" dirty="0" smtClean="0"/>
              <a:t>下面是满足流量矩阵的条件：</a:t>
            </a:r>
            <a:endParaRPr lang="en-US" altLang="zh-CN" dirty="0" smtClean="0"/>
          </a:p>
          <a:p>
            <a:endParaRPr lang="en-US" altLang="zh-CN" dirty="0" smtClean="0"/>
          </a:p>
          <a:p>
            <a:endParaRPr lang="en-US" altLang="zh-CN" dirty="0" smtClean="0"/>
          </a:p>
          <a:p>
            <a:r>
              <a:rPr lang="zh-CN" altLang="en-US" dirty="0" smtClean="0"/>
              <a:t>路由流量要求</a:t>
            </a:r>
            <a:r>
              <a:rPr lang="en-US" altLang="zh-CN" dirty="0" err="1" smtClean="0"/>
              <a:t>tpq</a:t>
            </a:r>
            <a:r>
              <a:rPr lang="zh-CN" altLang="en-US" dirty="0" smtClean="0"/>
              <a:t>下面：</a:t>
            </a:r>
            <a:endParaRPr lang="en-US" altLang="zh-CN" dirty="0" smtClean="0"/>
          </a:p>
          <a:p>
            <a:r>
              <a:rPr lang="zh-CN" altLang="en-US" dirty="0" smtClean="0"/>
              <a:t>矩阵分割成</a:t>
            </a:r>
            <a:r>
              <a:rPr lang="en-US" altLang="zh-CN" dirty="0" smtClean="0"/>
              <a:t>N</a:t>
            </a:r>
            <a:r>
              <a:rPr lang="zh-CN" altLang="en-US" dirty="0" smtClean="0"/>
              <a:t>个组</a:t>
            </a:r>
            <a:endParaRPr lang="en-US" altLang="zh-CN" dirty="0" smtClean="0"/>
          </a:p>
          <a:p>
            <a:r>
              <a:rPr lang="en-US" altLang="zh-CN" dirty="0" err="1" smtClean="0"/>
              <a:t>i</a:t>
            </a:r>
            <a:r>
              <a:rPr lang="zh-CN" altLang="en-US" dirty="0" smtClean="0"/>
              <a:t>组是</a:t>
            </a:r>
            <a:r>
              <a:rPr lang="en-US" altLang="zh-CN" dirty="0" smtClean="0"/>
              <a:t>p</a:t>
            </a:r>
            <a:r>
              <a:rPr lang="zh-CN" altLang="en-US" dirty="0" smtClean="0"/>
              <a:t>至</a:t>
            </a:r>
            <a:r>
              <a:rPr lang="en-US" altLang="zh-CN" dirty="0" err="1" smtClean="0"/>
              <a:t>i</a:t>
            </a:r>
            <a:r>
              <a:rPr lang="en-US" altLang="zh-CN" dirty="0" smtClean="0"/>
              <a:t>,</a:t>
            </a:r>
            <a:r>
              <a:rPr lang="zh-CN" altLang="en-US" dirty="0" smtClean="0"/>
              <a:t>在至</a:t>
            </a:r>
            <a:r>
              <a:rPr lang="en-US" altLang="zh-CN" dirty="0" smtClean="0"/>
              <a:t>q</a:t>
            </a:r>
          </a:p>
          <a:p>
            <a:r>
              <a:rPr lang="zh-CN" altLang="en-US" dirty="0" smtClean="0"/>
              <a:t>所有可能穿过</a:t>
            </a:r>
            <a:r>
              <a:rPr lang="en-US" altLang="zh-CN" dirty="0" smtClean="0"/>
              <a:t>2</a:t>
            </a:r>
            <a:r>
              <a:rPr lang="zh-CN" altLang="en-US" dirty="0" smtClean="0"/>
              <a:t>跳的保持平衡</a:t>
            </a:r>
            <a:endParaRPr lang="en-US" altLang="zh-CN" dirty="0" smtClean="0"/>
          </a:p>
          <a:p>
            <a:r>
              <a:rPr lang="zh-CN" altLang="en-US" dirty="0" smtClean="0"/>
              <a:t>所有的</a:t>
            </a:r>
            <a:r>
              <a:rPr lang="en-US" altLang="zh-CN" dirty="0" err="1" smtClean="0"/>
              <a:t>p,q</a:t>
            </a:r>
            <a:r>
              <a:rPr lang="zh-CN" altLang="en-US" dirty="0" smtClean="0"/>
              <a:t>是一样的。</a:t>
            </a:r>
            <a:endParaRPr lang="zh-CN" altLang="en-US" dirty="0"/>
          </a:p>
        </p:txBody>
      </p:sp>
      <p:sp>
        <p:nvSpPr>
          <p:cNvPr id="4" name="灯片编号占位符 3"/>
          <p:cNvSpPr>
            <a:spLocks noGrp="1"/>
          </p:cNvSpPr>
          <p:nvPr>
            <p:ph type="sldNum" sz="quarter" idx="10"/>
          </p:nvPr>
        </p:nvSpPr>
        <p:spPr/>
        <p:txBody>
          <a:bodyPr/>
          <a:lstStyle/>
          <a:p>
            <a:fld id="{1FF9680D-8A0F-42D1-A935-974775731F85}" type="slidenum">
              <a:rPr lang="zh-CN" altLang="en-US" smtClean="0"/>
              <a:t>6</a:t>
            </a:fld>
            <a:endParaRPr lang="zh-CN" altLang="en-US"/>
          </a:p>
        </p:txBody>
      </p:sp>
    </p:spTree>
    <p:extLst>
      <p:ext uri="{BB962C8B-B14F-4D97-AF65-F5344CB8AC3E}">
        <p14:creationId xmlns:p14="http://schemas.microsoft.com/office/powerpoint/2010/main" val="4083322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与流量直接到达的路由比较（经过一跳）：</a:t>
            </a:r>
            <a:endParaRPr lang="en-US" altLang="zh-CN" dirty="0" smtClean="0"/>
          </a:p>
          <a:p>
            <a:r>
              <a:rPr lang="en-US" altLang="zh-CN" dirty="0" smtClean="0"/>
              <a:t>   </a:t>
            </a:r>
            <a:r>
              <a:rPr lang="zh-CN" altLang="en-US" dirty="0" smtClean="0"/>
              <a:t>每一个数据包穿过</a:t>
            </a:r>
            <a:r>
              <a:rPr lang="en-US" altLang="zh-CN" dirty="0" smtClean="0"/>
              <a:t>2</a:t>
            </a:r>
            <a:r>
              <a:rPr lang="zh-CN" altLang="en-US" dirty="0" smtClean="0"/>
              <a:t>个路由节点</a:t>
            </a:r>
            <a:endParaRPr lang="en-US" altLang="zh-CN" dirty="0" smtClean="0"/>
          </a:p>
          <a:p>
            <a:r>
              <a:rPr lang="en-US" altLang="zh-CN" dirty="0" smtClean="0"/>
              <a:t>  </a:t>
            </a:r>
            <a:r>
              <a:rPr lang="zh-CN" altLang="en-US" dirty="0" smtClean="0"/>
              <a:t>对于星形的网络最佳需要</a:t>
            </a:r>
            <a:r>
              <a:rPr lang="en-US" altLang="zh-CN" dirty="0" smtClean="0"/>
              <a:t>2</a:t>
            </a:r>
            <a:r>
              <a:rPr lang="zh-CN" altLang="en-US" dirty="0" smtClean="0"/>
              <a:t>倍带宽</a:t>
            </a:r>
            <a:endParaRPr lang="en-US" altLang="zh-CN" dirty="0" smtClean="0"/>
          </a:p>
          <a:p>
            <a:r>
              <a:rPr lang="en-US" altLang="zh-CN" dirty="0" smtClean="0"/>
              <a:t> </a:t>
            </a:r>
            <a:r>
              <a:rPr lang="zh-CN" altLang="en-US" dirty="0" smtClean="0"/>
              <a:t>但是这种星形是流量无关的网络，它</a:t>
            </a:r>
            <a:r>
              <a:rPr lang="zh-CN" altLang="en-US" baseline="0" dirty="0" smtClean="0"/>
              <a:t>能够应对任何节点的连接失败，连接失败是鲁棒的。</a:t>
            </a:r>
            <a:endParaRPr lang="en-US" altLang="zh-CN" baseline="0" dirty="0" smtClean="0"/>
          </a:p>
          <a:p>
            <a:r>
              <a:rPr lang="zh-CN" altLang="en-US" baseline="0" dirty="0" smtClean="0"/>
              <a:t>容量扩容时，仅仅需要在容量临界处增加。</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1FF9680D-8A0F-42D1-A935-974775731F85}" type="slidenum">
              <a:rPr lang="zh-CN" altLang="en-US" smtClean="0"/>
              <a:t>7</a:t>
            </a:fld>
            <a:endParaRPr lang="zh-CN" altLang="en-US"/>
          </a:p>
        </p:txBody>
      </p:sp>
    </p:spTree>
    <p:extLst>
      <p:ext uri="{BB962C8B-B14F-4D97-AF65-F5344CB8AC3E}">
        <p14:creationId xmlns:p14="http://schemas.microsoft.com/office/powerpoint/2010/main" val="2162875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上面的方法是假设我们不知道流量矩阵：</a:t>
            </a:r>
            <a:endParaRPr lang="en-US" altLang="zh-CN" dirty="0" smtClean="0"/>
          </a:p>
          <a:p>
            <a:r>
              <a:rPr lang="en-US" altLang="zh-CN" baseline="0" dirty="0" smtClean="0"/>
              <a:t> </a:t>
            </a:r>
            <a:r>
              <a:rPr lang="zh-CN" altLang="en-US" baseline="0" dirty="0" smtClean="0"/>
              <a:t>他们是与流量矩阵无关的，但是在性能方面有代价。</a:t>
            </a:r>
            <a:endParaRPr lang="en-US" altLang="zh-CN" baseline="0" dirty="0" smtClean="0"/>
          </a:p>
          <a:p>
            <a:endParaRPr lang="en-US" altLang="zh-CN" baseline="0" dirty="0" smtClean="0"/>
          </a:p>
          <a:p>
            <a:r>
              <a:rPr lang="zh-CN" altLang="en-US" baseline="0" dirty="0" smtClean="0"/>
              <a:t>但事实上：</a:t>
            </a:r>
            <a:endParaRPr lang="en-US" altLang="zh-CN" baseline="0" dirty="0" smtClean="0"/>
          </a:p>
          <a:p>
            <a:r>
              <a:rPr lang="en-US" altLang="zh-CN" baseline="0" dirty="0" smtClean="0"/>
              <a:t> </a:t>
            </a:r>
            <a:r>
              <a:rPr lang="zh-CN" altLang="en-US" baseline="0" dirty="0" smtClean="0"/>
              <a:t>曾经在连接使用的</a:t>
            </a:r>
            <a:r>
              <a:rPr lang="en-US" altLang="zh-CN" baseline="0" dirty="0" smtClean="0"/>
              <a:t>SNMP</a:t>
            </a:r>
            <a:r>
              <a:rPr lang="zh-CN" altLang="en-US" baseline="0" dirty="0" smtClean="0"/>
              <a:t>方法，而且知道局部的网络流量</a:t>
            </a:r>
            <a:endParaRPr lang="en-US" altLang="zh-CN" baseline="0" dirty="0" smtClean="0"/>
          </a:p>
          <a:p>
            <a:endParaRPr lang="en-US" altLang="zh-CN" baseline="0" dirty="0" smtClean="0"/>
          </a:p>
          <a:p>
            <a:r>
              <a:rPr lang="zh-CN" altLang="en-US" baseline="0" dirty="0" smtClean="0"/>
              <a:t>能根据我们已有的信息并且考虑我们丢失的数据设计网络吗？</a:t>
            </a:r>
            <a:endParaRPr lang="en-US" altLang="zh-CN" baseline="0" dirty="0" smtClean="0"/>
          </a:p>
          <a:p>
            <a:r>
              <a:rPr lang="zh-CN" altLang="en-US" baseline="0" dirty="0" smtClean="0"/>
              <a:t>确实是可以的。</a:t>
            </a:r>
            <a:endParaRPr lang="zh-CN" altLang="en-US" dirty="0"/>
          </a:p>
        </p:txBody>
      </p:sp>
      <p:sp>
        <p:nvSpPr>
          <p:cNvPr id="4" name="灯片编号占位符 3"/>
          <p:cNvSpPr>
            <a:spLocks noGrp="1"/>
          </p:cNvSpPr>
          <p:nvPr>
            <p:ph type="sldNum" sz="quarter" idx="10"/>
          </p:nvPr>
        </p:nvSpPr>
        <p:spPr/>
        <p:txBody>
          <a:bodyPr/>
          <a:lstStyle/>
          <a:p>
            <a:fld id="{1FF9680D-8A0F-42D1-A935-974775731F85}" type="slidenum">
              <a:rPr lang="zh-CN" altLang="en-US" smtClean="0"/>
              <a:t>8</a:t>
            </a:fld>
            <a:endParaRPr lang="zh-CN" altLang="en-US"/>
          </a:p>
        </p:txBody>
      </p:sp>
    </p:spTree>
    <p:extLst>
      <p:ext uri="{BB962C8B-B14F-4D97-AF65-F5344CB8AC3E}">
        <p14:creationId xmlns:p14="http://schemas.microsoft.com/office/powerpoint/2010/main" val="2185333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金融领域的平均风险分析：</a:t>
            </a:r>
            <a:r>
              <a:rPr lang="en-US" altLang="zh-CN" dirty="0" smtClean="0"/>
              <a:t/>
            </a:r>
            <a:br>
              <a:rPr lang="en-US" altLang="zh-CN" dirty="0" smtClean="0"/>
            </a:br>
            <a:r>
              <a:rPr lang="zh-CN" altLang="en-US" dirty="0" smtClean="0"/>
              <a:t>减少证券组合的风险将许多无关的证券组合，全部的风险被平衡证券组合降低：也不是没有代价的，代价是更低的回报。</a:t>
            </a:r>
            <a:endParaRPr lang="en-US" altLang="zh-CN" dirty="0" smtClean="0"/>
          </a:p>
          <a:p>
            <a:r>
              <a:rPr lang="zh-CN" altLang="en-US" dirty="0" smtClean="0"/>
              <a:t>虽然这种方式缺乏数据预测，但是在在总体上比较好。</a:t>
            </a:r>
            <a:endParaRPr lang="zh-CN" altLang="en-US" dirty="0"/>
          </a:p>
        </p:txBody>
      </p:sp>
      <p:sp>
        <p:nvSpPr>
          <p:cNvPr id="4" name="灯片编号占位符 3"/>
          <p:cNvSpPr>
            <a:spLocks noGrp="1"/>
          </p:cNvSpPr>
          <p:nvPr>
            <p:ph type="sldNum" sz="quarter" idx="10"/>
          </p:nvPr>
        </p:nvSpPr>
        <p:spPr/>
        <p:txBody>
          <a:bodyPr/>
          <a:lstStyle/>
          <a:p>
            <a:fld id="{1FF9680D-8A0F-42D1-A935-974775731F85}" type="slidenum">
              <a:rPr lang="zh-CN" altLang="en-US" smtClean="0"/>
              <a:t>9</a:t>
            </a:fld>
            <a:endParaRPr lang="zh-CN" altLang="en-US"/>
          </a:p>
        </p:txBody>
      </p:sp>
    </p:spTree>
    <p:extLst>
      <p:ext uri="{BB962C8B-B14F-4D97-AF65-F5344CB8AC3E}">
        <p14:creationId xmlns:p14="http://schemas.microsoft.com/office/powerpoint/2010/main" val="1197001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设想我们的流量</a:t>
            </a:r>
            <a:r>
              <a:rPr lang="en-US" altLang="zh-CN" dirty="0" err="1" smtClean="0"/>
              <a:t>tij</a:t>
            </a:r>
            <a:endParaRPr lang="en-US" altLang="zh-CN" dirty="0" smtClean="0"/>
          </a:p>
          <a:p>
            <a:endParaRPr lang="en-US" altLang="zh-CN" dirty="0" smtClean="0"/>
          </a:p>
          <a:p>
            <a:r>
              <a:rPr lang="zh-CN" altLang="en-US" dirty="0" smtClean="0"/>
              <a:t>最佳的是</a:t>
            </a:r>
            <a:r>
              <a:rPr lang="zh-CN" altLang="en-US" baseline="0" dirty="0" smtClean="0"/>
              <a:t> 容量</a:t>
            </a:r>
            <a:r>
              <a:rPr lang="en-US" altLang="zh-CN" baseline="0" dirty="0" err="1" smtClean="0"/>
              <a:t>cij</a:t>
            </a:r>
            <a:r>
              <a:rPr lang="en-US" altLang="zh-CN" baseline="0" dirty="0" smtClean="0"/>
              <a:t>=</a:t>
            </a:r>
            <a:r>
              <a:rPr lang="zh-CN" altLang="en-US" baseline="0" dirty="0" smtClean="0"/>
              <a:t>流量</a:t>
            </a:r>
            <a:r>
              <a:rPr lang="en-US" altLang="zh-CN" baseline="0" dirty="0" err="1" smtClean="0"/>
              <a:t>tij</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1FF9680D-8A0F-42D1-A935-974775731F85}" type="slidenum">
              <a:rPr lang="zh-CN" altLang="en-US" smtClean="0"/>
              <a:t>10</a:t>
            </a:fld>
            <a:endParaRPr lang="zh-CN" altLang="en-US"/>
          </a:p>
        </p:txBody>
      </p:sp>
    </p:spTree>
    <p:extLst>
      <p:ext uri="{BB962C8B-B14F-4D97-AF65-F5344CB8AC3E}">
        <p14:creationId xmlns:p14="http://schemas.microsoft.com/office/powerpoint/2010/main" val="4103091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2C750DDB-60F9-4196-ADC4-DE11B9054334}" type="datetimeFigureOut">
              <a:rPr lang="zh-CN" altLang="en-US" smtClean="0"/>
              <a:t>2017/11/13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92E1D0-D382-480B-ABD1-B9D0A637CA9B}" type="slidenum">
              <a:rPr lang="zh-CN" altLang="en-US" smtClean="0"/>
              <a:t>‹#›</a:t>
            </a:fld>
            <a:endParaRPr lang="zh-CN" altLang="en-US"/>
          </a:p>
        </p:txBody>
      </p:sp>
    </p:spTree>
    <p:extLst>
      <p:ext uri="{BB962C8B-B14F-4D97-AF65-F5344CB8AC3E}">
        <p14:creationId xmlns:p14="http://schemas.microsoft.com/office/powerpoint/2010/main" val="3374434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C750DDB-60F9-4196-ADC4-DE11B9054334}" type="datetimeFigureOut">
              <a:rPr lang="zh-CN" altLang="en-US" smtClean="0"/>
              <a:t>2017/11/13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92E1D0-D382-480B-ABD1-B9D0A637CA9B}" type="slidenum">
              <a:rPr lang="zh-CN" altLang="en-US" smtClean="0"/>
              <a:t>‹#›</a:t>
            </a:fld>
            <a:endParaRPr lang="zh-CN" altLang="en-US"/>
          </a:p>
        </p:txBody>
      </p:sp>
    </p:spTree>
    <p:extLst>
      <p:ext uri="{BB962C8B-B14F-4D97-AF65-F5344CB8AC3E}">
        <p14:creationId xmlns:p14="http://schemas.microsoft.com/office/powerpoint/2010/main" val="1387266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C750DDB-60F9-4196-ADC4-DE11B9054334}" type="datetimeFigureOut">
              <a:rPr lang="zh-CN" altLang="en-US" smtClean="0"/>
              <a:t>2017/11/13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92E1D0-D382-480B-ABD1-B9D0A637CA9B}" type="slidenum">
              <a:rPr lang="zh-CN" altLang="en-US" smtClean="0"/>
              <a:t>‹#›</a:t>
            </a:fld>
            <a:endParaRPr lang="zh-CN" altLang="en-US"/>
          </a:p>
        </p:txBody>
      </p:sp>
    </p:spTree>
    <p:extLst>
      <p:ext uri="{BB962C8B-B14F-4D97-AF65-F5344CB8AC3E}">
        <p14:creationId xmlns:p14="http://schemas.microsoft.com/office/powerpoint/2010/main" val="2949265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C750DDB-60F9-4196-ADC4-DE11B9054334}" type="datetimeFigureOut">
              <a:rPr lang="zh-CN" altLang="en-US" smtClean="0"/>
              <a:t>2017/11/13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92E1D0-D382-480B-ABD1-B9D0A637CA9B}" type="slidenum">
              <a:rPr lang="zh-CN" altLang="en-US" smtClean="0"/>
              <a:t>‹#›</a:t>
            </a:fld>
            <a:endParaRPr lang="zh-CN" altLang="en-US"/>
          </a:p>
        </p:txBody>
      </p:sp>
    </p:spTree>
    <p:extLst>
      <p:ext uri="{BB962C8B-B14F-4D97-AF65-F5344CB8AC3E}">
        <p14:creationId xmlns:p14="http://schemas.microsoft.com/office/powerpoint/2010/main" val="1500949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C750DDB-60F9-4196-ADC4-DE11B9054334}" type="datetimeFigureOut">
              <a:rPr lang="zh-CN" altLang="en-US" smtClean="0"/>
              <a:t>2017/11/13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92E1D0-D382-480B-ABD1-B9D0A637CA9B}" type="slidenum">
              <a:rPr lang="zh-CN" altLang="en-US" smtClean="0"/>
              <a:t>‹#›</a:t>
            </a:fld>
            <a:endParaRPr lang="zh-CN" altLang="en-US"/>
          </a:p>
        </p:txBody>
      </p:sp>
    </p:spTree>
    <p:extLst>
      <p:ext uri="{BB962C8B-B14F-4D97-AF65-F5344CB8AC3E}">
        <p14:creationId xmlns:p14="http://schemas.microsoft.com/office/powerpoint/2010/main" val="2390723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C750DDB-60F9-4196-ADC4-DE11B9054334}" type="datetimeFigureOut">
              <a:rPr lang="zh-CN" altLang="en-US" smtClean="0"/>
              <a:t>2017/11/13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92E1D0-D382-480B-ABD1-B9D0A637CA9B}" type="slidenum">
              <a:rPr lang="zh-CN" altLang="en-US" smtClean="0"/>
              <a:t>‹#›</a:t>
            </a:fld>
            <a:endParaRPr lang="zh-CN" altLang="en-US"/>
          </a:p>
        </p:txBody>
      </p:sp>
    </p:spTree>
    <p:extLst>
      <p:ext uri="{BB962C8B-B14F-4D97-AF65-F5344CB8AC3E}">
        <p14:creationId xmlns:p14="http://schemas.microsoft.com/office/powerpoint/2010/main" val="1701803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C750DDB-60F9-4196-ADC4-DE11B9054334}" type="datetimeFigureOut">
              <a:rPr lang="zh-CN" altLang="en-US" smtClean="0"/>
              <a:t>2017/11/13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92E1D0-D382-480B-ABD1-B9D0A637CA9B}" type="slidenum">
              <a:rPr lang="zh-CN" altLang="en-US" smtClean="0"/>
              <a:t>‹#›</a:t>
            </a:fld>
            <a:endParaRPr lang="zh-CN" altLang="en-US"/>
          </a:p>
        </p:txBody>
      </p:sp>
    </p:spTree>
    <p:extLst>
      <p:ext uri="{BB962C8B-B14F-4D97-AF65-F5344CB8AC3E}">
        <p14:creationId xmlns:p14="http://schemas.microsoft.com/office/powerpoint/2010/main" val="4106875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C750DDB-60F9-4196-ADC4-DE11B9054334}" type="datetimeFigureOut">
              <a:rPr lang="zh-CN" altLang="en-US" smtClean="0"/>
              <a:t>2017/11/13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92E1D0-D382-480B-ABD1-B9D0A637CA9B}" type="slidenum">
              <a:rPr lang="zh-CN" altLang="en-US" smtClean="0"/>
              <a:t>‹#›</a:t>
            </a:fld>
            <a:endParaRPr lang="zh-CN" altLang="en-US"/>
          </a:p>
        </p:txBody>
      </p:sp>
    </p:spTree>
    <p:extLst>
      <p:ext uri="{BB962C8B-B14F-4D97-AF65-F5344CB8AC3E}">
        <p14:creationId xmlns:p14="http://schemas.microsoft.com/office/powerpoint/2010/main" val="1527997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C750DDB-60F9-4196-ADC4-DE11B9054334}" type="datetimeFigureOut">
              <a:rPr lang="zh-CN" altLang="en-US" smtClean="0"/>
              <a:t>2017/11/13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92E1D0-D382-480B-ABD1-B9D0A637CA9B}" type="slidenum">
              <a:rPr lang="zh-CN" altLang="en-US" smtClean="0"/>
              <a:t>‹#›</a:t>
            </a:fld>
            <a:endParaRPr lang="zh-CN" altLang="en-US"/>
          </a:p>
        </p:txBody>
      </p:sp>
    </p:spTree>
    <p:extLst>
      <p:ext uri="{BB962C8B-B14F-4D97-AF65-F5344CB8AC3E}">
        <p14:creationId xmlns:p14="http://schemas.microsoft.com/office/powerpoint/2010/main" val="623831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C750DDB-60F9-4196-ADC4-DE11B9054334}" type="datetimeFigureOut">
              <a:rPr lang="zh-CN" altLang="en-US" smtClean="0"/>
              <a:t>2017/11/13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92E1D0-D382-480B-ABD1-B9D0A637CA9B}" type="slidenum">
              <a:rPr lang="zh-CN" altLang="en-US" smtClean="0"/>
              <a:t>‹#›</a:t>
            </a:fld>
            <a:endParaRPr lang="zh-CN" altLang="en-US"/>
          </a:p>
        </p:txBody>
      </p:sp>
    </p:spTree>
    <p:extLst>
      <p:ext uri="{BB962C8B-B14F-4D97-AF65-F5344CB8AC3E}">
        <p14:creationId xmlns:p14="http://schemas.microsoft.com/office/powerpoint/2010/main" val="3385656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C750DDB-60F9-4196-ADC4-DE11B9054334}" type="datetimeFigureOut">
              <a:rPr lang="zh-CN" altLang="en-US" smtClean="0"/>
              <a:t>2017/11/13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92E1D0-D382-480B-ABD1-B9D0A637CA9B}" type="slidenum">
              <a:rPr lang="zh-CN" altLang="en-US" smtClean="0"/>
              <a:t>‹#›</a:t>
            </a:fld>
            <a:endParaRPr lang="zh-CN" altLang="en-US"/>
          </a:p>
        </p:txBody>
      </p:sp>
    </p:spTree>
    <p:extLst>
      <p:ext uri="{BB962C8B-B14F-4D97-AF65-F5344CB8AC3E}">
        <p14:creationId xmlns:p14="http://schemas.microsoft.com/office/powerpoint/2010/main" val="913047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750DDB-60F9-4196-ADC4-DE11B9054334}" type="datetimeFigureOut">
              <a:rPr lang="zh-CN" altLang="en-US" smtClean="0"/>
              <a:t>2017/11/13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92E1D0-D382-480B-ABD1-B9D0A637CA9B}" type="slidenum">
              <a:rPr lang="zh-CN" altLang="en-US" smtClean="0"/>
              <a:t>‹#›</a:t>
            </a:fld>
            <a:endParaRPr lang="zh-CN" altLang="en-US"/>
          </a:p>
        </p:txBody>
      </p:sp>
    </p:spTree>
    <p:extLst>
      <p:ext uri="{BB962C8B-B14F-4D97-AF65-F5344CB8AC3E}">
        <p14:creationId xmlns:p14="http://schemas.microsoft.com/office/powerpoint/2010/main" val="2677842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notesSlide" Target="../notesSlides/notesSlide9.xml"/><Relationship Id="rId7"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10.png"/><Relationship Id="rId5" Type="http://schemas.openxmlformats.org/officeDocument/2006/relationships/image" Target="../media/image8.wmf"/><Relationship Id="rId4"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11.bin"/><Relationship Id="rId3" Type="http://schemas.openxmlformats.org/officeDocument/2006/relationships/notesSlide" Target="../notesSlides/notesSlide10.xml"/><Relationship Id="rId7" Type="http://schemas.openxmlformats.org/officeDocument/2006/relationships/oleObject" Target="../embeddings/oleObject8.bin"/><Relationship Id="rId12" Type="http://schemas.openxmlformats.org/officeDocument/2006/relationships/image" Target="../media/image13.wmf"/><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15.png"/><Relationship Id="rId11" Type="http://schemas.openxmlformats.org/officeDocument/2006/relationships/oleObject" Target="../embeddings/oleObject10.bin"/><Relationship Id="rId5" Type="http://schemas.openxmlformats.org/officeDocument/2006/relationships/image" Target="../media/image8.wmf"/><Relationship Id="rId10" Type="http://schemas.openxmlformats.org/officeDocument/2006/relationships/image" Target="../media/image12.wmf"/><Relationship Id="rId4" Type="http://schemas.openxmlformats.org/officeDocument/2006/relationships/oleObject" Target="../embeddings/oleObject7.bin"/><Relationship Id="rId9" Type="http://schemas.openxmlformats.org/officeDocument/2006/relationships/oleObject" Target="../embeddings/oleObject9.bin"/><Relationship Id="rId14" Type="http://schemas.openxmlformats.org/officeDocument/2006/relationships/image" Target="../media/image14.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11.xml"/><Relationship Id="rId7" Type="http://schemas.openxmlformats.org/officeDocument/2006/relationships/image" Target="../media/image13.wmf"/><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oleObject" Target="../embeddings/oleObject13.bin"/><Relationship Id="rId5" Type="http://schemas.openxmlformats.org/officeDocument/2006/relationships/image" Target="../media/image12.wmf"/><Relationship Id="rId4" Type="http://schemas.openxmlformats.org/officeDocument/2006/relationships/oleObject" Target="../embeddings/oleObject12.bin"/><Relationship Id="rId9" Type="http://schemas.openxmlformats.org/officeDocument/2006/relationships/image" Target="../media/image14.w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16.wmf"/><Relationship Id="rId5" Type="http://schemas.openxmlformats.org/officeDocument/2006/relationships/oleObject" Target="../embeddings/oleObject15.bin"/><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22.wmf"/><Relationship Id="rId3" Type="http://schemas.openxmlformats.org/officeDocument/2006/relationships/notesSlide" Target="../notesSlides/notesSlide13.xml"/><Relationship Id="rId7" Type="http://schemas.openxmlformats.org/officeDocument/2006/relationships/image" Target="../media/image19.wmf"/><Relationship Id="rId12" Type="http://schemas.openxmlformats.org/officeDocument/2006/relationships/oleObject" Target="../embeddings/oleObject20.bin"/><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oleObject" Target="../embeddings/oleObject17.bin"/><Relationship Id="rId11" Type="http://schemas.openxmlformats.org/officeDocument/2006/relationships/image" Target="../media/image21.wmf"/><Relationship Id="rId5" Type="http://schemas.openxmlformats.org/officeDocument/2006/relationships/image" Target="../media/image18.wmf"/><Relationship Id="rId15" Type="http://schemas.openxmlformats.org/officeDocument/2006/relationships/image" Target="../media/image23.wmf"/><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20.wmf"/><Relationship Id="rId14" Type="http://schemas.openxmlformats.org/officeDocument/2006/relationships/oleObject" Target="../embeddings/oleObject21.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17.xml"/><Relationship Id="rId7" Type="http://schemas.openxmlformats.org/officeDocument/2006/relationships/image" Target="../media/image25.wmf"/><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oleObject" Target="../embeddings/oleObject23.bin"/><Relationship Id="rId5" Type="http://schemas.openxmlformats.org/officeDocument/2006/relationships/image" Target="../media/image24.wmf"/><Relationship Id="rId4" Type="http://schemas.openxmlformats.org/officeDocument/2006/relationships/oleObject" Target="../embeddings/oleObject22.bin"/><Relationship Id="rId9" Type="http://schemas.openxmlformats.org/officeDocument/2006/relationships/image" Target="../media/image26.w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28.wmf"/><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oleObject" Target="../embeddings/oleObject26.bin"/><Relationship Id="rId5" Type="http://schemas.openxmlformats.org/officeDocument/2006/relationships/image" Target="../media/image27.wmf"/><Relationship Id="rId4" Type="http://schemas.openxmlformats.org/officeDocument/2006/relationships/oleObject" Target="../embeddings/oleObject25.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30.wmf"/><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oleObject" Target="../embeddings/oleObject28.bin"/><Relationship Id="rId5" Type="http://schemas.openxmlformats.org/officeDocument/2006/relationships/image" Target="../media/image29.wmf"/><Relationship Id="rId4" Type="http://schemas.openxmlformats.org/officeDocument/2006/relationships/oleObject" Target="../embeddings/oleObject27.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notesSlide" Target="../notesSlides/notesSlide20.xml"/><Relationship Id="rId7" Type="http://schemas.openxmlformats.org/officeDocument/2006/relationships/image" Target="../media/image32.wmf"/><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oleObject" Target="../embeddings/oleObject30.bin"/><Relationship Id="rId11" Type="http://schemas.openxmlformats.org/officeDocument/2006/relationships/image" Target="../media/image34.wmf"/><Relationship Id="rId5" Type="http://schemas.openxmlformats.org/officeDocument/2006/relationships/image" Target="../media/image31.w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33.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notesSlide" Target="../notesSlides/notesSlide21.xml"/><Relationship Id="rId7" Type="http://schemas.openxmlformats.org/officeDocument/2006/relationships/image" Target="../media/image36.wmf"/><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oleObject" Target="../embeddings/oleObject34.bin"/><Relationship Id="rId5" Type="http://schemas.openxmlformats.org/officeDocument/2006/relationships/image" Target="../media/image35.wmf"/><Relationship Id="rId4" Type="http://schemas.openxmlformats.org/officeDocument/2006/relationships/oleObject" Target="../embeddings/oleObject33.bin"/><Relationship Id="rId9" Type="http://schemas.openxmlformats.org/officeDocument/2006/relationships/image" Target="../media/image37.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notesSlide" Target="../notesSlides/notesSlide22.xml"/><Relationship Id="rId7" Type="http://schemas.openxmlformats.org/officeDocument/2006/relationships/image" Target="../media/image39.wmf"/><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oleObject" Target="../embeddings/oleObject37.bin"/><Relationship Id="rId5" Type="http://schemas.openxmlformats.org/officeDocument/2006/relationships/image" Target="../media/image38.wmf"/><Relationship Id="rId4" Type="http://schemas.openxmlformats.org/officeDocument/2006/relationships/oleObject" Target="../embeddings/oleObject36.bin"/><Relationship Id="rId9" Type="http://schemas.openxmlformats.org/officeDocument/2006/relationships/image" Target="../media/image40.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notesSlide" Target="../notesSlides/notesSlide23.xml"/><Relationship Id="rId7" Type="http://schemas.openxmlformats.org/officeDocument/2006/relationships/image" Target="../media/image39.wmf"/><Relationship Id="rId2" Type="http://schemas.openxmlformats.org/officeDocument/2006/relationships/slideLayout" Target="../slideLayouts/slideLayout1.xml"/><Relationship Id="rId1" Type="http://schemas.openxmlformats.org/officeDocument/2006/relationships/vmlDrawing" Target="../drawings/vmlDrawing13.vml"/><Relationship Id="rId6" Type="http://schemas.openxmlformats.org/officeDocument/2006/relationships/oleObject" Target="../embeddings/oleObject37.bin"/><Relationship Id="rId5" Type="http://schemas.openxmlformats.org/officeDocument/2006/relationships/image" Target="../media/image38.wmf"/><Relationship Id="rId4" Type="http://schemas.openxmlformats.org/officeDocument/2006/relationships/oleObject" Target="../embeddings/oleObject36.bin"/><Relationship Id="rId9" Type="http://schemas.openxmlformats.org/officeDocument/2006/relationships/image" Target="../media/image40.wmf"/></Relationships>
</file>

<file path=ppt/slides/_rels/slide25.xml.rels><?xml version="1.0" encoding="UTF-8" standalone="yes"?>
<Relationships xmlns="http://schemas.openxmlformats.org/package/2006/relationships"><Relationship Id="rId3" Type="http://schemas.openxmlformats.org/officeDocument/2006/relationships/hyperlink" Target="IPF2DExample.xls"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hyperlink" Target="IPF3DExample.xls" TargetMode="Externa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41.bin"/><Relationship Id="rId13" Type="http://schemas.openxmlformats.org/officeDocument/2006/relationships/image" Target="../media/image45.wmf"/><Relationship Id="rId3" Type="http://schemas.openxmlformats.org/officeDocument/2006/relationships/notesSlide" Target="../notesSlides/notesSlide25.xml"/><Relationship Id="rId7" Type="http://schemas.openxmlformats.org/officeDocument/2006/relationships/image" Target="../media/image42.wmf"/><Relationship Id="rId12" Type="http://schemas.openxmlformats.org/officeDocument/2006/relationships/oleObject" Target="../embeddings/oleObject43.bin"/><Relationship Id="rId2" Type="http://schemas.openxmlformats.org/officeDocument/2006/relationships/slideLayout" Target="../slideLayouts/slideLayout1.xml"/><Relationship Id="rId1" Type="http://schemas.openxmlformats.org/officeDocument/2006/relationships/vmlDrawing" Target="../drawings/vmlDrawing14.vml"/><Relationship Id="rId6" Type="http://schemas.openxmlformats.org/officeDocument/2006/relationships/oleObject" Target="../embeddings/oleObject40.bin"/><Relationship Id="rId11" Type="http://schemas.openxmlformats.org/officeDocument/2006/relationships/image" Target="../media/image44.wmf"/><Relationship Id="rId5" Type="http://schemas.openxmlformats.org/officeDocument/2006/relationships/image" Target="../media/image41.wmf"/><Relationship Id="rId15" Type="http://schemas.openxmlformats.org/officeDocument/2006/relationships/image" Target="../media/image46.wmf"/><Relationship Id="rId10" Type="http://schemas.openxmlformats.org/officeDocument/2006/relationships/oleObject" Target="../embeddings/oleObject42.bin"/><Relationship Id="rId4" Type="http://schemas.openxmlformats.org/officeDocument/2006/relationships/oleObject" Target="../embeddings/oleObject39.bin"/><Relationship Id="rId9" Type="http://schemas.openxmlformats.org/officeDocument/2006/relationships/image" Target="../media/image43.wmf"/><Relationship Id="rId14" Type="http://schemas.openxmlformats.org/officeDocument/2006/relationships/oleObject" Target="../embeddings/oleObject44.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47.bin"/><Relationship Id="rId13" Type="http://schemas.openxmlformats.org/officeDocument/2006/relationships/image" Target="../media/image51.wmf"/><Relationship Id="rId3" Type="http://schemas.openxmlformats.org/officeDocument/2006/relationships/notesSlide" Target="../notesSlides/notesSlide26.xml"/><Relationship Id="rId7" Type="http://schemas.openxmlformats.org/officeDocument/2006/relationships/image" Target="../media/image48.wmf"/><Relationship Id="rId12" Type="http://schemas.openxmlformats.org/officeDocument/2006/relationships/oleObject" Target="../embeddings/oleObject49.bin"/><Relationship Id="rId2" Type="http://schemas.openxmlformats.org/officeDocument/2006/relationships/slideLayout" Target="../slideLayouts/slideLayout1.xml"/><Relationship Id="rId1" Type="http://schemas.openxmlformats.org/officeDocument/2006/relationships/vmlDrawing" Target="../drawings/vmlDrawing15.vml"/><Relationship Id="rId6" Type="http://schemas.openxmlformats.org/officeDocument/2006/relationships/oleObject" Target="../embeddings/oleObject46.bin"/><Relationship Id="rId11" Type="http://schemas.openxmlformats.org/officeDocument/2006/relationships/image" Target="../media/image50.wmf"/><Relationship Id="rId5" Type="http://schemas.openxmlformats.org/officeDocument/2006/relationships/image" Target="../media/image47.wmf"/><Relationship Id="rId10" Type="http://schemas.openxmlformats.org/officeDocument/2006/relationships/oleObject" Target="../embeddings/oleObject48.bin"/><Relationship Id="rId4" Type="http://schemas.openxmlformats.org/officeDocument/2006/relationships/oleObject" Target="../embeddings/oleObject45.bin"/><Relationship Id="rId9" Type="http://schemas.openxmlformats.org/officeDocument/2006/relationships/image" Target="../media/image49.w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vmlDrawing" Target="../drawings/vmlDrawing16.vml"/><Relationship Id="rId6" Type="http://schemas.openxmlformats.org/officeDocument/2006/relationships/image" Target="../media/image52.wmf"/><Relationship Id="rId5" Type="http://schemas.openxmlformats.org/officeDocument/2006/relationships/oleObject" Target="../embeddings/oleObject50.bin"/><Relationship Id="rId4" Type="http://schemas.openxmlformats.org/officeDocument/2006/relationships/image" Target="../media/image53.png"/></Relationships>
</file>

<file path=ppt/slides/_rels/slide2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5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5.xml"/><Relationship Id="rId7" Type="http://schemas.openxmlformats.org/officeDocument/2006/relationships/image" Target="../media/image4.wmf"/><Relationship Id="rId12"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6.wmf"/><Relationship Id="rId5" Type="http://schemas.openxmlformats.org/officeDocument/2006/relationships/image" Target="../media/image3.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5.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35024" y="274321"/>
            <a:ext cx="9337973" cy="7355672"/>
          </a:xfrm>
        </p:spPr>
        <p:txBody>
          <a:bodyPr>
            <a:normAutofit/>
          </a:bodyPr>
          <a:lstStyle/>
          <a:p>
            <a:r>
              <a:rPr lang="en-US" altLang="zh-CN" sz="4800" b="1" dirty="0"/>
              <a:t>Network-Design Sensitivity </a:t>
            </a:r>
            <a:r>
              <a:rPr lang="en-US" altLang="zh-CN" sz="4800" b="1" dirty="0" smtClean="0"/>
              <a:t>Analysis</a:t>
            </a:r>
            <a:br>
              <a:rPr lang="en-US" altLang="zh-CN" sz="4800" b="1" dirty="0" smtClean="0"/>
            </a:br>
            <a:r>
              <a:rPr lang="en-US" altLang="zh-CN" sz="4800" b="1" dirty="0" smtClean="0"/>
              <a:t/>
            </a:r>
            <a:br>
              <a:rPr lang="en-US" altLang="zh-CN" sz="4800" b="1" dirty="0" smtClean="0"/>
            </a:br>
            <a:r>
              <a:rPr lang="en-US" altLang="zh-CN" sz="3600" dirty="0" smtClean="0"/>
              <a:t>Paul </a:t>
            </a:r>
            <a:r>
              <a:rPr lang="en-US" altLang="zh-CN" sz="3600" dirty="0"/>
              <a:t>Tune and Matthew </a:t>
            </a:r>
            <a:r>
              <a:rPr lang="en-US" altLang="zh-CN" sz="3600" dirty="0" err="1"/>
              <a:t>Roughan</a:t>
            </a:r>
            <a:r>
              <a:rPr lang="en-US" altLang="zh-CN" sz="3600" dirty="0"/>
              <a:t/>
            </a:r>
            <a:br>
              <a:rPr lang="en-US" altLang="zh-CN" sz="3600" dirty="0"/>
            </a:br>
            <a:r>
              <a:rPr lang="en-US" altLang="zh-CN" sz="3600" dirty="0"/>
              <a:t>matthew.roughan@adelaide.edu.au</a:t>
            </a:r>
            <a:br>
              <a:rPr lang="en-US" altLang="zh-CN" sz="3600" dirty="0"/>
            </a:br>
            <a:r>
              <a:rPr lang="en-US" altLang="zh-CN" sz="3600" dirty="0"/>
              <a:t>School of Mathematical Sciences</a:t>
            </a:r>
            <a:br>
              <a:rPr lang="en-US" altLang="zh-CN" sz="3600" dirty="0"/>
            </a:br>
            <a:r>
              <a:rPr lang="en-US" altLang="zh-CN" sz="3600" dirty="0"/>
              <a:t>University of </a:t>
            </a:r>
            <a:r>
              <a:rPr lang="en-US" altLang="zh-CN" sz="3600" dirty="0" smtClean="0"/>
              <a:t>Adelaide</a:t>
            </a:r>
            <a:br>
              <a:rPr lang="en-US" altLang="zh-CN" sz="3600" dirty="0" smtClean="0"/>
            </a:br>
            <a:r>
              <a:rPr lang="en-US" altLang="zh-CN" sz="3600" dirty="0" smtClean="0"/>
              <a:t>ACM SIGMETRICS  </a:t>
            </a:r>
            <a:r>
              <a:rPr lang="en-US" altLang="zh-CN" sz="3600" dirty="0"/>
              <a:t>2014</a:t>
            </a:r>
            <a:r>
              <a:rPr lang="en-US" altLang="zh-CN" sz="3600" dirty="0" smtClean="0"/>
              <a:t/>
            </a:r>
            <a:br>
              <a:rPr lang="en-US" altLang="zh-CN" sz="3600" dirty="0" smtClean="0"/>
            </a:br>
            <a:r>
              <a:rPr lang="en-US" altLang="zh-CN" sz="3600" dirty="0"/>
              <a:t/>
            </a:r>
            <a:br>
              <a:rPr lang="en-US" altLang="zh-CN" sz="3600" dirty="0"/>
            </a:br>
            <a:r>
              <a:rPr lang="en-US" altLang="zh-CN" sz="3600" smtClean="0"/>
              <a:t>                                                                    </a:t>
            </a:r>
            <a:r>
              <a:rPr lang="en-US" altLang="zh-CN" sz="3600" dirty="0" smtClean="0"/>
              <a:t/>
            </a:r>
            <a:br>
              <a:rPr lang="en-US" altLang="zh-CN" sz="3600" dirty="0" smtClean="0"/>
            </a:br>
            <a:r>
              <a:rPr lang="en-US" altLang="zh-CN" sz="3600" dirty="0"/>
              <a:t> </a:t>
            </a:r>
            <a:r>
              <a:rPr lang="en-US" altLang="zh-CN" sz="3600" dirty="0" smtClean="0"/>
              <a:t>  </a:t>
            </a:r>
            <a:br>
              <a:rPr lang="en-US" altLang="zh-CN" sz="3600" dirty="0" smtClean="0"/>
            </a:br>
            <a:r>
              <a:rPr lang="en-US" altLang="zh-CN" sz="3600" dirty="0" smtClean="0"/>
              <a:t>                      </a:t>
            </a:r>
            <a:r>
              <a:rPr lang="en-US" altLang="zh-CN" sz="3600" dirty="0"/>
              <a:t/>
            </a:r>
            <a:br>
              <a:rPr lang="en-US" altLang="zh-CN" sz="3600" dirty="0"/>
            </a:br>
            <a:r>
              <a:rPr lang="en-US" altLang="zh-CN" sz="3600" dirty="0" smtClean="0"/>
              <a:t/>
            </a:r>
            <a:br>
              <a:rPr lang="en-US" altLang="zh-CN" sz="3600" dirty="0" smtClean="0"/>
            </a:br>
            <a:r>
              <a:rPr lang="en-US" altLang="zh-CN" sz="3600" dirty="0"/>
              <a:t/>
            </a:r>
            <a:br>
              <a:rPr lang="en-US" altLang="zh-CN" sz="3600" dirty="0"/>
            </a:br>
            <a:endParaRPr lang="zh-CN" altLang="en-US" sz="3600" b="1" dirty="0"/>
          </a:p>
        </p:txBody>
      </p:sp>
    </p:spTree>
    <p:extLst>
      <p:ext uri="{BB962C8B-B14F-4D97-AF65-F5344CB8AC3E}">
        <p14:creationId xmlns:p14="http://schemas.microsoft.com/office/powerpoint/2010/main" val="19074239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43345" y="637309"/>
            <a:ext cx="11333019" cy="5957455"/>
          </a:xfrm>
        </p:spPr>
        <p:txBody>
          <a:bodyPr>
            <a:normAutofit/>
          </a:bodyPr>
          <a:lstStyle/>
          <a:p>
            <a:pPr algn="l"/>
            <a:r>
              <a:rPr lang="en-US" altLang="zh-CN" dirty="0">
                <a:solidFill>
                  <a:srgbClr val="0070C0"/>
                </a:solidFill>
              </a:rPr>
              <a:t>Imagine we need to carry the </a:t>
            </a:r>
            <a:r>
              <a:rPr lang="en-US" altLang="zh-CN" dirty="0" smtClean="0">
                <a:solidFill>
                  <a:srgbClr val="0070C0"/>
                </a:solidFill>
              </a:rPr>
              <a:t>traffic</a:t>
            </a:r>
          </a:p>
          <a:p>
            <a:pPr algn="l"/>
            <a:r>
              <a:rPr lang="en-US" altLang="zh-CN" dirty="0" smtClean="0"/>
              <a:t> </a:t>
            </a:r>
          </a:p>
          <a:p>
            <a:pPr algn="l"/>
            <a:endParaRPr lang="en-US" altLang="zh-CN" dirty="0">
              <a:solidFill>
                <a:srgbClr val="0070C0"/>
              </a:solidFill>
            </a:endParaRPr>
          </a:p>
          <a:p>
            <a:pPr algn="l"/>
            <a:endParaRPr lang="en-US" altLang="zh-CN" dirty="0" smtClean="0">
              <a:solidFill>
                <a:srgbClr val="0070C0"/>
              </a:solidFill>
            </a:endParaRPr>
          </a:p>
          <a:p>
            <a:pPr algn="l"/>
            <a:endParaRPr lang="en-US" altLang="zh-CN" dirty="0">
              <a:solidFill>
                <a:srgbClr val="0070C0"/>
              </a:solidFill>
            </a:endParaRPr>
          </a:p>
          <a:p>
            <a:pPr algn="l"/>
            <a:endParaRPr lang="en-US" altLang="zh-CN" dirty="0" smtClean="0">
              <a:solidFill>
                <a:srgbClr val="0070C0"/>
              </a:solidFill>
            </a:endParaRPr>
          </a:p>
          <a:p>
            <a:pPr algn="l"/>
            <a:endParaRPr lang="en-US" altLang="zh-CN" dirty="0">
              <a:solidFill>
                <a:srgbClr val="0070C0"/>
              </a:solidFill>
            </a:endParaRPr>
          </a:p>
          <a:p>
            <a:pPr algn="l"/>
            <a:endParaRPr lang="en-US" altLang="zh-CN" dirty="0" smtClean="0">
              <a:solidFill>
                <a:srgbClr val="0070C0"/>
              </a:solidFill>
            </a:endParaRPr>
          </a:p>
          <a:p>
            <a:pPr algn="l"/>
            <a:r>
              <a:rPr lang="en-US" altLang="zh-CN" dirty="0"/>
              <a:t>optimal </a:t>
            </a:r>
            <a:r>
              <a:rPr lang="en-US" altLang="zh-CN" dirty="0" smtClean="0"/>
              <a:t>capacities</a:t>
            </a:r>
          </a:p>
          <a:p>
            <a:pPr algn="l"/>
            <a:r>
              <a:rPr lang="en-US" altLang="zh-CN" dirty="0">
                <a:solidFill>
                  <a:srgbClr val="0070C0"/>
                </a:solidFill>
              </a:rPr>
              <a:t> </a:t>
            </a:r>
            <a:r>
              <a:rPr lang="en-US" altLang="zh-CN" dirty="0" smtClean="0">
                <a:solidFill>
                  <a:srgbClr val="0070C0"/>
                </a:solidFill>
              </a:rPr>
              <a:t>  </a:t>
            </a:r>
            <a:endParaRPr lang="en-US" altLang="zh-CN" dirty="0">
              <a:solidFill>
                <a:srgbClr val="0070C0"/>
              </a:solidFill>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964019411"/>
              </p:ext>
            </p:extLst>
          </p:nvPr>
        </p:nvGraphicFramePr>
        <p:xfrm>
          <a:off x="5232400" y="411163"/>
          <a:ext cx="533400" cy="844550"/>
        </p:xfrm>
        <a:graphic>
          <a:graphicData uri="http://schemas.openxmlformats.org/presentationml/2006/ole">
            <mc:AlternateContent xmlns:mc="http://schemas.openxmlformats.org/markup-compatibility/2006">
              <mc:Choice xmlns:v="urn:schemas-microsoft-com:vml" Requires="v">
                <p:oleObj spid="_x0000_s2198" name="Equation" r:id="rId4" imgW="152280" imgH="241200" progId="Equation.DSMT4">
                  <p:embed/>
                </p:oleObj>
              </mc:Choice>
              <mc:Fallback>
                <p:oleObj name="Equation" r:id="rId4" imgW="152280" imgH="241200" progId="Equation.DSMT4">
                  <p:embed/>
                  <p:pic>
                    <p:nvPicPr>
                      <p:cNvPr id="0" name=""/>
                      <p:cNvPicPr/>
                      <p:nvPr/>
                    </p:nvPicPr>
                    <p:blipFill>
                      <a:blip r:embed="rId5"/>
                      <a:stretch>
                        <a:fillRect/>
                      </a:stretch>
                    </p:blipFill>
                    <p:spPr>
                      <a:xfrm>
                        <a:off x="5232400" y="411163"/>
                        <a:ext cx="533400" cy="844550"/>
                      </a:xfrm>
                      <a:prstGeom prst="rect">
                        <a:avLst/>
                      </a:prstGeom>
                    </p:spPr>
                  </p:pic>
                </p:oleObj>
              </mc:Fallback>
            </mc:AlternateContent>
          </a:graphicData>
        </a:graphic>
      </p:graphicFrame>
      <p:pic>
        <p:nvPicPr>
          <p:cNvPr id="4" name="图片 3"/>
          <p:cNvPicPr>
            <a:picLocks noChangeAspect="1"/>
          </p:cNvPicPr>
          <p:nvPr/>
        </p:nvPicPr>
        <p:blipFill>
          <a:blip r:embed="rId6"/>
          <a:stretch>
            <a:fillRect/>
          </a:stretch>
        </p:blipFill>
        <p:spPr>
          <a:xfrm>
            <a:off x="2251075" y="1248713"/>
            <a:ext cx="6724650" cy="2676525"/>
          </a:xfrm>
          <a:prstGeom prst="rect">
            <a:avLst/>
          </a:prstGeom>
        </p:spPr>
      </p:pic>
      <p:graphicFrame>
        <p:nvGraphicFramePr>
          <p:cNvPr id="5" name="对象 4"/>
          <p:cNvGraphicFramePr>
            <a:graphicFrameLocks noChangeAspect="1"/>
          </p:cNvGraphicFramePr>
          <p:nvPr>
            <p:extLst>
              <p:ext uri="{D42A27DB-BD31-4B8C-83A1-F6EECF244321}">
                <p14:modId xmlns:p14="http://schemas.microsoft.com/office/powerpoint/2010/main" val="2310700577"/>
              </p:ext>
            </p:extLst>
          </p:nvPr>
        </p:nvGraphicFramePr>
        <p:xfrm>
          <a:off x="3225800" y="4929800"/>
          <a:ext cx="1460500" cy="1116853"/>
        </p:xfrm>
        <a:graphic>
          <a:graphicData uri="http://schemas.openxmlformats.org/presentationml/2006/ole">
            <mc:AlternateContent xmlns:mc="http://schemas.openxmlformats.org/markup-compatibility/2006">
              <mc:Choice xmlns:v="urn:schemas-microsoft-com:vml" Requires="v">
                <p:oleObj spid="_x0000_s2199" name="Equation" r:id="rId7" imgW="431640" imgH="330120" progId="Equation.DSMT4">
                  <p:embed/>
                </p:oleObj>
              </mc:Choice>
              <mc:Fallback>
                <p:oleObj name="Equation" r:id="rId7" imgW="431640" imgH="330120" progId="Equation.DSMT4">
                  <p:embed/>
                  <p:pic>
                    <p:nvPicPr>
                      <p:cNvPr id="0" name=""/>
                      <p:cNvPicPr/>
                      <p:nvPr/>
                    </p:nvPicPr>
                    <p:blipFill>
                      <a:blip r:embed="rId8"/>
                      <a:stretch>
                        <a:fillRect/>
                      </a:stretch>
                    </p:blipFill>
                    <p:spPr>
                      <a:xfrm>
                        <a:off x="3225800" y="4929800"/>
                        <a:ext cx="1460500" cy="1116853"/>
                      </a:xfrm>
                      <a:prstGeom prst="rect">
                        <a:avLst/>
                      </a:prstGeom>
                    </p:spPr>
                  </p:pic>
                </p:oleObj>
              </mc:Fallback>
            </mc:AlternateContent>
          </a:graphicData>
        </a:graphic>
      </p:graphicFrame>
    </p:spTree>
    <p:extLst>
      <p:ext uri="{BB962C8B-B14F-4D97-AF65-F5344CB8AC3E}">
        <p14:creationId xmlns:p14="http://schemas.microsoft.com/office/powerpoint/2010/main" val="3812202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43345" y="637309"/>
            <a:ext cx="11333019" cy="5957455"/>
          </a:xfrm>
        </p:spPr>
        <p:txBody>
          <a:bodyPr>
            <a:normAutofit/>
          </a:bodyPr>
          <a:lstStyle/>
          <a:p>
            <a:pPr algn="l"/>
            <a:r>
              <a:rPr lang="en-US" altLang="zh-CN" dirty="0">
                <a:solidFill>
                  <a:srgbClr val="0070C0"/>
                </a:solidFill>
              </a:rPr>
              <a:t>Now assume we don't </a:t>
            </a:r>
            <a:r>
              <a:rPr lang="en-US" altLang="zh-CN" dirty="0" smtClean="0">
                <a:solidFill>
                  <a:srgbClr val="0070C0"/>
                </a:solidFill>
              </a:rPr>
              <a:t>know         the exactly</a:t>
            </a:r>
          </a:p>
          <a:p>
            <a:pPr algn="l"/>
            <a:endParaRPr lang="en-US" altLang="zh-CN" dirty="0">
              <a:solidFill>
                <a:srgbClr val="0070C0"/>
              </a:solidFill>
            </a:endParaRPr>
          </a:p>
          <a:p>
            <a:pPr algn="l"/>
            <a:endParaRPr lang="en-US" altLang="zh-CN" dirty="0" smtClean="0">
              <a:solidFill>
                <a:srgbClr val="0070C0"/>
              </a:solidFill>
            </a:endParaRPr>
          </a:p>
          <a:p>
            <a:pPr algn="l"/>
            <a:endParaRPr lang="en-US" altLang="zh-CN" dirty="0">
              <a:solidFill>
                <a:srgbClr val="0070C0"/>
              </a:solidFill>
            </a:endParaRPr>
          </a:p>
          <a:p>
            <a:pPr algn="l"/>
            <a:endParaRPr lang="en-US" altLang="zh-CN" dirty="0" smtClean="0">
              <a:solidFill>
                <a:srgbClr val="0070C0"/>
              </a:solidFill>
            </a:endParaRPr>
          </a:p>
          <a:p>
            <a:pPr algn="l"/>
            <a:endParaRPr lang="en-US" altLang="zh-CN" dirty="0">
              <a:solidFill>
                <a:srgbClr val="0070C0"/>
              </a:solidFill>
            </a:endParaRPr>
          </a:p>
          <a:p>
            <a:pPr algn="l"/>
            <a:endParaRPr lang="en-US" altLang="zh-CN" dirty="0">
              <a:solidFill>
                <a:srgbClr val="0070C0"/>
              </a:solidFill>
            </a:endParaRPr>
          </a:p>
          <a:p>
            <a:pPr algn="l"/>
            <a:r>
              <a:rPr lang="en-US" altLang="zh-CN" dirty="0" smtClean="0"/>
              <a:t>Assign capacities</a:t>
            </a:r>
          </a:p>
          <a:p>
            <a:pPr algn="l"/>
            <a:r>
              <a:rPr lang="en-US" altLang="zh-CN" dirty="0" smtClean="0">
                <a:solidFill>
                  <a:srgbClr val="0070C0"/>
                </a:solidFill>
              </a:rPr>
              <a:t>                </a:t>
            </a:r>
          </a:p>
          <a:p>
            <a:pPr marL="342900" indent="-342900" algn="l">
              <a:buFont typeface="Arial" panose="020B0604020202020204" pitchFamily="34" charset="0"/>
              <a:buChar char="•"/>
            </a:pPr>
            <a:endParaRPr lang="en-US" altLang="zh-CN" dirty="0" smtClean="0">
              <a:solidFill>
                <a:srgbClr val="0070C0"/>
              </a:solidFill>
            </a:endParaRPr>
          </a:p>
          <a:p>
            <a:pPr marL="342900" indent="-342900" algn="l">
              <a:buFont typeface="Arial" panose="020B0604020202020204" pitchFamily="34" charset="0"/>
              <a:buChar char="•"/>
            </a:pPr>
            <a:r>
              <a:rPr lang="en-US" altLang="zh-CN" dirty="0" smtClean="0"/>
              <a:t>    is </a:t>
            </a:r>
            <a:r>
              <a:rPr lang="en-US" altLang="zh-CN" dirty="0" err="1" smtClean="0"/>
              <a:t>predicyed</a:t>
            </a:r>
            <a:r>
              <a:rPr lang="en-US" altLang="zh-CN" dirty="0" smtClean="0"/>
              <a:t> traffic</a:t>
            </a:r>
          </a:p>
          <a:p>
            <a:pPr marL="342900" indent="-342900" algn="l">
              <a:buFont typeface="Arial" panose="020B0604020202020204" pitchFamily="34" charset="0"/>
              <a:buChar char="•"/>
            </a:pPr>
            <a:r>
              <a:rPr lang="en-US" altLang="zh-CN" dirty="0" smtClean="0"/>
              <a:t>   is some estimate of possible errors</a:t>
            </a:r>
          </a:p>
          <a:p>
            <a:pPr marL="342900" indent="-342900" algn="l">
              <a:buFont typeface="Arial" panose="020B0604020202020204" pitchFamily="34" charset="0"/>
              <a:buChar char="•"/>
            </a:pPr>
            <a:r>
              <a:rPr lang="en-US" altLang="zh-CN" dirty="0" smtClean="0"/>
              <a:t>   </a:t>
            </a:r>
            <a:r>
              <a:rPr lang="en-US" altLang="zh-CN" dirty="0"/>
              <a:t>is a </a:t>
            </a:r>
            <a:r>
              <a:rPr lang="en-US" altLang="zh-CN" dirty="0">
                <a:solidFill>
                  <a:srgbClr val="0070C0"/>
                </a:solidFill>
              </a:rPr>
              <a:t>over-build factor</a:t>
            </a:r>
            <a:endParaRPr lang="en-US" altLang="zh-CN" dirty="0" smtClean="0">
              <a:solidFill>
                <a:srgbClr val="0070C0"/>
              </a:solidFill>
            </a:endParaRPr>
          </a:p>
          <a:p>
            <a:pPr marL="342900" indent="-342900" algn="l">
              <a:buFont typeface="Arial" panose="020B0604020202020204" pitchFamily="34" charset="0"/>
              <a:buChar char="•"/>
            </a:pPr>
            <a:endParaRPr lang="en-US" altLang="zh-CN" dirty="0" smtClean="0"/>
          </a:p>
          <a:p>
            <a:pPr marL="342900" indent="-342900" algn="l">
              <a:buFont typeface="Arial" panose="020B0604020202020204" pitchFamily="34" charset="0"/>
              <a:buChar char="•"/>
            </a:pPr>
            <a:endParaRPr lang="en-US" altLang="zh-CN" dirty="0" smtClean="0"/>
          </a:p>
          <a:p>
            <a:pPr marL="342900" indent="-342900" algn="l">
              <a:buFont typeface="Arial" panose="020B0604020202020204" pitchFamily="34" charset="0"/>
              <a:buChar char="•"/>
            </a:pPr>
            <a:endParaRPr lang="en-US" altLang="zh-CN" dirty="0">
              <a:solidFill>
                <a:srgbClr val="0070C0"/>
              </a:solidFill>
            </a:endParaRPr>
          </a:p>
          <a:p>
            <a:pPr algn="l"/>
            <a:endParaRPr lang="en-US" altLang="zh-CN" dirty="0">
              <a:solidFill>
                <a:srgbClr val="0070C0"/>
              </a:solidFill>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532768102"/>
              </p:ext>
            </p:extLst>
          </p:nvPr>
        </p:nvGraphicFramePr>
        <p:xfrm>
          <a:off x="4330700" y="385763"/>
          <a:ext cx="533400" cy="844550"/>
        </p:xfrm>
        <a:graphic>
          <a:graphicData uri="http://schemas.openxmlformats.org/presentationml/2006/ole">
            <mc:AlternateContent xmlns:mc="http://schemas.openxmlformats.org/markup-compatibility/2006">
              <mc:Choice xmlns:v="urn:schemas-microsoft-com:vml" Requires="v">
                <p:oleObj spid="_x0000_s3444" name="Equation" r:id="rId4" imgW="152280" imgH="241200" progId="Equation.DSMT4">
                  <p:embed/>
                </p:oleObj>
              </mc:Choice>
              <mc:Fallback>
                <p:oleObj name="Equation" r:id="rId4" imgW="152280" imgH="241200" progId="Equation.DSMT4">
                  <p:embed/>
                  <p:pic>
                    <p:nvPicPr>
                      <p:cNvPr id="2" name="对象 1"/>
                      <p:cNvPicPr/>
                      <p:nvPr/>
                    </p:nvPicPr>
                    <p:blipFill>
                      <a:blip r:embed="rId5"/>
                      <a:stretch>
                        <a:fillRect/>
                      </a:stretch>
                    </p:blipFill>
                    <p:spPr>
                      <a:xfrm>
                        <a:off x="4330700" y="385763"/>
                        <a:ext cx="533400" cy="844550"/>
                      </a:xfrm>
                      <a:prstGeom prst="rect">
                        <a:avLst/>
                      </a:prstGeom>
                    </p:spPr>
                  </p:pic>
                </p:oleObj>
              </mc:Fallback>
            </mc:AlternateContent>
          </a:graphicData>
        </a:graphic>
      </p:graphicFrame>
      <p:pic>
        <p:nvPicPr>
          <p:cNvPr id="2" name="图片 1"/>
          <p:cNvPicPr>
            <a:picLocks noChangeAspect="1"/>
          </p:cNvPicPr>
          <p:nvPr/>
        </p:nvPicPr>
        <p:blipFill>
          <a:blip r:embed="rId6"/>
          <a:stretch>
            <a:fillRect/>
          </a:stretch>
        </p:blipFill>
        <p:spPr>
          <a:xfrm>
            <a:off x="2212975" y="1481859"/>
            <a:ext cx="5737225" cy="2338634"/>
          </a:xfrm>
          <a:prstGeom prst="rect">
            <a:avLst/>
          </a:prstGeom>
        </p:spPr>
      </p:pic>
      <p:graphicFrame>
        <p:nvGraphicFramePr>
          <p:cNvPr id="5" name="对象 4"/>
          <p:cNvGraphicFramePr>
            <a:graphicFrameLocks noChangeAspect="1"/>
          </p:cNvGraphicFramePr>
          <p:nvPr>
            <p:extLst>
              <p:ext uri="{D42A27DB-BD31-4B8C-83A1-F6EECF244321}">
                <p14:modId xmlns:p14="http://schemas.microsoft.com/office/powerpoint/2010/main" val="3707610161"/>
              </p:ext>
            </p:extLst>
          </p:nvPr>
        </p:nvGraphicFramePr>
        <p:xfrm>
          <a:off x="2940050" y="3940039"/>
          <a:ext cx="1924050" cy="725004"/>
        </p:xfrm>
        <a:graphic>
          <a:graphicData uri="http://schemas.openxmlformats.org/presentationml/2006/ole">
            <mc:AlternateContent xmlns:mc="http://schemas.openxmlformats.org/markup-compatibility/2006">
              <mc:Choice xmlns:v="urn:schemas-microsoft-com:vml" Requires="v">
                <p:oleObj spid="_x0000_s3445" name="Equation" r:id="rId7" imgW="876240" imgH="330120" progId="Equation.DSMT4">
                  <p:embed/>
                </p:oleObj>
              </mc:Choice>
              <mc:Fallback>
                <p:oleObj name="Equation" r:id="rId7" imgW="876240" imgH="330120" progId="Equation.DSMT4">
                  <p:embed/>
                  <p:pic>
                    <p:nvPicPr>
                      <p:cNvPr id="0" name=""/>
                      <p:cNvPicPr/>
                      <p:nvPr/>
                    </p:nvPicPr>
                    <p:blipFill>
                      <a:blip r:embed="rId8"/>
                      <a:stretch>
                        <a:fillRect/>
                      </a:stretch>
                    </p:blipFill>
                    <p:spPr>
                      <a:xfrm>
                        <a:off x="2940050" y="3940039"/>
                        <a:ext cx="1924050" cy="725004"/>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973889914"/>
              </p:ext>
            </p:extLst>
          </p:nvPr>
        </p:nvGraphicFramePr>
        <p:xfrm>
          <a:off x="608445" y="4817443"/>
          <a:ext cx="559955" cy="856402"/>
        </p:xfrm>
        <a:graphic>
          <a:graphicData uri="http://schemas.openxmlformats.org/presentationml/2006/ole">
            <mc:AlternateContent xmlns:mc="http://schemas.openxmlformats.org/markup-compatibility/2006">
              <mc:Choice xmlns:v="urn:schemas-microsoft-com:vml" Requires="v">
                <p:oleObj spid="_x0000_s3446" name="Equation" r:id="rId9" imgW="215640" imgH="330120" progId="Equation.DSMT4">
                  <p:embed/>
                </p:oleObj>
              </mc:Choice>
              <mc:Fallback>
                <p:oleObj name="Equation" r:id="rId9" imgW="215640" imgH="330120" progId="Equation.DSMT4">
                  <p:embed/>
                  <p:pic>
                    <p:nvPicPr>
                      <p:cNvPr id="0" name=""/>
                      <p:cNvPicPr/>
                      <p:nvPr/>
                    </p:nvPicPr>
                    <p:blipFill>
                      <a:blip r:embed="rId10"/>
                      <a:stretch>
                        <a:fillRect/>
                      </a:stretch>
                    </p:blipFill>
                    <p:spPr>
                      <a:xfrm>
                        <a:off x="608445" y="4817443"/>
                        <a:ext cx="559955" cy="856402"/>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694672299"/>
              </p:ext>
            </p:extLst>
          </p:nvPr>
        </p:nvGraphicFramePr>
        <p:xfrm>
          <a:off x="647121" y="5684090"/>
          <a:ext cx="386509" cy="386509"/>
        </p:xfrm>
        <a:graphic>
          <a:graphicData uri="http://schemas.openxmlformats.org/presentationml/2006/ole">
            <mc:AlternateContent xmlns:mc="http://schemas.openxmlformats.org/markup-compatibility/2006">
              <mc:Choice xmlns:v="urn:schemas-microsoft-com:vml" Requires="v">
                <p:oleObj spid="_x0000_s3447" name="Equation" r:id="rId11" imgW="241200" imgH="241200" progId="Equation.DSMT4">
                  <p:embed/>
                </p:oleObj>
              </mc:Choice>
              <mc:Fallback>
                <p:oleObj name="Equation" r:id="rId11" imgW="241200" imgH="241200" progId="Equation.DSMT4">
                  <p:embed/>
                  <p:pic>
                    <p:nvPicPr>
                      <p:cNvPr id="0" name=""/>
                      <p:cNvPicPr/>
                      <p:nvPr/>
                    </p:nvPicPr>
                    <p:blipFill>
                      <a:blip r:embed="rId12"/>
                      <a:stretch>
                        <a:fillRect/>
                      </a:stretch>
                    </p:blipFill>
                    <p:spPr>
                      <a:xfrm>
                        <a:off x="647121" y="5684090"/>
                        <a:ext cx="386509" cy="386509"/>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265460904"/>
              </p:ext>
            </p:extLst>
          </p:nvPr>
        </p:nvGraphicFramePr>
        <p:xfrm>
          <a:off x="673100" y="6028337"/>
          <a:ext cx="360530" cy="468689"/>
        </p:xfrm>
        <a:graphic>
          <a:graphicData uri="http://schemas.openxmlformats.org/presentationml/2006/ole">
            <mc:AlternateContent xmlns:mc="http://schemas.openxmlformats.org/markup-compatibility/2006">
              <mc:Choice xmlns:v="urn:schemas-microsoft-com:vml" Requires="v">
                <p:oleObj spid="_x0000_s3448" name="Equation" r:id="rId13" imgW="126720" imgH="164880" progId="Equation.DSMT4">
                  <p:embed/>
                </p:oleObj>
              </mc:Choice>
              <mc:Fallback>
                <p:oleObj name="Equation" r:id="rId13" imgW="126720" imgH="164880" progId="Equation.DSMT4">
                  <p:embed/>
                  <p:pic>
                    <p:nvPicPr>
                      <p:cNvPr id="0" name=""/>
                      <p:cNvPicPr/>
                      <p:nvPr/>
                    </p:nvPicPr>
                    <p:blipFill>
                      <a:blip r:embed="rId14"/>
                      <a:stretch>
                        <a:fillRect/>
                      </a:stretch>
                    </p:blipFill>
                    <p:spPr>
                      <a:xfrm>
                        <a:off x="673100" y="6028337"/>
                        <a:ext cx="360530" cy="468689"/>
                      </a:xfrm>
                      <a:prstGeom prst="rect">
                        <a:avLst/>
                      </a:prstGeom>
                    </p:spPr>
                  </p:pic>
                </p:oleObj>
              </mc:Fallback>
            </mc:AlternateContent>
          </a:graphicData>
        </a:graphic>
      </p:graphicFrame>
    </p:spTree>
    <p:extLst>
      <p:ext uri="{BB962C8B-B14F-4D97-AF65-F5344CB8AC3E}">
        <p14:creationId xmlns:p14="http://schemas.microsoft.com/office/powerpoint/2010/main" val="2356293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43345" y="637309"/>
            <a:ext cx="11333019" cy="5957455"/>
          </a:xfrm>
        </p:spPr>
        <p:txBody>
          <a:bodyPr>
            <a:normAutofit/>
          </a:bodyPr>
          <a:lstStyle/>
          <a:p>
            <a:pPr algn="l"/>
            <a:r>
              <a:rPr lang="en-US" altLang="zh-CN" dirty="0" smtClean="0">
                <a:solidFill>
                  <a:srgbClr val="0070C0"/>
                </a:solidFill>
              </a:rPr>
              <a:t>Issues</a:t>
            </a:r>
          </a:p>
          <a:p>
            <a:pPr algn="l"/>
            <a:endParaRPr lang="en-US" altLang="zh-CN" dirty="0">
              <a:solidFill>
                <a:srgbClr val="0070C0"/>
              </a:solidFill>
            </a:endParaRPr>
          </a:p>
          <a:p>
            <a:pPr marL="342900" indent="-342900" algn="l">
              <a:buFont typeface="Arial" panose="020B0604020202020204" pitchFamily="34" charset="0"/>
              <a:buChar char="•"/>
            </a:pPr>
            <a:r>
              <a:rPr lang="en-US" altLang="zh-CN" dirty="0"/>
              <a:t>We can often get predictions </a:t>
            </a:r>
            <a:endParaRPr lang="en-US" altLang="zh-CN" dirty="0" smtClean="0"/>
          </a:p>
          <a:p>
            <a:pPr marL="342900" indent="-342900" algn="l">
              <a:buFont typeface="Arial" panose="020B0604020202020204" pitchFamily="34" charset="0"/>
              <a:buChar char="•"/>
            </a:pPr>
            <a:endParaRPr lang="en-US" altLang="zh-CN" dirty="0" smtClean="0"/>
          </a:p>
          <a:p>
            <a:pPr marL="342900" indent="-342900" algn="l">
              <a:buFont typeface="Arial" panose="020B0604020202020204" pitchFamily="34" charset="0"/>
              <a:buChar char="•"/>
            </a:pPr>
            <a:r>
              <a:rPr lang="en-US" altLang="zh-CN" dirty="0" smtClean="0"/>
              <a:t>Estimating </a:t>
            </a:r>
            <a:r>
              <a:rPr lang="en-US" altLang="zh-CN" dirty="0"/>
              <a:t>errors </a:t>
            </a:r>
            <a:r>
              <a:rPr lang="en-US" altLang="zh-CN" dirty="0" smtClean="0"/>
              <a:t>    in </a:t>
            </a:r>
            <a:r>
              <a:rPr lang="en-US" altLang="zh-CN" dirty="0"/>
              <a:t>predictions is </a:t>
            </a:r>
            <a:r>
              <a:rPr lang="en-US" altLang="zh-CN" dirty="0" smtClean="0"/>
              <a:t>harder</a:t>
            </a:r>
          </a:p>
          <a:p>
            <a:pPr marL="342900" indent="-342900" algn="l">
              <a:buFont typeface="Arial" panose="020B0604020202020204" pitchFamily="34" charset="0"/>
              <a:buChar char="•"/>
            </a:pPr>
            <a:endParaRPr lang="en-US" altLang="zh-CN" dirty="0"/>
          </a:p>
          <a:p>
            <a:pPr marL="342900" indent="-342900" algn="l">
              <a:buFont typeface="Arial" panose="020B0604020202020204" pitchFamily="34" charset="0"/>
              <a:buChar char="•"/>
            </a:pPr>
            <a:r>
              <a:rPr lang="en-US" altLang="zh-CN" dirty="0"/>
              <a:t>Choosing </a:t>
            </a:r>
            <a:r>
              <a:rPr lang="en-US" altLang="zh-CN" dirty="0" smtClean="0"/>
              <a:t>   is </a:t>
            </a:r>
            <a:r>
              <a:rPr lang="en-US" altLang="zh-CN" dirty="0"/>
              <a:t>hard</a:t>
            </a:r>
          </a:p>
          <a:p>
            <a:pPr marL="800100" lvl="1" indent="-342900" algn="l">
              <a:buFont typeface="Wingdings" panose="05000000000000000000" pitchFamily="2" charset="2"/>
              <a:buChar char="Ø"/>
            </a:pPr>
            <a:r>
              <a:rPr lang="en-US" altLang="zh-CN" dirty="0" smtClean="0"/>
              <a:t>it </a:t>
            </a:r>
            <a:r>
              <a:rPr lang="en-US" altLang="zh-CN" dirty="0"/>
              <a:t>balances risk against </a:t>
            </a:r>
            <a:r>
              <a:rPr lang="en-US" altLang="zh-CN" dirty="0" smtClean="0"/>
              <a:t>efficiency</a:t>
            </a:r>
            <a:endParaRPr lang="en-US" altLang="zh-CN" dirty="0"/>
          </a:p>
          <a:p>
            <a:pPr marL="800100" lvl="1" indent="-342900" algn="l">
              <a:buFont typeface="Wingdings" panose="05000000000000000000" pitchFamily="2" charset="2"/>
              <a:buChar char="Ø"/>
            </a:pPr>
            <a:r>
              <a:rPr lang="en-US" altLang="zh-CN" dirty="0" smtClean="0"/>
              <a:t>it's </a:t>
            </a:r>
            <a:r>
              <a:rPr lang="en-US" altLang="zh-CN" dirty="0"/>
              <a:t>hard to choose because the balance is poor here</a:t>
            </a:r>
            <a:endParaRPr lang="en-US" altLang="zh-CN" dirty="0">
              <a:solidFill>
                <a:srgbClr val="0070C0"/>
              </a:solidFill>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4037916613"/>
              </p:ext>
            </p:extLst>
          </p:nvPr>
        </p:nvGraphicFramePr>
        <p:xfrm>
          <a:off x="4786745" y="1197943"/>
          <a:ext cx="559955" cy="856402"/>
        </p:xfrm>
        <a:graphic>
          <a:graphicData uri="http://schemas.openxmlformats.org/presentationml/2006/ole">
            <mc:AlternateContent xmlns:mc="http://schemas.openxmlformats.org/markup-compatibility/2006">
              <mc:Choice xmlns:v="urn:schemas-microsoft-com:vml" Requires="v">
                <p:oleObj spid="_x0000_s4319" name="Equation" r:id="rId4" imgW="215640" imgH="330120" progId="Equation.DSMT4">
                  <p:embed/>
                </p:oleObj>
              </mc:Choice>
              <mc:Fallback>
                <p:oleObj name="Equation" r:id="rId4" imgW="215640" imgH="330120" progId="Equation.DSMT4">
                  <p:embed/>
                  <p:pic>
                    <p:nvPicPr>
                      <p:cNvPr id="6" name="对象 5"/>
                      <p:cNvPicPr/>
                      <p:nvPr/>
                    </p:nvPicPr>
                    <p:blipFill>
                      <a:blip r:embed="rId5"/>
                      <a:stretch>
                        <a:fillRect/>
                      </a:stretch>
                    </p:blipFill>
                    <p:spPr>
                      <a:xfrm>
                        <a:off x="4786745" y="1197943"/>
                        <a:ext cx="559955" cy="856402"/>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805352214"/>
              </p:ext>
            </p:extLst>
          </p:nvPr>
        </p:nvGraphicFramePr>
        <p:xfrm>
          <a:off x="3110921" y="2435345"/>
          <a:ext cx="386509" cy="386509"/>
        </p:xfrm>
        <a:graphic>
          <a:graphicData uri="http://schemas.openxmlformats.org/presentationml/2006/ole">
            <mc:AlternateContent xmlns:mc="http://schemas.openxmlformats.org/markup-compatibility/2006">
              <mc:Choice xmlns:v="urn:schemas-microsoft-com:vml" Requires="v">
                <p:oleObj spid="_x0000_s4320" name="Equation" r:id="rId6" imgW="241200" imgH="241200" progId="Equation.DSMT4">
                  <p:embed/>
                </p:oleObj>
              </mc:Choice>
              <mc:Fallback>
                <p:oleObj name="Equation" r:id="rId6" imgW="241200" imgH="241200" progId="Equation.DSMT4">
                  <p:embed/>
                  <p:pic>
                    <p:nvPicPr>
                      <p:cNvPr id="8" name="对象 7"/>
                      <p:cNvPicPr/>
                      <p:nvPr/>
                    </p:nvPicPr>
                    <p:blipFill>
                      <a:blip r:embed="rId7"/>
                      <a:stretch>
                        <a:fillRect/>
                      </a:stretch>
                    </p:blipFill>
                    <p:spPr>
                      <a:xfrm>
                        <a:off x="3110921" y="2435345"/>
                        <a:ext cx="386509" cy="386509"/>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790378895"/>
              </p:ext>
            </p:extLst>
          </p:nvPr>
        </p:nvGraphicFramePr>
        <p:xfrm>
          <a:off x="2120900" y="3381691"/>
          <a:ext cx="360530" cy="468689"/>
        </p:xfrm>
        <a:graphic>
          <a:graphicData uri="http://schemas.openxmlformats.org/presentationml/2006/ole">
            <mc:AlternateContent xmlns:mc="http://schemas.openxmlformats.org/markup-compatibility/2006">
              <mc:Choice xmlns:v="urn:schemas-microsoft-com:vml" Requires="v">
                <p:oleObj spid="_x0000_s4321" name="Equation" r:id="rId8" imgW="126720" imgH="164880" progId="Equation.DSMT4">
                  <p:embed/>
                </p:oleObj>
              </mc:Choice>
              <mc:Fallback>
                <p:oleObj name="Equation" r:id="rId8" imgW="126720" imgH="164880" progId="Equation.DSMT4">
                  <p:embed/>
                  <p:pic>
                    <p:nvPicPr>
                      <p:cNvPr id="9" name="对象 8"/>
                      <p:cNvPicPr/>
                      <p:nvPr/>
                    </p:nvPicPr>
                    <p:blipFill>
                      <a:blip r:embed="rId9"/>
                      <a:stretch>
                        <a:fillRect/>
                      </a:stretch>
                    </p:blipFill>
                    <p:spPr>
                      <a:xfrm>
                        <a:off x="2120900" y="3381691"/>
                        <a:ext cx="360530" cy="468689"/>
                      </a:xfrm>
                      <a:prstGeom prst="rect">
                        <a:avLst/>
                      </a:prstGeom>
                    </p:spPr>
                  </p:pic>
                </p:oleObj>
              </mc:Fallback>
            </mc:AlternateContent>
          </a:graphicData>
        </a:graphic>
      </p:graphicFrame>
    </p:spTree>
    <p:extLst>
      <p:ext uri="{BB962C8B-B14F-4D97-AF65-F5344CB8AC3E}">
        <p14:creationId xmlns:p14="http://schemas.microsoft.com/office/powerpoint/2010/main" val="1294604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43345" y="637309"/>
            <a:ext cx="11333019" cy="5957455"/>
          </a:xfrm>
        </p:spPr>
        <p:txBody>
          <a:bodyPr>
            <a:normAutofit/>
          </a:bodyPr>
          <a:lstStyle/>
          <a:p>
            <a:pPr algn="l"/>
            <a:r>
              <a:rPr lang="en-US" altLang="zh-CN" dirty="0">
                <a:solidFill>
                  <a:srgbClr val="0070C0"/>
                </a:solidFill>
              </a:rPr>
              <a:t>So lets build it more like </a:t>
            </a:r>
            <a:r>
              <a:rPr lang="en-US" altLang="zh-CN" dirty="0" smtClean="0">
                <a:solidFill>
                  <a:srgbClr val="0070C0"/>
                </a:solidFill>
              </a:rPr>
              <a:t>this</a:t>
            </a:r>
          </a:p>
          <a:p>
            <a:pPr algn="l"/>
            <a:endParaRPr lang="en-US" altLang="zh-CN" dirty="0">
              <a:solidFill>
                <a:srgbClr val="0070C0"/>
              </a:solidFill>
            </a:endParaRPr>
          </a:p>
          <a:p>
            <a:pPr algn="l"/>
            <a:endParaRPr lang="en-US" altLang="zh-CN" dirty="0" smtClean="0">
              <a:solidFill>
                <a:srgbClr val="0070C0"/>
              </a:solidFill>
            </a:endParaRPr>
          </a:p>
          <a:p>
            <a:pPr algn="l"/>
            <a:endParaRPr lang="en-US" altLang="zh-CN" dirty="0">
              <a:solidFill>
                <a:srgbClr val="0070C0"/>
              </a:solidFill>
            </a:endParaRPr>
          </a:p>
          <a:p>
            <a:pPr algn="l"/>
            <a:endParaRPr lang="en-US" altLang="zh-CN" dirty="0" smtClean="0">
              <a:solidFill>
                <a:srgbClr val="0070C0"/>
              </a:solidFill>
            </a:endParaRPr>
          </a:p>
          <a:p>
            <a:pPr algn="l"/>
            <a:endParaRPr lang="en-US" altLang="zh-CN" dirty="0">
              <a:solidFill>
                <a:srgbClr val="0070C0"/>
              </a:solidFill>
            </a:endParaRPr>
          </a:p>
          <a:p>
            <a:pPr algn="l"/>
            <a:endParaRPr lang="en-US" altLang="zh-CN" dirty="0" smtClean="0">
              <a:solidFill>
                <a:srgbClr val="0070C0"/>
              </a:solidFill>
            </a:endParaRPr>
          </a:p>
          <a:p>
            <a:pPr marL="342900" indent="-342900" algn="l">
              <a:buFont typeface="Arial" panose="020B0604020202020204" pitchFamily="34" charset="0"/>
              <a:buChar char="•"/>
            </a:pPr>
            <a:r>
              <a:rPr lang="en-US" altLang="zh-CN" dirty="0"/>
              <a:t>it's </a:t>
            </a:r>
            <a:r>
              <a:rPr lang="en-US" altLang="zh-CN" dirty="0" smtClean="0"/>
              <a:t>“less </a:t>
            </a:r>
            <a:r>
              <a:rPr lang="en-US" altLang="zh-CN" dirty="0"/>
              <a:t>optimal" in one sense</a:t>
            </a:r>
          </a:p>
          <a:p>
            <a:pPr marL="800100" lvl="1" indent="-342900" algn="l">
              <a:buFont typeface="Wingdings" panose="05000000000000000000" pitchFamily="2" charset="2"/>
              <a:buChar char="Ø"/>
            </a:pPr>
            <a:r>
              <a:rPr lang="en-US" altLang="zh-CN" dirty="0" smtClean="0"/>
              <a:t>we </a:t>
            </a:r>
            <a:r>
              <a:rPr lang="en-US" altLang="zh-CN" dirty="0"/>
              <a:t>have to build more links</a:t>
            </a:r>
          </a:p>
          <a:p>
            <a:pPr marL="800100" lvl="1" indent="-342900" algn="l">
              <a:buFont typeface="Wingdings" panose="05000000000000000000" pitchFamily="2" charset="2"/>
              <a:buChar char="Ø"/>
            </a:pPr>
            <a:r>
              <a:rPr lang="en-US" altLang="zh-CN" dirty="0" smtClean="0"/>
              <a:t>but </a:t>
            </a:r>
            <a:r>
              <a:rPr lang="en-US" altLang="zh-CN" dirty="0"/>
              <a:t>shorter links are usually </a:t>
            </a:r>
            <a:r>
              <a:rPr lang="en-US" altLang="zh-CN" dirty="0" smtClean="0"/>
              <a:t>cheaper</a:t>
            </a:r>
          </a:p>
          <a:p>
            <a:pPr marL="342900" indent="-342900" algn="l">
              <a:buFont typeface="Arial" panose="020B0604020202020204" pitchFamily="34" charset="0"/>
              <a:buChar char="•"/>
            </a:pPr>
            <a:endParaRPr lang="en-US" altLang="zh-CN" dirty="0">
              <a:solidFill>
                <a:srgbClr val="0070C0"/>
              </a:solidFill>
            </a:endParaRPr>
          </a:p>
          <a:p>
            <a:pPr marL="342900" indent="-342900" algn="l">
              <a:buFont typeface="Arial" panose="020B0604020202020204" pitchFamily="34" charset="0"/>
              <a:buChar char="•"/>
            </a:pPr>
            <a:r>
              <a:rPr lang="en-US" altLang="zh-CN" dirty="0" smtClean="0"/>
              <a:t>the </a:t>
            </a:r>
            <a:r>
              <a:rPr lang="en-US" altLang="zh-CN" dirty="0"/>
              <a:t>one long link </a:t>
            </a:r>
            <a:r>
              <a:rPr lang="en-US" altLang="zh-CN" dirty="0">
                <a:solidFill>
                  <a:srgbClr val="0070C0"/>
                </a:solidFill>
              </a:rPr>
              <a:t>multiplexes </a:t>
            </a:r>
            <a:r>
              <a:rPr lang="en-US" altLang="zh-CN" dirty="0"/>
              <a:t>the </a:t>
            </a:r>
            <a:r>
              <a:rPr lang="en-US" altLang="zh-CN" dirty="0" smtClean="0"/>
              <a:t>traffic </a:t>
            </a:r>
            <a:r>
              <a:rPr lang="en-US" altLang="zh-CN" dirty="0"/>
              <a:t>from left to right</a:t>
            </a:r>
          </a:p>
          <a:p>
            <a:pPr marL="800100" lvl="1" indent="-342900" algn="l">
              <a:buFont typeface="Wingdings" panose="05000000000000000000" pitchFamily="2" charset="2"/>
              <a:buChar char="Ø"/>
            </a:pPr>
            <a:r>
              <a:rPr lang="en-US" altLang="zh-CN" dirty="0" smtClean="0"/>
              <a:t>capacity </a:t>
            </a:r>
            <a:r>
              <a:rPr lang="en-US" altLang="zh-CN" dirty="0"/>
              <a:t>on long </a:t>
            </a:r>
            <a:r>
              <a:rPr lang="en-US" altLang="zh-CN" dirty="0" smtClean="0"/>
              <a:t>link</a:t>
            </a:r>
          </a:p>
          <a:p>
            <a:pPr lvl="1" algn="l"/>
            <a:r>
              <a:rPr lang="en-US" altLang="zh-CN" dirty="0"/>
              <a:t> </a:t>
            </a:r>
            <a:r>
              <a:rPr lang="en-US" altLang="zh-CN" dirty="0" smtClean="0"/>
              <a:t>     </a:t>
            </a:r>
          </a:p>
          <a:p>
            <a:pPr algn="l"/>
            <a:endParaRPr lang="en-US" altLang="zh-CN" dirty="0">
              <a:solidFill>
                <a:srgbClr val="0070C0"/>
              </a:solidFill>
            </a:endParaRPr>
          </a:p>
        </p:txBody>
      </p:sp>
      <p:pic>
        <p:nvPicPr>
          <p:cNvPr id="4" name="图片 3"/>
          <p:cNvPicPr>
            <a:picLocks noChangeAspect="1"/>
          </p:cNvPicPr>
          <p:nvPr/>
        </p:nvPicPr>
        <p:blipFill>
          <a:blip r:embed="rId4"/>
          <a:stretch>
            <a:fillRect/>
          </a:stretch>
        </p:blipFill>
        <p:spPr>
          <a:xfrm>
            <a:off x="1552575" y="1101436"/>
            <a:ext cx="6267450" cy="2514600"/>
          </a:xfrm>
          <a:prstGeom prst="rect">
            <a:avLst/>
          </a:prstGeom>
        </p:spPr>
      </p:pic>
      <p:graphicFrame>
        <p:nvGraphicFramePr>
          <p:cNvPr id="5" name="对象 4"/>
          <p:cNvGraphicFramePr>
            <a:graphicFrameLocks noChangeAspect="1"/>
          </p:cNvGraphicFramePr>
          <p:nvPr>
            <p:extLst>
              <p:ext uri="{D42A27DB-BD31-4B8C-83A1-F6EECF244321}">
                <p14:modId xmlns:p14="http://schemas.microsoft.com/office/powerpoint/2010/main" val="928844562"/>
              </p:ext>
            </p:extLst>
          </p:nvPr>
        </p:nvGraphicFramePr>
        <p:xfrm>
          <a:off x="3867150" y="6018212"/>
          <a:ext cx="1733550" cy="807407"/>
        </p:xfrm>
        <a:graphic>
          <a:graphicData uri="http://schemas.openxmlformats.org/presentationml/2006/ole">
            <mc:AlternateContent xmlns:mc="http://schemas.openxmlformats.org/markup-compatibility/2006">
              <mc:Choice xmlns:v="urn:schemas-microsoft-com:vml" Requires="v">
                <p:oleObj spid="_x0000_s5194" name="Equation" r:id="rId5" imgW="927000" imgH="431640" progId="Equation.DSMT4">
                  <p:embed/>
                </p:oleObj>
              </mc:Choice>
              <mc:Fallback>
                <p:oleObj name="Equation" r:id="rId5" imgW="927000" imgH="431640" progId="Equation.DSMT4">
                  <p:embed/>
                  <p:pic>
                    <p:nvPicPr>
                      <p:cNvPr id="0" name=""/>
                      <p:cNvPicPr/>
                      <p:nvPr/>
                    </p:nvPicPr>
                    <p:blipFill>
                      <a:blip r:embed="rId6"/>
                      <a:stretch>
                        <a:fillRect/>
                      </a:stretch>
                    </p:blipFill>
                    <p:spPr>
                      <a:xfrm>
                        <a:off x="3867150" y="6018212"/>
                        <a:ext cx="1733550" cy="807407"/>
                      </a:xfrm>
                      <a:prstGeom prst="rect">
                        <a:avLst/>
                      </a:prstGeom>
                    </p:spPr>
                  </p:pic>
                </p:oleObj>
              </mc:Fallback>
            </mc:AlternateContent>
          </a:graphicData>
        </a:graphic>
      </p:graphicFrame>
    </p:spTree>
    <p:extLst>
      <p:ext uri="{BB962C8B-B14F-4D97-AF65-F5344CB8AC3E}">
        <p14:creationId xmlns:p14="http://schemas.microsoft.com/office/powerpoint/2010/main" val="777190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56045" y="391340"/>
            <a:ext cx="11333019" cy="5957455"/>
          </a:xfrm>
        </p:spPr>
        <p:txBody>
          <a:bodyPr>
            <a:normAutofit/>
          </a:bodyPr>
          <a:lstStyle/>
          <a:p>
            <a:pPr algn="l"/>
            <a:r>
              <a:rPr lang="en-US" altLang="zh-CN" dirty="0">
                <a:solidFill>
                  <a:srgbClr val="0070C0"/>
                </a:solidFill>
              </a:rPr>
              <a:t>Assuming independent </a:t>
            </a:r>
            <a:r>
              <a:rPr lang="en-US" altLang="zh-CN" dirty="0" smtClean="0">
                <a:solidFill>
                  <a:srgbClr val="0070C0"/>
                </a:solidFill>
              </a:rPr>
              <a:t>errors</a:t>
            </a:r>
          </a:p>
          <a:p>
            <a:pPr algn="l"/>
            <a:endParaRPr lang="en-US" altLang="zh-CN" dirty="0">
              <a:solidFill>
                <a:srgbClr val="0070C0"/>
              </a:solidFill>
            </a:endParaRPr>
          </a:p>
          <a:p>
            <a:pPr algn="l"/>
            <a:endParaRPr lang="en-US" altLang="zh-CN" dirty="0" smtClean="0">
              <a:solidFill>
                <a:srgbClr val="0070C0"/>
              </a:solidFill>
            </a:endParaRPr>
          </a:p>
          <a:p>
            <a:pPr algn="l"/>
            <a:r>
              <a:rPr lang="en-US" altLang="zh-CN" dirty="0"/>
              <a:t>To </a:t>
            </a:r>
            <a:r>
              <a:rPr lang="en-US" altLang="zh-CN" dirty="0" smtClean="0"/>
              <a:t>determine     we </a:t>
            </a:r>
            <a:r>
              <a:rPr lang="en-US" altLang="zh-CN" dirty="0"/>
              <a:t>need an error model</a:t>
            </a:r>
          </a:p>
          <a:p>
            <a:pPr marL="342900" indent="-342900" algn="l">
              <a:buFont typeface="Arial" panose="020B0604020202020204" pitchFamily="34" charset="0"/>
              <a:buChar char="•"/>
            </a:pPr>
            <a:r>
              <a:rPr lang="en-US" altLang="zh-CN" dirty="0"/>
              <a:t>very typically, people use IID </a:t>
            </a:r>
            <a:r>
              <a:rPr lang="en-US" altLang="zh-CN" dirty="0" smtClean="0"/>
              <a:t>Gaussian</a:t>
            </a:r>
          </a:p>
          <a:p>
            <a:pPr marL="342900" indent="-342900" algn="l">
              <a:buFont typeface="Arial" panose="020B0604020202020204" pitchFamily="34" charset="0"/>
              <a:buChar char="•"/>
            </a:pPr>
            <a:endParaRPr lang="en-US" altLang="zh-CN" dirty="0">
              <a:solidFill>
                <a:srgbClr val="0070C0"/>
              </a:solidFill>
            </a:endParaRPr>
          </a:p>
          <a:p>
            <a:pPr marL="342900" indent="-342900" algn="l">
              <a:buFont typeface="Arial" panose="020B0604020202020204" pitchFamily="34" charset="0"/>
              <a:buChar char="•"/>
            </a:pPr>
            <a:endParaRPr lang="en-US" altLang="zh-CN" dirty="0" smtClean="0">
              <a:solidFill>
                <a:srgbClr val="0070C0"/>
              </a:solidFill>
            </a:endParaRPr>
          </a:p>
          <a:p>
            <a:pPr marL="342900" indent="-342900" algn="l">
              <a:buFont typeface="Arial" panose="020B0604020202020204" pitchFamily="34" charset="0"/>
              <a:buChar char="•"/>
            </a:pPr>
            <a:r>
              <a:rPr lang="en-US" altLang="zh-CN" dirty="0" err="1" smtClean="0"/>
              <a:t>e.g</a:t>
            </a:r>
            <a:r>
              <a:rPr lang="en-US" altLang="zh-CN" dirty="0" smtClean="0"/>
              <a:t> if        above were 2</a:t>
            </a:r>
          </a:p>
          <a:p>
            <a:pPr marL="342900" indent="-342900" algn="l">
              <a:buFont typeface="Arial" panose="020B0604020202020204" pitchFamily="34" charset="0"/>
              <a:buChar char="•"/>
            </a:pPr>
            <a:endParaRPr lang="en-US" altLang="zh-CN" dirty="0" smtClean="0"/>
          </a:p>
          <a:p>
            <a:pPr algn="l"/>
            <a:endParaRPr lang="en-US" altLang="zh-CN" dirty="0" smtClean="0">
              <a:solidFill>
                <a:srgbClr val="0070C0"/>
              </a:solidFill>
            </a:endParaRPr>
          </a:p>
          <a:p>
            <a:pPr marL="342900" indent="-342900" algn="l">
              <a:buFont typeface="Arial" panose="020B0604020202020204" pitchFamily="34" charset="0"/>
              <a:buChar char="•"/>
            </a:pPr>
            <a:r>
              <a:rPr lang="en-US" altLang="zh-CN" dirty="0" smtClean="0"/>
              <a:t>So when errors are large enough</a:t>
            </a:r>
          </a:p>
          <a:p>
            <a:pPr marL="342900" indent="-342900" algn="l">
              <a:buFont typeface="Arial" panose="020B0604020202020204" pitchFamily="34" charset="0"/>
              <a:buChar char="•"/>
            </a:pPr>
            <a:endParaRPr lang="en-US" altLang="zh-CN" dirty="0">
              <a:solidFill>
                <a:srgbClr val="0070C0"/>
              </a:solidFill>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116700610"/>
              </p:ext>
            </p:extLst>
          </p:nvPr>
        </p:nvGraphicFramePr>
        <p:xfrm>
          <a:off x="2355121" y="1709279"/>
          <a:ext cx="431800" cy="395817"/>
        </p:xfrm>
        <a:graphic>
          <a:graphicData uri="http://schemas.openxmlformats.org/presentationml/2006/ole">
            <mc:AlternateContent xmlns:mc="http://schemas.openxmlformats.org/markup-compatibility/2006">
              <mc:Choice xmlns:v="urn:schemas-microsoft-com:vml" Requires="v">
                <p:oleObj spid="_x0000_s6572" name="Equation" r:id="rId4" imgW="152280" imgH="139680" progId="Equation.DSMT4">
                  <p:embed/>
                </p:oleObj>
              </mc:Choice>
              <mc:Fallback>
                <p:oleObj name="Equation" r:id="rId4" imgW="152280" imgH="139680" progId="Equation.DSMT4">
                  <p:embed/>
                  <p:pic>
                    <p:nvPicPr>
                      <p:cNvPr id="0" name=""/>
                      <p:cNvPicPr/>
                      <p:nvPr/>
                    </p:nvPicPr>
                    <p:blipFill>
                      <a:blip r:embed="rId5"/>
                      <a:stretch>
                        <a:fillRect/>
                      </a:stretch>
                    </p:blipFill>
                    <p:spPr>
                      <a:xfrm>
                        <a:off x="2355121" y="1709279"/>
                        <a:ext cx="431800" cy="395817"/>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603433725"/>
              </p:ext>
            </p:extLst>
          </p:nvPr>
        </p:nvGraphicFramePr>
        <p:xfrm>
          <a:off x="1619250" y="3419136"/>
          <a:ext cx="597986" cy="668337"/>
        </p:xfrm>
        <a:graphic>
          <a:graphicData uri="http://schemas.openxmlformats.org/presentationml/2006/ole">
            <mc:AlternateContent xmlns:mc="http://schemas.openxmlformats.org/markup-compatibility/2006">
              <mc:Choice xmlns:v="urn:schemas-microsoft-com:vml" Requires="v">
                <p:oleObj spid="_x0000_s6573" name="Equation" r:id="rId6" imgW="215640" imgH="241200" progId="Equation.DSMT4">
                  <p:embed/>
                </p:oleObj>
              </mc:Choice>
              <mc:Fallback>
                <p:oleObj name="Equation" r:id="rId6" imgW="215640" imgH="241200" progId="Equation.DSMT4">
                  <p:embed/>
                  <p:pic>
                    <p:nvPicPr>
                      <p:cNvPr id="0" name=""/>
                      <p:cNvPicPr/>
                      <p:nvPr/>
                    </p:nvPicPr>
                    <p:blipFill>
                      <a:blip r:embed="rId7"/>
                      <a:stretch>
                        <a:fillRect/>
                      </a:stretch>
                    </p:blipFill>
                    <p:spPr>
                      <a:xfrm>
                        <a:off x="1619250" y="3419136"/>
                        <a:ext cx="597986" cy="668337"/>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782071835"/>
              </p:ext>
            </p:extLst>
          </p:nvPr>
        </p:nvGraphicFramePr>
        <p:xfrm>
          <a:off x="2853023" y="1024301"/>
          <a:ext cx="1582305" cy="835935"/>
        </p:xfrm>
        <a:graphic>
          <a:graphicData uri="http://schemas.openxmlformats.org/presentationml/2006/ole">
            <mc:AlternateContent xmlns:mc="http://schemas.openxmlformats.org/markup-compatibility/2006">
              <mc:Choice xmlns:v="urn:schemas-microsoft-com:vml" Requires="v">
                <p:oleObj spid="_x0000_s6574" name="Equation" r:id="rId8" imgW="672840" imgH="355320" progId="Equation.DSMT4">
                  <p:embed/>
                </p:oleObj>
              </mc:Choice>
              <mc:Fallback>
                <p:oleObj name="Equation" r:id="rId8" imgW="672840" imgH="355320" progId="Equation.DSMT4">
                  <p:embed/>
                  <p:pic>
                    <p:nvPicPr>
                      <p:cNvPr id="0" name=""/>
                      <p:cNvPicPr/>
                      <p:nvPr/>
                    </p:nvPicPr>
                    <p:blipFill>
                      <a:blip r:embed="rId9"/>
                      <a:stretch>
                        <a:fillRect/>
                      </a:stretch>
                    </p:blipFill>
                    <p:spPr>
                      <a:xfrm>
                        <a:off x="2853023" y="1024301"/>
                        <a:ext cx="1582305" cy="835935"/>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978630578"/>
              </p:ext>
            </p:extLst>
          </p:nvPr>
        </p:nvGraphicFramePr>
        <p:xfrm>
          <a:off x="3380441" y="2765684"/>
          <a:ext cx="2071686" cy="966787"/>
        </p:xfrm>
        <a:graphic>
          <a:graphicData uri="http://schemas.openxmlformats.org/presentationml/2006/ole">
            <mc:AlternateContent xmlns:mc="http://schemas.openxmlformats.org/markup-compatibility/2006">
              <mc:Choice xmlns:v="urn:schemas-microsoft-com:vml" Requires="v">
                <p:oleObj spid="_x0000_s6575" name="Equation" r:id="rId10" imgW="761760" imgH="355320" progId="Equation.DSMT4">
                  <p:embed/>
                </p:oleObj>
              </mc:Choice>
              <mc:Fallback>
                <p:oleObj name="Equation" r:id="rId10" imgW="761760" imgH="355320" progId="Equation.DSMT4">
                  <p:embed/>
                  <p:pic>
                    <p:nvPicPr>
                      <p:cNvPr id="0" name=""/>
                      <p:cNvPicPr/>
                      <p:nvPr/>
                    </p:nvPicPr>
                    <p:blipFill>
                      <a:blip r:embed="rId11"/>
                      <a:stretch>
                        <a:fillRect/>
                      </a:stretch>
                    </p:blipFill>
                    <p:spPr>
                      <a:xfrm>
                        <a:off x="3380441" y="2765684"/>
                        <a:ext cx="2071686" cy="966787"/>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009908194"/>
              </p:ext>
            </p:extLst>
          </p:nvPr>
        </p:nvGraphicFramePr>
        <p:xfrm>
          <a:off x="2435798" y="4214669"/>
          <a:ext cx="3545899" cy="893041"/>
        </p:xfrm>
        <a:graphic>
          <a:graphicData uri="http://schemas.openxmlformats.org/presentationml/2006/ole">
            <mc:AlternateContent xmlns:mc="http://schemas.openxmlformats.org/markup-compatibility/2006">
              <mc:Choice xmlns:v="urn:schemas-microsoft-com:vml" Requires="v">
                <p:oleObj spid="_x0000_s6576" name="Equation" r:id="rId12" imgW="1714320" imgH="431640" progId="Equation.DSMT4">
                  <p:embed/>
                </p:oleObj>
              </mc:Choice>
              <mc:Fallback>
                <p:oleObj name="Equation" r:id="rId12" imgW="1714320" imgH="431640" progId="Equation.DSMT4">
                  <p:embed/>
                  <p:pic>
                    <p:nvPicPr>
                      <p:cNvPr id="0" name=""/>
                      <p:cNvPicPr/>
                      <p:nvPr/>
                    </p:nvPicPr>
                    <p:blipFill>
                      <a:blip r:embed="rId13"/>
                      <a:stretch>
                        <a:fillRect/>
                      </a:stretch>
                    </p:blipFill>
                    <p:spPr>
                      <a:xfrm>
                        <a:off x="2435798" y="4214669"/>
                        <a:ext cx="3545899" cy="893041"/>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788503846"/>
              </p:ext>
            </p:extLst>
          </p:nvPr>
        </p:nvGraphicFramePr>
        <p:xfrm>
          <a:off x="2853023" y="5420701"/>
          <a:ext cx="2711451" cy="990269"/>
        </p:xfrm>
        <a:graphic>
          <a:graphicData uri="http://schemas.openxmlformats.org/presentationml/2006/ole">
            <mc:AlternateContent xmlns:mc="http://schemas.openxmlformats.org/markup-compatibility/2006">
              <mc:Choice xmlns:v="urn:schemas-microsoft-com:vml" Requires="v">
                <p:oleObj spid="_x0000_s6577" name="Equation" r:id="rId14" imgW="1460160" imgH="533160" progId="Equation.DSMT4">
                  <p:embed/>
                </p:oleObj>
              </mc:Choice>
              <mc:Fallback>
                <p:oleObj name="Equation" r:id="rId14" imgW="1460160" imgH="533160" progId="Equation.DSMT4">
                  <p:embed/>
                  <p:pic>
                    <p:nvPicPr>
                      <p:cNvPr id="0" name=""/>
                      <p:cNvPicPr/>
                      <p:nvPr/>
                    </p:nvPicPr>
                    <p:blipFill>
                      <a:blip r:embed="rId15"/>
                      <a:stretch>
                        <a:fillRect/>
                      </a:stretch>
                    </p:blipFill>
                    <p:spPr>
                      <a:xfrm>
                        <a:off x="2853023" y="5420701"/>
                        <a:ext cx="2711451" cy="990269"/>
                      </a:xfrm>
                      <a:prstGeom prst="rect">
                        <a:avLst/>
                      </a:prstGeom>
                    </p:spPr>
                  </p:pic>
                </p:oleObj>
              </mc:Fallback>
            </mc:AlternateContent>
          </a:graphicData>
        </a:graphic>
      </p:graphicFrame>
    </p:spTree>
    <p:extLst>
      <p:ext uri="{BB962C8B-B14F-4D97-AF65-F5344CB8AC3E}">
        <p14:creationId xmlns:p14="http://schemas.microsoft.com/office/powerpoint/2010/main" val="680482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05245" y="408709"/>
            <a:ext cx="11333019" cy="5957455"/>
          </a:xfrm>
        </p:spPr>
        <p:txBody>
          <a:bodyPr>
            <a:normAutofit/>
          </a:bodyPr>
          <a:lstStyle/>
          <a:p>
            <a:pPr algn="l"/>
            <a:r>
              <a:rPr lang="en-US" altLang="zh-CN" dirty="0">
                <a:solidFill>
                  <a:srgbClr val="0070C0"/>
                </a:solidFill>
              </a:rPr>
              <a:t>Multiplexing </a:t>
            </a:r>
            <a:r>
              <a:rPr lang="en-US" altLang="zh-CN" dirty="0" smtClean="0">
                <a:solidFill>
                  <a:srgbClr val="0070C0"/>
                </a:solidFill>
              </a:rPr>
              <a:t>gain</a:t>
            </a:r>
          </a:p>
          <a:p>
            <a:pPr algn="l"/>
            <a:endParaRPr lang="en-US" altLang="zh-CN" dirty="0" smtClean="0"/>
          </a:p>
          <a:p>
            <a:pPr marL="342900" indent="-342900" algn="l">
              <a:buFont typeface="Arial" panose="020B0604020202020204" pitchFamily="34" charset="0"/>
              <a:buChar char="•"/>
            </a:pPr>
            <a:r>
              <a:rPr lang="en-US" altLang="zh-CN" dirty="0"/>
              <a:t>The phenomena is called multiplexing gain</a:t>
            </a:r>
          </a:p>
          <a:p>
            <a:pPr marL="800100" lvl="1" indent="-342900" algn="l">
              <a:buFont typeface="Wingdings" panose="05000000000000000000" pitchFamily="2" charset="2"/>
              <a:buChar char="Ø"/>
            </a:pPr>
            <a:r>
              <a:rPr lang="en-US" altLang="zh-CN" dirty="0" smtClean="0"/>
              <a:t>but </a:t>
            </a:r>
            <a:r>
              <a:rPr lang="en-US" altLang="zh-CN" dirty="0"/>
              <a:t>it doesn't seem to be used (explicitly) in IP network design</a:t>
            </a:r>
            <a:r>
              <a:rPr lang="en-US" altLang="zh-CN" dirty="0" smtClean="0"/>
              <a:t>?</a:t>
            </a:r>
          </a:p>
          <a:p>
            <a:pPr marL="800100" lvl="1" indent="-342900" algn="l">
              <a:buFont typeface="Wingdings" panose="05000000000000000000" pitchFamily="2" charset="2"/>
              <a:buChar char="Ø"/>
            </a:pPr>
            <a:endParaRPr lang="en-US" altLang="zh-CN" dirty="0"/>
          </a:p>
          <a:p>
            <a:pPr marL="342900" indent="-342900" algn="l">
              <a:buFont typeface="Arial" panose="020B0604020202020204" pitchFamily="34" charset="0"/>
              <a:buChar char="•"/>
            </a:pPr>
            <a:r>
              <a:rPr lang="en-US" altLang="zh-CN" dirty="0"/>
              <a:t>The analogy with </a:t>
            </a:r>
            <a:r>
              <a:rPr lang="en-US" altLang="zh-CN" dirty="0" smtClean="0"/>
              <a:t>finance </a:t>
            </a:r>
            <a:r>
              <a:rPr lang="en-US" altLang="zh-CN" dirty="0"/>
              <a:t>is clear</a:t>
            </a:r>
          </a:p>
          <a:p>
            <a:pPr marL="800100" lvl="1" indent="-342900" algn="l">
              <a:buFont typeface="Wingdings" panose="05000000000000000000" pitchFamily="2" charset="2"/>
              <a:buChar char="Ø"/>
            </a:pPr>
            <a:r>
              <a:rPr lang="en-US" altLang="zh-CN" dirty="0" smtClean="0"/>
              <a:t>a </a:t>
            </a:r>
            <a:r>
              <a:rPr lang="en-US" altLang="zh-CN" dirty="0"/>
              <a:t>portfolio decreases risk by including shares whose risks are (hopefully)</a:t>
            </a:r>
          </a:p>
          <a:p>
            <a:pPr algn="l"/>
            <a:r>
              <a:rPr lang="en-US" altLang="zh-CN" dirty="0" smtClean="0"/>
              <a:t>	uncorrelated</a:t>
            </a:r>
            <a:r>
              <a:rPr lang="en-US" altLang="zh-CN" dirty="0"/>
              <a:t>, so total risk is less</a:t>
            </a:r>
          </a:p>
          <a:p>
            <a:pPr marL="800100" lvl="1" indent="-342900" algn="l">
              <a:buFont typeface="Wingdings" panose="05000000000000000000" pitchFamily="2" charset="2"/>
              <a:buChar char="Ø"/>
            </a:pPr>
            <a:r>
              <a:rPr lang="en-US" altLang="zh-CN" dirty="0" smtClean="0"/>
              <a:t>multiplexing </a:t>
            </a:r>
            <a:r>
              <a:rPr lang="en-US" altLang="zh-CN" dirty="0"/>
              <a:t>does the </a:t>
            </a:r>
            <a:r>
              <a:rPr lang="en-US" altLang="zh-CN" dirty="0" smtClean="0"/>
              <a:t>same</a:t>
            </a:r>
          </a:p>
          <a:p>
            <a:pPr marL="800100" lvl="1" indent="-342900" algn="l">
              <a:buFont typeface="Wingdings" panose="05000000000000000000" pitchFamily="2" charset="2"/>
              <a:buChar char="Ø"/>
            </a:pPr>
            <a:endParaRPr lang="en-US" altLang="zh-CN" dirty="0"/>
          </a:p>
          <a:p>
            <a:pPr marL="342900" indent="-342900" algn="l">
              <a:buFont typeface="Arial" panose="020B0604020202020204" pitchFamily="34" charset="0"/>
              <a:buChar char="•"/>
            </a:pPr>
            <a:r>
              <a:rPr lang="en-US" altLang="zh-CN" dirty="0"/>
              <a:t>There is a cost for lack of knowledge</a:t>
            </a:r>
          </a:p>
          <a:p>
            <a:pPr marL="800100" lvl="1" indent="-342900" algn="l">
              <a:buFont typeface="Wingdings" panose="05000000000000000000" pitchFamily="2" charset="2"/>
              <a:buChar char="Ø"/>
            </a:pPr>
            <a:r>
              <a:rPr lang="en-US" altLang="zh-CN" dirty="0" smtClean="0"/>
              <a:t> </a:t>
            </a:r>
            <a:r>
              <a:rPr lang="en-US" altLang="zh-CN" dirty="0"/>
              <a:t>don't want to ignore data</a:t>
            </a:r>
          </a:p>
        </p:txBody>
      </p:sp>
    </p:spTree>
    <p:extLst>
      <p:ext uri="{BB962C8B-B14F-4D97-AF65-F5344CB8AC3E}">
        <p14:creationId xmlns:p14="http://schemas.microsoft.com/office/powerpoint/2010/main" val="3391983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43345" y="637309"/>
            <a:ext cx="11333019" cy="5957455"/>
          </a:xfrm>
        </p:spPr>
        <p:txBody>
          <a:bodyPr>
            <a:normAutofit/>
          </a:bodyPr>
          <a:lstStyle/>
          <a:p>
            <a:pPr algn="l"/>
            <a:r>
              <a:rPr lang="en-US" altLang="zh-CN" dirty="0" smtClean="0">
                <a:solidFill>
                  <a:srgbClr val="0070C0"/>
                </a:solidFill>
              </a:rPr>
              <a:t>Networks Design</a:t>
            </a:r>
          </a:p>
          <a:p>
            <a:pPr algn="l"/>
            <a:endParaRPr lang="en-US" altLang="zh-CN" dirty="0">
              <a:solidFill>
                <a:srgbClr val="0070C0"/>
              </a:solidFill>
            </a:endParaRPr>
          </a:p>
          <a:p>
            <a:pPr algn="l"/>
            <a:r>
              <a:rPr lang="en-US" altLang="zh-CN" dirty="0"/>
              <a:t>Networks are more complicated than the above example but same deal</a:t>
            </a:r>
          </a:p>
          <a:p>
            <a:pPr algn="l"/>
            <a:r>
              <a:rPr lang="en-US" altLang="zh-CN" dirty="0" smtClean="0"/>
              <a:t>Applies</a:t>
            </a:r>
          </a:p>
          <a:p>
            <a:pPr algn="l"/>
            <a:endParaRPr lang="en-US" altLang="zh-CN" dirty="0"/>
          </a:p>
          <a:p>
            <a:pPr marL="342900" indent="-342900" algn="l">
              <a:buFont typeface="Arial" panose="020B0604020202020204" pitchFamily="34" charset="0"/>
              <a:buChar char="•"/>
            </a:pPr>
            <a:r>
              <a:rPr lang="en-US" altLang="zh-CN" dirty="0"/>
              <a:t>optimal when </a:t>
            </a:r>
            <a:r>
              <a:rPr lang="en-US" altLang="zh-CN" dirty="0" smtClean="0"/>
              <a:t>traffic </a:t>
            </a:r>
            <a:r>
              <a:rPr lang="en-US" altLang="zh-CN" dirty="0"/>
              <a:t>is known isn't robust (its sensitive)</a:t>
            </a:r>
          </a:p>
          <a:p>
            <a:pPr marL="342900" indent="-342900" algn="l">
              <a:buFont typeface="Arial" panose="020B0604020202020204" pitchFamily="34" charset="0"/>
              <a:buChar char="•"/>
            </a:pPr>
            <a:r>
              <a:rPr lang="en-US" altLang="zh-CN" dirty="0"/>
              <a:t>optimizing separately is a bad idea</a:t>
            </a:r>
          </a:p>
          <a:p>
            <a:pPr marL="342900" indent="-342900" algn="l">
              <a:buFont typeface="Arial" panose="020B0604020202020204" pitchFamily="34" charset="0"/>
              <a:buChar char="•"/>
            </a:pPr>
            <a:r>
              <a:rPr lang="en-US" altLang="zh-CN" dirty="0"/>
              <a:t>so some aggregation should happen</a:t>
            </a:r>
            <a:endParaRPr lang="en-US" altLang="zh-CN" dirty="0">
              <a:solidFill>
                <a:srgbClr val="0070C0"/>
              </a:solidFill>
            </a:endParaRPr>
          </a:p>
        </p:txBody>
      </p:sp>
    </p:spTree>
    <p:extLst>
      <p:ext uri="{BB962C8B-B14F-4D97-AF65-F5344CB8AC3E}">
        <p14:creationId xmlns:p14="http://schemas.microsoft.com/office/powerpoint/2010/main" val="2361712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05245" y="408709"/>
            <a:ext cx="11333019" cy="5957455"/>
          </a:xfrm>
        </p:spPr>
        <p:txBody>
          <a:bodyPr>
            <a:normAutofit/>
          </a:bodyPr>
          <a:lstStyle/>
          <a:p>
            <a:pPr algn="l"/>
            <a:r>
              <a:rPr lang="en-US" altLang="zh-CN" dirty="0" smtClean="0">
                <a:solidFill>
                  <a:srgbClr val="0070C0"/>
                </a:solidFill>
              </a:rPr>
              <a:t>Tricky</a:t>
            </a:r>
          </a:p>
          <a:p>
            <a:pPr algn="l"/>
            <a:endParaRPr lang="en-US" altLang="zh-CN" dirty="0" smtClean="0"/>
          </a:p>
          <a:p>
            <a:pPr algn="l"/>
            <a:r>
              <a:rPr lang="en-US" altLang="zh-CN" dirty="0" smtClean="0"/>
              <a:t>The </a:t>
            </a:r>
            <a:r>
              <a:rPr lang="en-US" altLang="zh-CN" dirty="0"/>
              <a:t>goal to balance risk with </a:t>
            </a:r>
            <a:r>
              <a:rPr lang="en-US" altLang="zh-CN" dirty="0" smtClean="0"/>
              <a:t>optimality</a:t>
            </a:r>
          </a:p>
          <a:p>
            <a:pPr algn="l"/>
            <a:endParaRPr lang="en-US" altLang="zh-CN" dirty="0"/>
          </a:p>
          <a:p>
            <a:pPr marL="342900" indent="-342900" algn="l">
              <a:buFont typeface="Arial" panose="020B0604020202020204" pitchFamily="34" charset="0"/>
              <a:buChar char="•"/>
            </a:pPr>
            <a:r>
              <a:rPr lang="en-US" altLang="zh-CN" dirty="0"/>
              <a:t>What is risk here</a:t>
            </a:r>
          </a:p>
          <a:p>
            <a:pPr marL="800100" lvl="1" indent="-342900" algn="l">
              <a:buFont typeface="Wingdings" panose="05000000000000000000" pitchFamily="2" charset="2"/>
              <a:buChar char="Ø"/>
            </a:pPr>
            <a:r>
              <a:rPr lang="en-US" altLang="zh-CN" dirty="0" smtClean="0"/>
              <a:t>is </a:t>
            </a:r>
            <a:r>
              <a:rPr lang="en-US" altLang="zh-CN" dirty="0"/>
              <a:t>IID Gaussian a good model for errors?</a:t>
            </a:r>
          </a:p>
          <a:p>
            <a:pPr lvl="1" algn="l"/>
            <a:endParaRPr lang="en-US" altLang="zh-CN" dirty="0"/>
          </a:p>
          <a:p>
            <a:pPr marL="342900" indent="-342900" algn="l">
              <a:buFont typeface="Arial" panose="020B0604020202020204" pitchFamily="34" charset="0"/>
              <a:buChar char="•"/>
            </a:pPr>
            <a:r>
              <a:rPr lang="en-US" altLang="zh-CN" dirty="0"/>
              <a:t>What is optimal</a:t>
            </a:r>
          </a:p>
          <a:p>
            <a:pPr marL="800100" lvl="1" indent="-342900" algn="l">
              <a:buFont typeface="Wingdings" panose="05000000000000000000" pitchFamily="2" charset="2"/>
              <a:buChar char="Ø"/>
            </a:pPr>
            <a:r>
              <a:rPr lang="en-US" altLang="zh-CN" dirty="0" smtClean="0"/>
              <a:t>lots </a:t>
            </a:r>
            <a:r>
              <a:rPr lang="en-US" altLang="zh-CN" dirty="0"/>
              <a:t>of work on network design, so we will use a simple </a:t>
            </a:r>
            <a:r>
              <a:rPr lang="en-US" altLang="zh-CN" dirty="0" smtClean="0"/>
              <a:t>case</a:t>
            </a:r>
          </a:p>
          <a:p>
            <a:pPr marL="800100" lvl="1" indent="-342900" algn="l">
              <a:buFont typeface="Wingdings" panose="05000000000000000000" pitchFamily="2" charset="2"/>
              <a:buChar char="Ø"/>
            </a:pPr>
            <a:endParaRPr lang="en-US" altLang="zh-CN" dirty="0"/>
          </a:p>
          <a:p>
            <a:pPr marL="342900" indent="-342900" algn="l">
              <a:buFont typeface="Arial" panose="020B0604020202020204" pitchFamily="34" charset="0"/>
              <a:buChar char="•"/>
            </a:pPr>
            <a:r>
              <a:rPr lang="en-US" altLang="zh-CN" dirty="0"/>
              <a:t>How do you balance them?</a:t>
            </a:r>
          </a:p>
          <a:p>
            <a:pPr marL="800100" lvl="1" indent="-342900" algn="l">
              <a:buFont typeface="Wingdings" panose="05000000000000000000" pitchFamily="2" charset="2"/>
              <a:buChar char="Ø"/>
            </a:pPr>
            <a:r>
              <a:rPr lang="en-US" altLang="zh-CN" dirty="0" smtClean="0"/>
              <a:t>stochastic </a:t>
            </a:r>
            <a:r>
              <a:rPr lang="en-US" altLang="zh-CN" dirty="0"/>
              <a:t>optimization</a:t>
            </a:r>
          </a:p>
          <a:p>
            <a:pPr marL="800100" lvl="1" indent="-342900" algn="l">
              <a:buFont typeface="Wingdings" panose="05000000000000000000" pitchFamily="2" charset="2"/>
              <a:buChar char="Ø"/>
            </a:pPr>
            <a:r>
              <a:rPr lang="en-US" altLang="zh-CN" dirty="0" smtClean="0"/>
              <a:t>we </a:t>
            </a:r>
            <a:r>
              <a:rPr lang="en-US" altLang="zh-CN" dirty="0"/>
              <a:t>will do it using an ensemble of synthetic </a:t>
            </a:r>
            <a:r>
              <a:rPr lang="en-US" altLang="zh-CN" dirty="0" smtClean="0"/>
              <a:t>traffic </a:t>
            </a:r>
            <a:r>
              <a:rPr lang="en-US" altLang="zh-CN" dirty="0"/>
              <a:t>matrices</a:t>
            </a:r>
            <a:endParaRPr lang="en-US" altLang="zh-CN" dirty="0">
              <a:solidFill>
                <a:srgbClr val="0070C0"/>
              </a:solidFill>
            </a:endParaRPr>
          </a:p>
        </p:txBody>
      </p:sp>
    </p:spTree>
    <p:extLst>
      <p:ext uri="{BB962C8B-B14F-4D97-AF65-F5344CB8AC3E}">
        <p14:creationId xmlns:p14="http://schemas.microsoft.com/office/powerpoint/2010/main" val="1234265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8745" y="281709"/>
            <a:ext cx="11333019" cy="5957455"/>
          </a:xfrm>
        </p:spPr>
        <p:txBody>
          <a:bodyPr>
            <a:normAutofit lnSpcReduction="10000"/>
          </a:bodyPr>
          <a:lstStyle/>
          <a:p>
            <a:pPr algn="l"/>
            <a:r>
              <a:rPr lang="en-US" altLang="zh-CN" dirty="0" err="1">
                <a:solidFill>
                  <a:srgbClr val="0070C0"/>
                </a:solidFill>
              </a:rPr>
              <a:t>Trac</a:t>
            </a:r>
            <a:r>
              <a:rPr lang="en-US" altLang="zh-CN" dirty="0">
                <a:solidFill>
                  <a:srgbClr val="0070C0"/>
                </a:solidFill>
              </a:rPr>
              <a:t> Matrix Synthesis </a:t>
            </a:r>
            <a:r>
              <a:rPr lang="en-US" altLang="zh-CN" dirty="0" smtClean="0">
                <a:solidFill>
                  <a:srgbClr val="0070C0"/>
                </a:solidFill>
              </a:rPr>
              <a:t>101</a:t>
            </a:r>
          </a:p>
          <a:p>
            <a:pPr algn="l"/>
            <a:endParaRPr lang="en-US" altLang="zh-CN" dirty="0" smtClean="0">
              <a:solidFill>
                <a:srgbClr val="0070C0"/>
              </a:solidFill>
            </a:endParaRPr>
          </a:p>
          <a:p>
            <a:pPr marL="342900" indent="-342900" algn="l">
              <a:buFont typeface="Arial" panose="020B0604020202020204" pitchFamily="34" charset="0"/>
              <a:buChar char="•"/>
            </a:pPr>
            <a:r>
              <a:rPr lang="en-US" altLang="zh-CN" dirty="0"/>
              <a:t>Simplest idea is IID, but Gaussian doesn't work</a:t>
            </a:r>
          </a:p>
          <a:p>
            <a:pPr marL="800100" lvl="1" indent="-342900" algn="l">
              <a:buFont typeface="Wingdings" panose="05000000000000000000" pitchFamily="2" charset="2"/>
              <a:buChar char="Ø"/>
            </a:pPr>
            <a:r>
              <a:rPr lang="en-US" altLang="zh-CN" dirty="0" smtClean="0"/>
              <a:t> </a:t>
            </a:r>
            <a:r>
              <a:rPr lang="en-US" altLang="zh-CN" dirty="0"/>
              <a:t>Log-normal [NST05]</a:t>
            </a:r>
          </a:p>
          <a:p>
            <a:pPr marL="1257300" lvl="2" indent="-342900" algn="l">
              <a:buFont typeface="Wingdings" panose="05000000000000000000" pitchFamily="2" charset="2"/>
              <a:buChar char="Ø"/>
            </a:pPr>
            <a:r>
              <a:rPr lang="en-US" altLang="zh-CN" dirty="0" smtClean="0"/>
              <a:t>reasonable </a:t>
            </a:r>
            <a:r>
              <a:rPr lang="en-US" altLang="zh-CN" dirty="0"/>
              <a:t>match to observed distribution</a:t>
            </a:r>
          </a:p>
          <a:p>
            <a:pPr marL="1257300" lvl="2" indent="-342900" algn="l">
              <a:buFont typeface="Wingdings" panose="05000000000000000000" pitchFamily="2" charset="2"/>
              <a:buChar char="Ø"/>
            </a:pPr>
            <a:r>
              <a:rPr lang="en-US" altLang="zh-CN" dirty="0" smtClean="0"/>
              <a:t>doesn't </a:t>
            </a:r>
            <a:r>
              <a:rPr lang="en-US" altLang="zh-CN" dirty="0"/>
              <a:t>have any </a:t>
            </a:r>
            <a:r>
              <a:rPr lang="en-US" altLang="zh-CN" dirty="0" smtClean="0"/>
              <a:t>structure</a:t>
            </a:r>
          </a:p>
          <a:p>
            <a:pPr marL="1257300" lvl="2" indent="-342900" algn="l">
              <a:buFont typeface="Wingdings" panose="05000000000000000000" pitchFamily="2" charset="2"/>
              <a:buChar char="Ø"/>
            </a:pPr>
            <a:endParaRPr lang="en-US" altLang="zh-CN" dirty="0"/>
          </a:p>
          <a:p>
            <a:pPr marL="342900" indent="-342900" algn="l">
              <a:buFont typeface="Arial" panose="020B0604020202020204" pitchFamily="34" charset="0"/>
              <a:buChar char="•"/>
            </a:pPr>
            <a:r>
              <a:rPr lang="en-US" altLang="zh-CN" dirty="0"/>
              <a:t>Gravity model [Rou05], e.g.</a:t>
            </a:r>
          </a:p>
          <a:p>
            <a:pPr marL="800100" lvl="1" indent="-342900" algn="l">
              <a:buFont typeface="Wingdings" panose="05000000000000000000" pitchFamily="2" charset="2"/>
              <a:buChar char="Ø"/>
            </a:pPr>
            <a:r>
              <a:rPr lang="en-US" altLang="zh-CN" dirty="0" smtClean="0"/>
              <a:t>generate </a:t>
            </a:r>
            <a:r>
              <a:rPr lang="zh-CN" altLang="en-US" dirty="0" smtClean="0"/>
              <a:t>“</a:t>
            </a:r>
            <a:r>
              <a:rPr lang="en-US" altLang="zh-CN" dirty="0" smtClean="0"/>
              <a:t>populations</a:t>
            </a:r>
            <a:r>
              <a:rPr lang="en-US" altLang="zh-CN" dirty="0"/>
              <a:t>" </a:t>
            </a:r>
          </a:p>
          <a:p>
            <a:pPr marL="800100" lvl="1" indent="-342900" algn="l">
              <a:buFont typeface="Wingdings" panose="05000000000000000000" pitchFamily="2" charset="2"/>
              <a:buChar char="Ø"/>
            </a:pPr>
            <a:r>
              <a:rPr lang="en-US" altLang="zh-CN" dirty="0" smtClean="0"/>
              <a:t>Traffic       </a:t>
            </a:r>
          </a:p>
          <a:p>
            <a:pPr algn="l"/>
            <a:endParaRPr lang="en-US" altLang="zh-CN" dirty="0" smtClean="0"/>
          </a:p>
          <a:p>
            <a:pPr algn="l"/>
            <a:endParaRPr lang="en-US" altLang="zh-CN" dirty="0" smtClean="0"/>
          </a:p>
          <a:p>
            <a:pPr marL="800100" lvl="1" indent="-342900" algn="l">
              <a:buFont typeface="Wingdings" panose="05000000000000000000" pitchFamily="2" charset="2"/>
              <a:buChar char="Ø"/>
            </a:pPr>
            <a:r>
              <a:rPr lang="en-US" altLang="zh-CN" dirty="0" smtClean="0"/>
              <a:t>matches </a:t>
            </a:r>
            <a:r>
              <a:rPr lang="en-US" altLang="zh-CN" dirty="0"/>
              <a:t>some structure, and distribution</a:t>
            </a:r>
          </a:p>
          <a:p>
            <a:pPr marL="800100" lvl="1" indent="-342900" algn="l">
              <a:buFont typeface="Wingdings" panose="05000000000000000000" pitchFamily="2" charset="2"/>
              <a:buChar char="Ø"/>
            </a:pPr>
            <a:r>
              <a:rPr lang="en-US" altLang="zh-CN" dirty="0" smtClean="0"/>
              <a:t>certainly </a:t>
            </a:r>
            <a:r>
              <a:rPr lang="en-US" altLang="zh-CN" dirty="0"/>
              <a:t>isn't perfect</a:t>
            </a:r>
          </a:p>
          <a:p>
            <a:pPr marL="342900" indent="-342900" algn="l">
              <a:buFont typeface="Arial" panose="020B0604020202020204" pitchFamily="34" charset="0"/>
              <a:buChar char="•"/>
            </a:pPr>
            <a:r>
              <a:rPr lang="en-US" altLang="zh-CN" dirty="0"/>
              <a:t>Not a lot of other research on the topic</a:t>
            </a:r>
          </a:p>
          <a:p>
            <a:pPr marL="800100" lvl="1" indent="-342900" algn="l">
              <a:buFont typeface="Wingdings" panose="05000000000000000000" pitchFamily="2" charset="2"/>
              <a:buChar char="Ø"/>
            </a:pPr>
            <a:r>
              <a:rPr lang="en-US" altLang="zh-CN" dirty="0" smtClean="0"/>
              <a:t>and </a:t>
            </a:r>
            <a:r>
              <a:rPr lang="en-US" altLang="zh-CN" dirty="0"/>
              <a:t>we want to do something slightly </a:t>
            </a:r>
            <a:r>
              <a:rPr lang="en-US" altLang="zh-CN" dirty="0" smtClean="0"/>
              <a:t>different </a:t>
            </a:r>
            <a:r>
              <a:rPr lang="en-US" altLang="zh-CN" dirty="0"/>
              <a:t>anyway</a:t>
            </a:r>
          </a:p>
          <a:p>
            <a:pPr marL="800100" lvl="1" indent="-342900" algn="l">
              <a:buFont typeface="Wingdings" panose="05000000000000000000" pitchFamily="2" charset="2"/>
              <a:buChar char="Ø"/>
            </a:pPr>
            <a:r>
              <a:rPr lang="en-US" altLang="zh-CN" dirty="0" smtClean="0"/>
              <a:t>we </a:t>
            </a:r>
            <a:r>
              <a:rPr lang="en-US" altLang="zh-CN" dirty="0"/>
              <a:t>don't want a completely random ensemble</a:t>
            </a:r>
            <a:endParaRPr lang="en-US" altLang="zh-CN" dirty="0">
              <a:solidFill>
                <a:srgbClr val="0070C0"/>
              </a:solidFill>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402232994"/>
              </p:ext>
            </p:extLst>
          </p:nvPr>
        </p:nvGraphicFramePr>
        <p:xfrm>
          <a:off x="4026869" y="2866137"/>
          <a:ext cx="525732" cy="788598"/>
        </p:xfrm>
        <a:graphic>
          <a:graphicData uri="http://schemas.openxmlformats.org/presentationml/2006/ole">
            <mc:AlternateContent xmlns:mc="http://schemas.openxmlformats.org/markup-compatibility/2006">
              <mc:Choice xmlns:v="urn:schemas-microsoft-com:vml" Requires="v">
                <p:oleObj spid="_x0000_s7374" name="Equation" r:id="rId4" imgW="152280" imgH="228600" progId="Equation.DSMT4">
                  <p:embed/>
                </p:oleObj>
              </mc:Choice>
              <mc:Fallback>
                <p:oleObj name="Equation" r:id="rId4" imgW="152280" imgH="228600" progId="Equation.DSMT4">
                  <p:embed/>
                  <p:pic>
                    <p:nvPicPr>
                      <p:cNvPr id="0" name=""/>
                      <p:cNvPicPr/>
                      <p:nvPr/>
                    </p:nvPicPr>
                    <p:blipFill>
                      <a:blip r:embed="rId5"/>
                      <a:stretch>
                        <a:fillRect/>
                      </a:stretch>
                    </p:blipFill>
                    <p:spPr>
                      <a:xfrm>
                        <a:off x="4026869" y="2866137"/>
                        <a:ext cx="525732" cy="788598"/>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705457761"/>
              </p:ext>
            </p:extLst>
          </p:nvPr>
        </p:nvGraphicFramePr>
        <p:xfrm>
          <a:off x="2139696" y="3118220"/>
          <a:ext cx="666731" cy="791743"/>
        </p:xfrm>
        <a:graphic>
          <a:graphicData uri="http://schemas.openxmlformats.org/presentationml/2006/ole">
            <mc:AlternateContent xmlns:mc="http://schemas.openxmlformats.org/markup-compatibility/2006">
              <mc:Choice xmlns:v="urn:schemas-microsoft-com:vml" Requires="v">
                <p:oleObj spid="_x0000_s7375" name="Equation" r:id="rId6" imgW="203040" imgH="241200" progId="Equation.DSMT4">
                  <p:embed/>
                </p:oleObj>
              </mc:Choice>
              <mc:Fallback>
                <p:oleObj name="Equation" r:id="rId6" imgW="203040" imgH="241200" progId="Equation.DSMT4">
                  <p:embed/>
                  <p:pic>
                    <p:nvPicPr>
                      <p:cNvPr id="0" name=""/>
                      <p:cNvPicPr/>
                      <p:nvPr/>
                    </p:nvPicPr>
                    <p:blipFill>
                      <a:blip r:embed="rId7"/>
                      <a:stretch>
                        <a:fillRect/>
                      </a:stretch>
                    </p:blipFill>
                    <p:spPr>
                      <a:xfrm>
                        <a:off x="2139696" y="3118220"/>
                        <a:ext cx="666731" cy="791743"/>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125014409"/>
              </p:ext>
            </p:extLst>
          </p:nvPr>
        </p:nvGraphicFramePr>
        <p:xfrm>
          <a:off x="3430449" y="3898191"/>
          <a:ext cx="2214092" cy="808995"/>
        </p:xfrm>
        <a:graphic>
          <a:graphicData uri="http://schemas.openxmlformats.org/presentationml/2006/ole">
            <mc:AlternateContent xmlns:mc="http://schemas.openxmlformats.org/markup-compatibility/2006">
              <mc:Choice xmlns:v="urn:schemas-microsoft-com:vml" Requires="v">
                <p:oleObj spid="_x0000_s7376" name="Equation" r:id="rId8" imgW="660240" imgH="241200" progId="Equation.DSMT4">
                  <p:embed/>
                </p:oleObj>
              </mc:Choice>
              <mc:Fallback>
                <p:oleObj name="Equation" r:id="rId8" imgW="660240" imgH="241200" progId="Equation.DSMT4">
                  <p:embed/>
                  <p:pic>
                    <p:nvPicPr>
                      <p:cNvPr id="0" name=""/>
                      <p:cNvPicPr/>
                      <p:nvPr/>
                    </p:nvPicPr>
                    <p:blipFill>
                      <a:blip r:embed="rId9"/>
                      <a:stretch>
                        <a:fillRect/>
                      </a:stretch>
                    </p:blipFill>
                    <p:spPr>
                      <a:xfrm>
                        <a:off x="3430449" y="3898191"/>
                        <a:ext cx="2214092" cy="808995"/>
                      </a:xfrm>
                      <a:prstGeom prst="rect">
                        <a:avLst/>
                      </a:prstGeom>
                    </p:spPr>
                  </p:pic>
                </p:oleObj>
              </mc:Fallback>
            </mc:AlternateContent>
          </a:graphicData>
        </a:graphic>
      </p:graphicFrame>
    </p:spTree>
    <p:extLst>
      <p:ext uri="{BB962C8B-B14F-4D97-AF65-F5344CB8AC3E}">
        <p14:creationId xmlns:p14="http://schemas.microsoft.com/office/powerpoint/2010/main" val="2684517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43345" y="637309"/>
            <a:ext cx="11333019" cy="5957455"/>
          </a:xfrm>
        </p:spPr>
        <p:txBody>
          <a:bodyPr>
            <a:normAutofit/>
          </a:bodyPr>
          <a:lstStyle/>
          <a:p>
            <a:pPr algn="l"/>
            <a:r>
              <a:rPr lang="en-US" altLang="zh-CN" b="1" dirty="0">
                <a:solidFill>
                  <a:srgbClr val="0070C0"/>
                </a:solidFill>
              </a:rPr>
              <a:t>Our </a:t>
            </a:r>
            <a:r>
              <a:rPr lang="en-US" altLang="zh-CN" b="1" dirty="0" smtClean="0">
                <a:solidFill>
                  <a:srgbClr val="0070C0"/>
                </a:solidFill>
              </a:rPr>
              <a:t>goal</a:t>
            </a:r>
          </a:p>
          <a:p>
            <a:pPr algn="l"/>
            <a:endParaRPr lang="en-US" altLang="zh-CN" dirty="0"/>
          </a:p>
          <a:p>
            <a:pPr algn="l"/>
            <a:r>
              <a:rPr lang="en-US" altLang="zh-CN" dirty="0"/>
              <a:t>Generate an </a:t>
            </a:r>
            <a:r>
              <a:rPr lang="en-US" altLang="zh-CN" dirty="0">
                <a:solidFill>
                  <a:srgbClr val="0070C0"/>
                </a:solidFill>
              </a:rPr>
              <a:t>ensemble</a:t>
            </a:r>
            <a:r>
              <a:rPr lang="en-US" altLang="zh-CN" dirty="0"/>
              <a:t> of TMs </a:t>
            </a:r>
            <a:r>
              <a:rPr lang="en-US" altLang="zh-CN" dirty="0" smtClean="0"/>
              <a:t>“like</a:t>
            </a:r>
            <a:r>
              <a:rPr lang="en-US" altLang="zh-CN" dirty="0"/>
              <a:t>" a predicted matrix</a:t>
            </a:r>
          </a:p>
          <a:p>
            <a:pPr marL="342900" indent="-342900" algn="l">
              <a:buFont typeface="Arial" panose="020B0604020202020204" pitchFamily="34" charset="0"/>
              <a:buChar char="•"/>
            </a:pPr>
            <a:r>
              <a:rPr lang="en-US" altLang="zh-CN" dirty="0"/>
              <a:t>admissible</a:t>
            </a:r>
          </a:p>
          <a:p>
            <a:pPr lvl="1" algn="l"/>
            <a:r>
              <a:rPr lang="en-US" altLang="zh-CN" dirty="0" err="1" smtClean="0"/>
              <a:t>satises</a:t>
            </a:r>
            <a:r>
              <a:rPr lang="en-US" altLang="zh-CN" dirty="0" smtClean="0"/>
              <a:t> </a:t>
            </a:r>
            <a:r>
              <a:rPr lang="en-US" altLang="zh-CN" dirty="0"/>
              <a:t>constraints</a:t>
            </a:r>
          </a:p>
          <a:p>
            <a:pPr marL="800100" lvl="1" indent="-342900" algn="l">
              <a:buFont typeface="Wingdings" panose="05000000000000000000" pitchFamily="2" charset="2"/>
              <a:buChar char="Ø"/>
            </a:pPr>
            <a:r>
              <a:rPr lang="en-US" altLang="zh-CN" dirty="0" smtClean="0"/>
              <a:t>non-negative</a:t>
            </a:r>
            <a:endParaRPr lang="en-US" altLang="zh-CN" dirty="0"/>
          </a:p>
          <a:p>
            <a:pPr marL="800100" lvl="1" indent="-342900" algn="l">
              <a:buFont typeface="Wingdings" panose="05000000000000000000" pitchFamily="2" charset="2"/>
              <a:buChar char="Ø"/>
            </a:pPr>
            <a:r>
              <a:rPr lang="en-US" altLang="zh-CN" dirty="0" smtClean="0"/>
              <a:t> </a:t>
            </a:r>
            <a:r>
              <a:rPr lang="en-US" altLang="zh-CN" dirty="0"/>
              <a:t>imposed by network</a:t>
            </a:r>
          </a:p>
          <a:p>
            <a:pPr marL="342900" indent="-342900" algn="l">
              <a:buFont typeface="Arial" panose="020B0604020202020204" pitchFamily="34" charset="0"/>
              <a:buChar char="•"/>
            </a:pPr>
            <a:r>
              <a:rPr lang="en-US" altLang="zh-CN" dirty="0"/>
              <a:t>centered</a:t>
            </a:r>
          </a:p>
          <a:p>
            <a:pPr marL="800100" lvl="1" indent="-342900" algn="l">
              <a:buFont typeface="Wingdings" panose="05000000000000000000" pitchFamily="2" charset="2"/>
              <a:buChar char="Ø"/>
            </a:pPr>
            <a:r>
              <a:rPr lang="en-US" altLang="zh-CN" dirty="0" smtClean="0"/>
              <a:t>their </a:t>
            </a:r>
            <a:r>
              <a:rPr lang="en-US" altLang="zh-CN" dirty="0"/>
              <a:t>average centers on the predicted matrix</a:t>
            </a:r>
          </a:p>
          <a:p>
            <a:pPr marL="342900" indent="-342900" algn="l">
              <a:buFont typeface="Arial" panose="020B0604020202020204" pitchFamily="34" charset="0"/>
              <a:buChar char="•"/>
            </a:pPr>
            <a:r>
              <a:rPr lang="en-US" altLang="zh-CN" dirty="0"/>
              <a:t>controlled</a:t>
            </a:r>
          </a:p>
          <a:p>
            <a:pPr marL="800100" lvl="1" indent="-342900" algn="l">
              <a:buFont typeface="Wingdings" panose="05000000000000000000" pitchFamily="2" charset="2"/>
              <a:buChar char="Ø"/>
            </a:pPr>
            <a:r>
              <a:rPr lang="en-US" altLang="zh-CN" dirty="0" smtClean="0"/>
              <a:t>variance </a:t>
            </a:r>
            <a:r>
              <a:rPr lang="en-US" altLang="zh-CN" dirty="0"/>
              <a:t>around the predicted matrix can be </a:t>
            </a:r>
            <a:r>
              <a:rPr lang="en-US" altLang="zh-CN" dirty="0" smtClean="0"/>
              <a:t>controlled</a:t>
            </a:r>
          </a:p>
          <a:p>
            <a:pPr marL="800100" lvl="1" indent="-342900" algn="l">
              <a:buFont typeface="Wingdings" panose="05000000000000000000" pitchFamily="2" charset="2"/>
              <a:buChar char="Ø"/>
            </a:pPr>
            <a:r>
              <a:rPr lang="en-US" altLang="zh-CN" b="1" dirty="0" smtClean="0">
                <a:solidFill>
                  <a:srgbClr val="002060"/>
                </a:solidFill>
              </a:rPr>
              <a:t>linear </a:t>
            </a:r>
            <a:r>
              <a:rPr lang="en-US" altLang="zh-CN" b="1" dirty="0">
                <a:solidFill>
                  <a:srgbClr val="002060"/>
                </a:solidFill>
              </a:rPr>
              <a:t>parameter </a:t>
            </a:r>
            <a:endParaRPr lang="en-US" altLang="zh-CN" b="1" dirty="0" smtClean="0">
              <a:solidFill>
                <a:srgbClr val="002060"/>
              </a:solidFill>
            </a:endParaRPr>
          </a:p>
          <a:p>
            <a:pPr marL="800100" lvl="1" indent="-342900" algn="l">
              <a:buFont typeface="Wingdings" panose="05000000000000000000" pitchFamily="2" charset="2"/>
              <a:buChar char="Ø"/>
            </a:pPr>
            <a:r>
              <a:rPr lang="en-US" altLang="zh-CN" dirty="0" smtClean="0"/>
              <a:t>similar </a:t>
            </a:r>
            <a:r>
              <a:rPr lang="en-US" altLang="zh-CN" dirty="0"/>
              <a:t>to the role </a:t>
            </a:r>
            <a:r>
              <a:rPr lang="en-US" altLang="zh-CN" dirty="0" smtClean="0"/>
              <a:t>of       in </a:t>
            </a:r>
            <a:r>
              <a:rPr lang="en-US" altLang="zh-CN" dirty="0"/>
              <a:t>Gaussian case</a:t>
            </a:r>
            <a:endParaRPr lang="en-US" altLang="zh-CN" dirty="0">
              <a:solidFill>
                <a:srgbClr val="0070C0"/>
              </a:solidFill>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448488393"/>
              </p:ext>
            </p:extLst>
          </p:nvPr>
        </p:nvGraphicFramePr>
        <p:xfrm>
          <a:off x="3238019" y="4916188"/>
          <a:ext cx="387709" cy="516945"/>
        </p:xfrm>
        <a:graphic>
          <a:graphicData uri="http://schemas.openxmlformats.org/presentationml/2006/ole">
            <mc:AlternateContent xmlns:mc="http://schemas.openxmlformats.org/markup-compatibility/2006">
              <mc:Choice xmlns:v="urn:schemas-microsoft-com:vml" Requires="v">
                <p:oleObj spid="_x0000_s8328" name="Equation" r:id="rId4" imgW="152280" imgH="203040" progId="Equation.DSMT4">
                  <p:embed/>
                </p:oleObj>
              </mc:Choice>
              <mc:Fallback>
                <p:oleObj name="Equation" r:id="rId4" imgW="152280" imgH="203040" progId="Equation.DSMT4">
                  <p:embed/>
                  <p:pic>
                    <p:nvPicPr>
                      <p:cNvPr id="0" name=""/>
                      <p:cNvPicPr/>
                      <p:nvPr/>
                    </p:nvPicPr>
                    <p:blipFill>
                      <a:blip r:embed="rId5"/>
                      <a:stretch>
                        <a:fillRect/>
                      </a:stretch>
                    </p:blipFill>
                    <p:spPr>
                      <a:xfrm>
                        <a:off x="3238019" y="4916188"/>
                        <a:ext cx="387709" cy="516945"/>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776015512"/>
              </p:ext>
            </p:extLst>
          </p:nvPr>
        </p:nvGraphicFramePr>
        <p:xfrm>
          <a:off x="3536828" y="5332162"/>
          <a:ext cx="491226" cy="450291"/>
        </p:xfrm>
        <a:graphic>
          <a:graphicData uri="http://schemas.openxmlformats.org/presentationml/2006/ole">
            <mc:AlternateContent xmlns:mc="http://schemas.openxmlformats.org/markup-compatibility/2006">
              <mc:Choice xmlns:v="urn:schemas-microsoft-com:vml" Requires="v">
                <p:oleObj spid="_x0000_s8329" name="Equation" r:id="rId6" imgW="152280" imgH="139680" progId="Equation.DSMT4">
                  <p:embed/>
                </p:oleObj>
              </mc:Choice>
              <mc:Fallback>
                <p:oleObj name="Equation" r:id="rId6" imgW="152280" imgH="139680" progId="Equation.DSMT4">
                  <p:embed/>
                  <p:pic>
                    <p:nvPicPr>
                      <p:cNvPr id="0" name=""/>
                      <p:cNvPicPr/>
                      <p:nvPr/>
                    </p:nvPicPr>
                    <p:blipFill>
                      <a:blip r:embed="rId7"/>
                      <a:stretch>
                        <a:fillRect/>
                      </a:stretch>
                    </p:blipFill>
                    <p:spPr>
                      <a:xfrm>
                        <a:off x="3536828" y="5332162"/>
                        <a:ext cx="491226" cy="450291"/>
                      </a:xfrm>
                      <a:prstGeom prst="rect">
                        <a:avLst/>
                      </a:prstGeom>
                    </p:spPr>
                  </p:pic>
                </p:oleObj>
              </mc:Fallback>
            </mc:AlternateContent>
          </a:graphicData>
        </a:graphic>
      </p:graphicFrame>
    </p:spTree>
    <p:extLst>
      <p:ext uri="{BB962C8B-B14F-4D97-AF65-F5344CB8AC3E}">
        <p14:creationId xmlns:p14="http://schemas.microsoft.com/office/powerpoint/2010/main" val="481583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43345" y="637309"/>
            <a:ext cx="11333019" cy="5957455"/>
          </a:xfrm>
        </p:spPr>
        <p:txBody>
          <a:bodyPr>
            <a:normAutofit/>
          </a:bodyPr>
          <a:lstStyle/>
          <a:p>
            <a:pPr algn="l"/>
            <a:r>
              <a:rPr lang="en-US" altLang="zh-CN" b="1" dirty="0">
                <a:solidFill>
                  <a:srgbClr val="3333B3"/>
                </a:solidFill>
                <a:latin typeface="CMSS12"/>
              </a:rPr>
              <a:t>The </a:t>
            </a:r>
            <a:r>
              <a:rPr lang="en-US" altLang="zh-CN" b="1" dirty="0" smtClean="0">
                <a:solidFill>
                  <a:srgbClr val="3333B3"/>
                </a:solidFill>
                <a:latin typeface="CMSS12"/>
              </a:rPr>
              <a:t>Problem</a:t>
            </a:r>
          </a:p>
          <a:p>
            <a:pPr algn="l"/>
            <a:r>
              <a:rPr lang="en-US" altLang="zh-CN" dirty="0" smtClean="0">
                <a:solidFill>
                  <a:srgbClr val="0070C0"/>
                </a:solidFill>
                <a:latin typeface="CMSS10"/>
              </a:rPr>
              <a:t>Traffic Matrices</a:t>
            </a:r>
          </a:p>
          <a:p>
            <a:pPr marL="342900" indent="-342900" algn="l">
              <a:buFont typeface="Arial" panose="020B0604020202020204" pitchFamily="34" charset="0"/>
              <a:buChar char="•"/>
            </a:pPr>
            <a:r>
              <a:rPr lang="en-US" altLang="zh-CN" sz="2000" dirty="0" smtClean="0">
                <a:solidFill>
                  <a:srgbClr val="000000"/>
                </a:solidFill>
                <a:latin typeface="CMSS10"/>
              </a:rPr>
              <a:t>fundamental </a:t>
            </a:r>
            <a:r>
              <a:rPr lang="en-US" altLang="zh-CN" sz="2000" dirty="0">
                <a:solidFill>
                  <a:srgbClr val="000000"/>
                </a:solidFill>
                <a:latin typeface="CMSS10"/>
              </a:rPr>
              <a:t>input for most network planning (invariant)</a:t>
            </a:r>
          </a:p>
          <a:p>
            <a:pPr algn="l"/>
            <a:r>
              <a:rPr lang="en-US" altLang="zh-CN" dirty="0">
                <a:solidFill>
                  <a:srgbClr val="0070C0"/>
                </a:solidFill>
                <a:latin typeface="CMSS10"/>
              </a:rPr>
              <a:t>But good network data are notoriously hard to get, and inaccurate</a:t>
            </a:r>
          </a:p>
          <a:p>
            <a:pPr marL="342900" indent="-342900" algn="l">
              <a:buFont typeface="Arial" panose="020B0604020202020204" pitchFamily="34" charset="0"/>
              <a:buChar char="•"/>
            </a:pPr>
            <a:r>
              <a:rPr lang="en-US" altLang="zh-CN" sz="2000" dirty="0">
                <a:solidFill>
                  <a:srgbClr val="000000"/>
                </a:solidFill>
                <a:latin typeface="CMSS10"/>
              </a:rPr>
              <a:t>measurements are an afterthought</a:t>
            </a:r>
          </a:p>
          <a:p>
            <a:pPr marL="628650" lvl="1" indent="-171450" algn="l">
              <a:buFont typeface="Wingdings" panose="05000000000000000000" pitchFamily="2" charset="2"/>
              <a:buChar char="Ø"/>
            </a:pPr>
            <a:endParaRPr lang="en-US" altLang="zh-CN" sz="400" dirty="0" smtClean="0">
              <a:solidFill>
                <a:srgbClr val="3333B3"/>
              </a:solidFill>
              <a:latin typeface="MSAM7"/>
            </a:endParaRPr>
          </a:p>
          <a:p>
            <a:pPr marL="342900" indent="-342900" algn="l">
              <a:buFont typeface="Arial" panose="020B0604020202020204" pitchFamily="34" charset="0"/>
              <a:buChar char="•"/>
            </a:pPr>
            <a:r>
              <a:rPr lang="en-US" altLang="zh-CN" sz="2000" dirty="0" smtClean="0">
                <a:solidFill>
                  <a:srgbClr val="000000"/>
                </a:solidFill>
                <a:latin typeface="CMSS10"/>
              </a:rPr>
              <a:t>big </a:t>
            </a:r>
            <a:r>
              <a:rPr lang="en-US" altLang="zh-CN" sz="2000" dirty="0">
                <a:solidFill>
                  <a:srgbClr val="000000"/>
                </a:solidFill>
                <a:latin typeface="CMSS10"/>
              </a:rPr>
              <a:t>data</a:t>
            </a:r>
          </a:p>
          <a:p>
            <a:pPr marL="742950" lvl="1" indent="-285750" algn="l">
              <a:buFont typeface="Wingdings" panose="05000000000000000000" pitchFamily="2" charset="2"/>
              <a:buChar char="Ø"/>
            </a:pPr>
            <a:r>
              <a:rPr lang="en-US" altLang="zh-CN" sz="1400" dirty="0" smtClean="0">
                <a:solidFill>
                  <a:srgbClr val="000000"/>
                </a:solidFill>
                <a:latin typeface="CMSS10"/>
              </a:rPr>
              <a:t>sampling</a:t>
            </a:r>
            <a:r>
              <a:rPr lang="en-US" altLang="zh-CN" sz="1400" dirty="0">
                <a:solidFill>
                  <a:srgbClr val="000000"/>
                </a:solidFill>
                <a:latin typeface="CMSS10"/>
              </a:rPr>
              <a:t>, sketching, ...</a:t>
            </a:r>
          </a:p>
          <a:p>
            <a:pPr marL="342900" indent="-342900" algn="l">
              <a:buFont typeface="Arial" panose="020B0604020202020204" pitchFamily="34" charset="0"/>
              <a:buChar char="•"/>
            </a:pPr>
            <a:r>
              <a:rPr lang="en-US" altLang="zh-CN" sz="2000" dirty="0">
                <a:solidFill>
                  <a:srgbClr val="000000"/>
                </a:solidFill>
                <a:latin typeface="CMSS10"/>
              </a:rPr>
              <a:t>prediction</a:t>
            </a:r>
          </a:p>
          <a:p>
            <a:pPr marL="742950" lvl="1" indent="-285750" algn="l">
              <a:buFont typeface="Wingdings" panose="05000000000000000000" pitchFamily="2" charset="2"/>
              <a:buChar char="Ø"/>
            </a:pPr>
            <a:r>
              <a:rPr lang="en-US" altLang="zh-CN" sz="1400" dirty="0" smtClean="0">
                <a:solidFill>
                  <a:srgbClr val="000000"/>
                </a:solidFill>
                <a:latin typeface="CMSS10"/>
              </a:rPr>
              <a:t>planning </a:t>
            </a:r>
            <a:r>
              <a:rPr lang="en-US" altLang="zh-CN" sz="1400" dirty="0">
                <a:solidFill>
                  <a:srgbClr val="000000"/>
                </a:solidFill>
                <a:latin typeface="CMSS10"/>
              </a:rPr>
              <a:t>needs predictions, which have </a:t>
            </a:r>
            <a:r>
              <a:rPr lang="en-US" altLang="zh-CN" sz="1400" dirty="0" smtClean="0">
                <a:solidFill>
                  <a:srgbClr val="000000"/>
                </a:solidFill>
                <a:latin typeface="CMSS10"/>
              </a:rPr>
              <a:t>errors</a:t>
            </a:r>
            <a:endParaRPr lang="en-US" altLang="zh-CN" sz="1400" dirty="0">
              <a:solidFill>
                <a:srgbClr val="000000"/>
              </a:solidFill>
              <a:latin typeface="CMSS10"/>
            </a:endParaRPr>
          </a:p>
        </p:txBody>
      </p:sp>
    </p:spTree>
    <p:extLst>
      <p:ext uri="{BB962C8B-B14F-4D97-AF65-F5344CB8AC3E}">
        <p14:creationId xmlns:p14="http://schemas.microsoft.com/office/powerpoint/2010/main" val="21410332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43345" y="637309"/>
            <a:ext cx="11333019" cy="5957455"/>
          </a:xfrm>
        </p:spPr>
        <p:txBody>
          <a:bodyPr>
            <a:normAutofit fontScale="92500"/>
          </a:bodyPr>
          <a:lstStyle/>
          <a:p>
            <a:pPr algn="l"/>
            <a:r>
              <a:rPr lang="en-US" altLang="zh-CN" b="1" dirty="0">
                <a:solidFill>
                  <a:srgbClr val="0070C0"/>
                </a:solidFill>
              </a:rPr>
              <a:t>Typical methods</a:t>
            </a:r>
          </a:p>
          <a:p>
            <a:pPr algn="l"/>
            <a:endParaRPr lang="en-US" altLang="zh-CN" dirty="0" smtClean="0"/>
          </a:p>
          <a:p>
            <a:pPr marL="342900" indent="-342900" algn="l">
              <a:buFont typeface="Arial" panose="020B0604020202020204" pitchFamily="34" charset="0"/>
              <a:buChar char="•"/>
            </a:pPr>
            <a:r>
              <a:rPr lang="en-US" altLang="zh-CN" dirty="0" smtClean="0"/>
              <a:t>Form </a:t>
            </a:r>
            <a:r>
              <a:rPr lang="en-US" altLang="zh-CN" dirty="0"/>
              <a:t>ensemble by adding noise </a:t>
            </a:r>
          </a:p>
          <a:p>
            <a:pPr marL="800100" lvl="1" indent="-342900" algn="l">
              <a:buFont typeface="Wingdings" panose="05000000000000000000" pitchFamily="2" charset="2"/>
              <a:buChar char="Ø"/>
            </a:pPr>
            <a:r>
              <a:rPr lang="en-US" altLang="zh-CN" dirty="0"/>
              <a:t>usually IID</a:t>
            </a:r>
          </a:p>
          <a:p>
            <a:pPr marL="800100" lvl="1" indent="-342900" algn="l">
              <a:buFont typeface="Wingdings" panose="05000000000000000000" pitchFamily="2" charset="2"/>
              <a:buChar char="Ø"/>
            </a:pPr>
            <a:r>
              <a:rPr lang="en-US" altLang="zh-CN" dirty="0"/>
              <a:t>often </a:t>
            </a:r>
            <a:r>
              <a:rPr lang="en-US" altLang="zh-CN" dirty="0" smtClean="0"/>
              <a:t>Gaussian</a:t>
            </a:r>
          </a:p>
          <a:p>
            <a:pPr marL="800100" lvl="1" indent="-342900" algn="l">
              <a:buFont typeface="Wingdings" panose="05000000000000000000" pitchFamily="2" charset="2"/>
              <a:buChar char="Ø"/>
            </a:pPr>
            <a:endParaRPr lang="en-US" altLang="zh-CN" dirty="0"/>
          </a:p>
          <a:p>
            <a:pPr marL="800100" lvl="1" indent="-342900" algn="l">
              <a:buFont typeface="Wingdings" panose="05000000000000000000" pitchFamily="2" charset="2"/>
              <a:buChar char="Ø"/>
            </a:pPr>
            <a:endParaRPr lang="en-US" altLang="zh-CN" dirty="0" smtClean="0"/>
          </a:p>
          <a:p>
            <a:pPr lvl="1" algn="l"/>
            <a:endParaRPr lang="en-US" altLang="zh-CN" dirty="0" smtClean="0"/>
          </a:p>
          <a:p>
            <a:pPr lvl="1" algn="l"/>
            <a:endParaRPr lang="en-US" altLang="zh-CN" dirty="0"/>
          </a:p>
          <a:p>
            <a:pPr marL="342900" indent="-342900" algn="l">
              <a:buFont typeface="Arial" panose="020B0604020202020204" pitchFamily="34" charset="0"/>
              <a:buChar char="•"/>
            </a:pPr>
            <a:r>
              <a:rPr lang="en-US" altLang="zh-CN" dirty="0"/>
              <a:t>Both have problems</a:t>
            </a:r>
            <a:r>
              <a:rPr lang="en-US" altLang="zh-CN" dirty="0" smtClean="0"/>
              <a:t>:</a:t>
            </a:r>
          </a:p>
          <a:p>
            <a:pPr marL="800100" lvl="1" indent="-342900" algn="l">
              <a:buFont typeface="Wingdings" panose="05000000000000000000" pitchFamily="2" charset="2"/>
              <a:buChar char="Ø"/>
            </a:pPr>
            <a:r>
              <a:rPr lang="en-US" altLang="zh-CN" dirty="0"/>
              <a:t>IID loses any structure</a:t>
            </a:r>
          </a:p>
          <a:p>
            <a:pPr marL="800100" lvl="1" indent="-342900" algn="l">
              <a:buFont typeface="Wingdings" panose="05000000000000000000" pitchFamily="2" charset="2"/>
              <a:buChar char="Ø"/>
            </a:pPr>
            <a:r>
              <a:rPr lang="en-US" altLang="zh-CN" dirty="0"/>
              <a:t>Allows negative values</a:t>
            </a:r>
          </a:p>
          <a:p>
            <a:pPr algn="l"/>
            <a:r>
              <a:rPr lang="en-US" altLang="zh-CN" dirty="0" smtClean="0"/>
              <a:t>       can </a:t>
            </a:r>
            <a:r>
              <a:rPr lang="en-US" altLang="zh-CN" dirty="0"/>
              <a:t>truncate, but this introduces 0s, and </a:t>
            </a:r>
            <a:r>
              <a:rPr lang="en-US" altLang="zh-CN" dirty="0" smtClean="0"/>
              <a:t>de-centers </a:t>
            </a:r>
          </a:p>
          <a:p>
            <a:pPr marL="800100" lvl="1" indent="-342900" algn="l">
              <a:buFont typeface="Wingdings" panose="05000000000000000000" pitchFamily="2" charset="2"/>
              <a:buChar char="Ø"/>
            </a:pPr>
            <a:r>
              <a:rPr lang="en-US" altLang="zh-CN" dirty="0" smtClean="0"/>
              <a:t>Scaling</a:t>
            </a:r>
          </a:p>
          <a:p>
            <a:pPr algn="l"/>
            <a:r>
              <a:rPr lang="en-US" altLang="zh-CN" dirty="0"/>
              <a:t>	</a:t>
            </a:r>
            <a:r>
              <a:rPr lang="en-US" altLang="zh-CN" dirty="0" smtClean="0"/>
              <a:t>multiplexing </a:t>
            </a:r>
            <a:r>
              <a:rPr lang="en-US" altLang="zh-CN" dirty="0"/>
              <a:t>means estimates of large elements should be </a:t>
            </a:r>
            <a:r>
              <a:rPr lang="en-US" altLang="zh-CN" dirty="0" smtClean="0"/>
              <a:t>relatively more </a:t>
            </a:r>
            <a:r>
              <a:rPr lang="en-US" altLang="zh-CN" dirty="0"/>
              <a:t>accurate</a:t>
            </a:r>
          </a:p>
          <a:p>
            <a:pPr algn="l"/>
            <a:r>
              <a:rPr lang="en-US" altLang="zh-CN" dirty="0"/>
              <a:t>	</a:t>
            </a:r>
            <a:r>
              <a:rPr lang="en-US" altLang="zh-CN" dirty="0" smtClean="0"/>
              <a:t>neither </a:t>
            </a:r>
            <a:r>
              <a:rPr lang="en-US" altLang="zh-CN" dirty="0"/>
              <a:t>of these have the correct scaling</a:t>
            </a:r>
            <a:endParaRPr lang="en-US" altLang="zh-CN" dirty="0" smtClean="0"/>
          </a:p>
          <a:p>
            <a:pPr marL="800100" lvl="1" indent="-342900" algn="l">
              <a:buFont typeface="Wingdings" panose="05000000000000000000" pitchFamily="2" charset="2"/>
              <a:buChar char="Ø"/>
            </a:pPr>
            <a:endParaRPr lang="en-US" altLang="zh-CN" dirty="0"/>
          </a:p>
        </p:txBody>
      </p:sp>
      <p:graphicFrame>
        <p:nvGraphicFramePr>
          <p:cNvPr id="2" name="对象 1"/>
          <p:cNvGraphicFramePr>
            <a:graphicFrameLocks noChangeAspect="1"/>
          </p:cNvGraphicFramePr>
          <p:nvPr>
            <p:extLst>
              <p:ext uri="{D42A27DB-BD31-4B8C-83A1-F6EECF244321}">
                <p14:modId xmlns:p14="http://schemas.microsoft.com/office/powerpoint/2010/main" val="850977878"/>
              </p:ext>
            </p:extLst>
          </p:nvPr>
        </p:nvGraphicFramePr>
        <p:xfrm>
          <a:off x="4874548" y="1390517"/>
          <a:ext cx="488555" cy="515697"/>
        </p:xfrm>
        <a:graphic>
          <a:graphicData uri="http://schemas.openxmlformats.org/presentationml/2006/ole">
            <mc:AlternateContent xmlns:mc="http://schemas.openxmlformats.org/markup-compatibility/2006">
              <mc:Choice xmlns:v="urn:schemas-microsoft-com:vml" Requires="v">
                <p:oleObj spid="_x0000_s9350" name="Equation" r:id="rId4" imgW="228600" imgH="241200" progId="Equation.DSMT4">
                  <p:embed/>
                </p:oleObj>
              </mc:Choice>
              <mc:Fallback>
                <p:oleObj name="Equation" r:id="rId4" imgW="228600" imgH="241200" progId="Equation.DSMT4">
                  <p:embed/>
                  <p:pic>
                    <p:nvPicPr>
                      <p:cNvPr id="0" name=""/>
                      <p:cNvPicPr/>
                      <p:nvPr/>
                    </p:nvPicPr>
                    <p:blipFill>
                      <a:blip r:embed="rId5"/>
                      <a:stretch>
                        <a:fillRect/>
                      </a:stretch>
                    </p:blipFill>
                    <p:spPr>
                      <a:xfrm>
                        <a:off x="4874548" y="1390517"/>
                        <a:ext cx="488555" cy="515697"/>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389392445"/>
              </p:ext>
            </p:extLst>
          </p:nvPr>
        </p:nvGraphicFramePr>
        <p:xfrm>
          <a:off x="3029308" y="2176822"/>
          <a:ext cx="3690481" cy="1035135"/>
        </p:xfrm>
        <a:graphic>
          <a:graphicData uri="http://schemas.openxmlformats.org/presentationml/2006/ole">
            <mc:AlternateContent xmlns:mc="http://schemas.openxmlformats.org/markup-compatibility/2006">
              <mc:Choice xmlns:v="urn:schemas-microsoft-com:vml" Requires="v">
                <p:oleObj spid="_x0000_s9351" name="Equation" r:id="rId6" imgW="2082600" imgH="583920" progId="Equation.DSMT4">
                  <p:embed/>
                </p:oleObj>
              </mc:Choice>
              <mc:Fallback>
                <p:oleObj name="Equation" r:id="rId6" imgW="2082600" imgH="583920" progId="Equation.DSMT4">
                  <p:embed/>
                  <p:pic>
                    <p:nvPicPr>
                      <p:cNvPr id="0" name=""/>
                      <p:cNvPicPr/>
                      <p:nvPr/>
                    </p:nvPicPr>
                    <p:blipFill>
                      <a:blip r:embed="rId7"/>
                      <a:stretch>
                        <a:fillRect/>
                      </a:stretch>
                    </p:blipFill>
                    <p:spPr>
                      <a:xfrm>
                        <a:off x="3029308" y="2176822"/>
                        <a:ext cx="3690481" cy="1035135"/>
                      </a:xfrm>
                      <a:prstGeom prst="rect">
                        <a:avLst/>
                      </a:prstGeom>
                    </p:spPr>
                  </p:pic>
                </p:oleObj>
              </mc:Fallback>
            </mc:AlternateContent>
          </a:graphicData>
        </a:graphic>
      </p:graphicFrame>
    </p:spTree>
    <p:extLst>
      <p:ext uri="{BB962C8B-B14F-4D97-AF65-F5344CB8AC3E}">
        <p14:creationId xmlns:p14="http://schemas.microsoft.com/office/powerpoint/2010/main" val="1892498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43345" y="637309"/>
            <a:ext cx="11333019" cy="5957455"/>
          </a:xfrm>
        </p:spPr>
        <p:txBody>
          <a:bodyPr>
            <a:normAutofit/>
          </a:bodyPr>
          <a:lstStyle/>
          <a:p>
            <a:pPr algn="l"/>
            <a:r>
              <a:rPr lang="en-US" altLang="zh-CN" b="1" dirty="0" smtClean="0">
                <a:solidFill>
                  <a:srgbClr val="0070C0"/>
                </a:solidFill>
              </a:rPr>
              <a:t>Constraints</a:t>
            </a:r>
          </a:p>
          <a:p>
            <a:pPr algn="l"/>
            <a:endParaRPr lang="en-US" altLang="zh-CN" dirty="0" smtClean="0"/>
          </a:p>
          <a:p>
            <a:pPr algn="l"/>
            <a:r>
              <a:rPr lang="en-US" altLang="zh-CN" dirty="0"/>
              <a:t>Start with admissibility: describe by </a:t>
            </a:r>
            <a:r>
              <a:rPr lang="en-US" altLang="zh-CN" dirty="0" smtClean="0"/>
              <a:t>constraints</a:t>
            </a:r>
          </a:p>
          <a:p>
            <a:pPr marL="342900" indent="-342900" algn="l">
              <a:buFont typeface="Arial" panose="020B0604020202020204" pitchFamily="34" charset="0"/>
              <a:buChar char="•"/>
            </a:pPr>
            <a:r>
              <a:rPr lang="en-US" altLang="zh-CN" dirty="0" smtClean="0"/>
              <a:t>four </a:t>
            </a:r>
            <a:r>
              <a:rPr lang="en-US" altLang="zh-CN" dirty="0"/>
              <a:t>sets </a:t>
            </a:r>
            <a:r>
              <a:rPr lang="en-US" altLang="zh-CN" dirty="0" smtClean="0"/>
              <a:t>of constraints</a:t>
            </a:r>
          </a:p>
          <a:p>
            <a:pPr marL="914400" lvl="1" indent="-457200" algn="l">
              <a:buFont typeface="+mj-lt"/>
              <a:buAutoNum type="arabicPeriod"/>
            </a:pPr>
            <a:r>
              <a:rPr lang="en-US" altLang="zh-CN" dirty="0"/>
              <a:t>Non-negativity</a:t>
            </a:r>
            <a:r>
              <a:rPr lang="en-US" altLang="zh-CN" dirty="0" smtClean="0"/>
              <a:t>:  </a:t>
            </a:r>
          </a:p>
          <a:p>
            <a:pPr marL="914400" lvl="1" indent="-457200" algn="l">
              <a:buFont typeface="+mj-lt"/>
              <a:buAutoNum type="arabicPeriod"/>
            </a:pPr>
            <a:r>
              <a:rPr lang="en-US" altLang="zh-CN" dirty="0"/>
              <a:t>Row sums</a:t>
            </a:r>
            <a:r>
              <a:rPr lang="en-US" altLang="zh-CN" dirty="0" smtClean="0"/>
              <a:t>:</a:t>
            </a:r>
          </a:p>
          <a:p>
            <a:pPr marL="914400" lvl="1" indent="-457200" algn="l">
              <a:buFont typeface="+mj-lt"/>
              <a:buAutoNum type="arabicPeriod"/>
            </a:pPr>
            <a:r>
              <a:rPr lang="en-US" altLang="zh-CN" dirty="0"/>
              <a:t>Column sums</a:t>
            </a:r>
            <a:r>
              <a:rPr lang="en-US" altLang="zh-CN" dirty="0" smtClean="0"/>
              <a:t>: </a:t>
            </a:r>
          </a:p>
          <a:p>
            <a:pPr marL="914400" lvl="1" indent="-457200" algn="l">
              <a:buFont typeface="+mj-lt"/>
              <a:buAutoNum type="arabicPeriod"/>
            </a:pPr>
            <a:r>
              <a:rPr lang="en-US" altLang="zh-CN" dirty="0"/>
              <a:t>Total </a:t>
            </a:r>
            <a:r>
              <a:rPr lang="en-US" altLang="zh-CN" dirty="0" smtClean="0"/>
              <a:t>traffic:  </a:t>
            </a:r>
          </a:p>
          <a:p>
            <a:pPr marL="914400" lvl="1" indent="-457200" algn="l">
              <a:buFont typeface="+mj-lt"/>
              <a:buAutoNum type="arabicPeriod"/>
            </a:pPr>
            <a:endParaRPr lang="en-US" altLang="zh-CN" dirty="0" smtClean="0">
              <a:solidFill>
                <a:srgbClr val="0070C0"/>
              </a:solidFill>
            </a:endParaRPr>
          </a:p>
          <a:p>
            <a:pPr marL="914400" lvl="1" indent="-457200" algn="l">
              <a:buFont typeface="+mj-lt"/>
              <a:buAutoNum type="arabicPeriod"/>
            </a:pPr>
            <a:endParaRPr lang="en-US" altLang="zh-CN" dirty="0">
              <a:solidFill>
                <a:srgbClr val="0070C0"/>
              </a:solidFill>
            </a:endParaRPr>
          </a:p>
          <a:p>
            <a:pPr marL="914400" lvl="1" indent="-457200" algn="l">
              <a:buFont typeface="+mj-lt"/>
              <a:buAutoNum type="arabicPeriod"/>
            </a:pPr>
            <a:endParaRPr lang="en-US" altLang="zh-CN" dirty="0">
              <a:solidFill>
                <a:srgbClr val="0070C0"/>
              </a:solidFill>
            </a:endParaRPr>
          </a:p>
          <a:p>
            <a:pPr marL="342900" indent="-342900" algn="l">
              <a:buFont typeface="Arial" panose="020B0604020202020204" pitchFamily="34" charset="0"/>
              <a:buChar char="•"/>
            </a:pPr>
            <a:r>
              <a:rPr lang="en-US" altLang="zh-CN" dirty="0"/>
              <a:t>Chosen to be </a:t>
            </a:r>
            <a:r>
              <a:rPr lang="en-US" altLang="zh-CN" dirty="0" smtClean="0"/>
              <a:t>exemplars</a:t>
            </a:r>
          </a:p>
          <a:p>
            <a:pPr marL="800100" lvl="1" indent="-342900" algn="l">
              <a:buFont typeface="Arial" panose="020B0604020202020204" pitchFamily="34" charset="0"/>
              <a:buChar char="•"/>
            </a:pPr>
            <a:r>
              <a:rPr lang="en-US" altLang="zh-CN" dirty="0"/>
              <a:t>Easier to measure/predict total in/out </a:t>
            </a:r>
            <a:r>
              <a:rPr lang="en-US" altLang="zh-CN" dirty="0" smtClean="0"/>
              <a:t>traffic </a:t>
            </a:r>
            <a:r>
              <a:rPr lang="en-US" altLang="zh-CN" dirty="0"/>
              <a:t>at a </a:t>
            </a:r>
            <a:r>
              <a:rPr lang="en-US" altLang="zh-CN" dirty="0" err="1" smtClean="0"/>
              <a:t>PoP</a:t>
            </a:r>
            <a:endParaRPr lang="en-US" altLang="zh-CN" dirty="0" smtClean="0"/>
          </a:p>
          <a:p>
            <a:pPr marL="800100" lvl="1" indent="-342900" algn="l">
              <a:buFont typeface="Arial" panose="020B0604020202020204" pitchFamily="34" charset="0"/>
              <a:buChar char="•"/>
            </a:pPr>
            <a:r>
              <a:rPr lang="en-US" altLang="zh-CN" dirty="0">
                <a:solidFill>
                  <a:srgbClr val="0070C0"/>
                </a:solidFill>
              </a:rPr>
              <a:t>Matched to previous work on </a:t>
            </a:r>
            <a:r>
              <a:rPr lang="en-US" altLang="zh-CN" dirty="0" smtClean="0">
                <a:solidFill>
                  <a:srgbClr val="0070C0"/>
                </a:solidFill>
              </a:rPr>
              <a:t>inference</a:t>
            </a:r>
          </a:p>
          <a:p>
            <a:pPr marL="800100" lvl="1" indent="-342900" algn="l">
              <a:buFont typeface="Arial" panose="020B0604020202020204" pitchFamily="34" charset="0"/>
              <a:buChar char="•"/>
            </a:pPr>
            <a:endParaRPr lang="en-US" altLang="zh-CN" dirty="0" smtClean="0">
              <a:solidFill>
                <a:srgbClr val="0070C0"/>
              </a:solidFill>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90869262"/>
              </p:ext>
            </p:extLst>
          </p:nvPr>
        </p:nvGraphicFramePr>
        <p:xfrm>
          <a:off x="3353159" y="2451788"/>
          <a:ext cx="2246178" cy="377676"/>
        </p:xfrm>
        <a:graphic>
          <a:graphicData uri="http://schemas.openxmlformats.org/presentationml/2006/ole">
            <mc:AlternateContent xmlns:mc="http://schemas.openxmlformats.org/markup-compatibility/2006">
              <mc:Choice xmlns:v="urn:schemas-microsoft-com:vml" Requires="v">
                <p:oleObj spid="_x0000_s10506" name="Equation" r:id="rId4" imgW="1434960" imgH="241200" progId="Equation.DSMT4">
                  <p:embed/>
                </p:oleObj>
              </mc:Choice>
              <mc:Fallback>
                <p:oleObj name="Equation" r:id="rId4" imgW="1434960" imgH="241200" progId="Equation.DSMT4">
                  <p:embed/>
                  <p:pic>
                    <p:nvPicPr>
                      <p:cNvPr id="0" name=""/>
                      <p:cNvPicPr/>
                      <p:nvPr/>
                    </p:nvPicPr>
                    <p:blipFill>
                      <a:blip r:embed="rId5"/>
                      <a:stretch>
                        <a:fillRect/>
                      </a:stretch>
                    </p:blipFill>
                    <p:spPr>
                      <a:xfrm>
                        <a:off x="3353159" y="2451788"/>
                        <a:ext cx="2246178" cy="377676"/>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784788213"/>
              </p:ext>
            </p:extLst>
          </p:nvPr>
        </p:nvGraphicFramePr>
        <p:xfrm>
          <a:off x="2883258" y="2829464"/>
          <a:ext cx="1276709" cy="379562"/>
        </p:xfrm>
        <a:graphic>
          <a:graphicData uri="http://schemas.openxmlformats.org/presentationml/2006/ole">
            <mc:AlternateContent xmlns:mc="http://schemas.openxmlformats.org/markup-compatibility/2006">
              <mc:Choice xmlns:v="urn:schemas-microsoft-com:vml" Requires="v">
                <p:oleObj spid="_x0000_s10507" name="Equation" r:id="rId6" imgW="939600" imgH="279360" progId="Equation.DSMT4">
                  <p:embed/>
                </p:oleObj>
              </mc:Choice>
              <mc:Fallback>
                <p:oleObj name="Equation" r:id="rId6" imgW="939600" imgH="279360" progId="Equation.DSMT4">
                  <p:embed/>
                  <p:pic>
                    <p:nvPicPr>
                      <p:cNvPr id="0" name=""/>
                      <p:cNvPicPr/>
                      <p:nvPr/>
                    </p:nvPicPr>
                    <p:blipFill>
                      <a:blip r:embed="rId7"/>
                      <a:stretch>
                        <a:fillRect/>
                      </a:stretch>
                    </p:blipFill>
                    <p:spPr>
                      <a:xfrm>
                        <a:off x="2883258" y="2829464"/>
                        <a:ext cx="1276709" cy="379562"/>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42523847"/>
              </p:ext>
            </p:extLst>
          </p:nvPr>
        </p:nvGraphicFramePr>
        <p:xfrm>
          <a:off x="3244347" y="3207140"/>
          <a:ext cx="1753215" cy="379562"/>
        </p:xfrm>
        <a:graphic>
          <a:graphicData uri="http://schemas.openxmlformats.org/presentationml/2006/ole">
            <mc:AlternateContent xmlns:mc="http://schemas.openxmlformats.org/markup-compatibility/2006">
              <mc:Choice xmlns:v="urn:schemas-microsoft-com:vml" Requires="v">
                <p:oleObj spid="_x0000_s10508" name="Equation" r:id="rId8" imgW="1231560" imgH="266400" progId="Equation.DSMT4">
                  <p:embed/>
                </p:oleObj>
              </mc:Choice>
              <mc:Fallback>
                <p:oleObj name="Equation" r:id="rId8" imgW="1231560" imgH="266400" progId="Equation.DSMT4">
                  <p:embed/>
                  <p:pic>
                    <p:nvPicPr>
                      <p:cNvPr id="0" name=""/>
                      <p:cNvPicPr/>
                      <p:nvPr/>
                    </p:nvPicPr>
                    <p:blipFill>
                      <a:blip r:embed="rId9"/>
                      <a:stretch>
                        <a:fillRect/>
                      </a:stretch>
                    </p:blipFill>
                    <p:spPr>
                      <a:xfrm>
                        <a:off x="3244347" y="3207140"/>
                        <a:ext cx="1753215" cy="379562"/>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463726973"/>
              </p:ext>
            </p:extLst>
          </p:nvPr>
        </p:nvGraphicFramePr>
        <p:xfrm>
          <a:off x="2883257" y="3616035"/>
          <a:ext cx="3267095" cy="524643"/>
        </p:xfrm>
        <a:graphic>
          <a:graphicData uri="http://schemas.openxmlformats.org/presentationml/2006/ole">
            <mc:AlternateContent xmlns:mc="http://schemas.openxmlformats.org/markup-compatibility/2006">
              <mc:Choice xmlns:v="urn:schemas-microsoft-com:vml" Requires="v">
                <p:oleObj spid="_x0000_s10509" name="Equation" r:id="rId10" imgW="1739880" imgH="279360" progId="Equation.DSMT4">
                  <p:embed/>
                </p:oleObj>
              </mc:Choice>
              <mc:Fallback>
                <p:oleObj name="Equation" r:id="rId10" imgW="1739880" imgH="279360" progId="Equation.DSMT4">
                  <p:embed/>
                  <p:pic>
                    <p:nvPicPr>
                      <p:cNvPr id="0" name=""/>
                      <p:cNvPicPr/>
                      <p:nvPr/>
                    </p:nvPicPr>
                    <p:blipFill>
                      <a:blip r:embed="rId11"/>
                      <a:stretch>
                        <a:fillRect/>
                      </a:stretch>
                    </p:blipFill>
                    <p:spPr>
                      <a:xfrm>
                        <a:off x="2883257" y="3616035"/>
                        <a:ext cx="3267095" cy="524643"/>
                      </a:xfrm>
                      <a:prstGeom prst="rect">
                        <a:avLst/>
                      </a:prstGeom>
                    </p:spPr>
                  </p:pic>
                </p:oleObj>
              </mc:Fallback>
            </mc:AlternateContent>
          </a:graphicData>
        </a:graphic>
      </p:graphicFrame>
    </p:spTree>
    <p:extLst>
      <p:ext uri="{BB962C8B-B14F-4D97-AF65-F5344CB8AC3E}">
        <p14:creationId xmlns:p14="http://schemas.microsoft.com/office/powerpoint/2010/main" val="546062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43345" y="637309"/>
            <a:ext cx="11333019" cy="5957455"/>
          </a:xfrm>
        </p:spPr>
        <p:txBody>
          <a:bodyPr>
            <a:normAutofit/>
          </a:bodyPr>
          <a:lstStyle/>
          <a:p>
            <a:pPr algn="l"/>
            <a:r>
              <a:rPr lang="en-US" altLang="zh-CN" b="1" dirty="0">
                <a:solidFill>
                  <a:srgbClr val="0070C0"/>
                </a:solidFill>
              </a:rPr>
              <a:t>Spherically Additive Noise Model (SANM</a:t>
            </a:r>
            <a:r>
              <a:rPr lang="en-US" altLang="zh-CN" b="1" dirty="0" smtClean="0">
                <a:solidFill>
                  <a:srgbClr val="0070C0"/>
                </a:solidFill>
              </a:rPr>
              <a:t>)</a:t>
            </a:r>
          </a:p>
          <a:p>
            <a:pPr algn="l"/>
            <a:endParaRPr lang="en-US" altLang="zh-CN" dirty="0" smtClean="0"/>
          </a:p>
          <a:p>
            <a:pPr algn="l"/>
            <a:r>
              <a:rPr lang="en-US" altLang="zh-CN" dirty="0" smtClean="0"/>
              <a:t>Let's </a:t>
            </a:r>
            <a:r>
              <a:rPr lang="en-US" altLang="zh-CN" dirty="0"/>
              <a:t>enforce fundamental constraints by design</a:t>
            </a:r>
          </a:p>
          <a:p>
            <a:pPr marL="342900" indent="-342900" algn="l">
              <a:buFont typeface="Arial" panose="020B0604020202020204" pitchFamily="34" charset="0"/>
              <a:buChar char="•"/>
            </a:pPr>
            <a:r>
              <a:rPr lang="en-US" altLang="zh-CN" dirty="0" smtClean="0"/>
              <a:t>	Note </a:t>
            </a:r>
            <a:r>
              <a:rPr lang="en-US" altLang="zh-CN" dirty="0"/>
              <a:t>that for non-negative </a:t>
            </a:r>
            <a:r>
              <a:rPr lang="en-US" altLang="zh-CN" dirty="0" err="1"/>
              <a:t>trac</a:t>
            </a:r>
            <a:r>
              <a:rPr lang="en-US" altLang="zh-CN" dirty="0"/>
              <a:t> we can write </a:t>
            </a:r>
            <a:r>
              <a:rPr lang="en-US" altLang="zh-CN" dirty="0" smtClean="0"/>
              <a:t>it</a:t>
            </a:r>
          </a:p>
          <a:p>
            <a:pPr marL="342900" indent="-342900" algn="l">
              <a:buFont typeface="Arial" panose="020B0604020202020204" pitchFamily="34" charset="0"/>
              <a:buChar char="•"/>
            </a:pPr>
            <a:endParaRPr lang="en-US" altLang="zh-CN" dirty="0" smtClean="0"/>
          </a:p>
          <a:p>
            <a:pPr algn="l"/>
            <a:endParaRPr lang="en-US" altLang="zh-CN" b="1" dirty="0">
              <a:solidFill>
                <a:srgbClr val="0070C0"/>
              </a:solidFill>
            </a:endParaRPr>
          </a:p>
          <a:p>
            <a:pPr marL="342900" indent="-342900" algn="l">
              <a:buFont typeface="Arial" panose="020B0604020202020204" pitchFamily="34" charset="0"/>
              <a:buChar char="•"/>
            </a:pPr>
            <a:r>
              <a:rPr lang="en-US" altLang="zh-CN" b="1" dirty="0" smtClean="0">
                <a:solidFill>
                  <a:srgbClr val="0070C0"/>
                </a:solidFill>
              </a:rPr>
              <a:t>	And </a:t>
            </a:r>
            <a:r>
              <a:rPr lang="en-US" altLang="zh-CN" b="1" dirty="0">
                <a:solidFill>
                  <a:srgbClr val="0070C0"/>
                </a:solidFill>
              </a:rPr>
              <a:t>total </a:t>
            </a:r>
            <a:r>
              <a:rPr lang="en-US" altLang="zh-CN" b="1" dirty="0" smtClean="0">
                <a:solidFill>
                  <a:srgbClr val="0070C0"/>
                </a:solidFill>
              </a:rPr>
              <a:t>traffic </a:t>
            </a:r>
            <a:r>
              <a:rPr lang="en-US" altLang="zh-CN" b="1" dirty="0">
                <a:solidFill>
                  <a:srgbClr val="0070C0"/>
                </a:solidFill>
              </a:rPr>
              <a:t>constraints </a:t>
            </a:r>
            <a:r>
              <a:rPr lang="en-US" altLang="zh-CN" b="1" dirty="0" smtClean="0">
                <a:solidFill>
                  <a:srgbClr val="0070C0"/>
                </a:solidFill>
              </a:rPr>
              <a:t>says</a:t>
            </a:r>
          </a:p>
          <a:p>
            <a:pPr marL="342900" indent="-342900" algn="l">
              <a:buFont typeface="Arial" panose="020B0604020202020204" pitchFamily="34" charset="0"/>
              <a:buChar char="•"/>
            </a:pPr>
            <a:endParaRPr lang="en-US" altLang="zh-CN" b="1" dirty="0" smtClean="0">
              <a:solidFill>
                <a:srgbClr val="0070C0"/>
              </a:solidFill>
            </a:endParaRPr>
          </a:p>
          <a:p>
            <a:pPr marL="342900" indent="-342900" algn="l">
              <a:buFont typeface="Arial" panose="020B0604020202020204" pitchFamily="34" charset="0"/>
              <a:buChar char="•"/>
            </a:pPr>
            <a:endParaRPr lang="en-US" altLang="zh-CN" b="1" dirty="0" smtClean="0">
              <a:solidFill>
                <a:srgbClr val="0070C0"/>
              </a:solidFill>
            </a:endParaRPr>
          </a:p>
          <a:p>
            <a:pPr marL="342900" indent="-342900" algn="l">
              <a:buFont typeface="Arial" panose="020B0604020202020204" pitchFamily="34" charset="0"/>
              <a:buChar char="•"/>
            </a:pPr>
            <a:endParaRPr lang="en-US" altLang="zh-CN" b="1" dirty="0">
              <a:solidFill>
                <a:srgbClr val="0070C0"/>
              </a:solidFill>
            </a:endParaRPr>
          </a:p>
          <a:p>
            <a:pPr marL="342900" indent="-342900" algn="l">
              <a:buFont typeface="Arial" panose="020B0604020202020204" pitchFamily="34" charset="0"/>
              <a:buChar char="•"/>
            </a:pPr>
            <a:r>
              <a:rPr lang="en-US" altLang="zh-CN" dirty="0"/>
              <a:t>So </a:t>
            </a:r>
            <a:r>
              <a:rPr lang="en-US" altLang="zh-CN" dirty="0" smtClean="0"/>
              <a:t>traffic </a:t>
            </a:r>
            <a:r>
              <a:rPr lang="en-US" altLang="zh-CN" dirty="0"/>
              <a:t>matrix sits on a </a:t>
            </a:r>
            <a:r>
              <a:rPr lang="en-US" altLang="zh-CN" dirty="0" smtClean="0"/>
              <a:t>N2 </a:t>
            </a:r>
            <a:r>
              <a:rPr lang="en-US" altLang="zh-CN" dirty="0"/>
              <a:t>dimensional </a:t>
            </a:r>
            <a:r>
              <a:rPr lang="en-US" altLang="zh-CN" dirty="0" smtClean="0"/>
              <a:t>hyper-sphere with radius </a:t>
            </a:r>
            <a:endParaRPr lang="en-US" altLang="zh-CN" b="1" dirty="0">
              <a:solidFill>
                <a:srgbClr val="0070C0"/>
              </a:solidFill>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796587131"/>
              </p:ext>
            </p:extLst>
          </p:nvPr>
        </p:nvGraphicFramePr>
        <p:xfrm>
          <a:off x="3645138" y="2479944"/>
          <a:ext cx="3097569" cy="763587"/>
        </p:xfrm>
        <a:graphic>
          <a:graphicData uri="http://schemas.openxmlformats.org/presentationml/2006/ole">
            <mc:AlternateContent xmlns:mc="http://schemas.openxmlformats.org/markup-compatibility/2006">
              <mc:Choice xmlns:v="urn:schemas-microsoft-com:vml" Requires="v">
                <p:oleObj spid="_x0000_s11442" name="Equation" r:id="rId4" imgW="609480" imgH="253800" progId="Equation.DSMT4">
                  <p:embed/>
                </p:oleObj>
              </mc:Choice>
              <mc:Fallback>
                <p:oleObj name="Equation" r:id="rId4" imgW="609480" imgH="253800" progId="Equation.DSMT4">
                  <p:embed/>
                  <p:pic>
                    <p:nvPicPr>
                      <p:cNvPr id="0" name=""/>
                      <p:cNvPicPr/>
                      <p:nvPr/>
                    </p:nvPicPr>
                    <p:blipFill>
                      <a:blip r:embed="rId5"/>
                      <a:stretch>
                        <a:fillRect/>
                      </a:stretch>
                    </p:blipFill>
                    <p:spPr>
                      <a:xfrm>
                        <a:off x="3645138" y="2479944"/>
                        <a:ext cx="3097569" cy="763587"/>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319580675"/>
              </p:ext>
            </p:extLst>
          </p:nvPr>
        </p:nvGraphicFramePr>
        <p:xfrm>
          <a:off x="3854924" y="3978481"/>
          <a:ext cx="2254930" cy="1107685"/>
        </p:xfrm>
        <a:graphic>
          <a:graphicData uri="http://schemas.openxmlformats.org/presentationml/2006/ole">
            <mc:AlternateContent xmlns:mc="http://schemas.openxmlformats.org/markup-compatibility/2006">
              <mc:Choice xmlns:v="urn:schemas-microsoft-com:vml" Requires="v">
                <p:oleObj spid="_x0000_s11443" name="Equation" r:id="rId6" imgW="723600" imgH="355320" progId="Equation.DSMT4">
                  <p:embed/>
                </p:oleObj>
              </mc:Choice>
              <mc:Fallback>
                <p:oleObj name="Equation" r:id="rId6" imgW="723600" imgH="355320" progId="Equation.DSMT4">
                  <p:embed/>
                  <p:pic>
                    <p:nvPicPr>
                      <p:cNvPr id="0" name=""/>
                      <p:cNvPicPr/>
                      <p:nvPr/>
                    </p:nvPicPr>
                    <p:blipFill>
                      <a:blip r:embed="rId7"/>
                      <a:stretch>
                        <a:fillRect/>
                      </a:stretch>
                    </p:blipFill>
                    <p:spPr>
                      <a:xfrm>
                        <a:off x="3854924" y="3978481"/>
                        <a:ext cx="2254930" cy="110768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017485352"/>
              </p:ext>
            </p:extLst>
          </p:nvPr>
        </p:nvGraphicFramePr>
        <p:xfrm>
          <a:off x="9670472" y="5291425"/>
          <a:ext cx="484909" cy="412173"/>
        </p:xfrm>
        <a:graphic>
          <a:graphicData uri="http://schemas.openxmlformats.org/presentationml/2006/ole">
            <mc:AlternateContent xmlns:mc="http://schemas.openxmlformats.org/markup-compatibility/2006">
              <mc:Choice xmlns:v="urn:schemas-microsoft-com:vml" Requires="v">
                <p:oleObj spid="_x0000_s11444" name="Equation" r:id="rId8" imgW="253800" imgH="215640" progId="Equation.DSMT4">
                  <p:embed/>
                </p:oleObj>
              </mc:Choice>
              <mc:Fallback>
                <p:oleObj name="Equation" r:id="rId8" imgW="253800" imgH="215640" progId="Equation.DSMT4">
                  <p:embed/>
                  <p:pic>
                    <p:nvPicPr>
                      <p:cNvPr id="0" name=""/>
                      <p:cNvPicPr/>
                      <p:nvPr/>
                    </p:nvPicPr>
                    <p:blipFill>
                      <a:blip r:embed="rId9"/>
                      <a:stretch>
                        <a:fillRect/>
                      </a:stretch>
                    </p:blipFill>
                    <p:spPr>
                      <a:xfrm>
                        <a:off x="9670472" y="5291425"/>
                        <a:ext cx="484909" cy="412173"/>
                      </a:xfrm>
                      <a:prstGeom prst="rect">
                        <a:avLst/>
                      </a:prstGeom>
                    </p:spPr>
                  </p:pic>
                </p:oleObj>
              </mc:Fallback>
            </mc:AlternateContent>
          </a:graphicData>
        </a:graphic>
      </p:graphicFrame>
    </p:spTree>
    <p:extLst>
      <p:ext uri="{BB962C8B-B14F-4D97-AF65-F5344CB8AC3E}">
        <p14:creationId xmlns:p14="http://schemas.microsoft.com/office/powerpoint/2010/main" val="2025343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43345" y="637309"/>
            <a:ext cx="11333019" cy="5957455"/>
          </a:xfrm>
        </p:spPr>
        <p:txBody>
          <a:bodyPr>
            <a:normAutofit/>
          </a:bodyPr>
          <a:lstStyle/>
          <a:p>
            <a:pPr algn="l"/>
            <a:r>
              <a:rPr lang="en-US" altLang="zh-CN" b="1" dirty="0">
                <a:solidFill>
                  <a:srgbClr val="0070C0"/>
                </a:solidFill>
              </a:rPr>
              <a:t>Spherically Additive Noise Model (SANM</a:t>
            </a:r>
            <a:r>
              <a:rPr lang="en-US" altLang="zh-CN" b="1" dirty="0" smtClean="0">
                <a:solidFill>
                  <a:srgbClr val="0070C0"/>
                </a:solidFill>
              </a:rPr>
              <a:t>)</a:t>
            </a:r>
          </a:p>
          <a:p>
            <a:pPr algn="l"/>
            <a:endParaRPr lang="en-US" altLang="zh-CN" b="1" dirty="0">
              <a:solidFill>
                <a:srgbClr val="0070C0"/>
              </a:solidFill>
            </a:endParaRPr>
          </a:p>
          <a:p>
            <a:pPr algn="l"/>
            <a:r>
              <a:rPr lang="en-US" altLang="zh-CN" dirty="0"/>
              <a:t>So, add noise in the N2 dimensional space, along the </a:t>
            </a:r>
            <a:r>
              <a:rPr lang="en-US" altLang="zh-CN" dirty="0" smtClean="0"/>
              <a:t>hypersphere</a:t>
            </a:r>
          </a:p>
          <a:p>
            <a:pPr marL="342900" indent="-342900" algn="l">
              <a:buFont typeface="Arial" panose="020B0604020202020204" pitchFamily="34" charset="0"/>
              <a:buChar char="•"/>
            </a:pPr>
            <a:r>
              <a:rPr lang="en-US" altLang="zh-CN" dirty="0" smtClean="0"/>
              <a:t>form </a:t>
            </a:r>
            <a:r>
              <a:rPr lang="en-US" altLang="zh-CN" dirty="0"/>
              <a:t>new </a:t>
            </a:r>
            <a:r>
              <a:rPr lang="en-US" altLang="zh-CN" dirty="0" smtClean="0"/>
              <a:t>matrix</a:t>
            </a:r>
          </a:p>
          <a:p>
            <a:pPr algn="l"/>
            <a:endParaRPr lang="en-US" altLang="zh-CN" dirty="0" smtClean="0"/>
          </a:p>
          <a:p>
            <a:pPr algn="l"/>
            <a:endParaRPr lang="en-US" altLang="zh-CN" dirty="0"/>
          </a:p>
          <a:p>
            <a:endParaRPr lang="en-US" altLang="zh-CN" b="1" dirty="0">
              <a:solidFill>
                <a:srgbClr val="0070C0"/>
              </a:solidFill>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504088409"/>
              </p:ext>
            </p:extLst>
          </p:nvPr>
        </p:nvGraphicFramePr>
        <p:xfrm>
          <a:off x="3117850" y="2359175"/>
          <a:ext cx="4112260" cy="884357"/>
        </p:xfrm>
        <a:graphic>
          <a:graphicData uri="http://schemas.openxmlformats.org/presentationml/2006/ole">
            <mc:AlternateContent xmlns:mc="http://schemas.openxmlformats.org/markup-compatibility/2006">
              <mc:Choice xmlns:v="urn:schemas-microsoft-com:vml" Requires="v">
                <p:oleObj spid="_x0000_s12449" name="Equation" r:id="rId4" imgW="1180800" imgH="253800" progId="Equation.DSMT4">
                  <p:embed/>
                </p:oleObj>
              </mc:Choice>
              <mc:Fallback>
                <p:oleObj name="Equation" r:id="rId4" imgW="1180800" imgH="253800" progId="Equation.DSMT4">
                  <p:embed/>
                  <p:pic>
                    <p:nvPicPr>
                      <p:cNvPr id="0" name=""/>
                      <p:cNvPicPr/>
                      <p:nvPr/>
                    </p:nvPicPr>
                    <p:blipFill>
                      <a:blip r:embed="rId5"/>
                      <a:stretch>
                        <a:fillRect/>
                      </a:stretch>
                    </p:blipFill>
                    <p:spPr>
                      <a:xfrm>
                        <a:off x="3117850" y="2359175"/>
                        <a:ext cx="4112260" cy="884357"/>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424593148"/>
              </p:ext>
            </p:extLst>
          </p:nvPr>
        </p:nvGraphicFramePr>
        <p:xfrm>
          <a:off x="3117850" y="3988539"/>
          <a:ext cx="3866625" cy="2678838"/>
        </p:xfrm>
        <a:graphic>
          <a:graphicData uri="http://schemas.openxmlformats.org/presentationml/2006/ole">
            <mc:AlternateContent xmlns:mc="http://schemas.openxmlformats.org/markup-compatibility/2006">
              <mc:Choice xmlns:v="urn:schemas-microsoft-com:vml" Requires="v">
                <p:oleObj spid="_x0000_s12450" name="Equation" r:id="rId6" imgW="1942920" imgH="1346040" progId="Equation.DSMT4">
                  <p:embed/>
                </p:oleObj>
              </mc:Choice>
              <mc:Fallback>
                <p:oleObj name="Equation" r:id="rId6" imgW="1942920" imgH="1346040" progId="Equation.DSMT4">
                  <p:embed/>
                  <p:pic>
                    <p:nvPicPr>
                      <p:cNvPr id="5" name="对象 4"/>
                      <p:cNvPicPr/>
                      <p:nvPr/>
                    </p:nvPicPr>
                    <p:blipFill>
                      <a:blip r:embed="rId7"/>
                      <a:stretch>
                        <a:fillRect/>
                      </a:stretch>
                    </p:blipFill>
                    <p:spPr>
                      <a:xfrm>
                        <a:off x="3117850" y="3988539"/>
                        <a:ext cx="3866625" cy="2678838"/>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656665145"/>
              </p:ext>
            </p:extLst>
          </p:nvPr>
        </p:nvGraphicFramePr>
        <p:xfrm>
          <a:off x="3117850" y="3297742"/>
          <a:ext cx="4102450" cy="636587"/>
        </p:xfrm>
        <a:graphic>
          <a:graphicData uri="http://schemas.openxmlformats.org/presentationml/2006/ole">
            <mc:AlternateContent xmlns:mc="http://schemas.openxmlformats.org/markup-compatibility/2006">
              <mc:Choice xmlns:v="urn:schemas-microsoft-com:vml" Requires="v">
                <p:oleObj spid="_x0000_s12451" name="Equation" r:id="rId8" imgW="1473120" imgH="228600" progId="Equation.DSMT4">
                  <p:embed/>
                </p:oleObj>
              </mc:Choice>
              <mc:Fallback>
                <p:oleObj name="Equation" r:id="rId8" imgW="1473120" imgH="228600" progId="Equation.DSMT4">
                  <p:embed/>
                  <p:pic>
                    <p:nvPicPr>
                      <p:cNvPr id="4" name="对象 3"/>
                      <p:cNvPicPr/>
                      <p:nvPr/>
                    </p:nvPicPr>
                    <p:blipFill>
                      <a:blip r:embed="rId9"/>
                      <a:stretch>
                        <a:fillRect/>
                      </a:stretch>
                    </p:blipFill>
                    <p:spPr>
                      <a:xfrm>
                        <a:off x="3117850" y="3297742"/>
                        <a:ext cx="4102450" cy="636587"/>
                      </a:xfrm>
                      <a:prstGeom prst="rect">
                        <a:avLst/>
                      </a:prstGeom>
                    </p:spPr>
                  </p:pic>
                </p:oleObj>
              </mc:Fallback>
            </mc:AlternateContent>
          </a:graphicData>
        </a:graphic>
      </p:graphicFrame>
    </p:spTree>
    <p:extLst>
      <p:ext uri="{BB962C8B-B14F-4D97-AF65-F5344CB8AC3E}">
        <p14:creationId xmlns:p14="http://schemas.microsoft.com/office/powerpoint/2010/main" val="3959491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43345" y="637309"/>
            <a:ext cx="11333019" cy="5957455"/>
          </a:xfrm>
        </p:spPr>
        <p:txBody>
          <a:bodyPr>
            <a:normAutofit/>
          </a:bodyPr>
          <a:lstStyle/>
          <a:p>
            <a:pPr algn="l"/>
            <a:r>
              <a:rPr lang="en-US" altLang="zh-CN" b="1" dirty="0">
                <a:solidFill>
                  <a:srgbClr val="0070C0"/>
                </a:solidFill>
              </a:rPr>
              <a:t>Spherically Additive Noise Model (SANM</a:t>
            </a:r>
            <a:r>
              <a:rPr lang="en-US" altLang="zh-CN" b="1" dirty="0" smtClean="0">
                <a:solidFill>
                  <a:srgbClr val="0070C0"/>
                </a:solidFill>
              </a:rPr>
              <a:t>)</a:t>
            </a:r>
          </a:p>
          <a:p>
            <a:pPr algn="l"/>
            <a:endParaRPr lang="en-US" altLang="zh-CN" b="1" dirty="0">
              <a:solidFill>
                <a:srgbClr val="0070C0"/>
              </a:solidFill>
            </a:endParaRPr>
          </a:p>
          <a:p>
            <a:pPr algn="l"/>
            <a:r>
              <a:rPr lang="en-US" altLang="zh-CN" dirty="0"/>
              <a:t>So, add noise in the N2 dimensional space, along the </a:t>
            </a:r>
            <a:r>
              <a:rPr lang="en-US" altLang="zh-CN" dirty="0" smtClean="0"/>
              <a:t>hypersphere</a:t>
            </a:r>
          </a:p>
          <a:p>
            <a:pPr marL="342900" indent="-342900" algn="l">
              <a:buFont typeface="Arial" panose="020B0604020202020204" pitchFamily="34" charset="0"/>
              <a:buChar char="•"/>
            </a:pPr>
            <a:r>
              <a:rPr lang="en-US" altLang="zh-CN" dirty="0" smtClean="0"/>
              <a:t>form </a:t>
            </a:r>
            <a:r>
              <a:rPr lang="en-US" altLang="zh-CN" dirty="0"/>
              <a:t>new </a:t>
            </a:r>
            <a:r>
              <a:rPr lang="en-US" altLang="zh-CN" dirty="0" smtClean="0"/>
              <a:t>matrix</a:t>
            </a:r>
          </a:p>
          <a:p>
            <a:pPr algn="l"/>
            <a:endParaRPr lang="en-US" altLang="zh-CN" dirty="0" smtClean="0"/>
          </a:p>
          <a:p>
            <a:pPr algn="l"/>
            <a:endParaRPr lang="en-US" altLang="zh-CN" dirty="0"/>
          </a:p>
          <a:p>
            <a:endParaRPr lang="en-US" altLang="zh-CN" b="1" dirty="0">
              <a:solidFill>
                <a:srgbClr val="0070C0"/>
              </a:solidFill>
            </a:endParaRPr>
          </a:p>
        </p:txBody>
      </p:sp>
      <p:graphicFrame>
        <p:nvGraphicFramePr>
          <p:cNvPr id="4" name="对象 3"/>
          <p:cNvGraphicFramePr>
            <a:graphicFrameLocks noChangeAspect="1"/>
          </p:cNvGraphicFramePr>
          <p:nvPr>
            <p:extLst/>
          </p:nvPr>
        </p:nvGraphicFramePr>
        <p:xfrm>
          <a:off x="3117850" y="2359175"/>
          <a:ext cx="4112260" cy="884357"/>
        </p:xfrm>
        <a:graphic>
          <a:graphicData uri="http://schemas.openxmlformats.org/presentationml/2006/ole">
            <mc:AlternateContent xmlns:mc="http://schemas.openxmlformats.org/markup-compatibility/2006">
              <mc:Choice xmlns:v="urn:schemas-microsoft-com:vml" Requires="v">
                <p:oleObj spid="_x0000_s13401" name="Equation" r:id="rId4" imgW="1180800" imgH="253800" progId="Equation.DSMT4">
                  <p:embed/>
                </p:oleObj>
              </mc:Choice>
              <mc:Fallback>
                <p:oleObj name="Equation" r:id="rId4" imgW="1180800" imgH="253800" progId="Equation.DSMT4">
                  <p:embed/>
                  <p:pic>
                    <p:nvPicPr>
                      <p:cNvPr id="4" name="对象 3"/>
                      <p:cNvPicPr/>
                      <p:nvPr/>
                    </p:nvPicPr>
                    <p:blipFill>
                      <a:blip r:embed="rId5"/>
                      <a:stretch>
                        <a:fillRect/>
                      </a:stretch>
                    </p:blipFill>
                    <p:spPr>
                      <a:xfrm>
                        <a:off x="3117850" y="2359175"/>
                        <a:ext cx="4112260" cy="884357"/>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3117850" y="3988539"/>
          <a:ext cx="3866625" cy="2678838"/>
        </p:xfrm>
        <a:graphic>
          <a:graphicData uri="http://schemas.openxmlformats.org/presentationml/2006/ole">
            <mc:AlternateContent xmlns:mc="http://schemas.openxmlformats.org/markup-compatibility/2006">
              <mc:Choice xmlns:v="urn:schemas-microsoft-com:vml" Requires="v">
                <p:oleObj spid="_x0000_s13402" name="Equation" r:id="rId6" imgW="1942920" imgH="1346040" progId="Equation.DSMT4">
                  <p:embed/>
                </p:oleObj>
              </mc:Choice>
              <mc:Fallback>
                <p:oleObj name="Equation" r:id="rId6" imgW="1942920" imgH="1346040" progId="Equation.DSMT4">
                  <p:embed/>
                  <p:pic>
                    <p:nvPicPr>
                      <p:cNvPr id="5" name="对象 4"/>
                      <p:cNvPicPr/>
                      <p:nvPr/>
                    </p:nvPicPr>
                    <p:blipFill>
                      <a:blip r:embed="rId7"/>
                      <a:stretch>
                        <a:fillRect/>
                      </a:stretch>
                    </p:blipFill>
                    <p:spPr>
                      <a:xfrm>
                        <a:off x="3117850" y="3988539"/>
                        <a:ext cx="3866625" cy="2678838"/>
                      </a:xfrm>
                      <a:prstGeom prst="rect">
                        <a:avLst/>
                      </a:prstGeom>
                    </p:spPr>
                  </p:pic>
                </p:oleObj>
              </mc:Fallback>
            </mc:AlternateContent>
          </a:graphicData>
        </a:graphic>
      </p:graphicFrame>
      <p:graphicFrame>
        <p:nvGraphicFramePr>
          <p:cNvPr id="6" name="对象 5"/>
          <p:cNvGraphicFramePr>
            <a:graphicFrameLocks noChangeAspect="1"/>
          </p:cNvGraphicFramePr>
          <p:nvPr>
            <p:extLst/>
          </p:nvPr>
        </p:nvGraphicFramePr>
        <p:xfrm>
          <a:off x="3117850" y="3297742"/>
          <a:ext cx="4102450" cy="636587"/>
        </p:xfrm>
        <a:graphic>
          <a:graphicData uri="http://schemas.openxmlformats.org/presentationml/2006/ole">
            <mc:AlternateContent xmlns:mc="http://schemas.openxmlformats.org/markup-compatibility/2006">
              <mc:Choice xmlns:v="urn:schemas-microsoft-com:vml" Requires="v">
                <p:oleObj spid="_x0000_s13403" name="Equation" r:id="rId8" imgW="1473120" imgH="228600" progId="Equation.DSMT4">
                  <p:embed/>
                </p:oleObj>
              </mc:Choice>
              <mc:Fallback>
                <p:oleObj name="Equation" r:id="rId8" imgW="1473120" imgH="228600" progId="Equation.DSMT4">
                  <p:embed/>
                  <p:pic>
                    <p:nvPicPr>
                      <p:cNvPr id="6" name="对象 5"/>
                      <p:cNvPicPr/>
                      <p:nvPr/>
                    </p:nvPicPr>
                    <p:blipFill>
                      <a:blip r:embed="rId9"/>
                      <a:stretch>
                        <a:fillRect/>
                      </a:stretch>
                    </p:blipFill>
                    <p:spPr>
                      <a:xfrm>
                        <a:off x="3117850" y="3297742"/>
                        <a:ext cx="4102450" cy="636587"/>
                      </a:xfrm>
                      <a:prstGeom prst="rect">
                        <a:avLst/>
                      </a:prstGeom>
                    </p:spPr>
                  </p:pic>
                </p:oleObj>
              </mc:Fallback>
            </mc:AlternateContent>
          </a:graphicData>
        </a:graphic>
      </p:graphicFrame>
    </p:spTree>
    <p:extLst>
      <p:ext uri="{BB962C8B-B14F-4D97-AF65-F5344CB8AC3E}">
        <p14:creationId xmlns:p14="http://schemas.microsoft.com/office/powerpoint/2010/main" val="25488913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43345" y="637309"/>
            <a:ext cx="11333019" cy="5957455"/>
          </a:xfrm>
        </p:spPr>
        <p:txBody>
          <a:bodyPr>
            <a:normAutofit/>
          </a:bodyPr>
          <a:lstStyle/>
          <a:p>
            <a:pPr marL="342900" indent="-342900" algn="l">
              <a:buFont typeface="Arial" panose="020B0604020202020204" pitchFamily="34" charset="0"/>
              <a:buChar char="•"/>
            </a:pPr>
            <a:r>
              <a:rPr lang="en-US" altLang="zh-CN" sz="3600" b="1" dirty="0"/>
              <a:t>then scale back to hypersphere, i.e., like normalizing</a:t>
            </a:r>
          </a:p>
          <a:p>
            <a:pPr marL="800100" lvl="1" indent="-342900" algn="l">
              <a:buFont typeface="Arial" panose="020B0604020202020204" pitchFamily="34" charset="0"/>
              <a:buChar char="•"/>
            </a:pPr>
            <a:r>
              <a:rPr lang="en-US" altLang="zh-CN" sz="3200" dirty="0"/>
              <a:t>we are adding noise for a point on the hyper-sphere (hence the name)</a:t>
            </a:r>
          </a:p>
          <a:p>
            <a:pPr marL="1257300" lvl="2" indent="-342900" algn="l">
              <a:buFont typeface="Arial" panose="020B0604020202020204" pitchFamily="34" charset="0"/>
              <a:buChar char="•"/>
            </a:pPr>
            <a:endParaRPr lang="en-US" altLang="zh-CN" sz="2800" dirty="0"/>
          </a:p>
          <a:p>
            <a:pPr marL="1257300" lvl="2" indent="-342900" algn="l">
              <a:buFont typeface="Arial" panose="020B0604020202020204" pitchFamily="34" charset="0"/>
              <a:buChar char="•"/>
            </a:pPr>
            <a:endParaRPr lang="en-US" altLang="zh-CN" sz="2800" b="1" dirty="0">
              <a:solidFill>
                <a:srgbClr val="0070C0"/>
              </a:solidFill>
            </a:endParaRPr>
          </a:p>
          <a:p>
            <a:pPr marL="342900" indent="-342900" algn="l">
              <a:buFont typeface="Arial" panose="020B0604020202020204" pitchFamily="34" charset="0"/>
              <a:buChar char="•"/>
            </a:pPr>
            <a:r>
              <a:rPr lang="en-US" altLang="zh-CN" sz="3600" b="1" dirty="0">
                <a:hlinkClick r:id="rId3" action="ppaction://hlinkfile"/>
              </a:rPr>
              <a:t>use Iterative Proportional Fitting (IPF)</a:t>
            </a:r>
            <a:r>
              <a:rPr lang="en-US" altLang="zh-CN" sz="3600" b="1" dirty="0"/>
              <a:t> </a:t>
            </a:r>
            <a:r>
              <a:rPr lang="en-US" altLang="zh-CN" sz="3600" b="1" dirty="0">
                <a:hlinkClick r:id="rId4" action="ppaction://hlinkfile"/>
              </a:rPr>
              <a:t>3D IPF</a:t>
            </a:r>
            <a:endParaRPr lang="en-US" altLang="zh-CN" sz="3600" b="1" dirty="0"/>
          </a:p>
          <a:p>
            <a:pPr marL="800100" lvl="1" indent="-342900" algn="l">
              <a:buFont typeface="Arial" panose="020B0604020202020204" pitchFamily="34" charset="0"/>
              <a:buChar char="•"/>
            </a:pPr>
            <a:r>
              <a:rPr lang="en-US" altLang="zh-CN" sz="3200" dirty="0"/>
              <a:t>finds “closest" TM on the hyper-sphere that </a:t>
            </a:r>
            <a:r>
              <a:rPr lang="en-US" altLang="zh-CN" sz="3200" dirty="0" smtClean="0"/>
              <a:t>fits </a:t>
            </a:r>
            <a:r>
              <a:rPr lang="en-US" altLang="zh-CN" sz="3200" dirty="0"/>
              <a:t>the constraints</a:t>
            </a:r>
          </a:p>
          <a:p>
            <a:pPr marL="800100" lvl="1" indent="-342900" algn="l">
              <a:buFont typeface="Arial" panose="020B0604020202020204" pitchFamily="34" charset="0"/>
              <a:buChar char="•"/>
            </a:pPr>
            <a:r>
              <a:rPr lang="en-US" altLang="zh-CN" sz="3200" dirty="0"/>
              <a:t>S=IPF(</a:t>
            </a:r>
            <a:r>
              <a:rPr lang="en-US" altLang="zh-CN" sz="3200" dirty="0" err="1"/>
              <a:t>Y,r,c</a:t>
            </a:r>
            <a:r>
              <a:rPr lang="en-US" altLang="zh-CN" sz="3200" dirty="0"/>
              <a:t>,</a:t>
            </a:r>
            <a:r>
              <a:rPr lang="el-GR" altLang="zh-CN" sz="3200" dirty="0"/>
              <a:t> ε</a:t>
            </a:r>
            <a:r>
              <a:rPr lang="en-US" altLang="zh-CN" sz="3200" dirty="0"/>
              <a:t>),</a:t>
            </a:r>
            <a:r>
              <a:rPr lang="el-GR" altLang="zh-CN" sz="3200" dirty="0"/>
              <a:t> ε</a:t>
            </a:r>
            <a:r>
              <a:rPr lang="en-US" altLang="zh-CN" sz="3200" dirty="0"/>
              <a:t> tolerance for IPF</a:t>
            </a:r>
          </a:p>
          <a:p>
            <a:pPr algn="l"/>
            <a:endParaRPr lang="en-US" altLang="zh-CN" b="1" dirty="0" smtClean="0">
              <a:solidFill>
                <a:srgbClr val="0070C0"/>
              </a:solidFill>
            </a:endParaRPr>
          </a:p>
        </p:txBody>
      </p:sp>
    </p:spTree>
    <p:extLst>
      <p:ext uri="{BB962C8B-B14F-4D97-AF65-F5344CB8AC3E}">
        <p14:creationId xmlns:p14="http://schemas.microsoft.com/office/powerpoint/2010/main" val="3807589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43345" y="637309"/>
            <a:ext cx="11333019" cy="5957455"/>
          </a:xfrm>
        </p:spPr>
        <p:txBody>
          <a:bodyPr>
            <a:normAutofit/>
          </a:bodyPr>
          <a:lstStyle/>
          <a:p>
            <a:pPr algn="l"/>
            <a:r>
              <a:rPr lang="en-US" altLang="zh-CN" b="1" dirty="0">
                <a:solidFill>
                  <a:srgbClr val="0070C0"/>
                </a:solidFill>
              </a:rPr>
              <a:t>Spherically Additive Noise Model (SANM</a:t>
            </a:r>
            <a:r>
              <a:rPr lang="en-US" altLang="zh-CN" b="1" dirty="0" smtClean="0">
                <a:solidFill>
                  <a:srgbClr val="0070C0"/>
                </a:solidFill>
              </a:rPr>
              <a:t>)</a:t>
            </a:r>
          </a:p>
          <a:p>
            <a:pPr algn="l"/>
            <a:endParaRPr lang="en-US" altLang="zh-CN" b="1" dirty="0">
              <a:solidFill>
                <a:srgbClr val="0070C0"/>
              </a:solidFill>
            </a:endParaRPr>
          </a:p>
          <a:p>
            <a:pPr algn="l"/>
            <a:endParaRPr lang="en-US" altLang="zh-CN" b="1" dirty="0" smtClean="0">
              <a:solidFill>
                <a:srgbClr val="0070C0"/>
              </a:solidFill>
            </a:endParaRPr>
          </a:p>
          <a:p>
            <a:pPr algn="l"/>
            <a:endParaRPr lang="en-US" altLang="zh-CN" b="1" dirty="0">
              <a:solidFill>
                <a:srgbClr val="0070C0"/>
              </a:solidFill>
            </a:endParaRPr>
          </a:p>
          <a:p>
            <a:pPr algn="l"/>
            <a:endParaRPr lang="en-US" altLang="zh-CN" b="1" dirty="0" smtClean="0">
              <a:solidFill>
                <a:srgbClr val="0070C0"/>
              </a:solidFill>
            </a:endParaRPr>
          </a:p>
          <a:p>
            <a:pPr algn="l"/>
            <a:endParaRPr lang="en-US" altLang="zh-CN" b="1" dirty="0">
              <a:solidFill>
                <a:srgbClr val="0070C0"/>
              </a:solidFill>
            </a:endParaRPr>
          </a:p>
          <a:p>
            <a:pPr algn="l"/>
            <a:r>
              <a:rPr lang="en-US" altLang="zh-CN" dirty="0" smtClean="0"/>
              <a:t>The scaling constant c will be </a:t>
            </a:r>
            <a:r>
              <a:rPr lang="en-US" altLang="zh-CN" dirty="0" err="1" smtClean="0"/>
              <a:t>choosen</a:t>
            </a:r>
            <a:r>
              <a:rPr lang="en-US" altLang="zh-CN" dirty="0" smtClean="0"/>
              <a:t> so that  </a:t>
            </a:r>
          </a:p>
          <a:p>
            <a:pPr algn="l"/>
            <a:endParaRPr lang="en-US" altLang="zh-CN" dirty="0" smtClean="0"/>
          </a:p>
          <a:p>
            <a:pPr algn="l"/>
            <a:endParaRPr lang="en-US" altLang="zh-CN" dirty="0"/>
          </a:p>
          <a:p>
            <a:pPr algn="l"/>
            <a:r>
              <a:rPr lang="en-US" altLang="zh-CN" dirty="0" smtClean="0"/>
              <a:t>And so: </a:t>
            </a:r>
          </a:p>
          <a:p>
            <a:pPr algn="l"/>
            <a:endParaRPr lang="en-US" altLang="zh-CN" dirty="0" smtClean="0"/>
          </a:p>
          <a:p>
            <a:pPr algn="l"/>
            <a:r>
              <a:rPr lang="en-US" altLang="zh-CN" dirty="0" smtClean="0"/>
              <a:t>Take:</a:t>
            </a:r>
            <a:endParaRPr lang="en-US" altLang="zh-CN" dirty="0"/>
          </a:p>
          <a:p>
            <a:pPr algn="l"/>
            <a:endParaRPr lang="en-US" altLang="zh-CN" dirty="0"/>
          </a:p>
          <a:p>
            <a:endParaRPr lang="en-US" altLang="zh-CN" b="1" dirty="0" smtClean="0">
              <a:solidFill>
                <a:srgbClr val="0070C0"/>
              </a:solidFill>
            </a:endParaRPr>
          </a:p>
          <a:p>
            <a:endParaRPr lang="en-US" altLang="zh-CN" b="1" dirty="0">
              <a:solidFill>
                <a:srgbClr val="0070C0"/>
              </a:solidFill>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349106778"/>
              </p:ext>
            </p:extLst>
          </p:nvPr>
        </p:nvGraphicFramePr>
        <p:xfrm>
          <a:off x="687386" y="1111252"/>
          <a:ext cx="4434114" cy="2089150"/>
        </p:xfrm>
        <a:graphic>
          <a:graphicData uri="http://schemas.openxmlformats.org/presentationml/2006/ole">
            <mc:AlternateContent xmlns:mc="http://schemas.openxmlformats.org/markup-compatibility/2006">
              <mc:Choice xmlns:v="urn:schemas-microsoft-com:vml" Requires="v">
                <p:oleObj spid="_x0000_s14513" name="Equation" r:id="rId4" imgW="2641320" imgH="1244520" progId="Equation.DSMT4">
                  <p:embed/>
                </p:oleObj>
              </mc:Choice>
              <mc:Fallback>
                <p:oleObj name="Equation" r:id="rId4" imgW="2641320" imgH="1244520" progId="Equation.DSMT4">
                  <p:embed/>
                  <p:pic>
                    <p:nvPicPr>
                      <p:cNvPr id="0" name=""/>
                      <p:cNvPicPr/>
                      <p:nvPr/>
                    </p:nvPicPr>
                    <p:blipFill>
                      <a:blip r:embed="rId5"/>
                      <a:stretch>
                        <a:fillRect/>
                      </a:stretch>
                    </p:blipFill>
                    <p:spPr>
                      <a:xfrm>
                        <a:off x="687386" y="1111252"/>
                        <a:ext cx="4434114" cy="208915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858252709"/>
              </p:ext>
            </p:extLst>
          </p:nvPr>
        </p:nvGraphicFramePr>
        <p:xfrm>
          <a:off x="6542088" y="3298536"/>
          <a:ext cx="1731818" cy="635000"/>
        </p:xfrm>
        <a:graphic>
          <a:graphicData uri="http://schemas.openxmlformats.org/presentationml/2006/ole">
            <mc:AlternateContent xmlns:mc="http://schemas.openxmlformats.org/markup-compatibility/2006">
              <mc:Choice xmlns:v="urn:schemas-microsoft-com:vml" Requires="v">
                <p:oleObj spid="_x0000_s14514" name="Equation" r:id="rId6" imgW="761760" imgH="279360" progId="Equation.DSMT4">
                  <p:embed/>
                </p:oleObj>
              </mc:Choice>
              <mc:Fallback>
                <p:oleObj name="Equation" r:id="rId6" imgW="761760" imgH="279360" progId="Equation.DSMT4">
                  <p:embed/>
                  <p:pic>
                    <p:nvPicPr>
                      <p:cNvPr id="0" name=""/>
                      <p:cNvPicPr/>
                      <p:nvPr/>
                    </p:nvPicPr>
                    <p:blipFill>
                      <a:blip r:embed="rId7"/>
                      <a:stretch>
                        <a:fillRect/>
                      </a:stretch>
                    </p:blipFill>
                    <p:spPr>
                      <a:xfrm>
                        <a:off x="6542088" y="3298536"/>
                        <a:ext cx="1731818" cy="63500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969315480"/>
              </p:ext>
            </p:extLst>
          </p:nvPr>
        </p:nvGraphicFramePr>
        <p:xfrm>
          <a:off x="686017" y="3933536"/>
          <a:ext cx="4701002" cy="595602"/>
        </p:xfrm>
        <a:graphic>
          <a:graphicData uri="http://schemas.openxmlformats.org/presentationml/2006/ole">
            <mc:AlternateContent xmlns:mc="http://schemas.openxmlformats.org/markup-compatibility/2006">
              <mc:Choice xmlns:v="urn:schemas-microsoft-com:vml" Requires="v">
                <p:oleObj spid="_x0000_s14515" name="Equation" r:id="rId8" imgW="2806560" imgH="355320" progId="Equation.DSMT4">
                  <p:embed/>
                </p:oleObj>
              </mc:Choice>
              <mc:Fallback>
                <p:oleObj name="Equation" r:id="rId8" imgW="2806560" imgH="355320" progId="Equation.DSMT4">
                  <p:embed/>
                  <p:pic>
                    <p:nvPicPr>
                      <p:cNvPr id="0" name=""/>
                      <p:cNvPicPr/>
                      <p:nvPr/>
                    </p:nvPicPr>
                    <p:blipFill>
                      <a:blip r:embed="rId9"/>
                      <a:stretch>
                        <a:fillRect/>
                      </a:stretch>
                    </p:blipFill>
                    <p:spPr>
                      <a:xfrm>
                        <a:off x="686017" y="3933536"/>
                        <a:ext cx="4701002" cy="595602"/>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071932193"/>
              </p:ext>
            </p:extLst>
          </p:nvPr>
        </p:nvGraphicFramePr>
        <p:xfrm>
          <a:off x="1671637" y="4724400"/>
          <a:ext cx="1708727" cy="704850"/>
        </p:xfrm>
        <a:graphic>
          <a:graphicData uri="http://schemas.openxmlformats.org/presentationml/2006/ole">
            <mc:AlternateContent xmlns:mc="http://schemas.openxmlformats.org/markup-compatibility/2006">
              <mc:Choice xmlns:v="urn:schemas-microsoft-com:vml" Requires="v">
                <p:oleObj spid="_x0000_s14516" name="Equation" r:id="rId10" imgW="1015920" imgH="419040" progId="Equation.DSMT4">
                  <p:embed/>
                </p:oleObj>
              </mc:Choice>
              <mc:Fallback>
                <p:oleObj name="Equation" r:id="rId10" imgW="1015920" imgH="419040" progId="Equation.DSMT4">
                  <p:embed/>
                  <p:pic>
                    <p:nvPicPr>
                      <p:cNvPr id="0" name=""/>
                      <p:cNvPicPr/>
                      <p:nvPr/>
                    </p:nvPicPr>
                    <p:blipFill>
                      <a:blip r:embed="rId11"/>
                      <a:stretch>
                        <a:fillRect/>
                      </a:stretch>
                    </p:blipFill>
                    <p:spPr>
                      <a:xfrm>
                        <a:off x="1671637" y="4724400"/>
                        <a:ext cx="1708727" cy="704850"/>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4217302472"/>
              </p:ext>
            </p:extLst>
          </p:nvPr>
        </p:nvGraphicFramePr>
        <p:xfrm>
          <a:off x="1373090" y="5624512"/>
          <a:ext cx="1663428" cy="511824"/>
        </p:xfrm>
        <a:graphic>
          <a:graphicData uri="http://schemas.openxmlformats.org/presentationml/2006/ole">
            <mc:AlternateContent xmlns:mc="http://schemas.openxmlformats.org/markup-compatibility/2006">
              <mc:Choice xmlns:v="urn:schemas-microsoft-com:vml" Requires="v">
                <p:oleObj spid="_x0000_s14517" name="Equation" r:id="rId12" imgW="660240" imgH="203040" progId="Equation.DSMT4">
                  <p:embed/>
                </p:oleObj>
              </mc:Choice>
              <mc:Fallback>
                <p:oleObj name="Equation" r:id="rId12" imgW="660240" imgH="203040" progId="Equation.DSMT4">
                  <p:embed/>
                  <p:pic>
                    <p:nvPicPr>
                      <p:cNvPr id="0" name=""/>
                      <p:cNvPicPr/>
                      <p:nvPr/>
                    </p:nvPicPr>
                    <p:blipFill>
                      <a:blip r:embed="rId13"/>
                      <a:stretch>
                        <a:fillRect/>
                      </a:stretch>
                    </p:blipFill>
                    <p:spPr>
                      <a:xfrm>
                        <a:off x="1373090" y="5624512"/>
                        <a:ext cx="1663428" cy="511824"/>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512099998"/>
              </p:ext>
            </p:extLst>
          </p:nvPr>
        </p:nvGraphicFramePr>
        <p:xfrm>
          <a:off x="3667703" y="5624512"/>
          <a:ext cx="3063590" cy="872117"/>
        </p:xfrm>
        <a:graphic>
          <a:graphicData uri="http://schemas.openxmlformats.org/presentationml/2006/ole">
            <mc:AlternateContent xmlns:mc="http://schemas.openxmlformats.org/markup-compatibility/2006">
              <mc:Choice xmlns:v="urn:schemas-microsoft-com:vml" Requires="v">
                <p:oleObj spid="_x0000_s14518" name="Equation" r:id="rId14" imgW="1739880" imgH="495000" progId="Equation.DSMT4">
                  <p:embed/>
                </p:oleObj>
              </mc:Choice>
              <mc:Fallback>
                <p:oleObj name="Equation" r:id="rId14" imgW="1739880" imgH="495000" progId="Equation.DSMT4">
                  <p:embed/>
                  <p:pic>
                    <p:nvPicPr>
                      <p:cNvPr id="0" name=""/>
                      <p:cNvPicPr/>
                      <p:nvPr/>
                    </p:nvPicPr>
                    <p:blipFill>
                      <a:blip r:embed="rId15"/>
                      <a:stretch>
                        <a:fillRect/>
                      </a:stretch>
                    </p:blipFill>
                    <p:spPr>
                      <a:xfrm>
                        <a:off x="3667703" y="5624512"/>
                        <a:ext cx="3063590" cy="872117"/>
                      </a:xfrm>
                      <a:prstGeom prst="rect">
                        <a:avLst/>
                      </a:prstGeom>
                    </p:spPr>
                  </p:pic>
                </p:oleObj>
              </mc:Fallback>
            </mc:AlternateContent>
          </a:graphicData>
        </a:graphic>
      </p:graphicFrame>
    </p:spTree>
    <p:extLst>
      <p:ext uri="{BB962C8B-B14F-4D97-AF65-F5344CB8AC3E}">
        <p14:creationId xmlns:p14="http://schemas.microsoft.com/office/powerpoint/2010/main" val="12786153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43345" y="637309"/>
            <a:ext cx="11333019" cy="5957455"/>
          </a:xfrm>
        </p:spPr>
        <p:txBody>
          <a:bodyPr>
            <a:normAutofit/>
          </a:bodyPr>
          <a:lstStyle/>
          <a:p>
            <a:pPr algn="l"/>
            <a:r>
              <a:rPr lang="en-US" altLang="zh-CN" b="1" dirty="0" smtClean="0">
                <a:solidFill>
                  <a:srgbClr val="0070C0"/>
                </a:solidFill>
              </a:rPr>
              <a:t>Mean-Risk</a:t>
            </a:r>
            <a:r>
              <a:rPr lang="en-US" altLang="zh-CN" b="1" dirty="0">
                <a:solidFill>
                  <a:srgbClr val="0070C0"/>
                </a:solidFill>
              </a:rPr>
              <a:t> </a:t>
            </a:r>
            <a:r>
              <a:rPr lang="en-US" altLang="zh-CN" b="1" dirty="0" smtClean="0">
                <a:solidFill>
                  <a:srgbClr val="0070C0"/>
                </a:solidFill>
              </a:rPr>
              <a:t>Analysis and </a:t>
            </a:r>
            <a:r>
              <a:rPr lang="en-US" altLang="zh-CN" b="1" dirty="0" err="1" smtClean="0">
                <a:solidFill>
                  <a:srgbClr val="0070C0"/>
                </a:solidFill>
              </a:rPr>
              <a:t>Netcwork</a:t>
            </a:r>
            <a:r>
              <a:rPr lang="en-US" altLang="zh-CN" b="1" dirty="0" smtClean="0">
                <a:solidFill>
                  <a:srgbClr val="0070C0"/>
                </a:solidFill>
              </a:rPr>
              <a:t> Design</a:t>
            </a:r>
          </a:p>
          <a:p>
            <a:pPr algn="l"/>
            <a:endParaRPr lang="en-US" altLang="zh-CN" dirty="0" smtClean="0">
              <a:solidFill>
                <a:srgbClr val="0070C0"/>
              </a:solidFill>
            </a:endParaRPr>
          </a:p>
          <a:p>
            <a:pPr algn="l"/>
            <a:endParaRPr lang="en-US" altLang="zh-CN" dirty="0">
              <a:solidFill>
                <a:srgbClr val="0070C0"/>
              </a:solidFill>
            </a:endParaRPr>
          </a:p>
          <a:p>
            <a:pPr algn="l"/>
            <a:endParaRPr lang="en-US" altLang="zh-CN" dirty="0" smtClean="0">
              <a:solidFill>
                <a:srgbClr val="0070C0"/>
              </a:solidFill>
            </a:endParaRPr>
          </a:p>
          <a:p>
            <a:pPr algn="l"/>
            <a:endParaRPr lang="en-US" altLang="zh-CN" dirty="0">
              <a:solidFill>
                <a:srgbClr val="0070C0"/>
              </a:solidFill>
            </a:endParaRPr>
          </a:p>
          <a:p>
            <a:pPr algn="l"/>
            <a:endParaRPr lang="en-US" altLang="zh-CN" dirty="0" smtClean="0">
              <a:solidFill>
                <a:srgbClr val="0070C0"/>
              </a:solidFill>
            </a:endParaRPr>
          </a:p>
          <a:p>
            <a:pPr algn="l"/>
            <a:endParaRPr lang="en-US" altLang="zh-CN" dirty="0" smtClean="0">
              <a:solidFill>
                <a:srgbClr val="0070C0"/>
              </a:solidFill>
            </a:endParaRPr>
          </a:p>
          <a:p>
            <a:pPr algn="l"/>
            <a:r>
              <a:rPr lang="en-US" altLang="zh-CN" dirty="0" smtClean="0"/>
              <a:t>Hard threshold : </a:t>
            </a:r>
          </a:p>
          <a:p>
            <a:pPr algn="l"/>
            <a:endParaRPr lang="en-US" altLang="zh-CN" dirty="0"/>
          </a:p>
          <a:p>
            <a:pPr algn="l"/>
            <a:r>
              <a:rPr lang="en-US" altLang="zh-CN" dirty="0" smtClean="0"/>
              <a:t>Where: </a:t>
            </a:r>
          </a:p>
          <a:p>
            <a:pPr algn="l"/>
            <a:endParaRPr lang="en-US" altLang="zh-CN" dirty="0"/>
          </a:p>
          <a:p>
            <a:pPr algn="l"/>
            <a:r>
              <a:rPr lang="en-US" altLang="zh-CN" dirty="0" smtClean="0"/>
              <a:t>Parameter </a:t>
            </a:r>
            <a:endParaRPr lang="en-US" altLang="zh-CN" dirty="0"/>
          </a:p>
        </p:txBody>
      </p:sp>
      <p:graphicFrame>
        <p:nvGraphicFramePr>
          <p:cNvPr id="5" name="对象 4"/>
          <p:cNvGraphicFramePr>
            <a:graphicFrameLocks noChangeAspect="1"/>
          </p:cNvGraphicFramePr>
          <p:nvPr>
            <p:extLst>
              <p:ext uri="{D42A27DB-BD31-4B8C-83A1-F6EECF244321}">
                <p14:modId xmlns:p14="http://schemas.microsoft.com/office/powerpoint/2010/main" val="4237717162"/>
              </p:ext>
            </p:extLst>
          </p:nvPr>
        </p:nvGraphicFramePr>
        <p:xfrm>
          <a:off x="1198994" y="1345768"/>
          <a:ext cx="6827945" cy="981796"/>
        </p:xfrm>
        <a:graphic>
          <a:graphicData uri="http://schemas.openxmlformats.org/presentationml/2006/ole">
            <mc:AlternateContent xmlns:mc="http://schemas.openxmlformats.org/markup-compatibility/2006">
              <mc:Choice xmlns:v="urn:schemas-microsoft-com:vml" Requires="v">
                <p:oleObj spid="_x0000_s16414" name="Equation" r:id="rId4" imgW="1942920" imgH="279360" progId="Equation.DSMT4">
                  <p:embed/>
                </p:oleObj>
              </mc:Choice>
              <mc:Fallback>
                <p:oleObj name="Equation" r:id="rId4" imgW="1942920" imgH="279360" progId="Equation.DSMT4">
                  <p:embed/>
                  <p:pic>
                    <p:nvPicPr>
                      <p:cNvPr id="0" name=""/>
                      <p:cNvPicPr/>
                      <p:nvPr/>
                    </p:nvPicPr>
                    <p:blipFill>
                      <a:blip r:embed="rId5"/>
                      <a:stretch>
                        <a:fillRect/>
                      </a:stretch>
                    </p:blipFill>
                    <p:spPr>
                      <a:xfrm>
                        <a:off x="1198994" y="1345768"/>
                        <a:ext cx="6827945" cy="981796"/>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659075427"/>
              </p:ext>
            </p:extLst>
          </p:nvPr>
        </p:nvGraphicFramePr>
        <p:xfrm>
          <a:off x="1198994" y="2508540"/>
          <a:ext cx="3730623" cy="1150937"/>
        </p:xfrm>
        <a:graphic>
          <a:graphicData uri="http://schemas.openxmlformats.org/presentationml/2006/ole">
            <mc:AlternateContent xmlns:mc="http://schemas.openxmlformats.org/markup-compatibility/2006">
              <mc:Choice xmlns:v="urn:schemas-microsoft-com:vml" Requires="v">
                <p:oleObj spid="_x0000_s16415" name="Equation" r:id="rId6" imgW="1193760" imgH="368280" progId="Equation.DSMT4">
                  <p:embed/>
                </p:oleObj>
              </mc:Choice>
              <mc:Fallback>
                <p:oleObj name="Equation" r:id="rId6" imgW="1193760" imgH="368280" progId="Equation.DSMT4">
                  <p:embed/>
                  <p:pic>
                    <p:nvPicPr>
                      <p:cNvPr id="0" name=""/>
                      <p:cNvPicPr/>
                      <p:nvPr/>
                    </p:nvPicPr>
                    <p:blipFill>
                      <a:blip r:embed="rId7"/>
                      <a:stretch>
                        <a:fillRect/>
                      </a:stretch>
                    </p:blipFill>
                    <p:spPr>
                      <a:xfrm>
                        <a:off x="1198994" y="2508540"/>
                        <a:ext cx="3730623" cy="1150937"/>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592530947"/>
              </p:ext>
            </p:extLst>
          </p:nvPr>
        </p:nvGraphicFramePr>
        <p:xfrm>
          <a:off x="3096477" y="3840453"/>
          <a:ext cx="3666279" cy="850577"/>
        </p:xfrm>
        <a:graphic>
          <a:graphicData uri="http://schemas.openxmlformats.org/presentationml/2006/ole">
            <mc:AlternateContent xmlns:mc="http://schemas.openxmlformats.org/markup-compatibility/2006">
              <mc:Choice xmlns:v="urn:schemas-microsoft-com:vml" Requires="v">
                <p:oleObj spid="_x0000_s16416" name="Equation" r:id="rId8" imgW="1587240" imgH="368280" progId="Equation.DSMT4">
                  <p:embed/>
                </p:oleObj>
              </mc:Choice>
              <mc:Fallback>
                <p:oleObj name="Equation" r:id="rId8" imgW="1587240" imgH="368280" progId="Equation.DSMT4">
                  <p:embed/>
                  <p:pic>
                    <p:nvPicPr>
                      <p:cNvPr id="0" name=""/>
                      <p:cNvPicPr/>
                      <p:nvPr/>
                    </p:nvPicPr>
                    <p:blipFill>
                      <a:blip r:embed="rId9"/>
                      <a:stretch>
                        <a:fillRect/>
                      </a:stretch>
                    </p:blipFill>
                    <p:spPr>
                      <a:xfrm>
                        <a:off x="3096477" y="3840453"/>
                        <a:ext cx="3666279" cy="850577"/>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019189708"/>
              </p:ext>
            </p:extLst>
          </p:nvPr>
        </p:nvGraphicFramePr>
        <p:xfrm>
          <a:off x="1649844" y="4765169"/>
          <a:ext cx="2395157" cy="554975"/>
        </p:xfrm>
        <a:graphic>
          <a:graphicData uri="http://schemas.openxmlformats.org/presentationml/2006/ole">
            <mc:AlternateContent xmlns:mc="http://schemas.openxmlformats.org/markup-compatibility/2006">
              <mc:Choice xmlns:v="urn:schemas-microsoft-com:vml" Requires="v">
                <p:oleObj spid="_x0000_s16417" name="Equation" r:id="rId10" imgW="1041120" imgH="241200" progId="Equation.DSMT4">
                  <p:embed/>
                </p:oleObj>
              </mc:Choice>
              <mc:Fallback>
                <p:oleObj name="Equation" r:id="rId10" imgW="1041120" imgH="241200" progId="Equation.DSMT4">
                  <p:embed/>
                  <p:pic>
                    <p:nvPicPr>
                      <p:cNvPr id="0" name=""/>
                      <p:cNvPicPr/>
                      <p:nvPr/>
                    </p:nvPicPr>
                    <p:blipFill>
                      <a:blip r:embed="rId11"/>
                      <a:stretch>
                        <a:fillRect/>
                      </a:stretch>
                    </p:blipFill>
                    <p:spPr>
                      <a:xfrm>
                        <a:off x="1649844" y="4765169"/>
                        <a:ext cx="2395157" cy="554975"/>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756591309"/>
              </p:ext>
            </p:extLst>
          </p:nvPr>
        </p:nvGraphicFramePr>
        <p:xfrm>
          <a:off x="2148750" y="5543599"/>
          <a:ext cx="1155559" cy="660320"/>
        </p:xfrm>
        <a:graphic>
          <a:graphicData uri="http://schemas.openxmlformats.org/presentationml/2006/ole">
            <mc:AlternateContent xmlns:mc="http://schemas.openxmlformats.org/markup-compatibility/2006">
              <mc:Choice xmlns:v="urn:schemas-microsoft-com:vml" Requires="v">
                <p:oleObj spid="_x0000_s16418" name="Equation" r:id="rId12" imgW="355320" imgH="203040" progId="Equation.DSMT4">
                  <p:embed/>
                </p:oleObj>
              </mc:Choice>
              <mc:Fallback>
                <p:oleObj name="Equation" r:id="rId12" imgW="355320" imgH="203040" progId="Equation.DSMT4">
                  <p:embed/>
                  <p:pic>
                    <p:nvPicPr>
                      <p:cNvPr id="0" name=""/>
                      <p:cNvPicPr/>
                      <p:nvPr/>
                    </p:nvPicPr>
                    <p:blipFill>
                      <a:blip r:embed="rId13"/>
                      <a:stretch>
                        <a:fillRect/>
                      </a:stretch>
                    </p:blipFill>
                    <p:spPr>
                      <a:xfrm>
                        <a:off x="2148750" y="5543599"/>
                        <a:ext cx="1155559" cy="660320"/>
                      </a:xfrm>
                      <a:prstGeom prst="rect">
                        <a:avLst/>
                      </a:prstGeom>
                    </p:spPr>
                  </p:pic>
                </p:oleObj>
              </mc:Fallback>
            </mc:AlternateContent>
          </a:graphicData>
        </a:graphic>
      </p:graphicFrame>
    </p:spTree>
    <p:extLst>
      <p:ext uri="{BB962C8B-B14F-4D97-AF65-F5344CB8AC3E}">
        <p14:creationId xmlns:p14="http://schemas.microsoft.com/office/powerpoint/2010/main" val="41702962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43345" y="637309"/>
            <a:ext cx="11333019" cy="5957455"/>
          </a:xfrm>
        </p:spPr>
        <p:txBody>
          <a:bodyPr>
            <a:normAutofit/>
          </a:bodyPr>
          <a:lstStyle/>
          <a:p>
            <a:pPr algn="l"/>
            <a:r>
              <a:rPr lang="en-US" altLang="zh-CN" b="1" dirty="0">
                <a:solidFill>
                  <a:srgbClr val="0070C0"/>
                </a:solidFill>
              </a:rPr>
              <a:t>Synthesis </a:t>
            </a:r>
            <a:r>
              <a:rPr lang="en-US" altLang="zh-CN" b="1" dirty="0" smtClean="0">
                <a:solidFill>
                  <a:srgbClr val="0070C0"/>
                </a:solidFill>
              </a:rPr>
              <a:t>Analysis</a:t>
            </a:r>
          </a:p>
          <a:p>
            <a:pPr algn="l"/>
            <a:endParaRPr lang="en-US" altLang="zh-CN" dirty="0">
              <a:solidFill>
                <a:srgbClr val="0070C0"/>
              </a:solidFill>
            </a:endParaRPr>
          </a:p>
        </p:txBody>
      </p:sp>
      <p:pic>
        <p:nvPicPr>
          <p:cNvPr id="2" name="图片 1"/>
          <p:cNvPicPr>
            <a:picLocks noChangeAspect="1"/>
          </p:cNvPicPr>
          <p:nvPr/>
        </p:nvPicPr>
        <p:blipFill>
          <a:blip r:embed="rId4"/>
          <a:stretch>
            <a:fillRect/>
          </a:stretch>
        </p:blipFill>
        <p:spPr>
          <a:xfrm>
            <a:off x="5957328" y="1368821"/>
            <a:ext cx="6234672" cy="5225943"/>
          </a:xfrm>
          <a:prstGeom prst="rect">
            <a:avLst/>
          </a:prstGeom>
        </p:spPr>
      </p:pic>
      <p:graphicFrame>
        <p:nvGraphicFramePr>
          <p:cNvPr id="4" name="对象 3"/>
          <p:cNvGraphicFramePr>
            <a:graphicFrameLocks noChangeAspect="1"/>
          </p:cNvGraphicFramePr>
          <p:nvPr>
            <p:extLst>
              <p:ext uri="{D42A27DB-BD31-4B8C-83A1-F6EECF244321}">
                <p14:modId xmlns:p14="http://schemas.microsoft.com/office/powerpoint/2010/main" val="2516194382"/>
              </p:ext>
            </p:extLst>
          </p:nvPr>
        </p:nvGraphicFramePr>
        <p:xfrm>
          <a:off x="610177" y="1946130"/>
          <a:ext cx="5373433" cy="1275052"/>
        </p:xfrm>
        <a:graphic>
          <a:graphicData uri="http://schemas.openxmlformats.org/presentationml/2006/ole">
            <mc:AlternateContent xmlns:mc="http://schemas.openxmlformats.org/markup-compatibility/2006">
              <mc:Choice xmlns:v="urn:schemas-microsoft-com:vml" Requires="v">
                <p:oleObj spid="_x0000_s15389" name="Equation" r:id="rId5" imgW="2247840" imgH="533160" progId="Equation.DSMT4">
                  <p:embed/>
                </p:oleObj>
              </mc:Choice>
              <mc:Fallback>
                <p:oleObj name="Equation" r:id="rId5" imgW="2247840" imgH="533160" progId="Equation.DSMT4">
                  <p:embed/>
                  <p:pic>
                    <p:nvPicPr>
                      <p:cNvPr id="0" name=""/>
                      <p:cNvPicPr/>
                      <p:nvPr/>
                    </p:nvPicPr>
                    <p:blipFill>
                      <a:blip r:embed="rId6"/>
                      <a:stretch>
                        <a:fillRect/>
                      </a:stretch>
                    </p:blipFill>
                    <p:spPr>
                      <a:xfrm>
                        <a:off x="610177" y="1946130"/>
                        <a:ext cx="5373433" cy="1275052"/>
                      </a:xfrm>
                      <a:prstGeom prst="rect">
                        <a:avLst/>
                      </a:prstGeom>
                    </p:spPr>
                  </p:pic>
                </p:oleObj>
              </mc:Fallback>
            </mc:AlternateContent>
          </a:graphicData>
        </a:graphic>
      </p:graphicFrame>
    </p:spTree>
    <p:extLst>
      <p:ext uri="{BB962C8B-B14F-4D97-AF65-F5344CB8AC3E}">
        <p14:creationId xmlns:p14="http://schemas.microsoft.com/office/powerpoint/2010/main" val="42745528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43345" y="637309"/>
            <a:ext cx="11333019" cy="5957455"/>
          </a:xfrm>
        </p:spPr>
        <p:txBody>
          <a:bodyPr>
            <a:normAutofit/>
          </a:bodyPr>
          <a:lstStyle/>
          <a:p>
            <a:pPr algn="l"/>
            <a:r>
              <a:rPr lang="en-US" altLang="zh-CN" b="1" dirty="0">
                <a:solidFill>
                  <a:srgbClr val="0070C0"/>
                </a:solidFill>
              </a:rPr>
              <a:t>Network </a:t>
            </a:r>
            <a:r>
              <a:rPr lang="en-US" altLang="zh-CN" b="1" dirty="0" smtClean="0">
                <a:solidFill>
                  <a:srgbClr val="0070C0"/>
                </a:solidFill>
              </a:rPr>
              <a:t>Design</a:t>
            </a:r>
          </a:p>
          <a:p>
            <a:pPr algn="l"/>
            <a:r>
              <a:rPr lang="en-US" altLang="zh-CN" dirty="0"/>
              <a:t>We have looked at a </a:t>
            </a:r>
            <a:r>
              <a:rPr lang="en-US" altLang="zh-CN" dirty="0" smtClean="0"/>
              <a:t>few </a:t>
            </a:r>
            <a:r>
              <a:rPr lang="en-US" altLang="zh-CN" dirty="0"/>
              <a:t>cases, but lets just take one here: redesign </a:t>
            </a:r>
            <a:r>
              <a:rPr lang="en-US" altLang="zh-CN" dirty="0" smtClean="0"/>
              <a:t>of Abilene</a:t>
            </a:r>
          </a:p>
          <a:p>
            <a:pPr algn="l"/>
            <a:endParaRPr lang="en-US" altLang="zh-CN" b="1" dirty="0">
              <a:solidFill>
                <a:srgbClr val="0070C0"/>
              </a:solidFill>
            </a:endParaRPr>
          </a:p>
          <a:p>
            <a:pPr algn="l"/>
            <a:endParaRPr lang="en-US" altLang="zh-CN" b="1" dirty="0">
              <a:solidFill>
                <a:srgbClr val="0070C0"/>
              </a:solidFill>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632" y="2111883"/>
            <a:ext cx="5820587" cy="3439005"/>
          </a:xfrm>
          <a:prstGeom prst="rect">
            <a:avLst/>
          </a:prstGeom>
        </p:spPr>
      </p:pic>
      <p:pic>
        <p:nvPicPr>
          <p:cNvPr id="5" name="图片 4"/>
          <p:cNvPicPr>
            <a:picLocks noChangeAspect="1"/>
          </p:cNvPicPr>
          <p:nvPr/>
        </p:nvPicPr>
        <p:blipFill>
          <a:blip r:embed="rId4"/>
          <a:stretch>
            <a:fillRect/>
          </a:stretch>
        </p:blipFill>
        <p:spPr>
          <a:xfrm>
            <a:off x="6539778" y="1801523"/>
            <a:ext cx="5590150" cy="4620059"/>
          </a:xfrm>
          <a:prstGeom prst="rect">
            <a:avLst/>
          </a:prstGeom>
        </p:spPr>
      </p:pic>
    </p:spTree>
    <p:extLst>
      <p:ext uri="{BB962C8B-B14F-4D97-AF65-F5344CB8AC3E}">
        <p14:creationId xmlns:p14="http://schemas.microsoft.com/office/powerpoint/2010/main" val="1490457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43345" y="637309"/>
            <a:ext cx="11333019" cy="5957455"/>
          </a:xfrm>
        </p:spPr>
        <p:txBody>
          <a:bodyPr>
            <a:normAutofit/>
          </a:bodyPr>
          <a:lstStyle/>
          <a:p>
            <a:pPr algn="l"/>
            <a:r>
              <a:rPr lang="en-US" altLang="zh-CN" b="1" dirty="0">
                <a:solidFill>
                  <a:srgbClr val="0070C0"/>
                </a:solidFill>
              </a:rPr>
              <a:t>Existing Network </a:t>
            </a:r>
            <a:r>
              <a:rPr lang="en-US" altLang="zh-CN" b="1" dirty="0" smtClean="0">
                <a:solidFill>
                  <a:srgbClr val="0070C0"/>
                </a:solidFill>
              </a:rPr>
              <a:t>Planning Solutions</a:t>
            </a:r>
          </a:p>
          <a:p>
            <a:pPr algn="l"/>
            <a:endParaRPr lang="en-US" altLang="zh-CN" dirty="0" smtClean="0">
              <a:solidFill>
                <a:srgbClr val="0070C0"/>
              </a:solidFill>
            </a:endParaRPr>
          </a:p>
          <a:p>
            <a:pPr marL="342900" indent="-342900" algn="l">
              <a:buFont typeface="Arial" panose="020B0604020202020204" pitchFamily="34" charset="0"/>
              <a:buChar char="•"/>
            </a:pPr>
            <a:r>
              <a:rPr lang="en-US" altLang="zh-CN" dirty="0"/>
              <a:t>Ignore the issue, and make a </a:t>
            </a:r>
            <a:r>
              <a:rPr lang="en-US" altLang="zh-CN" dirty="0" smtClean="0"/>
              <a:t>guess</a:t>
            </a:r>
          </a:p>
          <a:p>
            <a:pPr marL="342900" indent="-342900" algn="l">
              <a:buFont typeface="Arial" panose="020B0604020202020204" pitchFamily="34" charset="0"/>
              <a:buChar char="•"/>
            </a:pPr>
            <a:endParaRPr lang="en-US" altLang="zh-CN" dirty="0" smtClean="0"/>
          </a:p>
          <a:p>
            <a:pPr marL="342900" indent="-342900" algn="l">
              <a:buFont typeface="Arial" panose="020B0604020202020204" pitchFamily="34" charset="0"/>
              <a:buChar char="•"/>
            </a:pPr>
            <a:r>
              <a:rPr lang="en-US" altLang="zh-CN" dirty="0" smtClean="0"/>
              <a:t>Oblivious routing</a:t>
            </a:r>
          </a:p>
          <a:p>
            <a:pPr marL="342900" indent="-342900" algn="l">
              <a:buFont typeface="Arial" panose="020B0604020202020204" pitchFamily="34" charset="0"/>
              <a:buChar char="•"/>
            </a:pPr>
            <a:endParaRPr lang="en-US" altLang="zh-CN" dirty="0" smtClean="0"/>
          </a:p>
          <a:p>
            <a:pPr marL="800100" lvl="1" indent="-342900" algn="l">
              <a:buFont typeface="Wingdings" panose="05000000000000000000" pitchFamily="2" charset="2"/>
              <a:buChar char="Ø"/>
            </a:pPr>
            <a:r>
              <a:rPr lang="en-US" altLang="zh-CN" dirty="0" smtClean="0"/>
              <a:t>routing </a:t>
            </a:r>
            <a:r>
              <a:rPr lang="en-US" altLang="zh-CN" dirty="0"/>
              <a:t>scheme that works for any </a:t>
            </a:r>
            <a:r>
              <a:rPr lang="en-US" altLang="zh-CN" dirty="0" smtClean="0"/>
              <a:t>traffic matrix</a:t>
            </a:r>
          </a:p>
          <a:p>
            <a:pPr marL="342900" indent="-342900" algn="l">
              <a:buFont typeface="Arial" panose="020B0604020202020204" pitchFamily="34" charset="0"/>
              <a:buChar char="•"/>
            </a:pPr>
            <a:endParaRPr lang="en-US" altLang="zh-CN" dirty="0" smtClean="0"/>
          </a:p>
          <a:p>
            <a:pPr marL="342900" indent="-342900" algn="l">
              <a:buFont typeface="Arial" panose="020B0604020202020204" pitchFamily="34" charset="0"/>
              <a:buChar char="•"/>
            </a:pPr>
            <a:r>
              <a:rPr lang="en-US" altLang="zh-CN" dirty="0" smtClean="0"/>
              <a:t>Valiant </a:t>
            </a:r>
            <a:r>
              <a:rPr lang="en-US" altLang="zh-CN" dirty="0"/>
              <a:t>network </a:t>
            </a:r>
            <a:r>
              <a:rPr lang="en-US" altLang="zh-CN" dirty="0" smtClean="0"/>
              <a:t>design</a:t>
            </a:r>
          </a:p>
          <a:p>
            <a:pPr marL="800100" lvl="1" indent="-342900" algn="l">
              <a:buFont typeface="Wingdings" panose="05000000000000000000" pitchFamily="2" charset="2"/>
              <a:buChar char="Ø"/>
            </a:pPr>
            <a:endParaRPr lang="en-US" altLang="zh-CN" dirty="0" smtClean="0"/>
          </a:p>
          <a:p>
            <a:pPr marL="800100" lvl="1" indent="-342900" algn="l">
              <a:buFont typeface="Wingdings" panose="05000000000000000000" pitchFamily="2" charset="2"/>
              <a:buChar char="Ø"/>
            </a:pPr>
            <a:r>
              <a:rPr lang="en-US" altLang="zh-CN" dirty="0" smtClean="0"/>
              <a:t> </a:t>
            </a:r>
            <a:r>
              <a:rPr lang="en-US" altLang="zh-CN" dirty="0"/>
              <a:t>network design that works for any </a:t>
            </a:r>
            <a:r>
              <a:rPr lang="en-US" altLang="zh-CN" dirty="0" smtClean="0"/>
              <a:t>traffic </a:t>
            </a:r>
            <a:r>
              <a:rPr lang="en-US" altLang="zh-CN" dirty="0"/>
              <a:t>matrix</a:t>
            </a:r>
          </a:p>
          <a:p>
            <a:endParaRPr lang="en-US" altLang="zh-CN" dirty="0" smtClean="0"/>
          </a:p>
        </p:txBody>
      </p:sp>
    </p:spTree>
    <p:extLst>
      <p:ext uri="{BB962C8B-B14F-4D97-AF65-F5344CB8AC3E}">
        <p14:creationId xmlns:p14="http://schemas.microsoft.com/office/powerpoint/2010/main" val="14732377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43345" y="637309"/>
            <a:ext cx="11333019" cy="5957455"/>
          </a:xfrm>
        </p:spPr>
        <p:txBody>
          <a:bodyPr>
            <a:normAutofit/>
          </a:bodyPr>
          <a:lstStyle/>
          <a:p>
            <a:pPr algn="l"/>
            <a:r>
              <a:rPr lang="en-US" altLang="zh-CN" b="1" dirty="0" smtClean="0">
                <a:solidFill>
                  <a:srgbClr val="0070C0"/>
                </a:solidFill>
              </a:rPr>
              <a:t>Conclusion</a:t>
            </a:r>
          </a:p>
          <a:p>
            <a:pPr algn="l"/>
            <a:endParaRPr lang="en-US" altLang="zh-CN" dirty="0">
              <a:solidFill>
                <a:srgbClr val="0070C0"/>
              </a:solidFill>
            </a:endParaRPr>
          </a:p>
          <a:p>
            <a:pPr marL="342900" indent="-342900" algn="l">
              <a:buFont typeface="Arial" panose="020B0604020202020204" pitchFamily="34" charset="0"/>
              <a:buChar char="•"/>
            </a:pPr>
            <a:r>
              <a:rPr lang="en-US" altLang="zh-CN" dirty="0"/>
              <a:t>Good design needs robustness to errors in </a:t>
            </a:r>
            <a:r>
              <a:rPr lang="en-US" altLang="zh-CN" dirty="0" smtClean="0"/>
              <a:t>predictions</a:t>
            </a:r>
          </a:p>
          <a:p>
            <a:pPr algn="l"/>
            <a:r>
              <a:rPr lang="en-US" altLang="zh-CN" dirty="0" smtClean="0"/>
              <a:t>	extreme </a:t>
            </a:r>
            <a:r>
              <a:rPr lang="en-US" altLang="zh-CN" dirty="0"/>
              <a:t>case is oblivious, but this is wasteful</a:t>
            </a:r>
          </a:p>
          <a:p>
            <a:pPr algn="l"/>
            <a:r>
              <a:rPr lang="en-US" altLang="zh-CN" dirty="0" smtClean="0"/>
              <a:t>	using </a:t>
            </a:r>
            <a:r>
              <a:rPr lang="en-US" altLang="zh-CN" dirty="0"/>
              <a:t>a little bit of information can improve </a:t>
            </a:r>
            <a:r>
              <a:rPr lang="en-US" altLang="zh-CN" dirty="0" smtClean="0"/>
              <a:t>things</a:t>
            </a:r>
          </a:p>
          <a:p>
            <a:pPr algn="l"/>
            <a:endParaRPr lang="en-US" altLang="zh-CN" dirty="0">
              <a:solidFill>
                <a:srgbClr val="0070C0"/>
              </a:solidFill>
            </a:endParaRPr>
          </a:p>
          <a:p>
            <a:pPr marL="342900" indent="-342900" algn="l">
              <a:buFont typeface="Arial" panose="020B0604020202020204" pitchFamily="34" charset="0"/>
              <a:buChar char="•"/>
            </a:pPr>
            <a:r>
              <a:rPr lang="en-US" altLang="zh-CN" dirty="0"/>
              <a:t>Mechanism to do so is to be able to generate synthetic </a:t>
            </a:r>
            <a:r>
              <a:rPr lang="en-US" altLang="zh-CN" dirty="0" smtClean="0"/>
              <a:t>traffic matrices</a:t>
            </a:r>
          </a:p>
          <a:p>
            <a:pPr algn="l"/>
            <a:r>
              <a:rPr lang="en-US" altLang="zh-CN" dirty="0" smtClean="0"/>
              <a:t>	Spherically </a:t>
            </a:r>
            <a:r>
              <a:rPr lang="en-US" altLang="zh-CN" dirty="0"/>
              <a:t>Additive Noise Model</a:t>
            </a:r>
          </a:p>
          <a:p>
            <a:pPr algn="l"/>
            <a:r>
              <a:rPr lang="en-US" altLang="zh-CN" dirty="0"/>
              <a:t>	</a:t>
            </a:r>
            <a:r>
              <a:rPr lang="en-US" altLang="zh-CN" dirty="0" smtClean="0"/>
              <a:t>nice </a:t>
            </a:r>
            <a:r>
              <a:rPr lang="en-US" altLang="zh-CN" dirty="0"/>
              <a:t>properties</a:t>
            </a:r>
          </a:p>
          <a:p>
            <a:pPr algn="l"/>
            <a:r>
              <a:rPr lang="en-US" altLang="zh-CN" dirty="0"/>
              <a:t>	</a:t>
            </a:r>
            <a:r>
              <a:rPr lang="en-US" altLang="zh-CN" dirty="0" smtClean="0"/>
              <a:t>seems </a:t>
            </a:r>
            <a:r>
              <a:rPr lang="en-US" altLang="zh-CN" dirty="0"/>
              <a:t>to work in practice</a:t>
            </a:r>
            <a:endParaRPr lang="en-US" altLang="zh-CN" dirty="0" smtClean="0"/>
          </a:p>
          <a:p>
            <a:pPr algn="l"/>
            <a:endParaRPr lang="en-US" altLang="zh-CN" dirty="0">
              <a:solidFill>
                <a:srgbClr val="0070C0"/>
              </a:solidFill>
            </a:endParaRPr>
          </a:p>
        </p:txBody>
      </p:sp>
    </p:spTree>
    <p:extLst>
      <p:ext uri="{BB962C8B-B14F-4D97-AF65-F5344CB8AC3E}">
        <p14:creationId xmlns:p14="http://schemas.microsoft.com/office/powerpoint/2010/main" val="6233858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779570" y="2800003"/>
            <a:ext cx="4795088" cy="2065296"/>
          </a:xfrm>
        </p:spPr>
        <p:txBody>
          <a:bodyPr>
            <a:normAutofit/>
          </a:bodyPr>
          <a:lstStyle/>
          <a:p>
            <a:pPr algn="l"/>
            <a:r>
              <a:rPr lang="en-US" altLang="zh-CN" sz="7200" dirty="0" smtClean="0">
                <a:solidFill>
                  <a:srgbClr val="0070C0"/>
                </a:solidFill>
              </a:rPr>
              <a:t>Thank YOU</a:t>
            </a:r>
            <a:r>
              <a:rPr lang="zh-CN" altLang="en-US" sz="7200" dirty="0" smtClean="0">
                <a:solidFill>
                  <a:srgbClr val="0070C0"/>
                </a:solidFill>
              </a:rPr>
              <a:t>！</a:t>
            </a:r>
            <a:endParaRPr lang="en-US" altLang="zh-CN" sz="7200" dirty="0">
              <a:solidFill>
                <a:srgbClr val="0070C0"/>
              </a:solidFill>
            </a:endParaRPr>
          </a:p>
        </p:txBody>
      </p:sp>
    </p:spTree>
    <p:extLst>
      <p:ext uri="{BB962C8B-B14F-4D97-AF65-F5344CB8AC3E}">
        <p14:creationId xmlns:p14="http://schemas.microsoft.com/office/powerpoint/2010/main" val="3567801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43345" y="637309"/>
            <a:ext cx="11333019" cy="5957455"/>
          </a:xfrm>
        </p:spPr>
        <p:txBody>
          <a:bodyPr>
            <a:normAutofit/>
          </a:bodyPr>
          <a:lstStyle/>
          <a:p>
            <a:pPr algn="l"/>
            <a:r>
              <a:rPr lang="nn-NO" altLang="zh-CN" dirty="0">
                <a:solidFill>
                  <a:srgbClr val="0070C0"/>
                </a:solidFill>
              </a:rPr>
              <a:t>Valiant network </a:t>
            </a:r>
            <a:r>
              <a:rPr lang="nn-NO" altLang="zh-CN" dirty="0" smtClean="0">
                <a:solidFill>
                  <a:srgbClr val="0070C0"/>
                </a:solidFill>
              </a:rPr>
              <a:t>design </a:t>
            </a:r>
            <a:r>
              <a:rPr lang="nn-NO" altLang="zh-CN" dirty="0">
                <a:solidFill>
                  <a:srgbClr val="0070C0"/>
                </a:solidFill>
              </a:rPr>
              <a:t>[Val82, ZSM04, ZSM05</a:t>
            </a:r>
            <a:r>
              <a:rPr lang="nn-NO" altLang="zh-CN" dirty="0" smtClean="0">
                <a:solidFill>
                  <a:srgbClr val="0070C0"/>
                </a:solidFill>
              </a:rPr>
              <a:t>]</a:t>
            </a:r>
          </a:p>
          <a:p>
            <a:pPr algn="l"/>
            <a:endParaRPr lang="en-US" altLang="zh-CN" dirty="0">
              <a:solidFill>
                <a:srgbClr val="0070C0"/>
              </a:solidFill>
            </a:endParaRPr>
          </a:p>
        </p:txBody>
      </p:sp>
      <p:pic>
        <p:nvPicPr>
          <p:cNvPr id="2" name="图片 1"/>
          <p:cNvPicPr>
            <a:picLocks noChangeAspect="1"/>
          </p:cNvPicPr>
          <p:nvPr/>
        </p:nvPicPr>
        <p:blipFill>
          <a:blip r:embed="rId3"/>
          <a:stretch>
            <a:fillRect/>
          </a:stretch>
        </p:blipFill>
        <p:spPr>
          <a:xfrm>
            <a:off x="933450" y="1563687"/>
            <a:ext cx="7277100" cy="4543425"/>
          </a:xfrm>
          <a:prstGeom prst="rect">
            <a:avLst/>
          </a:prstGeom>
        </p:spPr>
      </p:pic>
    </p:spTree>
    <p:extLst>
      <p:ext uri="{BB962C8B-B14F-4D97-AF65-F5344CB8AC3E}">
        <p14:creationId xmlns:p14="http://schemas.microsoft.com/office/powerpoint/2010/main" val="570741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43345" y="637309"/>
            <a:ext cx="11333019" cy="5957455"/>
          </a:xfrm>
        </p:spPr>
        <p:txBody>
          <a:bodyPr>
            <a:normAutofit/>
          </a:bodyPr>
          <a:lstStyle/>
          <a:p>
            <a:pPr algn="l"/>
            <a:r>
              <a:rPr lang="en-US" altLang="zh-CN" dirty="0">
                <a:solidFill>
                  <a:srgbClr val="0070C0"/>
                </a:solidFill>
              </a:rPr>
              <a:t>Valiant network </a:t>
            </a:r>
            <a:r>
              <a:rPr lang="en-US" altLang="zh-CN" dirty="0" smtClean="0">
                <a:solidFill>
                  <a:srgbClr val="0070C0"/>
                </a:solidFill>
              </a:rPr>
              <a:t>design</a:t>
            </a:r>
          </a:p>
          <a:p>
            <a:pPr algn="l"/>
            <a:r>
              <a:rPr lang="en-US" altLang="zh-CN" dirty="0" smtClean="0">
                <a:solidFill>
                  <a:srgbClr val="0070C0"/>
                </a:solidFill>
              </a:rPr>
              <a:t>	</a:t>
            </a:r>
            <a:r>
              <a:rPr lang="en-US" altLang="zh-CN" dirty="0" smtClean="0"/>
              <a:t>Abstract </a:t>
            </a:r>
            <a:r>
              <a:rPr lang="en-US" altLang="zh-CN" dirty="0"/>
              <a:t>the access network to have capacity </a:t>
            </a:r>
            <a:r>
              <a:rPr lang="en-US" altLang="zh-CN" dirty="0" smtClean="0"/>
              <a:t>C</a:t>
            </a:r>
          </a:p>
          <a:p>
            <a:pPr algn="l"/>
            <a:endParaRPr lang="en-US" altLang="zh-CN" dirty="0"/>
          </a:p>
        </p:txBody>
      </p:sp>
      <p:pic>
        <p:nvPicPr>
          <p:cNvPr id="4" name="图片 3"/>
          <p:cNvPicPr>
            <a:picLocks noChangeAspect="1"/>
          </p:cNvPicPr>
          <p:nvPr/>
        </p:nvPicPr>
        <p:blipFill>
          <a:blip r:embed="rId3"/>
          <a:stretch>
            <a:fillRect/>
          </a:stretch>
        </p:blipFill>
        <p:spPr>
          <a:xfrm>
            <a:off x="1951037" y="1987549"/>
            <a:ext cx="6088063" cy="4476215"/>
          </a:xfrm>
          <a:prstGeom prst="rect">
            <a:avLst/>
          </a:prstGeom>
        </p:spPr>
      </p:pic>
    </p:spTree>
    <p:extLst>
      <p:ext uri="{BB962C8B-B14F-4D97-AF65-F5344CB8AC3E}">
        <p14:creationId xmlns:p14="http://schemas.microsoft.com/office/powerpoint/2010/main" val="1676540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43345" y="637309"/>
            <a:ext cx="11333019" cy="5957455"/>
          </a:xfrm>
        </p:spPr>
        <p:txBody>
          <a:bodyPr>
            <a:normAutofit fontScale="92500" lnSpcReduction="10000"/>
          </a:bodyPr>
          <a:lstStyle/>
          <a:p>
            <a:pPr algn="l"/>
            <a:r>
              <a:rPr lang="en-US" altLang="zh-CN" dirty="0">
                <a:solidFill>
                  <a:srgbClr val="0070C0"/>
                </a:solidFill>
              </a:rPr>
              <a:t>Valiant </a:t>
            </a:r>
            <a:r>
              <a:rPr lang="en-US" altLang="zh-CN" dirty="0" smtClean="0">
                <a:solidFill>
                  <a:srgbClr val="0070C0"/>
                </a:solidFill>
              </a:rPr>
              <a:t>network design</a:t>
            </a:r>
          </a:p>
          <a:p>
            <a:pPr algn="l"/>
            <a:endParaRPr lang="en-US" altLang="zh-CN" dirty="0">
              <a:solidFill>
                <a:srgbClr val="0070C0"/>
              </a:solidFill>
            </a:endParaRPr>
          </a:p>
          <a:p>
            <a:pPr algn="l"/>
            <a:r>
              <a:rPr lang="en-US" altLang="zh-CN" dirty="0"/>
              <a:t>Simple case (which can be generalized</a:t>
            </a:r>
            <a:r>
              <a:rPr lang="en-US" altLang="zh-CN" dirty="0" smtClean="0"/>
              <a:t>)</a:t>
            </a:r>
          </a:p>
          <a:p>
            <a:pPr marL="342900" indent="-342900" algn="l">
              <a:buFont typeface="Arial" panose="020B0604020202020204" pitchFamily="34" charset="0"/>
              <a:buChar char="•"/>
            </a:pPr>
            <a:r>
              <a:rPr lang="en-US" altLang="zh-CN" dirty="0"/>
              <a:t>don't </a:t>
            </a:r>
            <a:r>
              <a:rPr lang="en-US" altLang="zh-CN" dirty="0" smtClean="0"/>
              <a:t>know </a:t>
            </a:r>
            <a:r>
              <a:rPr lang="en-US" altLang="zh-CN" dirty="0"/>
              <a:t>the </a:t>
            </a:r>
            <a:r>
              <a:rPr lang="en-US" altLang="zh-CN" dirty="0" smtClean="0"/>
              <a:t>traffic matrix  </a:t>
            </a:r>
          </a:p>
          <a:p>
            <a:pPr marL="342900" indent="-342900" algn="l">
              <a:buFont typeface="Arial" panose="020B0604020202020204" pitchFamily="34" charset="0"/>
              <a:buChar char="•"/>
            </a:pPr>
            <a:r>
              <a:rPr lang="en-US" altLang="zh-CN" dirty="0"/>
              <a:t>assume access capacity C to each backbone </a:t>
            </a:r>
            <a:r>
              <a:rPr lang="en-US" altLang="zh-CN" dirty="0" smtClean="0"/>
              <a:t>node</a:t>
            </a:r>
          </a:p>
          <a:p>
            <a:pPr marL="342900" indent="-342900" algn="l">
              <a:buFont typeface="Arial" panose="020B0604020202020204" pitchFamily="34" charset="0"/>
              <a:buChar char="•"/>
            </a:pPr>
            <a:r>
              <a:rPr lang="en-US" altLang="zh-CN" dirty="0"/>
              <a:t>this limits </a:t>
            </a:r>
            <a:r>
              <a:rPr lang="en-US" altLang="zh-CN" dirty="0" smtClean="0"/>
              <a:t>traffic matrix</a:t>
            </a:r>
          </a:p>
          <a:p>
            <a:pPr marL="342900" indent="-342900" algn="l">
              <a:buFont typeface="Arial" panose="020B0604020202020204" pitchFamily="34" charset="0"/>
              <a:buChar char="•"/>
            </a:pPr>
            <a:endParaRPr lang="en-US" altLang="zh-CN" dirty="0" smtClean="0"/>
          </a:p>
          <a:p>
            <a:pPr marL="342900" indent="-342900" algn="l">
              <a:buFont typeface="Arial" panose="020B0604020202020204" pitchFamily="34" charset="0"/>
              <a:buChar char="•"/>
            </a:pPr>
            <a:endParaRPr lang="en-US" altLang="zh-CN" dirty="0"/>
          </a:p>
          <a:p>
            <a:pPr algn="l"/>
            <a:r>
              <a:rPr lang="en-US" altLang="zh-CN" dirty="0" smtClean="0"/>
              <a:t>route traffic </a:t>
            </a:r>
            <a:r>
              <a:rPr lang="en-US" altLang="zh-CN" dirty="0"/>
              <a:t>demand </a:t>
            </a:r>
            <a:r>
              <a:rPr lang="en-US" altLang="zh-CN" dirty="0" smtClean="0"/>
              <a:t>     as follows</a:t>
            </a:r>
          </a:p>
          <a:p>
            <a:pPr marL="342900" indent="-342900" algn="l">
              <a:buFont typeface="Arial" panose="020B0604020202020204" pitchFamily="34" charset="0"/>
              <a:buChar char="•"/>
            </a:pPr>
            <a:r>
              <a:rPr lang="en-US" altLang="zh-CN" dirty="0"/>
              <a:t>divide it into </a:t>
            </a:r>
            <a:r>
              <a:rPr lang="en-US" altLang="zh-CN" dirty="0" smtClean="0"/>
              <a:t>|N| </a:t>
            </a:r>
            <a:r>
              <a:rPr lang="en-US" altLang="zh-CN" dirty="0"/>
              <a:t>even </a:t>
            </a:r>
            <a:r>
              <a:rPr lang="en-US" altLang="zh-CN" dirty="0" smtClean="0"/>
              <a:t>groups</a:t>
            </a:r>
          </a:p>
          <a:p>
            <a:pPr marL="342900" indent="-342900" algn="l">
              <a:buFont typeface="Arial" panose="020B0604020202020204" pitchFamily="34" charset="0"/>
              <a:buChar char="•"/>
            </a:pPr>
            <a:r>
              <a:rPr lang="en-US" altLang="zh-CN" dirty="0"/>
              <a:t>route group </a:t>
            </a:r>
            <a:r>
              <a:rPr lang="en-US" altLang="zh-CN" dirty="0" err="1"/>
              <a:t>i</a:t>
            </a:r>
            <a:r>
              <a:rPr lang="en-US" altLang="zh-CN" dirty="0"/>
              <a:t> as follows p </a:t>
            </a:r>
            <a:r>
              <a:rPr lang="en-US" altLang="zh-CN" dirty="0" smtClean="0"/>
              <a:t>-&gt;</a:t>
            </a:r>
            <a:r>
              <a:rPr lang="en-US" altLang="zh-CN" dirty="0" err="1" smtClean="0"/>
              <a:t>i</a:t>
            </a:r>
            <a:r>
              <a:rPr lang="en-US" altLang="zh-CN" dirty="0" smtClean="0"/>
              <a:t> -&gt; q</a:t>
            </a:r>
          </a:p>
          <a:p>
            <a:pPr marL="342900" indent="-342900" algn="l">
              <a:buFont typeface="Arial" panose="020B0604020202020204" pitchFamily="34" charset="0"/>
              <a:buChar char="•"/>
            </a:pPr>
            <a:r>
              <a:rPr lang="en-US" altLang="zh-CN" dirty="0"/>
              <a:t>load balance across all of the possible </a:t>
            </a:r>
            <a:endParaRPr lang="en-US" altLang="zh-CN" dirty="0" smtClean="0"/>
          </a:p>
          <a:p>
            <a:pPr algn="l"/>
            <a:r>
              <a:rPr lang="en-US" altLang="zh-CN" dirty="0" smtClean="0"/>
              <a:t>    2 </a:t>
            </a:r>
            <a:r>
              <a:rPr lang="en-US" altLang="zh-CN" dirty="0"/>
              <a:t>hop </a:t>
            </a:r>
            <a:r>
              <a:rPr lang="en-US" altLang="zh-CN" dirty="0" smtClean="0"/>
              <a:t>routes</a:t>
            </a:r>
          </a:p>
          <a:p>
            <a:pPr marL="342900" indent="-342900" algn="l">
              <a:buFont typeface="Arial" panose="020B0604020202020204" pitchFamily="34" charset="0"/>
              <a:buChar char="•"/>
            </a:pPr>
            <a:r>
              <a:rPr lang="en-US" altLang="zh-CN" dirty="0"/>
              <a:t>do the same for </a:t>
            </a:r>
            <a:r>
              <a:rPr lang="en-US" altLang="zh-CN" dirty="0" smtClean="0"/>
              <a:t>all </a:t>
            </a:r>
            <a:endParaRPr lang="en-US" altLang="zh-CN" dirty="0"/>
          </a:p>
          <a:p>
            <a:r>
              <a:rPr lang="en-US" altLang="zh-CN" dirty="0"/>
              <a:t>I</a:t>
            </a:r>
            <a:endParaRPr lang="en-US" altLang="zh-CN" dirty="0" smtClean="0"/>
          </a:p>
          <a:p>
            <a:pPr marL="342900" indent="-342900" algn="l">
              <a:buFont typeface="Arial" panose="020B0604020202020204" pitchFamily="34" charset="0"/>
              <a:buChar char="•"/>
            </a:pPr>
            <a:endParaRPr lang="en-US" altLang="zh-CN" dirty="0"/>
          </a:p>
        </p:txBody>
      </p:sp>
      <p:graphicFrame>
        <p:nvGraphicFramePr>
          <p:cNvPr id="4" name="对象 3"/>
          <p:cNvGraphicFramePr>
            <a:graphicFrameLocks noChangeAspect="1"/>
          </p:cNvGraphicFramePr>
          <p:nvPr>
            <p:extLst>
              <p:ext uri="{D42A27DB-BD31-4B8C-83A1-F6EECF244321}">
                <p14:modId xmlns:p14="http://schemas.microsoft.com/office/powerpoint/2010/main" val="4211715020"/>
              </p:ext>
            </p:extLst>
          </p:nvPr>
        </p:nvGraphicFramePr>
        <p:xfrm>
          <a:off x="4419600" y="1619241"/>
          <a:ext cx="622300" cy="738981"/>
        </p:xfrm>
        <a:graphic>
          <a:graphicData uri="http://schemas.openxmlformats.org/presentationml/2006/ole">
            <mc:AlternateContent xmlns:mc="http://schemas.openxmlformats.org/markup-compatibility/2006">
              <mc:Choice xmlns:v="urn:schemas-microsoft-com:vml" Requires="v">
                <p:oleObj spid="_x0000_s1324" name="Equation" r:id="rId4" imgW="203040" imgH="241200" progId="Equation.DSMT4">
                  <p:embed/>
                </p:oleObj>
              </mc:Choice>
              <mc:Fallback>
                <p:oleObj name="Equation" r:id="rId4" imgW="203040" imgH="241200" progId="Equation.DSMT4">
                  <p:embed/>
                  <p:pic>
                    <p:nvPicPr>
                      <p:cNvPr id="0" name=""/>
                      <p:cNvPicPr/>
                      <p:nvPr/>
                    </p:nvPicPr>
                    <p:blipFill>
                      <a:blip r:embed="rId5"/>
                      <a:stretch>
                        <a:fillRect/>
                      </a:stretch>
                    </p:blipFill>
                    <p:spPr>
                      <a:xfrm>
                        <a:off x="4419600" y="1619241"/>
                        <a:ext cx="622300" cy="738981"/>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095528427"/>
              </p:ext>
            </p:extLst>
          </p:nvPr>
        </p:nvGraphicFramePr>
        <p:xfrm>
          <a:off x="3143250" y="3057693"/>
          <a:ext cx="2552700" cy="595630"/>
        </p:xfrm>
        <a:graphic>
          <a:graphicData uri="http://schemas.openxmlformats.org/presentationml/2006/ole">
            <mc:AlternateContent xmlns:mc="http://schemas.openxmlformats.org/markup-compatibility/2006">
              <mc:Choice xmlns:v="urn:schemas-microsoft-com:vml" Requires="v">
                <p:oleObj spid="_x0000_s1325" name="Equation" r:id="rId6" imgW="1523880" imgH="355320" progId="Equation.DSMT4">
                  <p:embed/>
                </p:oleObj>
              </mc:Choice>
              <mc:Fallback>
                <p:oleObj name="Equation" r:id="rId6" imgW="1523880" imgH="355320" progId="Equation.DSMT4">
                  <p:embed/>
                  <p:pic>
                    <p:nvPicPr>
                      <p:cNvPr id="0" name=""/>
                      <p:cNvPicPr/>
                      <p:nvPr/>
                    </p:nvPicPr>
                    <p:blipFill>
                      <a:blip r:embed="rId7"/>
                      <a:stretch>
                        <a:fillRect/>
                      </a:stretch>
                    </p:blipFill>
                    <p:spPr>
                      <a:xfrm>
                        <a:off x="3143250" y="3057693"/>
                        <a:ext cx="2552700" cy="59563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103908607"/>
              </p:ext>
            </p:extLst>
          </p:nvPr>
        </p:nvGraphicFramePr>
        <p:xfrm>
          <a:off x="3003550" y="3616036"/>
          <a:ext cx="622300" cy="738981"/>
        </p:xfrm>
        <a:graphic>
          <a:graphicData uri="http://schemas.openxmlformats.org/presentationml/2006/ole">
            <mc:AlternateContent xmlns:mc="http://schemas.openxmlformats.org/markup-compatibility/2006">
              <mc:Choice xmlns:v="urn:schemas-microsoft-com:vml" Requires="v">
                <p:oleObj spid="_x0000_s1326" name="Equation" r:id="rId8" imgW="203040" imgH="241200" progId="Equation.DSMT4">
                  <p:embed/>
                </p:oleObj>
              </mc:Choice>
              <mc:Fallback>
                <p:oleObj name="Equation" r:id="rId8" imgW="203040" imgH="241200" progId="Equation.DSMT4">
                  <p:embed/>
                  <p:pic>
                    <p:nvPicPr>
                      <p:cNvPr id="4" name="对象 3"/>
                      <p:cNvPicPr/>
                      <p:nvPr/>
                    </p:nvPicPr>
                    <p:blipFill>
                      <a:blip r:embed="rId9"/>
                      <a:stretch>
                        <a:fillRect/>
                      </a:stretch>
                    </p:blipFill>
                    <p:spPr>
                      <a:xfrm>
                        <a:off x="3003550" y="3616036"/>
                        <a:ext cx="622300" cy="738981"/>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390567938"/>
              </p:ext>
            </p:extLst>
          </p:nvPr>
        </p:nvGraphicFramePr>
        <p:xfrm>
          <a:off x="3454400" y="5599113"/>
          <a:ext cx="1358900" cy="517676"/>
        </p:xfrm>
        <a:graphic>
          <a:graphicData uri="http://schemas.openxmlformats.org/presentationml/2006/ole">
            <mc:AlternateContent xmlns:mc="http://schemas.openxmlformats.org/markup-compatibility/2006">
              <mc:Choice xmlns:v="urn:schemas-microsoft-com:vml" Requires="v">
                <p:oleObj spid="_x0000_s1327" name="Equation" r:id="rId10" imgW="533160" imgH="203040" progId="Equation.DSMT4">
                  <p:embed/>
                </p:oleObj>
              </mc:Choice>
              <mc:Fallback>
                <p:oleObj name="Equation" r:id="rId10" imgW="533160" imgH="203040" progId="Equation.DSMT4">
                  <p:embed/>
                  <p:pic>
                    <p:nvPicPr>
                      <p:cNvPr id="0" name=""/>
                      <p:cNvPicPr/>
                      <p:nvPr/>
                    </p:nvPicPr>
                    <p:blipFill>
                      <a:blip r:embed="rId11"/>
                      <a:stretch>
                        <a:fillRect/>
                      </a:stretch>
                    </p:blipFill>
                    <p:spPr>
                      <a:xfrm>
                        <a:off x="3454400" y="5599113"/>
                        <a:ext cx="1358900" cy="517676"/>
                      </a:xfrm>
                      <a:prstGeom prst="rect">
                        <a:avLst/>
                      </a:prstGeom>
                    </p:spPr>
                  </p:pic>
                </p:oleObj>
              </mc:Fallback>
            </mc:AlternateContent>
          </a:graphicData>
        </a:graphic>
      </p:graphicFrame>
      <p:pic>
        <p:nvPicPr>
          <p:cNvPr id="8" name="图片 7"/>
          <p:cNvPicPr>
            <a:picLocks noChangeAspect="1"/>
          </p:cNvPicPr>
          <p:nvPr/>
        </p:nvPicPr>
        <p:blipFill>
          <a:blip r:embed="rId12"/>
          <a:stretch>
            <a:fillRect/>
          </a:stretch>
        </p:blipFill>
        <p:spPr>
          <a:xfrm>
            <a:off x="5695950" y="2568419"/>
            <a:ext cx="6100541" cy="3030693"/>
          </a:xfrm>
          <a:prstGeom prst="rect">
            <a:avLst/>
          </a:prstGeom>
        </p:spPr>
      </p:pic>
    </p:spTree>
    <p:extLst>
      <p:ext uri="{BB962C8B-B14F-4D97-AF65-F5344CB8AC3E}">
        <p14:creationId xmlns:p14="http://schemas.microsoft.com/office/powerpoint/2010/main" val="2640992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43345" y="637309"/>
            <a:ext cx="11333019" cy="5957455"/>
          </a:xfrm>
        </p:spPr>
        <p:txBody>
          <a:bodyPr>
            <a:normAutofit/>
          </a:bodyPr>
          <a:lstStyle/>
          <a:p>
            <a:pPr algn="l"/>
            <a:r>
              <a:rPr lang="en-US" altLang="zh-CN" b="1" dirty="0">
                <a:solidFill>
                  <a:srgbClr val="0070C0"/>
                </a:solidFill>
              </a:rPr>
              <a:t>Valiant network </a:t>
            </a:r>
            <a:r>
              <a:rPr lang="en-US" altLang="zh-CN" b="1" dirty="0" smtClean="0">
                <a:solidFill>
                  <a:srgbClr val="0070C0"/>
                </a:solidFill>
              </a:rPr>
              <a:t>design</a:t>
            </a:r>
          </a:p>
          <a:p>
            <a:pPr algn="l"/>
            <a:endParaRPr lang="en-US" altLang="zh-CN" dirty="0" smtClean="0"/>
          </a:p>
          <a:p>
            <a:pPr marL="342900" indent="-342900" algn="l">
              <a:buFont typeface="Arial" panose="020B0604020202020204" pitchFamily="34" charset="0"/>
              <a:buChar char="•"/>
            </a:pPr>
            <a:r>
              <a:rPr lang="en-US" altLang="zh-CN" dirty="0" smtClean="0"/>
              <a:t>compare </a:t>
            </a:r>
            <a:r>
              <a:rPr lang="en-US" altLang="zh-CN" dirty="0"/>
              <a:t>to direct routing</a:t>
            </a:r>
          </a:p>
          <a:p>
            <a:pPr marL="800100" lvl="1" indent="-342900" algn="l">
              <a:buFont typeface="Wingdings" panose="05000000000000000000" pitchFamily="2" charset="2"/>
              <a:buChar char="Ø"/>
            </a:pPr>
            <a:r>
              <a:rPr lang="en-US" altLang="zh-CN" dirty="0" smtClean="0"/>
              <a:t>each </a:t>
            </a:r>
            <a:r>
              <a:rPr lang="en-US" altLang="zh-CN" dirty="0"/>
              <a:t>packet traverses 2 hops</a:t>
            </a:r>
          </a:p>
          <a:p>
            <a:pPr marL="800100" lvl="1" indent="-342900" algn="l">
              <a:buFont typeface="Wingdings" panose="05000000000000000000" pitchFamily="2" charset="2"/>
              <a:buChar char="Ø"/>
            </a:pPr>
            <a:r>
              <a:rPr lang="en-US" altLang="zh-CN" dirty="0" smtClean="0"/>
              <a:t>2</a:t>
            </a:r>
            <a:r>
              <a:rPr lang="en-US" altLang="zh-CN" dirty="0"/>
              <a:t>× the bandwidth needed over optimal (a star)</a:t>
            </a:r>
          </a:p>
          <a:p>
            <a:pPr algn="l"/>
            <a:endParaRPr lang="en-US" altLang="zh-CN" dirty="0" smtClean="0"/>
          </a:p>
          <a:p>
            <a:pPr marL="342900" indent="-342900" algn="l">
              <a:buFont typeface="Arial" panose="020B0604020202020204" pitchFamily="34" charset="0"/>
              <a:buChar char="•"/>
            </a:pPr>
            <a:r>
              <a:rPr lang="en-US" altLang="zh-CN" dirty="0" smtClean="0"/>
              <a:t>but </a:t>
            </a:r>
            <a:r>
              <a:rPr lang="en-US" altLang="zh-CN" dirty="0"/>
              <a:t>it is oblivious to the </a:t>
            </a:r>
            <a:r>
              <a:rPr lang="en-US" altLang="zh-CN" dirty="0" smtClean="0"/>
              <a:t>traffic </a:t>
            </a:r>
            <a:r>
              <a:rPr lang="en-US" altLang="zh-CN" dirty="0"/>
              <a:t>matrix</a:t>
            </a:r>
          </a:p>
          <a:p>
            <a:pPr marL="800100" lvl="1" indent="-342900" algn="l">
              <a:buFont typeface="Wingdings" panose="05000000000000000000" pitchFamily="2" charset="2"/>
              <a:buChar char="Ø"/>
            </a:pPr>
            <a:r>
              <a:rPr lang="en-US" altLang="zh-CN" dirty="0" smtClean="0"/>
              <a:t>this </a:t>
            </a:r>
            <a:r>
              <a:rPr lang="en-US" altLang="zh-CN" dirty="0"/>
              <a:t>design is provably the best oblivious network design [ZSM05]</a:t>
            </a:r>
          </a:p>
          <a:p>
            <a:pPr algn="l"/>
            <a:r>
              <a:rPr lang="en-US" altLang="zh-CN" dirty="0" smtClean="0"/>
              <a:t>	(</a:t>
            </a:r>
            <a:r>
              <a:rPr lang="en-US" altLang="zh-CN" dirty="0"/>
              <a:t>given a certain cost model</a:t>
            </a:r>
            <a:r>
              <a:rPr lang="en-US" altLang="zh-CN" dirty="0" smtClean="0"/>
              <a:t>).</a:t>
            </a:r>
          </a:p>
          <a:p>
            <a:pPr algn="l"/>
            <a:endParaRPr lang="en-US" altLang="zh-CN" dirty="0"/>
          </a:p>
          <a:p>
            <a:pPr marL="342900" indent="-342900" algn="l">
              <a:buFont typeface="Arial" panose="020B0604020202020204" pitchFamily="34" charset="0"/>
              <a:buChar char="•"/>
            </a:pPr>
            <a:r>
              <a:rPr lang="en-US" altLang="zh-CN" dirty="0"/>
              <a:t>it also has great advantages for survivability</a:t>
            </a:r>
          </a:p>
          <a:p>
            <a:pPr marL="800100" lvl="1" indent="-342900" algn="l">
              <a:buFont typeface="Wingdings" panose="05000000000000000000" pitchFamily="2" charset="2"/>
              <a:buChar char="Ø"/>
            </a:pPr>
            <a:r>
              <a:rPr lang="en-US" altLang="zh-CN" dirty="0" smtClean="0"/>
              <a:t>can </a:t>
            </a:r>
            <a:r>
              <a:rPr lang="en-US" altLang="zh-CN" dirty="0"/>
              <a:t>survive any combination of node failures</a:t>
            </a:r>
          </a:p>
          <a:p>
            <a:pPr marL="800100" lvl="1" indent="-342900" algn="l">
              <a:buFont typeface="Wingdings" panose="05000000000000000000" pitchFamily="2" charset="2"/>
              <a:buChar char="Ø"/>
            </a:pPr>
            <a:r>
              <a:rPr lang="en-US" altLang="zh-CN" dirty="0" smtClean="0"/>
              <a:t> </a:t>
            </a:r>
            <a:r>
              <a:rPr lang="en-US" altLang="zh-CN" dirty="0"/>
              <a:t>highly robust to link failures as well</a:t>
            </a:r>
          </a:p>
          <a:p>
            <a:pPr marL="800100" lvl="1" indent="-342900" algn="l">
              <a:buFont typeface="Wingdings" panose="05000000000000000000" pitchFamily="2" charset="2"/>
              <a:buChar char="Ø"/>
            </a:pPr>
            <a:r>
              <a:rPr lang="en-US" altLang="zh-CN" dirty="0" smtClean="0"/>
              <a:t> </a:t>
            </a:r>
            <a:r>
              <a:rPr lang="en-US" altLang="zh-CN" dirty="0"/>
              <a:t>only need marginal increases in link capacities</a:t>
            </a:r>
          </a:p>
        </p:txBody>
      </p:sp>
    </p:spTree>
    <p:extLst>
      <p:ext uri="{BB962C8B-B14F-4D97-AF65-F5344CB8AC3E}">
        <p14:creationId xmlns:p14="http://schemas.microsoft.com/office/powerpoint/2010/main" val="2585081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43345" y="637309"/>
            <a:ext cx="11333019" cy="5957455"/>
          </a:xfrm>
        </p:spPr>
        <p:txBody>
          <a:bodyPr>
            <a:normAutofit/>
          </a:bodyPr>
          <a:lstStyle/>
          <a:p>
            <a:pPr algn="l"/>
            <a:r>
              <a:rPr lang="en-US" altLang="zh-CN" b="1" dirty="0">
                <a:solidFill>
                  <a:srgbClr val="0070C0"/>
                </a:solidFill>
              </a:rPr>
              <a:t>Better </a:t>
            </a:r>
            <a:r>
              <a:rPr lang="en-US" altLang="zh-CN" b="1" dirty="0" smtClean="0">
                <a:solidFill>
                  <a:srgbClr val="0070C0"/>
                </a:solidFill>
              </a:rPr>
              <a:t>yet</a:t>
            </a:r>
          </a:p>
          <a:p>
            <a:pPr algn="l"/>
            <a:endParaRPr lang="en-US" altLang="zh-CN" dirty="0">
              <a:solidFill>
                <a:srgbClr val="0070C0"/>
              </a:solidFill>
            </a:endParaRPr>
          </a:p>
          <a:p>
            <a:pPr marL="342900" indent="-342900" algn="l">
              <a:buFont typeface="Arial" panose="020B0604020202020204" pitchFamily="34" charset="0"/>
              <a:buChar char="•"/>
            </a:pPr>
            <a:r>
              <a:rPr lang="en-US" altLang="zh-CN" dirty="0"/>
              <a:t>both of the above approaches assume we know don't know the </a:t>
            </a:r>
            <a:r>
              <a:rPr lang="en-US" altLang="zh-CN" dirty="0" smtClean="0"/>
              <a:t>traffic</a:t>
            </a:r>
            <a:endParaRPr lang="en-US" altLang="zh-CN" dirty="0"/>
          </a:p>
          <a:p>
            <a:pPr algn="l"/>
            <a:r>
              <a:rPr lang="en-US" altLang="zh-CN" dirty="0"/>
              <a:t>matrix</a:t>
            </a:r>
          </a:p>
          <a:p>
            <a:pPr marL="800100" lvl="1" indent="-342900" algn="l">
              <a:buFont typeface="Wingdings" panose="05000000000000000000" pitchFamily="2" charset="2"/>
              <a:buChar char="Ø"/>
            </a:pPr>
            <a:r>
              <a:rPr lang="en-US" altLang="zh-CN" dirty="0" smtClean="0"/>
              <a:t>they </a:t>
            </a:r>
            <a:r>
              <a:rPr lang="en-US" altLang="zh-CN" dirty="0"/>
              <a:t>are </a:t>
            </a:r>
            <a:r>
              <a:rPr lang="en-US" altLang="zh-CN" dirty="0" smtClean="0"/>
              <a:t>oblivious</a:t>
            </a:r>
          </a:p>
          <a:p>
            <a:pPr marL="800100" lvl="1" indent="-342900" algn="l">
              <a:buFont typeface="Wingdings" panose="05000000000000000000" pitchFamily="2" charset="2"/>
              <a:buChar char="Ø"/>
            </a:pPr>
            <a:r>
              <a:rPr lang="en-US" altLang="zh-CN" dirty="0" smtClean="0"/>
              <a:t>but </a:t>
            </a:r>
            <a:r>
              <a:rPr lang="en-US" altLang="zh-CN" dirty="0"/>
              <a:t>that has a cost in terms of </a:t>
            </a:r>
            <a:r>
              <a:rPr lang="en-US" altLang="zh-CN" dirty="0" smtClean="0"/>
              <a:t>efficiency</a:t>
            </a:r>
          </a:p>
          <a:p>
            <a:pPr marL="800100" lvl="1" indent="-342900" algn="l">
              <a:buFont typeface="Wingdings" panose="05000000000000000000" pitchFamily="2" charset="2"/>
              <a:buChar char="Ø"/>
            </a:pPr>
            <a:endParaRPr lang="en-US" altLang="zh-CN" dirty="0"/>
          </a:p>
          <a:p>
            <a:pPr marL="342900" indent="-342900" algn="l">
              <a:buFont typeface="Arial" panose="020B0604020202020204" pitchFamily="34" charset="0"/>
              <a:buChar char="•"/>
            </a:pPr>
            <a:r>
              <a:rPr lang="en-US" altLang="zh-CN" dirty="0"/>
              <a:t>but in </a:t>
            </a:r>
            <a:r>
              <a:rPr lang="en-US" altLang="zh-CN" dirty="0" smtClean="0"/>
              <a:t>reality</a:t>
            </a:r>
            <a:endParaRPr lang="en-US" altLang="zh-CN" dirty="0"/>
          </a:p>
          <a:p>
            <a:pPr marL="800100" lvl="1" indent="-342900" algn="l">
              <a:buFont typeface="Wingdings" panose="05000000000000000000" pitchFamily="2" charset="2"/>
              <a:buChar char="Ø"/>
            </a:pPr>
            <a:r>
              <a:rPr lang="en-US" altLang="zh-CN" dirty="0" smtClean="0"/>
              <a:t>e.g</a:t>
            </a:r>
            <a:r>
              <a:rPr lang="en-US" altLang="zh-CN" dirty="0"/>
              <a:t>. SNMP measurements of </a:t>
            </a:r>
            <a:r>
              <a:rPr lang="en-US" altLang="zh-CN" dirty="0" smtClean="0"/>
              <a:t>traffic </a:t>
            </a:r>
            <a:r>
              <a:rPr lang="en-US" altLang="zh-CN" dirty="0"/>
              <a:t>on links</a:t>
            </a:r>
          </a:p>
          <a:p>
            <a:pPr marL="800100" lvl="1" indent="-342900" algn="l">
              <a:buFont typeface="Wingdings" panose="05000000000000000000" pitchFamily="2" charset="2"/>
              <a:buChar char="Ø"/>
            </a:pPr>
            <a:r>
              <a:rPr lang="en-US" altLang="zh-CN" dirty="0" smtClean="0"/>
              <a:t> </a:t>
            </a:r>
            <a:r>
              <a:rPr lang="en-US" altLang="zh-CN" dirty="0"/>
              <a:t>e.g. partial </a:t>
            </a:r>
            <a:r>
              <a:rPr lang="en-US" altLang="zh-CN" dirty="0" err="1" smtClean="0"/>
              <a:t>netflow</a:t>
            </a:r>
            <a:r>
              <a:rPr lang="en-US" altLang="zh-CN" dirty="0" smtClean="0"/>
              <a:t> </a:t>
            </a:r>
            <a:r>
              <a:rPr lang="en-US" altLang="zh-CN" dirty="0"/>
              <a:t>across </a:t>
            </a:r>
            <a:r>
              <a:rPr lang="en-US" altLang="zh-CN" dirty="0" smtClean="0"/>
              <a:t>network</a:t>
            </a:r>
          </a:p>
          <a:p>
            <a:pPr marL="800100" lvl="1" indent="-342900" algn="l">
              <a:buFont typeface="Wingdings" panose="05000000000000000000" pitchFamily="2" charset="2"/>
              <a:buChar char="Ø"/>
            </a:pPr>
            <a:endParaRPr lang="en-US" altLang="zh-CN" dirty="0">
              <a:solidFill>
                <a:srgbClr val="0070C0"/>
              </a:solidFill>
            </a:endParaRPr>
          </a:p>
          <a:p>
            <a:pPr algn="l"/>
            <a:r>
              <a:rPr lang="en-US" altLang="zh-CN" dirty="0">
                <a:solidFill>
                  <a:srgbClr val="FF0000"/>
                </a:solidFill>
              </a:rPr>
              <a:t>can we design a network using the information we have, but</a:t>
            </a:r>
          </a:p>
          <a:p>
            <a:pPr algn="l"/>
            <a:r>
              <a:rPr lang="en-US" altLang="zh-CN" dirty="0">
                <a:solidFill>
                  <a:srgbClr val="FF0000"/>
                </a:solidFill>
              </a:rPr>
              <a:t>taking into account the information we are missing</a:t>
            </a:r>
            <a:r>
              <a:rPr lang="en-US" altLang="zh-CN" dirty="0" smtClean="0">
                <a:solidFill>
                  <a:srgbClr val="FF0000"/>
                </a:solidFill>
              </a:rPr>
              <a:t>?</a:t>
            </a:r>
            <a:endParaRPr lang="en-US" altLang="zh-CN" dirty="0">
              <a:solidFill>
                <a:srgbClr val="FF0000"/>
              </a:solidFill>
            </a:endParaRPr>
          </a:p>
        </p:txBody>
      </p:sp>
    </p:spTree>
    <p:extLst>
      <p:ext uri="{BB962C8B-B14F-4D97-AF65-F5344CB8AC3E}">
        <p14:creationId xmlns:p14="http://schemas.microsoft.com/office/powerpoint/2010/main" val="1394697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43345" y="637309"/>
            <a:ext cx="11333019" cy="5957455"/>
          </a:xfrm>
        </p:spPr>
        <p:txBody>
          <a:bodyPr>
            <a:normAutofit/>
          </a:bodyPr>
          <a:lstStyle/>
          <a:p>
            <a:pPr algn="l"/>
            <a:r>
              <a:rPr lang="en-US" altLang="zh-CN" dirty="0">
                <a:solidFill>
                  <a:srgbClr val="0070C0"/>
                </a:solidFill>
              </a:rPr>
              <a:t>Mean-Risk Analysis in </a:t>
            </a:r>
            <a:r>
              <a:rPr lang="en-US" altLang="zh-CN" dirty="0" smtClean="0">
                <a:solidFill>
                  <a:srgbClr val="0070C0"/>
                </a:solidFill>
              </a:rPr>
              <a:t>Finance</a:t>
            </a:r>
          </a:p>
          <a:p>
            <a:pPr algn="l"/>
            <a:endParaRPr lang="en-US" altLang="zh-CN" dirty="0">
              <a:solidFill>
                <a:srgbClr val="0070C0"/>
              </a:solidFill>
            </a:endParaRPr>
          </a:p>
          <a:p>
            <a:pPr algn="l"/>
            <a:endParaRPr lang="en-US" altLang="zh-CN" dirty="0" smtClean="0"/>
          </a:p>
          <a:p>
            <a:pPr marL="342900" indent="-342900" algn="l">
              <a:buFont typeface="Arial" panose="020B0604020202020204" pitchFamily="34" charset="0"/>
              <a:buChar char="•"/>
            </a:pPr>
            <a:r>
              <a:rPr lang="en-US" altLang="zh-CN" dirty="0"/>
              <a:t>Reduce volatility (and hence risk) of a portfolio by including multiple</a:t>
            </a:r>
          </a:p>
          <a:p>
            <a:pPr algn="l"/>
            <a:r>
              <a:rPr lang="en-US" altLang="zh-CN" dirty="0" smtClean="0"/>
              <a:t>“uncorrelated</a:t>
            </a:r>
            <a:r>
              <a:rPr lang="en-US" altLang="zh-CN" dirty="0"/>
              <a:t>" </a:t>
            </a:r>
            <a:r>
              <a:rPr lang="en-US" altLang="zh-CN" dirty="0" smtClean="0"/>
              <a:t>stocks</a:t>
            </a:r>
          </a:p>
          <a:p>
            <a:pPr algn="l"/>
            <a:endParaRPr lang="en-US" altLang="zh-CN" dirty="0"/>
          </a:p>
          <a:p>
            <a:pPr marL="342900" indent="-342900" algn="l">
              <a:buFont typeface="Arial" panose="020B0604020202020204" pitchFamily="34" charset="0"/>
              <a:buChar char="•"/>
            </a:pPr>
            <a:r>
              <a:rPr lang="en-US" altLang="zh-CN" dirty="0"/>
              <a:t>Overall risk is reduced by balanced portfolio</a:t>
            </a:r>
          </a:p>
          <a:p>
            <a:pPr marL="800100" lvl="1" indent="-342900" algn="l">
              <a:buFont typeface="Wingdings" panose="05000000000000000000" pitchFamily="2" charset="2"/>
              <a:buChar char="Ø"/>
            </a:pPr>
            <a:r>
              <a:rPr lang="en-US" altLang="zh-CN" dirty="0" smtClean="0"/>
              <a:t>no </a:t>
            </a:r>
            <a:r>
              <a:rPr lang="en-US" altLang="zh-CN" dirty="0"/>
              <a:t>such thing as a free lunch</a:t>
            </a:r>
          </a:p>
          <a:p>
            <a:pPr marL="800100" lvl="1" indent="-342900" algn="l">
              <a:buFont typeface="Wingdings" panose="05000000000000000000" pitchFamily="2" charset="2"/>
              <a:buChar char="Ø"/>
            </a:pPr>
            <a:r>
              <a:rPr lang="en-US" altLang="zh-CN" dirty="0" smtClean="0"/>
              <a:t>lowers </a:t>
            </a:r>
            <a:r>
              <a:rPr lang="en-US" altLang="zh-CN" dirty="0"/>
              <a:t>returns if we knew the future</a:t>
            </a:r>
          </a:p>
          <a:p>
            <a:pPr marL="800100" lvl="1" indent="-342900" algn="l">
              <a:buFont typeface="Wingdings" panose="05000000000000000000" pitchFamily="2" charset="2"/>
              <a:buChar char="Ø"/>
            </a:pPr>
            <a:r>
              <a:rPr lang="en-US" altLang="zh-CN" dirty="0" smtClean="0"/>
              <a:t>but </a:t>
            </a:r>
            <a:r>
              <a:rPr lang="en-US" altLang="zh-CN" dirty="0"/>
              <a:t>in absence of predictions, we are overall better </a:t>
            </a:r>
            <a:r>
              <a:rPr lang="en-US" altLang="zh-CN" dirty="0" smtClean="0"/>
              <a:t>off</a:t>
            </a:r>
            <a:endParaRPr lang="en-US" altLang="zh-CN" dirty="0"/>
          </a:p>
        </p:txBody>
      </p:sp>
    </p:spTree>
    <p:extLst>
      <p:ext uri="{BB962C8B-B14F-4D97-AF65-F5344CB8AC3E}">
        <p14:creationId xmlns:p14="http://schemas.microsoft.com/office/powerpoint/2010/main" val="260121106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TotalTime>
  <Words>2496</Words>
  <Application>Microsoft Office PowerPoint</Application>
  <PresentationFormat>宽屏</PresentationFormat>
  <Paragraphs>533</Paragraphs>
  <Slides>31</Slides>
  <Notes>30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40" baseType="lpstr">
      <vt:lpstr>CMSS10</vt:lpstr>
      <vt:lpstr>CMSS12</vt:lpstr>
      <vt:lpstr>MSAM7</vt:lpstr>
      <vt:lpstr>等线</vt:lpstr>
      <vt:lpstr>等线 Light</vt:lpstr>
      <vt:lpstr>Arial</vt:lpstr>
      <vt:lpstr>Wingdings</vt:lpstr>
      <vt:lpstr>Office 主题​​</vt:lpstr>
      <vt:lpstr>Equation</vt:lpstr>
      <vt:lpstr>Network-Design Sensitivity Analysis  Paul Tune and Matthew Roughan matthew.roughan@adelaide.edu.au School of Mathematical Sciences University of Adelaide ACM SIGMETRICS  2014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Network-Design Sensitivity Analysis Paul Tune and Matthew Roughan matthew.roughan@adelaide.edu.au School of Mathematical Sciences University of Adelaide                          </dc:title>
  <dc:creator>lenovo</dc:creator>
  <cp:lastModifiedBy>lenovo</cp:lastModifiedBy>
  <cp:revision>85</cp:revision>
  <dcterms:created xsi:type="dcterms:W3CDTF">2017-11-09T14:50:44Z</dcterms:created>
  <dcterms:modified xsi:type="dcterms:W3CDTF">2017-11-13T06:26:36Z</dcterms:modified>
</cp:coreProperties>
</file>