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 autoAdjust="0"/>
    <p:restoredTop sz="94660"/>
  </p:normalViewPr>
  <p:slideViewPr>
    <p:cSldViewPr>
      <p:cViewPr varScale="1">
        <p:scale>
          <a:sx n="74" d="100"/>
          <a:sy n="74" d="100"/>
        </p:scale>
        <p:origin x="139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B9738-15D4-4665-9C9B-B17F028D9479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E08BA-45BF-4451-8BCA-F94C921FC3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 userDrawn="1"/>
        </p:nvSpPr>
        <p:spPr bwMode="auto">
          <a:xfrm>
            <a:off x="571472" y="2500306"/>
            <a:ext cx="8001056" cy="1428760"/>
          </a:xfrm>
          <a:prstGeom prst="roundRect">
            <a:avLst/>
          </a:prstGeom>
          <a:gradFill>
            <a:gsLst>
              <a:gs pos="90000">
                <a:schemeClr val="bg1"/>
              </a:gs>
              <a:gs pos="100000">
                <a:srgbClr val="FFC000">
                  <a:alpha val="42000"/>
                </a:srgbClr>
              </a:gs>
            </a:gsLst>
            <a:lin ang="5400000" scaled="0"/>
          </a:gradFill>
          <a:ln w="9525" cap="flat" cmpd="sng" algn="ctr">
            <a:gradFill>
              <a:gsLst>
                <a:gs pos="0">
                  <a:schemeClr val="bg1"/>
                </a:gs>
                <a:gs pos="100000">
                  <a:srgbClr val="FFC000"/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8" name="Picture 2" descr="E:\我的文档\BAIDU - 百度\BaiduSelf - 百度自己\VI\水面反光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9967" y="490534"/>
            <a:ext cx="1904992" cy="949652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 descr="百度底线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14744" y="3786190"/>
            <a:ext cx="1714512" cy="230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42910" y="2571744"/>
            <a:ext cx="7858180" cy="135732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400" b="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</a:t>
            </a:r>
            <a:r>
              <a:rPr lang="zh-CN" altLang="en-US" smtClean="0"/>
              <a:t>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4782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15436" cy="642942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3600" b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buClr>
                <a:srgbClr val="E10602"/>
              </a:buClr>
              <a:buSzPct val="100000"/>
              <a:buFontTx/>
              <a:buBlip>
                <a:blip r:embed="rId2"/>
              </a:buBlip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00000"/>
              </a:lnSpc>
              <a:buSzPct val="100000"/>
              <a:buFontTx/>
              <a:buBlip>
                <a:blip r:embed="rId3"/>
              </a:buBlip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00000"/>
              </a:lnSpc>
              <a:buSzPct val="100000"/>
              <a:buFontTx/>
              <a:buBlip>
                <a:blip r:embed="rId2"/>
              </a:buBlip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00000"/>
              </a:lnSpc>
              <a:buSzPct val="100000"/>
              <a:buFontTx/>
              <a:buBlip>
                <a:blip r:embed="rId3"/>
              </a:buBlip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00000"/>
              </a:lnSpc>
              <a:buSzPct val="100000"/>
              <a:buFontTx/>
              <a:buBlip>
                <a:blip r:embed="rId2"/>
              </a:buBlip>
              <a:defRPr sz="12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7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1285860"/>
            <a:ext cx="4211668" cy="500066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85860"/>
            <a:ext cx="4213255" cy="500066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0"/>
          </p:nvPr>
        </p:nvSpPr>
        <p:spPr>
          <a:xfrm>
            <a:off x="285720" y="1785926"/>
            <a:ext cx="4214842" cy="4310074"/>
          </a:xfrm>
        </p:spPr>
        <p:txBody>
          <a:bodyPr/>
          <a:lstStyle>
            <a:lvl1pPr>
              <a:lnSpc>
                <a:spcPct val="100000"/>
              </a:lnSpc>
              <a:buClr>
                <a:srgbClr val="E10602"/>
              </a:buClr>
              <a:buSzPct val="100000"/>
              <a:buFontTx/>
              <a:buBlip>
                <a:blip r:embed="rId2"/>
              </a:buBlip>
              <a:defRPr sz="2400">
                <a:latin typeface="+mj-ea"/>
                <a:ea typeface="+mj-ea"/>
              </a:defRPr>
            </a:lvl1pPr>
            <a:lvl2pPr>
              <a:lnSpc>
                <a:spcPct val="100000"/>
              </a:lnSpc>
              <a:buSzPct val="100000"/>
              <a:buFontTx/>
              <a:buBlip>
                <a:blip r:embed="rId3"/>
              </a:buBlip>
              <a:defRPr sz="2000">
                <a:latin typeface="+mj-ea"/>
                <a:ea typeface="+mj-ea"/>
              </a:defRPr>
            </a:lvl2pPr>
            <a:lvl3pPr>
              <a:lnSpc>
                <a:spcPct val="100000"/>
              </a:lnSpc>
              <a:buSzPct val="100000"/>
              <a:buFontTx/>
              <a:buBlip>
                <a:blip r:embed="rId2"/>
              </a:buBlip>
              <a:defRPr sz="1800">
                <a:latin typeface="+mj-ea"/>
                <a:ea typeface="+mj-ea"/>
              </a:defRPr>
            </a:lvl3pPr>
            <a:lvl4pPr>
              <a:lnSpc>
                <a:spcPct val="100000"/>
              </a:lnSpc>
              <a:buSzPct val="100000"/>
              <a:buFontTx/>
              <a:buBlip>
                <a:blip r:embed="rId3"/>
              </a:buBlip>
              <a:defRPr sz="1400">
                <a:latin typeface="+mj-ea"/>
                <a:ea typeface="+mj-ea"/>
              </a:defRPr>
            </a:lvl4pPr>
            <a:lvl5pPr>
              <a:lnSpc>
                <a:spcPct val="100000"/>
              </a:lnSpc>
              <a:buSzPct val="100000"/>
              <a:buFontTx/>
              <a:buBlip>
                <a:blip r:embed="rId2"/>
              </a:buBlip>
              <a:defRPr sz="11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1"/>
          </p:nvPr>
        </p:nvSpPr>
        <p:spPr>
          <a:xfrm>
            <a:off x="4643438" y="1785926"/>
            <a:ext cx="4214842" cy="4310074"/>
          </a:xfrm>
        </p:spPr>
        <p:txBody>
          <a:bodyPr/>
          <a:lstStyle>
            <a:lvl1pPr>
              <a:lnSpc>
                <a:spcPct val="100000"/>
              </a:lnSpc>
              <a:buClr>
                <a:srgbClr val="E10602"/>
              </a:buClr>
              <a:buSzPct val="100000"/>
              <a:buFontTx/>
              <a:buBlip>
                <a:blip r:embed="rId2"/>
              </a:buBlip>
              <a:defRPr sz="2400">
                <a:latin typeface="+mj-ea"/>
                <a:ea typeface="+mj-ea"/>
              </a:defRPr>
            </a:lvl1pPr>
            <a:lvl2pPr>
              <a:lnSpc>
                <a:spcPct val="100000"/>
              </a:lnSpc>
              <a:buSzPct val="100000"/>
              <a:buFontTx/>
              <a:buBlip>
                <a:blip r:embed="rId3"/>
              </a:buBlip>
              <a:defRPr sz="2000">
                <a:latin typeface="+mj-ea"/>
                <a:ea typeface="+mj-ea"/>
              </a:defRPr>
            </a:lvl2pPr>
            <a:lvl3pPr>
              <a:lnSpc>
                <a:spcPct val="100000"/>
              </a:lnSpc>
              <a:buSzPct val="100000"/>
              <a:buFontTx/>
              <a:buBlip>
                <a:blip r:embed="rId2"/>
              </a:buBlip>
              <a:defRPr sz="1800">
                <a:latin typeface="+mj-ea"/>
                <a:ea typeface="+mj-ea"/>
              </a:defRPr>
            </a:lvl3pPr>
            <a:lvl4pPr>
              <a:lnSpc>
                <a:spcPct val="100000"/>
              </a:lnSpc>
              <a:buSzPct val="100000"/>
              <a:buFontTx/>
              <a:buBlip>
                <a:blip r:embed="rId3"/>
              </a:buBlip>
              <a:defRPr sz="1400">
                <a:latin typeface="+mj-ea"/>
                <a:ea typeface="+mj-ea"/>
              </a:defRPr>
            </a:lvl4pPr>
            <a:lvl5pPr>
              <a:lnSpc>
                <a:spcPct val="100000"/>
              </a:lnSpc>
              <a:buSzPct val="100000"/>
              <a:buFontTx/>
              <a:buBlip>
                <a:blip r:embed="rId2"/>
              </a:buBlip>
              <a:defRPr sz="11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15436" cy="642942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3600" b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</a:t>
            </a:r>
            <a:r>
              <a:rPr lang="zh-CN" altLang="en-US" smtClean="0"/>
              <a:t>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734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大空白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百度底线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000496" y="6522815"/>
            <a:ext cx="1143008" cy="1538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42910" y="2714620"/>
            <a:ext cx="7858180" cy="13573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400" b="0" baseline="0">
                <a:solidFill>
                  <a:schemeClr val="tx1"/>
                </a:solidFill>
                <a:latin typeface="Tahoma" pitchFamily="34" charset="0"/>
                <a:ea typeface="经典粗宋简" pitchFamily="49" charset="-122"/>
                <a:cs typeface="经典粗宋简" pitchFamily="49" charset="-122"/>
              </a:defRPr>
            </a:lvl1pPr>
          </a:lstStyle>
          <a:p>
            <a:r>
              <a:rPr lang="zh-CN" altLang="en-US" dirty="0" smtClean="0"/>
              <a:t>单击此处编辑母版标题</a:t>
            </a:r>
            <a:r>
              <a:rPr lang="zh-CN" altLang="en-US" smtClean="0"/>
              <a:t>样式</a:t>
            </a:r>
            <a:endParaRPr lang="zh-CN" altLang="en-US" dirty="0"/>
          </a:p>
        </p:txBody>
      </p:sp>
      <p:pic>
        <p:nvPicPr>
          <p:cNvPr id="7" name="Picture 2" descr="E:\我的文档\BAIDU - 百度\BaiduSelf - 百度自己\VI\水面反光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16" y="192692"/>
            <a:ext cx="1476364" cy="735978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92715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 userDrawn="1"/>
        </p:nvSpPr>
        <p:spPr bwMode="auto">
          <a:xfrm>
            <a:off x="571472" y="2500306"/>
            <a:ext cx="8001056" cy="1428760"/>
          </a:xfrm>
          <a:prstGeom prst="roundRect">
            <a:avLst/>
          </a:prstGeom>
          <a:gradFill>
            <a:gsLst>
              <a:gs pos="90000">
                <a:schemeClr val="bg1"/>
              </a:gs>
              <a:gs pos="100000">
                <a:srgbClr val="FFC000">
                  <a:alpha val="42000"/>
                </a:srgbClr>
              </a:gs>
            </a:gsLst>
            <a:lin ang="5400000" scaled="0"/>
          </a:gradFill>
          <a:ln w="9525" cap="flat" cmpd="sng" algn="ctr">
            <a:gradFill>
              <a:gsLst>
                <a:gs pos="0">
                  <a:schemeClr val="bg1"/>
                </a:gs>
                <a:gs pos="100000">
                  <a:srgbClr val="FFC000"/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8" name="Picture 2" descr="E:\我的文档\BAIDU - 百度\BaiduSelf - 百度自己\VI\水面反光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9967" y="490534"/>
            <a:ext cx="1904992" cy="949652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 descr="百度底线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14744" y="3786190"/>
            <a:ext cx="1714512" cy="230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42910" y="2571744"/>
            <a:ext cx="7858180" cy="135732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400" b="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</a:t>
            </a:r>
            <a:r>
              <a:rPr lang="zh-CN" altLang="en-US" smtClean="0"/>
              <a:t>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4782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 bwMode="auto">
          <a:xfrm>
            <a:off x="142844" y="-24"/>
            <a:ext cx="8858312" cy="928718"/>
          </a:xfrm>
          <a:prstGeom prst="roundRect">
            <a:avLst/>
          </a:prstGeom>
          <a:gradFill>
            <a:gsLst>
              <a:gs pos="90000">
                <a:schemeClr val="bg1"/>
              </a:gs>
              <a:gs pos="100000">
                <a:srgbClr val="FFC000">
                  <a:alpha val="42000"/>
                </a:srgbClr>
              </a:gs>
            </a:gsLst>
            <a:lin ang="5400000" scaled="0"/>
          </a:gradFill>
          <a:ln w="9525" cap="flat" cmpd="sng" algn="ctr">
            <a:gradFill>
              <a:gsLst>
                <a:gs pos="0">
                  <a:schemeClr val="bg1"/>
                </a:gs>
                <a:gs pos="100000">
                  <a:srgbClr val="FFC000"/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20" y="1285860"/>
            <a:ext cx="8572560" cy="481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9" name="Picture 2" descr="E:\我的文档\BAIDU - 百度\BaiduSelf - 百度自己\VI\水面反光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58082" y="6122046"/>
            <a:ext cx="1476364" cy="735978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 descr="百度底线2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85720" y="857232"/>
            <a:ext cx="1500198" cy="1500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234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8" r:id="rId5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华文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c-iit-bkmdev04.vm.baidu.com:807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2431718"/>
            <a:ext cx="7858180" cy="1357322"/>
          </a:xfrm>
        </p:spPr>
        <p:txBody>
          <a:bodyPr/>
          <a:lstStyle/>
          <a:p>
            <a:r>
              <a:rPr lang="en-US" altLang="zh-CN" dirty="0" smtClean="0"/>
              <a:t>ODP</a:t>
            </a:r>
            <a:r>
              <a:rPr lang="zh-CN" altLang="en-US" dirty="0" smtClean="0"/>
              <a:t>安装使用说明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368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生成代码结构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vim 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phplib</a:t>
            </a:r>
            <a:r>
              <a:rPr lang="en-US" altLang="zh-CN" dirty="0" smtClean="0"/>
              <a:t>/app-cg/conf.php</a:t>
            </a:r>
          </a:p>
          <a:p>
            <a:r>
              <a:rPr lang="zh-CN" altLang="en-US" dirty="0" smtClean="0"/>
              <a:t>修改文件中的作者、产品线、应用名称、开发机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、安装跟目录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-f 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phplib</a:t>
            </a:r>
            <a:r>
              <a:rPr lang="en-US" altLang="zh-CN" dirty="0" smtClean="0"/>
              <a:t>/app-cg/run.php</a:t>
            </a:r>
          </a:p>
          <a:p>
            <a:r>
              <a:rPr lang="en-US" altLang="zh-CN" dirty="0" err="1" smtClean="0"/>
              <a:t>ll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phplib</a:t>
            </a:r>
            <a:r>
              <a:rPr lang="en-US" altLang="zh-CN" dirty="0" smtClean="0"/>
              <a:t>/app-cg/out</a:t>
            </a:r>
            <a:r>
              <a:rPr lang="zh-CN" altLang="en-US" dirty="0" smtClean="0"/>
              <a:t>查看生成的代码结构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部署代码到</a:t>
            </a:r>
            <a:r>
              <a:rPr lang="en-US" altLang="zh-CN" b="1" dirty="0" smtClean="0"/>
              <a:t>ODP</a:t>
            </a:r>
            <a:r>
              <a:rPr lang="zh-CN" altLang="en-US" b="1" dirty="0" smtClean="0"/>
              <a:t>环境</a:t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请确保机器路径</a:t>
            </a:r>
            <a:r>
              <a:rPr lang="en-US" altLang="zh-CN" dirty="0" smtClean="0"/>
              <a:t>root@tc-iit-bkmdev04.vm.baidu.com:/home/work/</a:t>
            </a:r>
            <a:r>
              <a:rPr lang="en-US" altLang="zh-CN" dirty="0" err="1" smtClean="0"/>
              <a:t>odp</a:t>
            </a:r>
            <a:r>
              <a:rPr lang="zh-CN" altLang="en-US" dirty="0" smtClean="0"/>
              <a:t>已经安装了</a:t>
            </a:r>
            <a:r>
              <a:rPr lang="en-US" altLang="zh-CN" dirty="0" err="1" smtClean="0"/>
              <a:t>odp</a:t>
            </a:r>
            <a:r>
              <a:rPr lang="zh-CN" altLang="en-US" dirty="0" smtClean="0"/>
              <a:t>标准环境</a:t>
            </a:r>
            <a:endParaRPr lang="en-US" altLang="zh-CN" dirty="0" smtClean="0"/>
          </a:p>
          <a:p>
            <a:r>
              <a:rPr lang="en-US" altLang="zh-CN" dirty="0" err="1" smtClean="0"/>
              <a:t>cd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phplib</a:t>
            </a:r>
            <a:r>
              <a:rPr lang="en-US" altLang="zh-CN" dirty="0" smtClean="0"/>
              <a:t>/app-cg/out/</a:t>
            </a:r>
            <a:r>
              <a:rPr lang="zh-CN" altLang="en-US" dirty="0" smtClean="0"/>
              <a:t>应用名称</a:t>
            </a:r>
            <a:r>
              <a:rPr lang="en-US" altLang="zh-CN" dirty="0" smtClean="0"/>
              <a:t>/</a:t>
            </a:r>
          </a:p>
          <a:p>
            <a:r>
              <a:rPr lang="zh-CN" altLang="en-US" dirty="0" smtClean="0"/>
              <a:t>执行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make </a:t>
            </a:r>
            <a:r>
              <a:rPr lang="en-US" altLang="zh-CN" dirty="0" err="1" smtClean="0"/>
              <a:t>dev_pc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部署代码到</a:t>
            </a:r>
            <a:r>
              <a:rPr lang="en-US" altLang="zh-CN" b="1" dirty="0" smtClean="0"/>
              <a:t>ODP</a:t>
            </a:r>
            <a:r>
              <a:rPr lang="zh-CN" altLang="en-US" b="1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vim </a:t>
            </a:r>
            <a:r>
              <a:rPr lang="en-US" altLang="zh-CN" dirty="0" err="1" smtClean="0"/>
              <a:t>webserver</a:t>
            </a:r>
            <a:r>
              <a:rPr lang="en-US" altLang="zh-CN" dirty="0" smtClean="0"/>
              <a:t>/conf/</a:t>
            </a:r>
            <a:r>
              <a:rPr lang="en-US" altLang="zh-CN" dirty="0" err="1" smtClean="0"/>
              <a:t>vhost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php.conf</a:t>
            </a:r>
            <a:endParaRPr lang="en-US" altLang="zh-CN" dirty="0" smtClean="0"/>
          </a:p>
          <a:p>
            <a:r>
              <a:rPr lang="zh-CN" altLang="en-US" dirty="0" smtClean="0"/>
              <a:t>增加如下</a:t>
            </a:r>
            <a:r>
              <a:rPr lang="en-US" altLang="zh-CN" dirty="0" smtClean="0"/>
              <a:t>rewrite 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location /</a:t>
            </a:r>
            <a:r>
              <a:rPr lang="zh-CN" altLang="en-US" dirty="0" smtClean="0"/>
              <a:t>应用名称</a:t>
            </a:r>
            <a:r>
              <a:rPr lang="en-US" altLang="zh-CN" dirty="0" smtClean="0"/>
              <a:t>/ {</a:t>
            </a:r>
          </a:p>
          <a:p>
            <a:pPr lvl="1">
              <a:buNone/>
            </a:pPr>
            <a:r>
              <a:rPr lang="en-US" altLang="zh-CN" dirty="0" smtClean="0"/>
              <a:t>    root            /home/work/</a:t>
            </a:r>
            <a:r>
              <a:rPr lang="en-US" altLang="zh-CN" dirty="0" err="1" smtClean="0"/>
              <a:t>odp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webroot</a:t>
            </a:r>
            <a:r>
              <a:rPr lang="en-US" altLang="zh-CN" dirty="0" smtClean="0"/>
              <a:t>;</a:t>
            </a:r>
          </a:p>
          <a:p>
            <a:pPr lvl="1">
              <a:buNone/>
            </a:pPr>
            <a:r>
              <a:rPr lang="en-US" altLang="zh-CN" dirty="0" smtClean="0"/>
              <a:t>    index           index.php;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fastcgi_pass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unix</a:t>
            </a:r>
            <a:r>
              <a:rPr lang="en-US" altLang="zh-CN" dirty="0" smtClean="0"/>
              <a:t>:/home/work/</a:t>
            </a:r>
            <a:r>
              <a:rPr lang="en-US" altLang="zh-CN" dirty="0" err="1" smtClean="0"/>
              <a:t>odp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php-cgi.sock</a:t>
            </a:r>
            <a:r>
              <a:rPr lang="en-US" altLang="zh-CN" dirty="0" smtClean="0"/>
              <a:t>;</a:t>
            </a:r>
          </a:p>
          <a:p>
            <a:pPr lvl="1">
              <a:buNone/>
            </a:pPr>
            <a:r>
              <a:rPr lang="en-US" altLang="zh-CN" dirty="0" smtClean="0"/>
              <a:t>    include         </a:t>
            </a:r>
            <a:r>
              <a:rPr lang="en-US" altLang="zh-CN" dirty="0" err="1" smtClean="0"/>
              <a:t>fastcgi.conf</a:t>
            </a:r>
            <a:r>
              <a:rPr lang="en-US" altLang="zh-CN" dirty="0" smtClean="0"/>
              <a:t>;</a:t>
            </a:r>
          </a:p>
          <a:p>
            <a:pPr lvl="1">
              <a:buNone/>
            </a:pPr>
            <a:r>
              <a:rPr lang="en-US" altLang="zh-CN" dirty="0" smtClean="0"/>
              <a:t>    rewrite ^/</a:t>
            </a:r>
            <a:r>
              <a:rPr lang="zh-CN" altLang="en-US" dirty="0" smtClean="0"/>
              <a:t>应用名称</a:t>
            </a:r>
            <a:r>
              <a:rPr lang="en-US" altLang="zh-CN" dirty="0" smtClean="0"/>
              <a:t>(/[^\?]*)?((\?.*)?)$ /</a:t>
            </a:r>
            <a:r>
              <a:rPr lang="zh-CN" altLang="en-US" dirty="0" smtClean="0"/>
              <a:t>应用名称</a:t>
            </a:r>
            <a:r>
              <a:rPr lang="en-US" altLang="zh-CN" dirty="0" smtClean="0"/>
              <a:t>/index.php$1$2 break;</a:t>
            </a:r>
          </a:p>
          <a:p>
            <a:pPr lvl="1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重启</a:t>
            </a:r>
            <a:r>
              <a:rPr lang="en-US" altLang="zh-CN" dirty="0" err="1" smtClean="0"/>
              <a:t>webserver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E10602"/>
              </a:buClr>
              <a:buBlip>
                <a:blip r:embed="rId2"/>
              </a:buBlip>
            </a:pPr>
            <a:r>
              <a:rPr lang="en-US" altLang="zh-CN" dirty="0" err="1" smtClean="0"/>
              <a:t>webserver</a:t>
            </a:r>
            <a:r>
              <a:rPr lang="en-US" altLang="zh-CN" dirty="0" smtClean="0"/>
              <a:t>/loadnginx.sh reload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安装完成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E10602"/>
              </a:buClr>
              <a:buBlip>
                <a:blip r:embed="rId2"/>
              </a:buBlip>
            </a:pPr>
            <a:r>
              <a:rPr lang="zh-CN" altLang="en-US" dirty="0" smtClean="0"/>
              <a:t>访问</a:t>
            </a:r>
            <a:r>
              <a:rPr lang="en-US" altLang="zh-CN" dirty="0" smtClean="0">
                <a:hlinkClick r:id="rId3"/>
              </a:rPr>
              <a:t>http://tc-iit-bkmdev04.vm.baidu.com:8077/</a:t>
            </a:r>
            <a:r>
              <a:rPr lang="zh-CN" altLang="en-US" dirty="0" smtClean="0"/>
              <a:t>应用程序名称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sample?id</a:t>
            </a:r>
            <a:r>
              <a:rPr lang="en-US" altLang="zh-CN" dirty="0" smtClean="0"/>
              <a:t>=1</a:t>
            </a:r>
          </a:p>
          <a:p>
            <a:r>
              <a:rPr lang="zh-CN" altLang="en-US" dirty="0" smtClean="0"/>
              <a:t>页面显示“</a:t>
            </a:r>
            <a:r>
              <a:rPr lang="en-US" altLang="zh-CN" dirty="0" err="1" smtClean="0"/>
              <a:t>GoodBye</a:t>
            </a:r>
            <a:r>
              <a:rPr lang="en-US" altLang="zh-CN" dirty="0" smtClean="0"/>
              <a:t> World!</a:t>
            </a:r>
            <a:r>
              <a:rPr lang="zh-CN" altLang="en-US" dirty="0" smtClean="0"/>
              <a:t>”安装完成。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代码结构说明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Actions/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/</a:t>
            </a:r>
            <a:r>
              <a:rPr lang="zh-CN" altLang="en-US" dirty="0" smtClean="0"/>
              <a:t>：对外接口</a:t>
            </a:r>
            <a:endParaRPr lang="en-US" altLang="zh-CN" dirty="0" smtClean="0"/>
          </a:p>
          <a:p>
            <a:r>
              <a:rPr lang="en-US" altLang="zh-CN" dirty="0" smtClean="0"/>
              <a:t>Actions/</a:t>
            </a:r>
            <a:r>
              <a:rPr lang="zh-CN" altLang="en-US" dirty="0" smtClean="0"/>
              <a:t>：业务逻辑实现</a:t>
            </a:r>
            <a:endParaRPr lang="en-US" altLang="zh-CN" dirty="0" smtClean="0"/>
          </a:p>
          <a:p>
            <a:r>
              <a:rPr lang="en-US" altLang="zh-CN" dirty="0" smtClean="0"/>
              <a:t>Controllers/Main.php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与业务逻辑实现文件映射关系</a:t>
            </a:r>
            <a:endParaRPr lang="en-US" altLang="zh-CN" dirty="0" smtClean="0"/>
          </a:p>
          <a:p>
            <a:r>
              <a:rPr lang="en-US" altLang="zh-CN" dirty="0" smtClean="0"/>
              <a:t>Controllers/Api.php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Module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与对外接口实现文件映射关系</a:t>
            </a:r>
            <a:endParaRPr lang="en-US" altLang="zh-CN" dirty="0" smtClean="0"/>
          </a:p>
          <a:p>
            <a:r>
              <a:rPr lang="en-US" altLang="zh-CN" dirty="0" smtClean="0"/>
              <a:t>Library</a:t>
            </a:r>
            <a:r>
              <a:rPr lang="zh-CN" altLang="en-US" dirty="0" smtClean="0"/>
              <a:t>：公共函数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Models/</a:t>
            </a:r>
            <a:r>
              <a:rPr lang="en-US" altLang="zh-CN" dirty="0" err="1" smtClean="0"/>
              <a:t>dao</a:t>
            </a:r>
            <a:r>
              <a:rPr lang="zh-CN" altLang="en-US" dirty="0" smtClean="0"/>
              <a:t>：业务逻辑封装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数据库层封装</a:t>
            </a:r>
            <a:endParaRPr lang="en-US" altLang="zh-CN" dirty="0" smtClean="0"/>
          </a:p>
          <a:p>
            <a:r>
              <a:rPr lang="en-US" altLang="zh-CN" dirty="0" smtClean="0"/>
              <a:t>Models/services/data</a:t>
            </a:r>
            <a:r>
              <a:rPr lang="zh-CN" altLang="en-US" dirty="0" smtClean="0"/>
              <a:t>：调用第三方库的业务逻辑封装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数据库层封装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代码结构说明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Models/service/page/SampleApi.php</a:t>
            </a:r>
            <a:r>
              <a:rPr lang="zh-CN" altLang="en-US" dirty="0" smtClean="0"/>
              <a:t>：子系统之间调用的接口，（同一个项目多个不同的应用）</a:t>
            </a:r>
            <a:endParaRPr lang="en-US" altLang="zh-CN" dirty="0" smtClean="0"/>
          </a:p>
          <a:p>
            <a:r>
              <a:rPr lang="en-US" altLang="zh-CN" dirty="0" smtClean="0"/>
              <a:t>Models/service/page/Sample.php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层对</a:t>
            </a:r>
            <a:r>
              <a:rPr lang="en-US" altLang="zh-CN" dirty="0" err="1" smtClean="0"/>
              <a:t>PageService</a:t>
            </a:r>
            <a:r>
              <a:rPr lang="zh-CN" altLang="en-US" dirty="0" smtClean="0"/>
              <a:t>层的调用接口（自身调用外部接口封装）</a:t>
            </a:r>
            <a:endParaRPr lang="en-US" altLang="zh-CN" dirty="0" smtClean="0"/>
          </a:p>
          <a:p>
            <a:r>
              <a:rPr lang="en-US" altLang="zh-CN" dirty="0" smtClean="0"/>
              <a:t>Script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cron</a:t>
            </a:r>
            <a:r>
              <a:rPr lang="en-US" altLang="zh-CN" dirty="0" smtClean="0"/>
              <a:t>/tools</a:t>
            </a:r>
            <a:r>
              <a:rPr lang="zh-CN" altLang="en-US" dirty="0" smtClean="0"/>
              <a:t>业务逻辑</a:t>
            </a:r>
            <a:endParaRPr lang="en-US" altLang="zh-CN" dirty="0" smtClean="0"/>
          </a:p>
          <a:p>
            <a:r>
              <a:rPr lang="en-US" altLang="zh-CN" dirty="0" smtClean="0"/>
              <a:t>test</a:t>
            </a:r>
            <a:r>
              <a:rPr lang="zh-CN" altLang="en-US" dirty="0" smtClean="0"/>
              <a:t>：单元测试</a:t>
            </a:r>
            <a:endParaRPr lang="en-US" altLang="zh-CN" dirty="0" smtClean="0"/>
          </a:p>
          <a:p>
            <a:r>
              <a:rPr lang="en-US" altLang="zh-CN" dirty="0" smtClean="0"/>
              <a:t>Bootstrap.php</a:t>
            </a:r>
            <a:r>
              <a:rPr lang="zh-CN" altLang="en-US" dirty="0" smtClean="0"/>
              <a:t>：引导程序</a:t>
            </a:r>
            <a:endParaRPr lang="en-US" altLang="zh-CN" dirty="0" smtClean="0"/>
          </a:p>
          <a:p>
            <a:r>
              <a:rPr lang="en-US" altLang="zh-CN" dirty="0" smtClean="0"/>
              <a:t>Template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层页面</a:t>
            </a:r>
            <a:endParaRPr lang="en-US" altLang="zh-CN" dirty="0" smtClean="0"/>
          </a:p>
          <a:p>
            <a:r>
              <a:rPr lang="en-US" altLang="zh-CN" dirty="0" err="1" smtClean="0"/>
              <a:t>Webroot</a:t>
            </a:r>
            <a:r>
              <a:rPr lang="en-US" altLang="zh-CN" dirty="0" smtClean="0"/>
              <a:t>/</a:t>
            </a:r>
            <a:r>
              <a:rPr lang="zh-CN" altLang="en-US" dirty="0" smtClean="0"/>
              <a:t>：静态文件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资源文件目录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代码结构说明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</a:t>
            </a:r>
            <a:r>
              <a:rPr lang="zh-CN" altLang="en-US" dirty="0" smtClean="0"/>
              <a:t>： 错误日志文件目录</a:t>
            </a:r>
            <a:endParaRPr lang="en-US" altLang="zh-CN" dirty="0" smtClean="0"/>
          </a:p>
          <a:p>
            <a:r>
              <a:rPr lang="en-US" altLang="zh-CN" dirty="0" smtClean="0"/>
              <a:t>conf</a:t>
            </a:r>
            <a:r>
              <a:rPr lang="zh-CN" altLang="en-US" dirty="0" smtClean="0"/>
              <a:t>：配置文件目录</a:t>
            </a:r>
            <a:endParaRPr lang="en-US" altLang="zh-CN" dirty="0" smtClean="0"/>
          </a:p>
          <a:p>
            <a:r>
              <a:rPr lang="en-US" altLang="zh-CN" dirty="0" smtClean="0"/>
              <a:t>Conf/app/</a:t>
            </a:r>
            <a:r>
              <a:rPr lang="zh-CN" altLang="en-US" dirty="0" smtClean="0"/>
              <a:t>：应用程序配置文件目录</a:t>
            </a:r>
            <a:endParaRPr lang="en-US" altLang="zh-CN" dirty="0" smtClean="0"/>
          </a:p>
          <a:p>
            <a:r>
              <a:rPr lang="en-US" altLang="zh-CN" dirty="0" smtClean="0"/>
              <a:t>lib</a:t>
            </a:r>
            <a:r>
              <a:rPr lang="zh-CN" altLang="en-US" dirty="0" smtClean="0"/>
              <a:t>：第三方库目录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ODP 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默认端口是</a:t>
            </a:r>
            <a:r>
              <a:rPr lang="en-US" altLang="zh-CN" dirty="0" smtClean="0"/>
              <a:t>8080</a:t>
            </a:r>
            <a:r>
              <a:rPr lang="zh-CN" altLang="en-US" dirty="0" smtClean="0"/>
              <a:t>，修改的端口号不要超过</a:t>
            </a:r>
            <a:r>
              <a:rPr lang="en-US" altLang="zh-CN" dirty="0" smtClean="0"/>
              <a:t>9000</a:t>
            </a:r>
            <a:r>
              <a:rPr lang="zh-CN" altLang="en-US" dirty="0" smtClean="0"/>
              <a:t>，不然启动起来客户端访问不了。</a:t>
            </a:r>
            <a:endParaRPr lang="en-US" altLang="zh-CN" dirty="0" smtClean="0"/>
          </a:p>
          <a:p>
            <a:r>
              <a:rPr lang="en-US" altLang="zh-CN" dirty="0" smtClean="0"/>
              <a:t>ODP3.0</a:t>
            </a:r>
            <a:r>
              <a:rPr lang="zh-CN" altLang="en-US" dirty="0" smtClean="0"/>
              <a:t>目前提供四个安装版本可以选择，线上环境一定使用</a:t>
            </a:r>
            <a:r>
              <a:rPr lang="en-US" altLang="zh-CN" dirty="0" smtClean="0"/>
              <a:t>online</a:t>
            </a:r>
            <a:r>
              <a:rPr lang="zh-CN" altLang="en-US" dirty="0" smtClean="0"/>
              <a:t>版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odp-3.0.0-develop-nginx.tar.gz</a:t>
            </a:r>
          </a:p>
          <a:p>
            <a:pPr lvl="1">
              <a:buNone/>
            </a:pPr>
            <a:r>
              <a:rPr lang="en-US" altLang="zh-CN" dirty="0" smtClean="0"/>
              <a:t>odp-3.0.0-develop-lighttpd.tar.gz</a:t>
            </a:r>
          </a:p>
          <a:p>
            <a:pPr lvl="1">
              <a:buNone/>
            </a:pPr>
            <a:r>
              <a:rPr lang="en-US" altLang="zh-CN" dirty="0" smtClean="0"/>
              <a:t>odp-3.0.0-online-nginx.tar.gz</a:t>
            </a:r>
          </a:p>
          <a:p>
            <a:pPr lvl="1">
              <a:buNone/>
            </a:pPr>
            <a:r>
              <a:rPr lang="en-US" altLang="zh-CN" smtClean="0"/>
              <a:t>odp-3.0.0-online-lighttpd.tar.gz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	 ODP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Online Develop Platform </a:t>
            </a:r>
            <a:r>
              <a:rPr lang="zh-CN" altLang="en-US" dirty="0" smtClean="0"/>
              <a:t>）是公司发布的在线业务开发平台，面向全百度的在线业务支撑平台，专注于总结大社区类业务模式，其提供了标准的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环境、标准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环 境、</a:t>
            </a:r>
            <a:r>
              <a:rPr lang="en-US" altLang="zh-CN" dirty="0" smtClean="0"/>
              <a:t>AP</a:t>
            </a:r>
            <a:r>
              <a:rPr lang="zh-CN" altLang="en-US" dirty="0" smtClean="0"/>
              <a:t>框架、</a:t>
            </a:r>
            <a:r>
              <a:rPr lang="en-US" altLang="zh-CN" dirty="0" smtClean="0"/>
              <a:t>SAF</a:t>
            </a:r>
            <a:r>
              <a:rPr lang="zh-CN" altLang="en-US" dirty="0" smtClean="0"/>
              <a:t>社区业务框架、基础库、</a:t>
            </a:r>
            <a:r>
              <a:rPr lang="en-US" altLang="zh-CN" dirty="0" smtClean="0"/>
              <a:t>RAL</a:t>
            </a:r>
            <a:r>
              <a:rPr lang="zh-CN" altLang="en-US" dirty="0" smtClean="0"/>
              <a:t>资源访问层、</a:t>
            </a:r>
            <a:r>
              <a:rPr lang="en-US" altLang="zh-CN" dirty="0" smtClean="0"/>
              <a:t>KSARCH</a:t>
            </a:r>
            <a:r>
              <a:rPr lang="zh-CN" altLang="en-US" dirty="0" smtClean="0"/>
              <a:t>通用服务等组件，统一业务的逻辑和部署结构，为测试、运维等提供一致的视图。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APP-CG</a:t>
            </a:r>
            <a:r>
              <a:rPr lang="zh-CN" altLang="en-US" dirty="0" smtClean="0"/>
              <a:t>工具：生成规范代码框架（初始化框架结构）。</a:t>
            </a:r>
            <a:endParaRPr lang="en-US" altLang="zh-CN" dirty="0" smtClean="0"/>
          </a:p>
          <a:p>
            <a:r>
              <a:rPr lang="en-US" altLang="zh-CN" dirty="0" smtClean="0"/>
              <a:t>AP</a:t>
            </a:r>
            <a:r>
              <a:rPr lang="zh-CN" altLang="en-US" dirty="0" smtClean="0"/>
              <a:t>框架：是一个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语言编写的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开发框架，也是</a:t>
            </a:r>
            <a:r>
              <a:rPr lang="en-US" altLang="zh-CN" dirty="0" smtClean="0"/>
              <a:t>ODP</a:t>
            </a:r>
            <a:r>
              <a:rPr lang="zh-CN" altLang="en-US" dirty="0" smtClean="0"/>
              <a:t>环境指定使用的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开发框架。</a:t>
            </a:r>
            <a:endParaRPr lang="en-US" altLang="zh-CN" dirty="0" smtClean="0"/>
          </a:p>
          <a:p>
            <a:r>
              <a:rPr lang="en-US" altLang="zh-CN" dirty="0" smtClean="0"/>
              <a:t>SAF</a:t>
            </a:r>
            <a:r>
              <a:rPr lang="zh-CN" altLang="en-US" dirty="0" smtClean="0"/>
              <a:t>框架：是</a:t>
            </a:r>
            <a:r>
              <a:rPr lang="en-US" altLang="zh-CN" dirty="0" smtClean="0"/>
              <a:t>ODP</a:t>
            </a:r>
            <a:r>
              <a:rPr lang="zh-CN" altLang="en-US" dirty="0" smtClean="0"/>
              <a:t>环境提供的业务层框架，</a:t>
            </a:r>
            <a:r>
              <a:rPr lang="en-US" altLang="zh-CN" dirty="0" smtClean="0"/>
              <a:t>SAF</a:t>
            </a:r>
            <a:r>
              <a:rPr lang="zh-CN" altLang="en-US" dirty="0" smtClean="0"/>
              <a:t>框架包含控制器组件，通用业务组件（参数处理，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处理，日志打印等）以及通用配置组件。</a:t>
            </a:r>
            <a:endParaRPr lang="en-US" altLang="zh-CN" dirty="0" smtClean="0"/>
          </a:p>
          <a:p>
            <a:r>
              <a:rPr lang="en-US" altLang="zh-CN" dirty="0" smtClean="0"/>
              <a:t>RAL</a:t>
            </a:r>
            <a:r>
              <a:rPr lang="zh-CN" altLang="en-US" dirty="0" smtClean="0"/>
              <a:t>：是一个支持多种交互协议和打包格式的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扩展。</a:t>
            </a:r>
            <a:endParaRPr lang="en-US" altLang="zh-CN" dirty="0" smtClean="0"/>
          </a:p>
          <a:p>
            <a:endParaRPr lang="zh-CN" altLang="en-US" b="1" dirty="0" smtClean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Ksarch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服务：是由</a:t>
            </a:r>
            <a:r>
              <a:rPr lang="en-US" altLang="zh-CN" dirty="0" err="1" smtClean="0"/>
              <a:t>ksarch</a:t>
            </a:r>
            <a:r>
              <a:rPr lang="zh-CN" altLang="en-US" dirty="0" smtClean="0"/>
              <a:t>团队提供的面向大社区的服务，涵盖了提交、检索、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、计数、通评、好友、动态、相册、</a:t>
            </a:r>
            <a:r>
              <a:rPr lang="en-US" altLang="zh-CN" dirty="0" smtClean="0"/>
              <a:t>tag</a:t>
            </a:r>
            <a:r>
              <a:rPr lang="zh-CN" altLang="en-US" dirty="0" smtClean="0"/>
              <a:t>以及反作弊相关的服务，目前已经应用于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多条产品线</a:t>
            </a:r>
            <a:r>
              <a:rPr lang="en-US" altLang="zh-CN" dirty="0" smtClean="0"/>
              <a:t>(</a:t>
            </a:r>
            <a:r>
              <a:rPr lang="zh-CN" altLang="en-US" dirty="0" smtClean="0"/>
              <a:t>同步转异步）。</a:t>
            </a:r>
            <a:endParaRPr lang="en-US" altLang="zh-CN" dirty="0" smtClean="0"/>
          </a:p>
          <a:p>
            <a:r>
              <a:rPr lang="en-US" altLang="zh-CN" dirty="0" smtClean="0"/>
              <a:t>OCM</a:t>
            </a:r>
            <a:r>
              <a:rPr lang="zh-CN" altLang="en-US" dirty="0" smtClean="0"/>
              <a:t>组件：是用于 </a:t>
            </a:r>
            <a:r>
              <a:rPr lang="en-US" altLang="zh-CN" dirty="0" smtClean="0"/>
              <a:t>ODP </a:t>
            </a:r>
            <a:r>
              <a:rPr lang="zh-CN" altLang="en-US" dirty="0" smtClean="0"/>
              <a:t>环境查询组件版本的工具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mkdir</a:t>
            </a:r>
            <a:r>
              <a:rPr lang="en-US" altLang="zh-CN" dirty="0" smtClean="0"/>
              <a:t> /home/work/</a:t>
            </a:r>
            <a:r>
              <a:rPr lang="en-US" altLang="zh-CN" dirty="0" err="1" smtClean="0"/>
              <a:t>odp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# </a:t>
            </a:r>
            <a:r>
              <a:rPr lang="zh-CN" altLang="zh-CN" i="1" dirty="0" smtClean="0"/>
              <a:t>想要安装</a:t>
            </a:r>
            <a:r>
              <a:rPr lang="en-US" altLang="zh-CN" i="1" dirty="0" smtClean="0"/>
              <a:t>ODP</a:t>
            </a:r>
            <a:r>
              <a:rPr lang="zh-CN" altLang="zh-CN" i="1" dirty="0" smtClean="0"/>
              <a:t>的目录</a:t>
            </a:r>
            <a:r>
              <a:rPr lang="zh-CN" altLang="zh-CN" dirty="0" smtClean="0"/>
              <a:t> </a:t>
            </a:r>
          </a:p>
          <a:p>
            <a:r>
              <a:rPr lang="en-US" altLang="zh-CN" dirty="0" err="1" smtClean="0"/>
              <a:t>cd</a:t>
            </a:r>
            <a:r>
              <a:rPr lang="en-US" altLang="zh-CN" dirty="0" smtClean="0"/>
              <a:t> /home/work/</a:t>
            </a:r>
            <a:r>
              <a:rPr lang="en-US" altLang="zh-CN" dirty="0" err="1" smtClean="0"/>
              <a:t>odp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r>
              <a:rPr lang="en-US" altLang="zh-CN" dirty="0" err="1" smtClean="0"/>
              <a:t>wget</a:t>
            </a:r>
            <a:r>
              <a:rPr lang="en-US" altLang="zh-CN" dirty="0" smtClean="0"/>
              <a:t> ‘http://odp.baidu.com/download/odp-3.0.0-develop-nginx.tar.gz’</a:t>
            </a:r>
          </a:p>
          <a:p>
            <a:r>
              <a:rPr lang="en-US" altLang="zh-CN" dirty="0" smtClean="0"/>
              <a:t>tar </a:t>
            </a:r>
            <a:r>
              <a:rPr lang="en-US" altLang="zh-CN" dirty="0" err="1" smtClean="0"/>
              <a:t>xzf</a:t>
            </a:r>
            <a:r>
              <a:rPr lang="en-US" altLang="zh-CN" dirty="0" smtClean="0"/>
              <a:t> odp-3.0.0-develop-nginx.tar.gz</a:t>
            </a:r>
          </a:p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odp_install</a:t>
            </a:r>
            <a:endParaRPr lang="en-US" altLang="zh-CN" dirty="0" smtClean="0"/>
          </a:p>
          <a:p>
            <a:r>
              <a:rPr lang="zh-CN" altLang="zh-CN" dirty="0" smtClean="0"/>
              <a:t>出现类似如下输出，说明安装成功了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On first use, install package: </a:t>
            </a:r>
            <a:r>
              <a:rPr lang="en-US" altLang="zh-CN" dirty="0" err="1" smtClean="0"/>
              <a:t>hhvm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odp</a:t>
            </a:r>
            <a:r>
              <a:rPr lang="en-US" altLang="zh-CN" dirty="0" smtClean="0"/>
              <a:t> PHP</a:t>
            </a:r>
          </a:p>
          <a:p>
            <a:pPr lvl="1">
              <a:buNone/>
            </a:pPr>
            <a:r>
              <a:rPr lang="en-US" altLang="zh-CN" dirty="0" smtClean="0"/>
              <a:t>On first use, install binary: 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php-cgi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ODP </a:t>
            </a:r>
            <a:r>
              <a:rPr lang="en-US" altLang="zh-CN" dirty="0" err="1" smtClean="0"/>
              <a:t>weberver</a:t>
            </a:r>
            <a:r>
              <a:rPr lang="zh-CN" altLang="zh-CN" dirty="0" smtClean="0"/>
              <a:t>端口默认为</a:t>
            </a:r>
            <a:r>
              <a:rPr lang="en-US" altLang="zh-CN" dirty="0" smtClean="0"/>
              <a:t>8080</a:t>
            </a:r>
            <a:r>
              <a:rPr lang="zh-CN" altLang="zh-CN" dirty="0" smtClean="0"/>
              <a:t>，如果端口已被占用，则需要修改相应配置文件中的端口：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Nginx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webserver</a:t>
            </a:r>
            <a:r>
              <a:rPr lang="en-US" altLang="zh-CN" dirty="0" smtClean="0"/>
              <a:t>/conf/</a:t>
            </a:r>
            <a:r>
              <a:rPr lang="en-US" altLang="zh-CN" dirty="0" err="1" smtClean="0"/>
              <a:t>vhost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php.conf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Lighttpd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webserver</a:t>
            </a:r>
            <a:r>
              <a:rPr lang="en-US" altLang="zh-CN" dirty="0" smtClean="0"/>
              <a:t>/conf/</a:t>
            </a:r>
            <a:r>
              <a:rPr lang="en-US" altLang="zh-CN" dirty="0" err="1" smtClean="0"/>
              <a:t>lighttpd.conf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启动</a:t>
            </a:r>
            <a:r>
              <a:rPr lang="en-US" altLang="zh-CN" dirty="0" err="1" smtClean="0"/>
              <a:t>php</a:t>
            </a:r>
            <a:r>
              <a:rPr lang="zh-CN" altLang="zh-CN" dirty="0" smtClean="0"/>
              <a:t>或</a:t>
            </a:r>
            <a:r>
              <a:rPr lang="en-US" altLang="zh-CN" dirty="0" err="1" smtClean="0"/>
              <a:t>hhvm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php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-fpm start</a:t>
            </a:r>
          </a:p>
          <a:p>
            <a:pPr lvl="1">
              <a:buNone/>
            </a:pPr>
            <a:r>
              <a:rPr lang="en-US" altLang="zh-CN" dirty="0" err="1" smtClean="0"/>
              <a:t>hhvm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hhvm_control</a:t>
            </a:r>
            <a:r>
              <a:rPr lang="en-US" altLang="zh-CN" dirty="0" smtClean="0"/>
              <a:t> start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启动</a:t>
            </a:r>
            <a:r>
              <a:rPr lang="en-US" altLang="zh-CN" dirty="0" err="1" smtClean="0"/>
              <a:t>nginx</a:t>
            </a:r>
            <a:r>
              <a:rPr lang="zh-CN" altLang="zh-CN" dirty="0" smtClean="0"/>
              <a:t>或</a:t>
            </a:r>
            <a:r>
              <a:rPr lang="en-US" altLang="zh-CN" dirty="0" err="1" smtClean="0"/>
              <a:t>lighttpd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webserver</a:t>
            </a:r>
            <a:r>
              <a:rPr lang="en-US" altLang="zh-CN" dirty="0" smtClean="0"/>
              <a:t>/loadnginx.sh start</a:t>
            </a:r>
          </a:p>
          <a:p>
            <a:pPr lvl="1">
              <a:buNone/>
            </a:pPr>
            <a:r>
              <a:rPr lang="en-US" altLang="zh-CN" dirty="0" err="1" smtClean="0"/>
              <a:t>webserver</a:t>
            </a:r>
            <a:r>
              <a:rPr lang="en-US" altLang="zh-CN" dirty="0" smtClean="0"/>
              <a:t>/bin/lighttpd.sh start</a:t>
            </a:r>
            <a:endParaRPr lang="zh-CN" altLang="zh-CN" dirty="0" smtClean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ODP </a:t>
            </a:r>
            <a:r>
              <a:rPr lang="zh-CN" altLang="en-US" b="1" dirty="0" smtClean="0"/>
              <a:t>文件环境介绍 </a:t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目录：在</a:t>
            </a:r>
            <a:r>
              <a:rPr lang="en-US" altLang="zh-CN" dirty="0" smtClean="0"/>
              <a:t>ODP</a:t>
            </a:r>
            <a:r>
              <a:rPr lang="zh-CN" altLang="en-US" dirty="0" smtClean="0"/>
              <a:t>环境安装好之后是一个空目录，此目录为应用程序目录，用于放置产品线业务代码。</a:t>
            </a:r>
            <a:endParaRPr lang="en-US" altLang="zh-CN" dirty="0" smtClean="0"/>
          </a:p>
          <a:p>
            <a:r>
              <a:rPr lang="en-US" altLang="zh-CN" dirty="0" smtClean="0"/>
              <a:t>conf</a:t>
            </a:r>
            <a:r>
              <a:rPr lang="zh-CN" altLang="en-US" dirty="0" smtClean="0"/>
              <a:t>目录：包含了四个文件夹，十个文件，为配置目录，用于存放组件和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的配置。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目录：共含有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个文件夹，为本地数据目录，用于放置组件和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生成的本机数据、缓存等。</a:t>
            </a:r>
            <a:endParaRPr lang="en-US" altLang="zh-CN" dirty="0" smtClean="0"/>
          </a:p>
          <a:p>
            <a:r>
              <a:rPr lang="en-US" altLang="zh-CN" dirty="0" smtClean="0"/>
              <a:t>install</a:t>
            </a:r>
            <a:r>
              <a:rPr lang="zh-CN" altLang="en-US" dirty="0" smtClean="0"/>
              <a:t>目录：为</a:t>
            </a:r>
            <a:r>
              <a:rPr lang="en-US" altLang="zh-CN" dirty="0" smtClean="0"/>
              <a:t>ODP</a:t>
            </a:r>
            <a:r>
              <a:rPr lang="zh-CN" altLang="en-US" dirty="0" smtClean="0"/>
              <a:t>组件安装信息存储目录，</a:t>
            </a:r>
            <a:r>
              <a:rPr lang="en-US" altLang="zh-CN" dirty="0" err="1" smtClean="0"/>
              <a:t>ocm</a:t>
            </a:r>
            <a:r>
              <a:rPr lang="zh-CN" altLang="en-US" dirty="0" smtClean="0"/>
              <a:t>命令读取的即为该目录中的信息。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ODP </a:t>
            </a:r>
            <a:r>
              <a:rPr lang="zh-CN" altLang="en-US" b="1" dirty="0" smtClean="0"/>
              <a:t>文件环境介绍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</a:t>
            </a:r>
            <a:r>
              <a:rPr lang="zh-CN" altLang="en-US" dirty="0" smtClean="0"/>
              <a:t>目录：存放整个</a:t>
            </a:r>
            <a:r>
              <a:rPr lang="en-US" altLang="zh-CN" dirty="0" smtClean="0"/>
              <a:t>ODP</a:t>
            </a:r>
            <a:r>
              <a:rPr lang="zh-CN" altLang="en-US" dirty="0" smtClean="0"/>
              <a:t>环境运行中产生的日志文件，包括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日志、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日志、以及与</a:t>
            </a:r>
            <a:r>
              <a:rPr lang="en-US" altLang="zh-CN" dirty="0" smtClean="0"/>
              <a:t>ODP app</a:t>
            </a:r>
            <a:r>
              <a:rPr lang="zh-CN" altLang="en-US" dirty="0" smtClean="0"/>
              <a:t>相关的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waring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failed</a:t>
            </a:r>
            <a:r>
              <a:rPr lang="zh-CN" altLang="en-US" dirty="0" smtClean="0"/>
              <a:t>日志。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目录：是</a:t>
            </a:r>
            <a:r>
              <a:rPr lang="en-US" altLang="zh-CN" dirty="0" smtClean="0"/>
              <a:t>ODP</a:t>
            </a:r>
            <a:r>
              <a:rPr lang="zh-CN" altLang="en-US" dirty="0" smtClean="0"/>
              <a:t>环境包含的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安装后所在的目录，可以在此目录中查看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安装的扩展、以及对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解析的开启与关闭操作。</a:t>
            </a:r>
            <a:endParaRPr lang="en-US" altLang="zh-CN" dirty="0" smtClean="0"/>
          </a:p>
          <a:p>
            <a:r>
              <a:rPr lang="en-US" altLang="zh-CN" dirty="0" smtClean="0"/>
              <a:t>template</a:t>
            </a:r>
            <a:r>
              <a:rPr lang="zh-CN" altLang="en-US" dirty="0" smtClean="0"/>
              <a:t>目录：用于存放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的页面模板，</a:t>
            </a:r>
            <a:r>
              <a:rPr lang="en-US" altLang="zh-CN" dirty="0" smtClean="0"/>
              <a:t>ODP</a:t>
            </a:r>
            <a:r>
              <a:rPr lang="zh-CN" altLang="en-US" dirty="0" smtClean="0"/>
              <a:t>环境支持火麒麟与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模板技术，因此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目录下可以存放以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tpl</a:t>
            </a:r>
            <a:r>
              <a:rPr lang="zh-CN" altLang="en-US" dirty="0" smtClean="0"/>
              <a:t>为后缀的文件。</a:t>
            </a:r>
            <a:endParaRPr lang="en-US" altLang="zh-CN" dirty="0" smtClean="0"/>
          </a:p>
          <a:p>
            <a:r>
              <a:rPr lang="en-US" altLang="zh-CN" dirty="0" err="1" smtClean="0"/>
              <a:t>webroot</a:t>
            </a:r>
            <a:r>
              <a:rPr lang="zh-CN" altLang="en-US" dirty="0" smtClean="0"/>
              <a:t>目录：默认的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文档目录，用于存放静态文件，以及每个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index.php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ODP </a:t>
            </a:r>
            <a:r>
              <a:rPr lang="zh-CN" altLang="en-US" b="1" dirty="0" smtClean="0"/>
              <a:t>文件环境介绍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webserver</a:t>
            </a:r>
            <a:r>
              <a:rPr lang="zh-CN" altLang="en-US" dirty="0" smtClean="0"/>
              <a:t>目录：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的安装目录，当前</a:t>
            </a:r>
            <a:r>
              <a:rPr lang="en-US" altLang="zh-CN" dirty="0" smtClean="0"/>
              <a:t>ODP</a:t>
            </a:r>
            <a:r>
              <a:rPr lang="zh-CN" altLang="en-US" dirty="0" smtClean="0"/>
              <a:t>支持</a:t>
            </a:r>
            <a:r>
              <a:rPr lang="en-US" altLang="zh-CN" dirty="0" err="1" smtClean="0"/>
              <a:t>lighttpd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两种服务器。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默认设计模板">
      <a:majorFont>
        <a:latin typeface="Arial"/>
        <a:ea typeface="华文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000000">
                <a:tint val="50000"/>
                <a:satMod val="300000"/>
              </a:srgbClr>
            </a:gs>
            <a:gs pos="35000">
              <a:srgbClr val="000000">
                <a:tint val="37000"/>
                <a:satMod val="300000"/>
              </a:srgbClr>
            </a:gs>
            <a:gs pos="100000">
              <a:srgbClr val="000000"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000000">
              <a:shade val="95000"/>
              <a:satMod val="105000"/>
            </a:srgbClr>
          </a:solidFill>
          <a:prstDash val="solid"/>
          <a:headEnd type="none" w="med" len="med"/>
          <a:tailEnd type="non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extLst/>
      </a:spPr>
      <a:bodyPr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>
            <a:ln>
              <a:noFill/>
            </a:ln>
            <a:solidFill>
              <a:srgbClr val="FFFFFF"/>
            </a:solidFill>
            <a:effectLst/>
            <a:uLnTx/>
            <a:uFillTx/>
            <a:latin typeface="Arial"/>
            <a:ea typeface="宋体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8578</TotalTime>
  <Words>861</Words>
  <Application>Microsoft Office PowerPoint</Application>
  <PresentationFormat>全屏显示(4:3)</PresentationFormat>
  <Paragraphs>96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华文黑体</vt:lpstr>
      <vt:lpstr>经典粗宋简</vt:lpstr>
      <vt:lpstr>宋体</vt:lpstr>
      <vt:lpstr>微软雅黑</vt:lpstr>
      <vt:lpstr>Arial</vt:lpstr>
      <vt:lpstr>Calibri</vt:lpstr>
      <vt:lpstr>Tahoma</vt:lpstr>
      <vt:lpstr>默认设计模板</vt:lpstr>
      <vt:lpstr>ODP安装使用说明</vt:lpstr>
      <vt:lpstr>概述</vt:lpstr>
      <vt:lpstr>概念</vt:lpstr>
      <vt:lpstr>概念</vt:lpstr>
      <vt:lpstr>安装</vt:lpstr>
      <vt:lpstr>启动</vt:lpstr>
      <vt:lpstr>ODP 文件环境介绍  </vt:lpstr>
      <vt:lpstr>ODP 文件环境介绍</vt:lpstr>
      <vt:lpstr>ODP 文件环境介绍</vt:lpstr>
      <vt:lpstr>生成代码结构</vt:lpstr>
      <vt:lpstr>部署代码到ODP环境 </vt:lpstr>
      <vt:lpstr>部署代码到ODP环境</vt:lpstr>
      <vt:lpstr>重启webserver</vt:lpstr>
      <vt:lpstr>安装完成</vt:lpstr>
      <vt:lpstr>代码结构说明</vt:lpstr>
      <vt:lpstr>代码结构说明</vt:lpstr>
      <vt:lpstr>代码结构说明</vt:lpstr>
      <vt:lpstr>注意事项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Han,Yanling</dc:creator>
  <cp:lastModifiedBy>Yan,Jingang</cp:lastModifiedBy>
  <cp:revision>407</cp:revision>
  <dcterms:created xsi:type="dcterms:W3CDTF">2013-03-05T06:03:12Z</dcterms:created>
  <dcterms:modified xsi:type="dcterms:W3CDTF">2015-12-15T07:47:31Z</dcterms:modified>
</cp:coreProperties>
</file>