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1"/>
  </p:notesMasterIdLst>
  <p:sldIdLst>
    <p:sldId id="281" r:id="rId2"/>
    <p:sldId id="282" r:id="rId3"/>
    <p:sldId id="275" r:id="rId4"/>
    <p:sldId id="298" r:id="rId5"/>
    <p:sldId id="289" r:id="rId6"/>
    <p:sldId id="295" r:id="rId7"/>
    <p:sldId id="276" r:id="rId8"/>
    <p:sldId id="304" r:id="rId9"/>
    <p:sldId id="292" r:id="rId10"/>
    <p:sldId id="294" r:id="rId11"/>
    <p:sldId id="296" r:id="rId12"/>
    <p:sldId id="297" r:id="rId13"/>
    <p:sldId id="293" r:id="rId14"/>
    <p:sldId id="259" r:id="rId15"/>
    <p:sldId id="256" r:id="rId16"/>
    <p:sldId id="257" r:id="rId17"/>
    <p:sldId id="302" r:id="rId18"/>
    <p:sldId id="290" r:id="rId19"/>
    <p:sldId id="283" r:id="rId20"/>
    <p:sldId id="284" r:id="rId21"/>
    <p:sldId id="285" r:id="rId22"/>
    <p:sldId id="286" r:id="rId23"/>
    <p:sldId id="287" r:id="rId24"/>
    <p:sldId id="288" r:id="rId25"/>
    <p:sldId id="300" r:id="rId26"/>
    <p:sldId id="291" r:id="rId27"/>
    <p:sldId id="266" r:id="rId28"/>
    <p:sldId id="267" r:id="rId29"/>
    <p:sldId id="26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83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914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57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76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74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675975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18890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399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24762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129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2726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69136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2126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5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73975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85688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6923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6283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294105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660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768750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9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zh-TW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819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3.pn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Leaf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0310120 </a:t>
            </a:r>
            <a:r>
              <a:rPr lang="zh-TW" altLang="en-US" dirty="0" smtClean="0"/>
              <a:t>陳家煒</a:t>
            </a:r>
            <a:endParaRPr lang="en-US" altLang="zh-TW" dirty="0" smtClean="0"/>
          </a:p>
          <a:p>
            <a:r>
              <a:rPr lang="en-US" dirty="0" smtClean="0"/>
              <a:t>0310139 </a:t>
            </a:r>
            <a:r>
              <a:rPr lang="zh-TW" altLang="en-US" dirty="0" smtClean="0"/>
              <a:t>曾敏原</a:t>
            </a:r>
            <a:endParaRPr lang="en-US" altLang="zh-TW" dirty="0" smtClean="0"/>
          </a:p>
          <a:p>
            <a:r>
              <a:rPr lang="en-US" altLang="zh-TW" dirty="0" smtClean="0"/>
              <a:t>0410117 </a:t>
            </a:r>
            <a:r>
              <a:rPr lang="zh-TW" altLang="en-US" dirty="0" smtClean="0"/>
              <a:t>吳沛璇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Dimension </a:t>
            </a:r>
            <a:r>
              <a:rPr lang="en-US" dirty="0" smtClean="0"/>
              <a:t>(PCA) 192 -&gt; 92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7" y="1251362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12996"/>
              </p:ext>
            </p:extLst>
          </p:nvPr>
        </p:nvGraphicFramePr>
        <p:xfrm>
          <a:off x="1671088" y="598575"/>
          <a:ext cx="677851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798"/>
                <a:gridCol w="3485720"/>
              </a:tblGrid>
              <a:tr h="2765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PCA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" y="1544792"/>
            <a:ext cx="4777838" cy="252037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/>
          <a:stretch/>
        </p:blipFill>
        <p:spPr>
          <a:xfrm>
            <a:off x="5029758" y="1544792"/>
            <a:ext cx="3093834" cy="24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Dimension </a:t>
            </a:r>
            <a:r>
              <a:rPr lang="en-US" altLang="zh-TW" dirty="0" smtClean="0"/>
              <a:t>(Tree-based)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6913" y="1261280"/>
            <a:ext cx="7030500" cy="2541600"/>
          </a:xfrm>
        </p:spPr>
        <p:txBody>
          <a:bodyPr/>
          <a:lstStyle/>
          <a:p>
            <a:r>
              <a:rPr lang="en-US" altLang="zh-TW" dirty="0"/>
              <a:t>Use DecisionTreeClassifier()</a:t>
            </a:r>
            <a:br>
              <a:rPr lang="en-US" altLang="zh-TW" dirty="0"/>
            </a:br>
            <a:r>
              <a:rPr lang="en-US" altLang="zh-TW" dirty="0"/>
              <a:t>feature_importances</a:t>
            </a:r>
            <a:r>
              <a:rPr lang="en-US" altLang="zh-TW" dirty="0" smtClean="0"/>
              <a:t>_</a:t>
            </a:r>
          </a:p>
          <a:p>
            <a:r>
              <a:rPr lang="en-US" altLang="zh-TW" dirty="0" smtClean="0"/>
              <a:t>Extract top 128 features</a:t>
            </a:r>
          </a:p>
          <a:p>
            <a:r>
              <a:rPr lang="en-US" altLang="zh-TW" dirty="0" smtClean="0"/>
              <a:t>Result: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1750810" y="2052607"/>
            <a:ext cx="2686050" cy="2732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612" y="2104493"/>
            <a:ext cx="2638425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555" y="1952076"/>
            <a:ext cx="1400560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Original features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5197675" y="1914107"/>
            <a:ext cx="1148123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41511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fine-tuning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664" y="1412533"/>
            <a:ext cx="7030500" cy="3290095"/>
          </a:xfrm>
        </p:spPr>
        <p:txBody>
          <a:bodyPr>
            <a:normAutofit/>
          </a:bodyPr>
          <a:lstStyle/>
          <a:p>
            <a:r>
              <a:rPr lang="en-US" dirty="0" smtClean="0"/>
              <a:t>KNN – parameter </a:t>
            </a:r>
            <a:r>
              <a:rPr lang="en-US" dirty="0" smtClean="0">
                <a:solidFill>
                  <a:srgbClr val="0070C0"/>
                </a:solidFill>
              </a:rPr>
              <a:t>n_neighbors=3,</a:t>
            </a:r>
            <a:r>
              <a:rPr lang="en-US" dirty="0">
                <a:solidFill>
                  <a:srgbClr val="0070C0"/>
                </a:solidFill>
              </a:rPr>
              <a:t> weights</a:t>
            </a:r>
            <a:r>
              <a:rPr lang="en-US" dirty="0" smtClean="0">
                <a:solidFill>
                  <a:srgbClr val="0070C0"/>
                </a:solidFill>
              </a:rPr>
              <a:t>=’distance’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default accuracy</a:t>
            </a:r>
            <a:r>
              <a:rPr lang="en-US" dirty="0">
                <a:solidFill>
                  <a:srgbClr val="0070C0"/>
                </a:solidFill>
              </a:rPr>
              <a:t>: 88.8889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after fine-tuning accuracy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90.909%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1662"/>
          <a:stretch/>
        </p:blipFill>
        <p:spPr>
          <a:xfrm>
            <a:off x="870664" y="1878505"/>
            <a:ext cx="6105525" cy="16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MLP</a:t>
            </a:r>
          </a:p>
          <a:p>
            <a:r>
              <a:rPr lang="en-US" sz="2000" dirty="0" smtClean="0"/>
              <a:t>MLP + CNN</a:t>
            </a:r>
          </a:p>
          <a:p>
            <a:r>
              <a:rPr lang="en-US" sz="2000" dirty="0" smtClean="0"/>
              <a:t>CNN</a:t>
            </a:r>
          </a:p>
          <a:p>
            <a:r>
              <a:rPr lang="en-US" sz="2000" dirty="0" smtClean="0"/>
              <a:t>CNN with Pre-trained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3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/>
              <a:t>MLP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28447" y="116200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Epochs	: 100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Batch Size	: 30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Optimizer	: Adam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Loss Func.	: Cross Entropy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Train Acc	: 1.0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800" dirty="0"/>
              <a:t>Val Acc	: 0.99</a:t>
            </a:r>
          </a:p>
          <a:p>
            <a:pPr marL="457200" lvl="0" indent="-311150">
              <a:spcBef>
                <a:spcPts val="0"/>
              </a:spcBef>
              <a:buSzPts val="1300"/>
              <a:buChar char="●"/>
            </a:pPr>
            <a:r>
              <a:rPr lang="zh-TW" sz="1800" dirty="0"/>
              <a:t>Test Loss	: 0.02954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00" y="321700"/>
            <a:ext cx="2957000" cy="4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00" y="3267725"/>
            <a:ext cx="2440875" cy="1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925" y="3267725"/>
            <a:ext cx="2385677" cy="1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/>
              <a:t>MLP + CNN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63537" y="1229031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Epochs	: 100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Batch Size	: 30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Optimizer	: Adam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Loss Func.	: Cross Entropy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Train Acc	: 0.999541788856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Val Acc	: 1.0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zh-TW" sz="1600" dirty="0"/>
              <a:t>Test Loss	: 0.01778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r="30594" b="41823"/>
          <a:stretch/>
        </p:blipFill>
        <p:spPr>
          <a:xfrm>
            <a:off x="5382350" y="443500"/>
            <a:ext cx="3327826" cy="425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75" y="3104875"/>
            <a:ext cx="2491216" cy="1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775" y="3104876"/>
            <a:ext cx="2478713" cy="17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CNN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41559" y="118793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Epochs	: 100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Batch Size	: 30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Optimizer	: Adam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Loss Func.	: Cross Entropy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Train Acc	: 0.96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600" dirty="0"/>
              <a:t>Val Acc	: 0.86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zh-TW" sz="1600" dirty="0"/>
              <a:t>Test Loss	: 0.89944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25" y="0"/>
            <a:ext cx="22535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2375"/>
            <a:ext cx="2993775" cy="20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3772" y="3052375"/>
            <a:ext cx="2926071" cy="209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50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 smtClean="0"/>
              <a:t>Discussion</a:t>
            </a:r>
            <a:r>
              <a:rPr lang="en-US" altLang="zh-TW" sz="3200" dirty="0" smtClean="0"/>
              <a:t> – </a:t>
            </a:r>
            <a:r>
              <a:rPr lang="en-US" altLang="zh-TW" sz="2800" dirty="0" smtClean="0"/>
              <a:t>Deep Learning</a:t>
            </a:r>
            <a:endParaRPr lang="zh-TW" sz="3200"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58238" y="1797978"/>
            <a:ext cx="7276062" cy="2733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Data Augmentation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Pure CNN not work well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2000" dirty="0"/>
              <a:t>Overfitting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400" dirty="0"/>
              <a:t>Pre-trained Model not work well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2000" dirty="0"/>
              <a:t>VGG 16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zh-TW" sz="2000" dirty="0"/>
              <a:t>Similar problem with pure CNN</a:t>
            </a:r>
          </a:p>
        </p:txBody>
      </p:sp>
    </p:spTree>
    <p:extLst>
      <p:ext uri="{BB962C8B-B14F-4D97-AF65-F5344CB8AC3E}">
        <p14:creationId xmlns:p14="http://schemas.microsoft.com/office/powerpoint/2010/main" val="10147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51" y="1597875"/>
            <a:ext cx="7030500" cy="2541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Target : Reconstruct shape &amp; blade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Feature Adding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0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35" y="372944"/>
            <a:ext cx="7030500" cy="999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188820"/>
            <a:ext cx="7030500" cy="37831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Dataset descriptions</a:t>
            </a:r>
          </a:p>
          <a:p>
            <a:r>
              <a:rPr lang="en-US" sz="2800" dirty="0"/>
              <a:t>Model evaluation – Machine </a:t>
            </a:r>
            <a:r>
              <a:rPr lang="en-US" sz="2800" dirty="0" smtClean="0"/>
              <a:t>Learning</a:t>
            </a:r>
          </a:p>
          <a:p>
            <a:r>
              <a:rPr lang="en-US" sz="2800" dirty="0"/>
              <a:t>Model evaluation – Deep </a:t>
            </a:r>
            <a:r>
              <a:rPr lang="en-US" sz="2800" dirty="0" smtClean="0"/>
              <a:t>Learning</a:t>
            </a:r>
          </a:p>
          <a:p>
            <a:r>
              <a:rPr lang="en-US" sz="2800" dirty="0" smtClean="0"/>
              <a:t>Feature Engineering</a:t>
            </a:r>
          </a:p>
          <a:p>
            <a:r>
              <a:rPr lang="en-US" sz="2800" dirty="0" smtClean="0"/>
              <a:t>Discussion</a:t>
            </a:r>
          </a:p>
          <a:p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4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369277"/>
            <a:ext cx="7030500" cy="999300"/>
          </a:xfrm>
        </p:spPr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0" y="956608"/>
            <a:ext cx="4405746" cy="3942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4" y="1081332"/>
            <a:ext cx="1403965" cy="37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707" y="1899540"/>
            <a:ext cx="7479585" cy="197381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1. threshold --&gt; </a:t>
            </a:r>
            <a:r>
              <a:rPr lang="en-US" sz="2400" dirty="0"/>
              <a:t>leaf image not simply 0 or 255, is 0 ~ </a:t>
            </a:r>
            <a:r>
              <a:rPr lang="en-US" sz="2400" dirty="0" smtClean="0"/>
              <a:t>255</a:t>
            </a:r>
          </a:p>
          <a:p>
            <a:pPr>
              <a:buNone/>
            </a:pP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smtClean="0"/>
              <a:t>portrait </a:t>
            </a:r>
            <a:r>
              <a:rPr lang="en-US" sz="2400" dirty="0"/>
              <a:t>--&gt; make every leaf stand </a:t>
            </a:r>
            <a:r>
              <a:rPr lang="en-US" sz="2400" dirty="0" smtClean="0"/>
              <a:t>up</a:t>
            </a:r>
          </a:p>
          <a:p>
            <a:pPr>
              <a:buNone/>
            </a:pPr>
            <a:r>
              <a:rPr lang="en-US" sz="2400" dirty="0" smtClean="0"/>
              <a:t>3</a:t>
            </a:r>
            <a:r>
              <a:rPr lang="en-US" sz="2400" dirty="0"/>
              <a:t>. resample </a:t>
            </a:r>
            <a:r>
              <a:rPr lang="en-US" sz="2400" dirty="0" smtClean="0"/>
              <a:t>--&gt; </a:t>
            </a:r>
            <a:r>
              <a:rPr lang="en-US" sz="2400" dirty="0"/>
              <a:t>resize image to a same </a:t>
            </a:r>
            <a:r>
              <a:rPr lang="en-US" sz="2400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8065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Adding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1509283" y="1592981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1. Make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blur image for shape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2. Get contours from original / blur image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3. Compute shape distance (line to center)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4. Compute blade distance (line to line)</a:t>
            </a:r>
          </a:p>
          <a:p>
            <a:pPr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5. Combine 3. 4. into original feature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03" y="0"/>
            <a:ext cx="1741963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2194" y="259228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hape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distance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815119" y="-1417834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Shot 2017-12-30 at 8.46.00 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9" y="217970"/>
            <a:ext cx="2274763" cy="176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6441" y="75634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blade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distance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" y="764297"/>
            <a:ext cx="1261241" cy="3740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2" y="704225"/>
            <a:ext cx="1295864" cy="38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848"/>
            <a:ext cx="9144000" cy="1409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472"/>
            <a:ext cx="9144000" cy="145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978"/>
            <a:ext cx="9144000" cy="152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100" y="267712"/>
            <a:ext cx="36215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Original dataset with 192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243" y="3243513"/>
            <a:ext cx="34804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New dataset with 1214 features</a:t>
            </a:r>
          </a:p>
        </p:txBody>
      </p:sp>
    </p:spTree>
    <p:extLst>
      <p:ext uri="{BB962C8B-B14F-4D97-AF65-F5344CB8AC3E}">
        <p14:creationId xmlns:p14="http://schemas.microsoft.com/office/powerpoint/2010/main" val="1081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with new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1" y="1098224"/>
            <a:ext cx="6944459" cy="3663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0" y="1098223"/>
            <a:ext cx="6944460" cy="36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62999"/>
              </p:ext>
            </p:extLst>
          </p:nvPr>
        </p:nvGraphicFramePr>
        <p:xfrm>
          <a:off x="1671088" y="598575"/>
          <a:ext cx="677851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798"/>
                <a:gridCol w="3485720"/>
              </a:tblGrid>
              <a:tr h="2765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Default(192)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New</a:t>
                      </a:r>
                      <a:r>
                        <a:rPr lang="en-US" altLang="zh-TW" baseline="0" dirty="0" smtClean="0"/>
                        <a:t> features(1214)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12" y="826441"/>
            <a:ext cx="5137897" cy="2711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3763"/>
          <a:stretch/>
        </p:blipFill>
        <p:spPr>
          <a:xfrm>
            <a:off x="5046385" y="826441"/>
            <a:ext cx="3403221" cy="2711042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2962292" y="3537483"/>
            <a:ext cx="32496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Only </a:t>
            </a:r>
            <a:r>
              <a:rPr lang="en-US" sz="1800" dirty="0" err="1" smtClean="0">
                <a:solidFill>
                  <a:srgbClr val="FF0000"/>
                </a:solidFill>
              </a:rPr>
              <a:t>GaussianNB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improves</a:t>
            </a:r>
            <a:r>
              <a:rPr lang="is-IS" sz="1800" dirty="0" smtClean="0">
                <a:solidFill>
                  <a:srgbClr val="FF0000"/>
                </a:solidFill>
              </a:rPr>
              <a:t>…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200" dirty="0" smtClean="0"/>
              <a:t>Discussion</a:t>
            </a:r>
            <a:r>
              <a:rPr lang="en-US" altLang="zh-TW" sz="3200" dirty="0" smtClean="0"/>
              <a:t> – </a:t>
            </a:r>
            <a:r>
              <a:rPr lang="en-US" altLang="zh-TW" sz="2400" dirty="0" smtClean="0"/>
              <a:t>Feature Engineering</a:t>
            </a:r>
            <a:endParaRPr lang="zh-TW" sz="2800"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58238" y="1797978"/>
            <a:ext cx="7276062" cy="2733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sz="2000" dirty="0" smtClean="0"/>
              <a:t>Not meaningful feature enough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TW" sz="2000" dirty="0" smtClean="0"/>
              <a:t>Need to transform to further information</a:t>
            </a:r>
          </a:p>
          <a:p>
            <a:pPr marL="457200" lvl="0" indent="-311150"/>
            <a:r>
              <a:rPr lang="en-US" altLang="zh-TW" sz="2000" dirty="0" smtClean="0">
                <a:sym typeface="Wingdings"/>
              </a:rPr>
              <a:t> </a:t>
            </a:r>
            <a:r>
              <a:rPr lang="en-US" sz="2000" dirty="0"/>
              <a:t>comparing aspect </a:t>
            </a:r>
            <a:r>
              <a:rPr lang="en-US" sz="2000" dirty="0" smtClean="0"/>
              <a:t>ratios, smoothness</a:t>
            </a:r>
          </a:p>
          <a:p>
            <a:pPr marL="457200" lvl="0" indent="-311150"/>
            <a:endParaRPr lang="en-US" sz="2000" dirty="0"/>
          </a:p>
          <a:p>
            <a:pPr marL="457200" lvl="0" indent="-311150"/>
            <a:r>
              <a:rPr lang="en-US" sz="2000" dirty="0"/>
              <a:t>describing the shape "in general"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156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5" y="1269253"/>
            <a:ext cx="6875813" cy="36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7" y="617032"/>
            <a:ext cx="8269700" cy="41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0" y="491696"/>
            <a:ext cx="5080819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22" y="354487"/>
            <a:ext cx="7030500" cy="999300"/>
          </a:xfrm>
        </p:spPr>
        <p:txBody>
          <a:bodyPr/>
          <a:lstStyle/>
          <a:p>
            <a:r>
              <a:rPr lang="en-US" dirty="0" smtClean="0"/>
              <a:t>Dataset descriptions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28" y="1116281"/>
            <a:ext cx="8573985" cy="3562597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id - an anonymous id unique to an image</a:t>
            </a:r>
          </a:p>
          <a:p>
            <a:pPr fontAlgn="base"/>
            <a:r>
              <a:rPr lang="en-US" sz="2000" dirty="0">
                <a:solidFill>
                  <a:srgbClr val="00B050"/>
                </a:solidFill>
              </a:rPr>
              <a:t>margin</a:t>
            </a:r>
            <a:r>
              <a:rPr lang="en-US" sz="2000" dirty="0"/>
              <a:t>_1, margin_2, margin_3, ..., margin_64 - each of the 64 attribute vectors for the margin </a:t>
            </a:r>
            <a:r>
              <a:rPr lang="en-US" sz="2000" dirty="0" smtClean="0"/>
              <a:t>feature </a:t>
            </a:r>
          </a:p>
          <a:p>
            <a:pPr fontAlgn="base"/>
            <a:r>
              <a:rPr lang="en-US" sz="2000" dirty="0" smtClean="0">
                <a:sym typeface="Wingdings"/>
              </a:rPr>
              <a:t></a:t>
            </a:r>
            <a:r>
              <a:rPr lang="en-US" altLang="zh-TW" sz="20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sym typeface="Wingdings"/>
              </a:rPr>
              <a:t>edge</a:t>
            </a:r>
          </a:p>
          <a:p>
            <a:pPr fontAlgn="base"/>
            <a:endParaRPr lang="en-US" sz="2000" dirty="0" smtClean="0">
              <a:solidFill>
                <a:srgbClr val="00B050"/>
              </a:solidFill>
            </a:endParaRPr>
          </a:p>
          <a:p>
            <a:pPr fontAlgn="base"/>
            <a:r>
              <a:rPr lang="en-US" sz="2000" dirty="0" smtClean="0">
                <a:solidFill>
                  <a:srgbClr val="FF0000"/>
                </a:solidFill>
              </a:rPr>
              <a:t>shape</a:t>
            </a:r>
            <a:r>
              <a:rPr lang="en-US" sz="2000" dirty="0" smtClean="0"/>
              <a:t>_1, shape_2, shape_3, ..., shape_64 - each of the 64 attribute vectors for the shape feature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altLang="zh-TW" sz="2000" dirty="0" smtClean="0">
                <a:solidFill>
                  <a:srgbClr val="FF0000"/>
                </a:solidFill>
                <a:sym typeface="Wingdings"/>
              </a:rPr>
              <a:t>main structure</a:t>
            </a:r>
            <a:endParaRPr lang="en-US" sz="2000" dirty="0" smtClean="0">
              <a:solidFill>
                <a:srgbClr val="FF0000"/>
              </a:solidFill>
              <a:sym typeface="Wingdings"/>
            </a:endParaRPr>
          </a:p>
          <a:p>
            <a:pPr fontAlgn="base"/>
            <a:endParaRPr lang="en-US" sz="20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2000" dirty="0" smtClean="0">
                <a:solidFill>
                  <a:srgbClr val="0070C0"/>
                </a:solidFill>
              </a:rPr>
              <a:t>texture</a:t>
            </a:r>
            <a:r>
              <a:rPr lang="en-US" sz="2000" dirty="0" smtClean="0"/>
              <a:t>_1</a:t>
            </a:r>
            <a:r>
              <a:rPr lang="en-US" sz="2000" dirty="0"/>
              <a:t>, texture_2, texture_3, ..., texture_64 - each of the 64 attribute vectors for the texture </a:t>
            </a:r>
            <a:r>
              <a:rPr lang="en-US" sz="2000" dirty="0" smtClean="0"/>
              <a:t>feature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4"/>
          <a:stretch/>
        </p:blipFill>
        <p:spPr>
          <a:xfrm>
            <a:off x="1240970" y="1032814"/>
            <a:ext cx="5905786" cy="15222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5"/>
          <a:stretch/>
        </p:blipFill>
        <p:spPr>
          <a:xfrm>
            <a:off x="2640070" y="2692854"/>
            <a:ext cx="3107585" cy="15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151" y="1496291"/>
            <a:ext cx="7396149" cy="3035359"/>
          </a:xfrm>
        </p:spPr>
        <p:txBody>
          <a:bodyPr/>
          <a:lstStyle/>
          <a:p>
            <a:r>
              <a:rPr lang="en-US" sz="1800" dirty="0"/>
              <a:t>1,584 images of leaf specimens (16 samples each of 99 species) which have been converted to binary </a:t>
            </a:r>
            <a:r>
              <a:rPr lang="en-US" sz="1800" dirty="0" smtClean="0"/>
              <a:t>black </a:t>
            </a:r>
            <a:r>
              <a:rPr lang="en-US" sz="1800" dirty="0"/>
              <a:t>leaves against white backgrounds.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1" y="2495591"/>
            <a:ext cx="1179646" cy="2413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40" y="2575831"/>
            <a:ext cx="2577873" cy="210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32" y="2360209"/>
            <a:ext cx="2491674" cy="21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6284" y="1262755"/>
            <a:ext cx="7030500" cy="2541600"/>
          </a:xfrm>
        </p:spPr>
        <p:txBody>
          <a:bodyPr/>
          <a:lstStyle/>
          <a:p>
            <a:r>
              <a:rPr lang="en-US" altLang="zh-TW" dirty="0" smtClean="0"/>
              <a:t>StratifiedShuffleSplit(labels</a:t>
            </a:r>
            <a:r>
              <a:rPr lang="en-US" altLang="zh-TW" dirty="0"/>
              <a:t>, test_size=0.2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38221"/>
              </p:ext>
            </p:extLst>
          </p:nvPr>
        </p:nvGraphicFramePr>
        <p:xfrm>
          <a:off x="671477" y="1742909"/>
          <a:ext cx="609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plt.hist(labels)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plt.hist(y_train)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4" y="2178775"/>
            <a:ext cx="2896727" cy="19055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05" y="2178775"/>
            <a:ext cx="2874961" cy="1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" y="1311981"/>
            <a:ext cx="67310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0" y="1311981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74" y="241232"/>
            <a:ext cx="7030500" cy="999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Normalize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StandardScaler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33" y="1148065"/>
            <a:ext cx="3585273" cy="3770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4" y="1143719"/>
            <a:ext cx="3698800" cy="38672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4098474" y="3077356"/>
            <a:ext cx="494074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Dimension (LDA) 192 -&gt; 92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2" y="1228854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301</Words>
  <Application>Microsoft Macintosh PowerPoint</Application>
  <PresentationFormat>On-screen Show (16:9)</PresentationFormat>
  <Paragraphs>157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Nunito</vt:lpstr>
      <vt:lpstr>Trebuchet MS</vt:lpstr>
      <vt:lpstr>Wingdings</vt:lpstr>
      <vt:lpstr>Wingdings 3</vt:lpstr>
      <vt:lpstr>微軟正黑體</vt:lpstr>
      <vt:lpstr>新細明體</vt:lpstr>
      <vt:lpstr>Arial</vt:lpstr>
      <vt:lpstr>Facet</vt:lpstr>
      <vt:lpstr>Leaf Classification</vt:lpstr>
      <vt:lpstr>Outline</vt:lpstr>
      <vt:lpstr>Dataset descriptions</vt:lpstr>
      <vt:lpstr>PowerPoint Presentation</vt:lpstr>
      <vt:lpstr>Dataset Descriptions</vt:lpstr>
      <vt:lpstr>Model Evaluation</vt:lpstr>
      <vt:lpstr>Model Evaluation</vt:lpstr>
      <vt:lpstr>Feature Normalize  - StandardScaler()</vt:lpstr>
      <vt:lpstr>Reduce Dimension (LDA) 192 -&gt; 92</vt:lpstr>
      <vt:lpstr>Reduce Dimension (PCA) 192 -&gt; 92</vt:lpstr>
      <vt:lpstr>PowerPoint Presentation</vt:lpstr>
      <vt:lpstr>Reduce Dimension (Tree-based)</vt:lpstr>
      <vt:lpstr>KNN fine-tuning</vt:lpstr>
      <vt:lpstr>Deep Learning Approach</vt:lpstr>
      <vt:lpstr>MLP</vt:lpstr>
      <vt:lpstr>MLP + CNN</vt:lpstr>
      <vt:lpstr>CNN</vt:lpstr>
      <vt:lpstr>Discussion – Deep Learning</vt:lpstr>
      <vt:lpstr> Feature Engineering</vt:lpstr>
      <vt:lpstr>Motivation</vt:lpstr>
      <vt:lpstr>Preprocessing</vt:lpstr>
      <vt:lpstr>Feature Adding</vt:lpstr>
      <vt:lpstr>PowerPoint Presentation</vt:lpstr>
      <vt:lpstr>Default with new features</vt:lpstr>
      <vt:lpstr>PowerPoint Presentation</vt:lpstr>
      <vt:lpstr>Discussion – Feature Engineering</vt:lpstr>
      <vt:lpstr>Future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</dc:title>
  <cp:lastModifiedBy>Microsoft Office User</cp:lastModifiedBy>
  <cp:revision>30</cp:revision>
  <dcterms:modified xsi:type="dcterms:W3CDTF">2018-01-02T05:59:03Z</dcterms:modified>
</cp:coreProperties>
</file>