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1" r:id="rId4"/>
    <p:sldId id="257" r:id="rId5"/>
    <p:sldId id="262" r:id="rId6"/>
    <p:sldId id="264" r:id="rId7"/>
    <p:sldId id="275" r:id="rId8"/>
    <p:sldId id="265" r:id="rId9"/>
    <p:sldId id="283" r:id="rId10"/>
    <p:sldId id="272" r:id="rId11"/>
    <p:sldId id="266" r:id="rId12"/>
    <p:sldId id="271" r:id="rId13"/>
    <p:sldId id="268" r:id="rId14"/>
    <p:sldId id="269" r:id="rId15"/>
    <p:sldId id="270" r:id="rId16"/>
    <p:sldId id="267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58" r:id="rId25"/>
    <p:sldId id="263" r:id="rId2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9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C2379-90DC-4966-8EB1-9D3C2DC7A0B5}" type="datetimeFigureOut">
              <a:rPr lang="zh-TW" altLang="en-US" smtClean="0"/>
              <a:t>2018/1/2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4AD8A-835D-4777-B3BF-1AEA64A0AF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5932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C2379-90DC-4966-8EB1-9D3C2DC7A0B5}" type="datetimeFigureOut">
              <a:rPr lang="zh-TW" altLang="en-US" smtClean="0"/>
              <a:t>2018/1/2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4AD8A-835D-4777-B3BF-1AEA64A0AF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2187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C2379-90DC-4966-8EB1-9D3C2DC7A0B5}" type="datetimeFigureOut">
              <a:rPr lang="zh-TW" altLang="en-US" smtClean="0"/>
              <a:t>2018/1/2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4AD8A-835D-4777-B3BF-1AEA64A0AF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0523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C2379-90DC-4966-8EB1-9D3C2DC7A0B5}" type="datetimeFigureOut">
              <a:rPr lang="zh-TW" altLang="en-US" smtClean="0"/>
              <a:t>2018/1/2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4AD8A-835D-4777-B3BF-1AEA64A0AF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8964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C2379-90DC-4966-8EB1-9D3C2DC7A0B5}" type="datetimeFigureOut">
              <a:rPr lang="zh-TW" altLang="en-US" smtClean="0"/>
              <a:t>2018/1/2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4AD8A-835D-4777-B3BF-1AEA64A0AF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4944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C2379-90DC-4966-8EB1-9D3C2DC7A0B5}" type="datetimeFigureOut">
              <a:rPr lang="zh-TW" altLang="en-US" smtClean="0"/>
              <a:t>2018/1/2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4AD8A-835D-4777-B3BF-1AEA64A0AF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3787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C2379-90DC-4966-8EB1-9D3C2DC7A0B5}" type="datetimeFigureOut">
              <a:rPr lang="zh-TW" altLang="en-US" smtClean="0"/>
              <a:t>2018/1/2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4AD8A-835D-4777-B3BF-1AEA64A0AF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4256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C2379-90DC-4966-8EB1-9D3C2DC7A0B5}" type="datetimeFigureOut">
              <a:rPr lang="zh-TW" altLang="en-US" smtClean="0"/>
              <a:t>2018/1/2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4AD8A-835D-4777-B3BF-1AEA64A0AF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0642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C2379-90DC-4966-8EB1-9D3C2DC7A0B5}" type="datetimeFigureOut">
              <a:rPr lang="zh-TW" altLang="en-US" smtClean="0"/>
              <a:t>2018/1/2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4AD8A-835D-4777-B3BF-1AEA64A0AF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5201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C2379-90DC-4966-8EB1-9D3C2DC7A0B5}" type="datetimeFigureOut">
              <a:rPr lang="zh-TW" altLang="en-US" smtClean="0"/>
              <a:t>2018/1/2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4AD8A-835D-4777-B3BF-1AEA64A0AF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8326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C2379-90DC-4966-8EB1-9D3C2DC7A0B5}" type="datetimeFigureOut">
              <a:rPr lang="zh-TW" altLang="en-US" smtClean="0"/>
              <a:t>2018/1/2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4AD8A-835D-4777-B3BF-1AEA64A0AF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5532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3C2379-90DC-4966-8EB1-9D3C2DC7A0B5}" type="datetimeFigureOut">
              <a:rPr lang="zh-TW" altLang="en-US" smtClean="0"/>
              <a:t>2018/1/2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4AD8A-835D-4777-B3BF-1AEA64A0AF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2158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the.echonest.com/" TargetMode="External"/><Relationship Id="rId3" Type="http://schemas.openxmlformats.org/officeDocument/2006/relationships/hyperlink" Target="https://www.spotify.com/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mdeff/fma" TargetMode="External"/><Relationship Id="rId3" Type="http://schemas.openxmlformats.org/officeDocument/2006/relationships/hyperlink" Target="https://arxiv.org/pdf/1612.01840.pdf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Music Genre and Popularity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nalysis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631576" y="4430377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0316303 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卓柏霖   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0316223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尤靖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允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0316020 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李陳洋   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0316214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洪偉傑</a:t>
            </a:r>
            <a:endParaRPr lang="zh-TW" altLang="en-US" b="0" dirty="0" smtClean="0">
              <a:effectLst/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dirty="0" smtClean="0"/>
              <a:t/>
            </a:r>
            <a:br>
              <a:rPr lang="zh-TW" altLang="en-US" dirty="0" smtClean="0"/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977992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 features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social_features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artist_discovery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artist_familiarity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artist_hotttnesss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audio_features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energy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Track: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bit_rate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genre_top</a:t>
            </a:r>
            <a:endParaRPr lang="zh-TW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6034" y="3544615"/>
            <a:ext cx="9257395" cy="3313385"/>
          </a:xfrm>
          <a:prstGeom prst="rect">
            <a:avLst/>
          </a:prstGeom>
        </p:spPr>
      </p:pic>
      <p:sp>
        <p:nvSpPr>
          <p:cNvPr id="5" name="橢圓 4"/>
          <p:cNvSpPr/>
          <p:nvPr/>
        </p:nvSpPr>
        <p:spPr>
          <a:xfrm>
            <a:off x="8682824" y="5247861"/>
            <a:ext cx="962108" cy="54864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7626625" y="5247861"/>
            <a:ext cx="962108" cy="54864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/>
          <p:cNvSpPr/>
          <p:nvPr/>
        </p:nvSpPr>
        <p:spPr>
          <a:xfrm>
            <a:off x="3317019" y="5247861"/>
            <a:ext cx="962108" cy="54864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4733676" y="6243161"/>
            <a:ext cx="962108" cy="54864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1932167" y="6176963"/>
            <a:ext cx="620202" cy="54864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3846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 for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popularity</a:t>
            </a:r>
            <a:r>
              <a:rPr lang="en-US" altLang="zh-TW" dirty="0" smtClean="0"/>
              <a:t> </a:t>
            </a:r>
            <a:endParaRPr lang="zh-TW" altLang="en-US" dirty="0"/>
          </a:p>
        </p:txBody>
      </p:sp>
      <p:sp>
        <p:nvSpPr>
          <p:cNvPr id="4" name="副標題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Using 7200 tracks</a:t>
            </a:r>
          </a:p>
          <a:p>
            <a:r>
              <a:rPr lang="en-US" altLang="zh-TW" dirty="0" smtClean="0"/>
              <a:t>Train data: 6400 tracks</a:t>
            </a:r>
          </a:p>
          <a:p>
            <a:r>
              <a:rPr lang="en-US" altLang="zh-TW" dirty="0" smtClean="0"/>
              <a:t>Test data: 800 tracks</a:t>
            </a:r>
          </a:p>
        </p:txBody>
      </p:sp>
    </p:spTree>
    <p:extLst>
      <p:ext uri="{BB962C8B-B14F-4D97-AF65-F5344CB8AC3E}">
        <p14:creationId xmlns:p14="http://schemas.microsoft.com/office/powerpoint/2010/main" val="9283547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models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57643"/>
            <a:ext cx="10515600" cy="4087302"/>
          </a:xfrm>
        </p:spPr>
      </p:pic>
    </p:spTree>
    <p:extLst>
      <p:ext uri="{BB962C8B-B14F-4D97-AF65-F5344CB8AC3E}">
        <p14:creationId xmlns:p14="http://schemas.microsoft.com/office/powerpoint/2010/main" val="2994985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15859"/>
            <a:ext cx="10515600" cy="4116427"/>
          </a:xfrm>
        </p:spPr>
      </p:pic>
    </p:spTree>
    <p:extLst>
      <p:ext uri="{BB962C8B-B14F-4D97-AF65-F5344CB8AC3E}">
        <p14:creationId xmlns:p14="http://schemas.microsoft.com/office/powerpoint/2010/main" val="25906890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28326"/>
            <a:ext cx="10515600" cy="4145935"/>
          </a:xfrm>
        </p:spPr>
      </p:pic>
    </p:spTree>
    <p:extLst>
      <p:ext uri="{BB962C8B-B14F-4D97-AF65-F5344CB8AC3E}">
        <p14:creationId xmlns:p14="http://schemas.microsoft.com/office/powerpoint/2010/main" val="17048595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KNN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59701"/>
            <a:ext cx="10515600" cy="4083185"/>
          </a:xfrm>
        </p:spPr>
      </p:pic>
    </p:spTree>
    <p:extLst>
      <p:ext uri="{BB962C8B-B14F-4D97-AF65-F5344CB8AC3E}">
        <p14:creationId xmlns:p14="http://schemas.microsoft.com/office/powerpoint/2010/main" val="31128070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 for music genres</a:t>
            </a:r>
            <a:endParaRPr lang="zh-TW" alt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55431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 for music genres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audio features provided by 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Echonest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(now 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Spotify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for a subset of 13,129 tracks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Discrete:</a:t>
            </a:r>
          </a:p>
          <a:p>
            <a:pPr lvl="1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Metadata</a:t>
            </a:r>
          </a:p>
          <a:p>
            <a:pPr lvl="1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ranks</a:t>
            </a:r>
          </a:p>
          <a:p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Continue:</a:t>
            </a:r>
          </a:p>
          <a:p>
            <a:pPr lvl="1"/>
            <a:r>
              <a:rPr lang="en-US" altLang="zh-TW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audio_features</a:t>
            </a:r>
            <a:endParaRPr lang="en-US" altLang="zh-TW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TW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social_features</a:t>
            </a:r>
            <a:endParaRPr lang="en-US" altLang="zh-TW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TW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temporal_features</a:t>
            </a:r>
            <a:endParaRPr lang="en-US" altLang="zh-TW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0426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Analyze using PCA ( D = 237 &gt;&gt; D = 2)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2931" y="1690688"/>
            <a:ext cx="4351338" cy="4351338"/>
          </a:xfrm>
        </p:spPr>
      </p:pic>
      <p:sp>
        <p:nvSpPr>
          <p:cNvPr id="5" name="文字方塊 4"/>
          <p:cNvSpPr txBox="1"/>
          <p:nvPr/>
        </p:nvSpPr>
        <p:spPr>
          <a:xfrm>
            <a:off x="7592786" y="2269671"/>
            <a:ext cx="231024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TW" sz="3600" dirty="0" smtClean="0">
                <a:latin typeface="+mn-ea"/>
              </a:rPr>
              <a:t>Rock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sz="3600" dirty="0" smtClean="0">
                <a:latin typeface="+mn-ea"/>
              </a:rPr>
              <a:t>Electronic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sz="3600" dirty="0" smtClean="0">
                <a:latin typeface="+mn-ea"/>
              </a:rPr>
              <a:t>Hip-Hop</a:t>
            </a:r>
            <a:endParaRPr lang="zh-TW" altLang="en-US" sz="3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33584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Linear Discriminant Analyze (LDA)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Unsupervised: PCA</a:t>
                </a:r>
              </a:p>
              <a:p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Supervised: LDA</a:t>
                </a:r>
              </a:p>
              <a:p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Eigenvalue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latin typeface="Cambria Math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TW" i="1" smtClean="0">
                                <a:latin typeface="Cambria Math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𝒔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𝑤</m:t>
                            </m:r>
                          </m:sub>
                        </m:sSub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  <m:sSub>
                      <m:sSubPr>
                        <m:ctrlPr>
                          <a:rPr lang="en-US" altLang="zh-TW" i="1" smtClean="0">
                            <a:latin typeface="Cambria Math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𝒔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where: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𝒔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zh-TW" altLang="en-US" i="1" smtClean="0">
                            <a:latin typeface="Cambria Math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𝐾</m:t>
                        </m:r>
                      </m:sup>
                      <m:e>
                        <m:sSub>
                          <m:sSubPr>
                            <m:ctrlPr>
                              <a:rPr lang="en-US" altLang="zh-TW" i="1" smtClean="0">
                                <a:latin typeface="Cambria Math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  <m:d>
                      <m:dPr>
                        <m:ctrlPr>
                          <a:rPr lang="en-US" altLang="zh-TW" i="1" smtClean="0">
                            <a:latin typeface="Cambria Math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</m:d>
                    <m:sSup>
                      <m:sSupPr>
                        <m:ctrlPr>
                          <a:rPr lang="en-US" altLang="zh-TW" i="1" smtClean="0">
                            <a:latin typeface="Cambria Math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TW" i="1">
                                <a:latin typeface="Cambria Math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i="1">
                                    <a:latin typeface="Cambria Math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zh-TW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e>
                        </m:d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zh-TW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</a:t>
                </a:r>
                <a:r>
                  <a:rPr lang="en-US" altLang="zh-TW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between-class covariance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𝒔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TW" b="0" i="1" smtClean="0">
                            <a:latin typeface="Cambria Math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𝐾</m:t>
                        </m:r>
                      </m:sup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altLang="zh-TW" b="0" i="1" smtClean="0">
                                <a:latin typeface="Cambria Math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zh-TW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altLang="zh-TW" b="0" i="1" smtClean="0">
                                    <a:latin typeface="Cambria Math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</m:sub>
                            </m:sSub>
                          </m:sub>
                          <m:sup/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zh-TW" b="0" i="1" smtClean="0">
                                    <a:latin typeface="Cambria Math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TW" b="0" i="1" smtClean="0">
                                    <a:latin typeface="Cambria Math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</m:nary>
                      </m:e>
                    </m:nary>
                    <m:sSup>
                      <m:sSupPr>
                        <m:ctrlPr>
                          <a:rPr lang="en-US" altLang="zh-TW" b="0" i="1" smtClean="0">
                            <a:latin typeface="Cambria Math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zh-TW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</a:t>
                </a:r>
                <a:r>
                  <a:rPr lang="en-US" altLang="zh-TW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within-class covariance</a:t>
                </a:r>
                <a:endParaRPr lang="zh-TW" alt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8305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Introduction/motivation </a:t>
            </a:r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TW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-dataset</a:t>
            </a:r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 </a:t>
            </a:r>
          </a:p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solution </a:t>
            </a:r>
          </a:p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</a:t>
            </a:r>
          </a:p>
          <a:p>
            <a:pPr marL="0" indent="0">
              <a:buNone/>
            </a:pP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-for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popularity</a:t>
            </a:r>
            <a:r>
              <a:rPr lang="en-US" altLang="zh-TW" dirty="0"/>
              <a:t> 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-for music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genres</a:t>
            </a:r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7419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5955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1825625"/>
          <a:ext cx="10515601" cy="371475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5464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2299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2299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2299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12299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12299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122994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122994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619125">
                <a:tc>
                  <a:txBody>
                    <a:bodyPr/>
                    <a:lstStyle/>
                    <a:p>
                      <a:pPr algn="ctr" fontAlgn="ctr"/>
                      <a:endParaRPr lang="zh-TW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dim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NB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kNN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DT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RF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linSVC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SVCpoly2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191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 err="1">
                          <a:effectLst/>
                        </a:rPr>
                        <a:t>echonest_social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u="none" strike="noStrike" dirty="0">
                          <a:effectLst/>
                        </a:rPr>
                        <a:t>5</a:t>
                      </a:r>
                      <a:endParaRPr lang="en-US" altLang="zh-TW" sz="2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u="none" strike="noStrike" dirty="0">
                          <a:effectLst/>
                        </a:rPr>
                        <a:t>19.20%</a:t>
                      </a:r>
                      <a:endParaRPr lang="en-US" altLang="zh-TW" sz="2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u="none" strike="noStrike">
                          <a:effectLst/>
                        </a:rPr>
                        <a:t>32.98%</a:t>
                      </a:r>
                      <a:endParaRPr lang="en-US" altLang="zh-TW" sz="2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u="none" strike="noStrike">
                          <a:effectLst/>
                        </a:rPr>
                        <a:t>28.50%</a:t>
                      </a:r>
                      <a:endParaRPr lang="en-US" altLang="zh-TW" sz="2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u="none" strike="noStrike">
                          <a:effectLst/>
                        </a:rPr>
                        <a:t>24.15%</a:t>
                      </a:r>
                      <a:endParaRPr lang="en-US" altLang="zh-TW" sz="2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37.81%</a:t>
                      </a:r>
                      <a:endParaRPr lang="en-US" altLang="zh-TW" sz="20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37.81%</a:t>
                      </a:r>
                      <a:endParaRPr lang="en-US" altLang="zh-TW" sz="20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191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 err="1">
                          <a:effectLst/>
                        </a:rPr>
                        <a:t>echonest_all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u="none" strike="noStrike" dirty="0">
                          <a:effectLst/>
                        </a:rPr>
                        <a:t>237</a:t>
                      </a:r>
                      <a:endParaRPr lang="en-US" altLang="zh-TW" sz="2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u="none" strike="noStrike" dirty="0">
                          <a:effectLst/>
                        </a:rPr>
                        <a:t>23.67%</a:t>
                      </a:r>
                      <a:endParaRPr lang="en-US" altLang="zh-TW" sz="2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u="none" strike="noStrike" dirty="0">
                          <a:effectLst/>
                        </a:rPr>
                        <a:t>60.07%</a:t>
                      </a:r>
                      <a:endParaRPr lang="en-US" altLang="zh-TW" sz="2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u="none" strike="noStrike">
                          <a:effectLst/>
                        </a:rPr>
                        <a:t>54.65%</a:t>
                      </a:r>
                      <a:endParaRPr lang="en-US" altLang="zh-TW" sz="2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u="none" strike="noStrike">
                          <a:effectLst/>
                        </a:rPr>
                        <a:t>58.42%</a:t>
                      </a:r>
                      <a:endParaRPr lang="en-US" altLang="zh-TW" sz="2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u="none" strike="noStrike" dirty="0">
                          <a:effectLst/>
                        </a:rPr>
                        <a:t>65.25%</a:t>
                      </a:r>
                      <a:endParaRPr lang="en-US" altLang="zh-TW" sz="2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u="none" strike="noStrike" dirty="0">
                          <a:effectLst/>
                        </a:rPr>
                        <a:t>63.49%</a:t>
                      </a:r>
                      <a:endParaRPr lang="en-US" altLang="zh-TW" sz="2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191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echonest_audio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u="none" strike="noStrike" dirty="0">
                          <a:effectLst/>
                        </a:rPr>
                        <a:t>8</a:t>
                      </a:r>
                      <a:endParaRPr lang="en-US" altLang="zh-TW" sz="2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u="none" strike="noStrike">
                          <a:effectLst/>
                        </a:rPr>
                        <a:t>49.47%</a:t>
                      </a:r>
                      <a:endParaRPr lang="en-US" altLang="zh-TW" sz="2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u="none" strike="noStrike" dirty="0">
                          <a:effectLst/>
                        </a:rPr>
                        <a:t>53.83%</a:t>
                      </a:r>
                      <a:endParaRPr lang="en-US" altLang="zh-TW" sz="2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u="none" strike="noStrike">
                          <a:effectLst/>
                        </a:rPr>
                        <a:t>46.88%</a:t>
                      </a:r>
                      <a:endParaRPr lang="en-US" altLang="zh-TW" sz="2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u="none" strike="noStrike" dirty="0">
                          <a:effectLst/>
                        </a:rPr>
                        <a:t>54.65%</a:t>
                      </a:r>
                      <a:endParaRPr lang="en-US" altLang="zh-TW" sz="2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u="none" strike="noStrike" dirty="0">
                          <a:effectLst/>
                        </a:rPr>
                        <a:t>52.89%</a:t>
                      </a:r>
                      <a:endParaRPr lang="en-US" altLang="zh-TW" sz="2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u="none" strike="noStrike" dirty="0">
                          <a:effectLst/>
                        </a:rPr>
                        <a:t>52.41%</a:t>
                      </a:r>
                      <a:endParaRPr lang="en-US" altLang="zh-TW" sz="2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191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 err="1">
                          <a:effectLst/>
                        </a:rPr>
                        <a:t>echonest_temporal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u="none" strike="noStrike" dirty="0">
                          <a:effectLst/>
                        </a:rPr>
                        <a:t>224</a:t>
                      </a:r>
                      <a:endParaRPr lang="en-US" altLang="zh-TW" sz="2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u="none" strike="noStrike" dirty="0">
                          <a:effectLst/>
                        </a:rPr>
                        <a:t>22.61%</a:t>
                      </a:r>
                      <a:endParaRPr lang="en-US" altLang="zh-TW" sz="2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u="none" strike="noStrike">
                          <a:effectLst/>
                        </a:rPr>
                        <a:t>58.42%</a:t>
                      </a:r>
                      <a:endParaRPr lang="en-US" altLang="zh-TW" sz="2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u="none" strike="noStrike" dirty="0">
                          <a:effectLst/>
                        </a:rPr>
                        <a:t>49.71%</a:t>
                      </a:r>
                      <a:endParaRPr lang="en-US" altLang="zh-TW" sz="2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u="none" strike="noStrike" dirty="0">
                          <a:effectLst/>
                        </a:rPr>
                        <a:t>61.25%</a:t>
                      </a:r>
                      <a:endParaRPr lang="en-US" altLang="zh-TW" sz="2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u="none" strike="noStrike" dirty="0">
                          <a:effectLst/>
                        </a:rPr>
                        <a:t>64.31%</a:t>
                      </a:r>
                      <a:endParaRPr lang="en-US" altLang="zh-TW" sz="2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u="none" strike="noStrike">
                          <a:effectLst/>
                        </a:rPr>
                        <a:t>61.60%</a:t>
                      </a:r>
                      <a:endParaRPr lang="en-US" altLang="zh-TW" sz="2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191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echonest_audio/social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u="none" strike="noStrike">
                          <a:effectLst/>
                        </a:rPr>
                        <a:t>13</a:t>
                      </a:r>
                      <a:endParaRPr lang="en-US" altLang="zh-TW" sz="2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u="none" strike="noStrike">
                          <a:effectLst/>
                        </a:rPr>
                        <a:t>39.46%</a:t>
                      </a:r>
                      <a:endParaRPr lang="en-US" altLang="zh-TW" sz="2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u="none" strike="noStrike" dirty="0">
                          <a:effectLst/>
                        </a:rPr>
                        <a:t>54.89%</a:t>
                      </a:r>
                      <a:endParaRPr lang="en-US" altLang="zh-TW" sz="2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u="none" strike="noStrike" dirty="0">
                          <a:effectLst/>
                        </a:rPr>
                        <a:t>46.64%</a:t>
                      </a:r>
                      <a:endParaRPr lang="en-US" altLang="zh-TW" sz="2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u="none" strike="noStrike" dirty="0">
                          <a:effectLst/>
                        </a:rPr>
                        <a:t>58.78%</a:t>
                      </a:r>
                      <a:endParaRPr lang="en-US" altLang="zh-TW" sz="2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u="none" strike="noStrike" dirty="0">
                          <a:effectLst/>
                        </a:rPr>
                        <a:t>54.53%</a:t>
                      </a:r>
                      <a:endParaRPr lang="en-US" altLang="zh-TW" sz="2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u="none" strike="noStrike" dirty="0">
                          <a:effectLst/>
                        </a:rPr>
                        <a:t>52.30%</a:t>
                      </a:r>
                      <a:endParaRPr lang="en-US" altLang="zh-TW" sz="2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05902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 are not balanced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885" y="1825625"/>
            <a:ext cx="7252230" cy="4351338"/>
          </a:xfrm>
        </p:spPr>
      </p:pic>
    </p:spTree>
    <p:extLst>
      <p:ext uri="{BB962C8B-B14F-4D97-AF65-F5344CB8AC3E}">
        <p14:creationId xmlns:p14="http://schemas.microsoft.com/office/powerpoint/2010/main" val="232293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 (weighted)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1825625"/>
          <a:ext cx="10515601" cy="371475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5464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2299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2299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2299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12299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12299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122994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122994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619125">
                <a:tc>
                  <a:txBody>
                    <a:bodyPr/>
                    <a:lstStyle/>
                    <a:p>
                      <a:pPr algn="ctr" fontAlgn="ctr"/>
                      <a:endParaRPr lang="zh-TW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dim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NB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kNN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DT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RF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linSVC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SVCpoly2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191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 err="1">
                          <a:effectLst/>
                        </a:rPr>
                        <a:t>echonest_social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u="none" strike="noStrike" dirty="0">
                          <a:effectLst/>
                        </a:rPr>
                        <a:t>5</a:t>
                      </a:r>
                      <a:endParaRPr lang="en-US" altLang="zh-TW" sz="2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u="none" strike="noStrike" dirty="0">
                          <a:effectLst/>
                        </a:rPr>
                        <a:t>14.23%</a:t>
                      </a:r>
                      <a:endParaRPr lang="en-US" altLang="zh-TW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u="none" strike="noStrike">
                          <a:effectLst/>
                        </a:rPr>
                        <a:t>10.05%</a:t>
                      </a:r>
                      <a:endParaRPr lang="en-US" altLang="zh-TW" sz="2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u="none" strike="noStrike">
                          <a:effectLst/>
                        </a:rPr>
                        <a:t>10.67%</a:t>
                      </a:r>
                      <a:endParaRPr lang="en-US" altLang="zh-TW" sz="2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u="none" strike="noStrike">
                          <a:effectLst/>
                        </a:rPr>
                        <a:t>15.37%</a:t>
                      </a:r>
                      <a:endParaRPr lang="en-US" altLang="zh-TW" sz="2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u="none" strike="noStrike" dirty="0">
                          <a:effectLst/>
                        </a:rPr>
                        <a:t>19.46%</a:t>
                      </a:r>
                      <a:endParaRPr lang="en-US" altLang="zh-TW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u="none" strike="noStrike" dirty="0">
                          <a:effectLst/>
                        </a:rPr>
                        <a:t>8.59%</a:t>
                      </a:r>
                      <a:endParaRPr lang="en-US" altLang="zh-TW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191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 err="1">
                          <a:effectLst/>
                        </a:rPr>
                        <a:t>echonest_all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u="none" strike="noStrike" dirty="0">
                          <a:effectLst/>
                        </a:rPr>
                        <a:t>237</a:t>
                      </a:r>
                      <a:endParaRPr lang="en-US" altLang="zh-TW" sz="2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u="none" strike="noStrike" dirty="0">
                          <a:effectLst/>
                        </a:rPr>
                        <a:t>22.14%</a:t>
                      </a:r>
                      <a:endParaRPr lang="en-US" altLang="zh-TW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u="none" strike="noStrike" dirty="0">
                          <a:effectLst/>
                        </a:rPr>
                        <a:t>32.15%</a:t>
                      </a:r>
                      <a:endParaRPr lang="en-US" altLang="zh-TW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u="none" strike="noStrike">
                          <a:effectLst/>
                        </a:rPr>
                        <a:t>28.54%</a:t>
                      </a:r>
                      <a:endParaRPr lang="en-US" altLang="zh-TW" sz="2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u="none" strike="noStrike">
                          <a:effectLst/>
                        </a:rPr>
                        <a:t>29.22%</a:t>
                      </a:r>
                      <a:endParaRPr lang="en-US" altLang="zh-TW" sz="2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u="none" strike="noStrike" dirty="0">
                          <a:effectLst/>
                        </a:rPr>
                        <a:t>43.41%</a:t>
                      </a:r>
                      <a:endParaRPr lang="en-US" altLang="zh-TW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u="none" strike="noStrike">
                          <a:effectLst/>
                        </a:rPr>
                        <a:t>34.75%</a:t>
                      </a:r>
                      <a:endParaRPr lang="en-US" altLang="zh-TW" sz="2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191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echonest_audio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u="none" strike="noStrike" dirty="0">
                          <a:effectLst/>
                        </a:rPr>
                        <a:t>8</a:t>
                      </a:r>
                      <a:endParaRPr lang="en-US" altLang="zh-TW" sz="2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u="none" strike="noStrike">
                          <a:effectLst/>
                        </a:rPr>
                        <a:t>26.09%</a:t>
                      </a:r>
                      <a:endParaRPr lang="en-US" altLang="zh-TW" sz="2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u="none" strike="noStrike" dirty="0">
                          <a:effectLst/>
                        </a:rPr>
                        <a:t>25.54%</a:t>
                      </a:r>
                      <a:endParaRPr lang="en-US" altLang="zh-TW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u="none" strike="noStrike">
                          <a:effectLst/>
                        </a:rPr>
                        <a:t>27.19%</a:t>
                      </a:r>
                      <a:endParaRPr lang="en-US" altLang="zh-TW" sz="2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u="none" strike="noStrike">
                          <a:effectLst/>
                        </a:rPr>
                        <a:t>29.75%</a:t>
                      </a:r>
                      <a:endParaRPr lang="en-US" altLang="zh-TW" sz="2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u="none" strike="noStrike" dirty="0">
                          <a:effectLst/>
                        </a:rPr>
                        <a:t>30.57%</a:t>
                      </a:r>
                      <a:endParaRPr lang="en-US" altLang="zh-TW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u="none" strike="noStrike">
                          <a:effectLst/>
                        </a:rPr>
                        <a:t>25.33%</a:t>
                      </a:r>
                      <a:endParaRPr lang="en-US" altLang="zh-TW" sz="2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191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echonest_temporal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u="none" strike="noStrike" dirty="0">
                          <a:effectLst/>
                        </a:rPr>
                        <a:t>224</a:t>
                      </a:r>
                      <a:endParaRPr lang="en-US" altLang="zh-TW" sz="2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u="none" strike="noStrike">
                          <a:effectLst/>
                        </a:rPr>
                        <a:t>21.48%</a:t>
                      </a:r>
                      <a:endParaRPr lang="en-US" altLang="zh-TW" sz="2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u="none" strike="noStrike" dirty="0">
                          <a:effectLst/>
                        </a:rPr>
                        <a:t>31.26%</a:t>
                      </a:r>
                      <a:endParaRPr lang="en-US" altLang="zh-TW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u="none" strike="noStrike" dirty="0">
                          <a:effectLst/>
                        </a:rPr>
                        <a:t>24.88%</a:t>
                      </a:r>
                      <a:endParaRPr lang="en-US" altLang="zh-TW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u="none" strike="noStrike" dirty="0">
                          <a:effectLst/>
                        </a:rPr>
                        <a:t>28.57%</a:t>
                      </a:r>
                      <a:endParaRPr lang="en-US" altLang="zh-TW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u="none" strike="noStrike" dirty="0">
                          <a:effectLst/>
                        </a:rPr>
                        <a:t>34.34%</a:t>
                      </a:r>
                      <a:endParaRPr lang="en-US" altLang="zh-TW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u="none" strike="noStrike" dirty="0">
                          <a:effectLst/>
                        </a:rPr>
                        <a:t>34.24%</a:t>
                      </a:r>
                      <a:endParaRPr lang="en-US" altLang="zh-TW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191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echonest_audio/social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u="none" strike="noStrike">
                          <a:effectLst/>
                        </a:rPr>
                        <a:t>13</a:t>
                      </a:r>
                      <a:endParaRPr lang="en-US" altLang="zh-TW" sz="2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u="none" strike="noStrike">
                          <a:effectLst/>
                        </a:rPr>
                        <a:t>22.48%</a:t>
                      </a:r>
                      <a:endParaRPr lang="en-US" altLang="zh-TW" sz="2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u="none" strike="noStrike">
                          <a:effectLst/>
                        </a:rPr>
                        <a:t>26.86%</a:t>
                      </a:r>
                      <a:endParaRPr lang="en-US" altLang="zh-TW" sz="2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u="none" strike="noStrike">
                          <a:effectLst/>
                        </a:rPr>
                        <a:t>23.55%</a:t>
                      </a:r>
                      <a:endParaRPr lang="en-US" altLang="zh-TW" sz="2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u="none" strike="noStrike" dirty="0">
                          <a:effectLst/>
                        </a:rPr>
                        <a:t>27.66%</a:t>
                      </a:r>
                      <a:endParaRPr lang="en-US" altLang="zh-TW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u="none" strike="noStrike" dirty="0">
                          <a:effectLst/>
                        </a:rPr>
                        <a:t>26.79%</a:t>
                      </a:r>
                      <a:endParaRPr lang="en-US" altLang="zh-TW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u="none" strike="noStrike" dirty="0">
                          <a:effectLst/>
                        </a:rPr>
                        <a:t>25.11%</a:t>
                      </a:r>
                      <a:endParaRPr lang="en-US" altLang="zh-TW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93196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[1] </a:t>
            </a:r>
            <a:r>
              <a:rPr lang="en-US" altLang="zh-TW" dirty="0" err="1" smtClean="0"/>
              <a:t>fma</a:t>
            </a:r>
            <a:r>
              <a:rPr lang="en-US" altLang="zh-TW" dirty="0" smtClean="0"/>
              <a:t> </a:t>
            </a:r>
            <a:r>
              <a:rPr lang="en-US" altLang="zh-TW" dirty="0" smtClean="0">
                <a:hlinkClick r:id="rId2"/>
              </a:rPr>
              <a:t>https://github.com/mdeff/fma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[2]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fma_paper</a:t>
            </a:r>
            <a:r>
              <a:rPr lang="en-US" altLang="zh-TW" dirty="0" smtClean="0"/>
              <a:t> </a:t>
            </a:r>
            <a:r>
              <a:rPr lang="en-US" altLang="zh-TW" dirty="0" smtClean="0">
                <a:hlinkClick r:id="rId3"/>
              </a:rPr>
              <a:t>https://arxiv.org/pdf/1612.01840.pdf</a:t>
            </a:r>
            <a:endParaRPr lang="en-US" altLang="zh-TW" dirty="0" smtClean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98832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Thanks for listening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71149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Introduction/motivation 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More and more people like listening to streaming music with free apps and websites.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2" name="Picture 4" descr="「kkbox」的圖片搜尋結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5473" y="4116004"/>
            <a:ext cx="3932921" cy="1966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「youtube」的圖片搜尋結果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6368" y="2600995"/>
            <a:ext cx="5715000" cy="228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「spotify」的圖片搜尋結果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030" y="3474720"/>
            <a:ext cx="3601025" cy="2273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2099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Dataset -- Free music archive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213897" y="3677410"/>
            <a:ext cx="2353586" cy="588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metadata</a:t>
            </a:r>
            <a:endParaRPr lang="zh-TW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4719102" y="3677410"/>
            <a:ext cx="2353586" cy="588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features</a:t>
            </a:r>
            <a:endParaRPr lang="zh-TW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8252793" y="3677410"/>
            <a:ext cx="2353586" cy="588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echonest</a:t>
            </a:r>
            <a:endParaRPr lang="zh-TW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583094" y="4657712"/>
            <a:ext cx="1068125" cy="588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album</a:t>
            </a:r>
            <a:endParaRPr lang="zh-TW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1776453" y="4647591"/>
            <a:ext cx="1068125" cy="588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artist</a:t>
            </a:r>
            <a:endParaRPr lang="zh-TW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2969812" y="4657712"/>
            <a:ext cx="1068125" cy="588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track</a:t>
            </a:r>
            <a:endParaRPr lang="zh-TW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7072688" y="4662772"/>
            <a:ext cx="1088666" cy="588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metadata</a:t>
            </a:r>
            <a:endParaRPr lang="zh-TW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8252793" y="4662772"/>
            <a:ext cx="1088666" cy="588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a</a:t>
            </a:r>
            <a:r>
              <a:rPr lang="en-US" altLang="zh-TW" dirty="0" smtClean="0"/>
              <a:t>udio</a:t>
            </a:r>
          </a:p>
          <a:p>
            <a:pPr algn="ctr"/>
            <a:r>
              <a:rPr lang="en-US" altLang="zh-TW" dirty="0" smtClean="0"/>
              <a:t>features</a:t>
            </a:r>
            <a:endParaRPr lang="zh-TW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9432898" y="4662772"/>
            <a:ext cx="1088666" cy="588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social</a:t>
            </a:r>
          </a:p>
          <a:p>
            <a:pPr algn="ctr"/>
            <a:r>
              <a:rPr lang="en-US" altLang="zh-TW" dirty="0" smtClean="0"/>
              <a:t>features</a:t>
            </a:r>
            <a:endParaRPr lang="zh-TW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10613003" y="4662772"/>
            <a:ext cx="1088666" cy="588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ranks</a:t>
            </a:r>
          </a:p>
        </p:txBody>
      </p:sp>
      <p:sp>
        <p:nvSpPr>
          <p:cNvPr id="30" name="矩形 29"/>
          <p:cNvSpPr/>
          <p:nvPr/>
        </p:nvSpPr>
        <p:spPr>
          <a:xfrm>
            <a:off x="4719102" y="2596333"/>
            <a:ext cx="2353586" cy="588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Free </a:t>
            </a:r>
            <a:r>
              <a:rPr lang="en-US" altLang="zh-TW" dirty="0"/>
              <a:t>M</a:t>
            </a:r>
            <a:r>
              <a:rPr lang="en-US" altLang="zh-TW" dirty="0" smtClean="0"/>
              <a:t>usic Archive</a:t>
            </a:r>
            <a:endParaRPr lang="zh-TW" altLang="en-US" dirty="0"/>
          </a:p>
        </p:txBody>
      </p:sp>
      <p:cxnSp>
        <p:nvCxnSpPr>
          <p:cNvPr id="32" name="直線接點 31"/>
          <p:cNvCxnSpPr>
            <a:stCxn id="30" idx="2"/>
            <a:endCxn id="16" idx="0"/>
          </p:cNvCxnSpPr>
          <p:nvPr/>
        </p:nvCxnSpPr>
        <p:spPr>
          <a:xfrm flipH="1">
            <a:off x="2390690" y="3184729"/>
            <a:ext cx="3505205" cy="4926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/>
          <p:cNvCxnSpPr>
            <a:stCxn id="30" idx="2"/>
            <a:endCxn id="17" idx="0"/>
          </p:cNvCxnSpPr>
          <p:nvPr/>
        </p:nvCxnSpPr>
        <p:spPr>
          <a:xfrm>
            <a:off x="5895895" y="3184729"/>
            <a:ext cx="0" cy="4926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接點 37"/>
          <p:cNvCxnSpPr>
            <a:stCxn id="30" idx="2"/>
            <a:endCxn id="18" idx="0"/>
          </p:cNvCxnSpPr>
          <p:nvPr/>
        </p:nvCxnSpPr>
        <p:spPr>
          <a:xfrm>
            <a:off x="5895895" y="3184729"/>
            <a:ext cx="3533691" cy="4926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/>
          <p:cNvSpPr/>
          <p:nvPr/>
        </p:nvSpPr>
        <p:spPr>
          <a:xfrm>
            <a:off x="4415953" y="4647591"/>
            <a:ext cx="1068125" cy="588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mfcc</a:t>
            </a:r>
            <a:endParaRPr lang="zh-TW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5895895" y="4648438"/>
            <a:ext cx="1068125" cy="588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</a:t>
            </a:r>
            <a:r>
              <a:rPr lang="en-US" altLang="zh-TW" dirty="0" smtClean="0"/>
              <a:t>pectral</a:t>
            </a:r>
          </a:p>
          <a:p>
            <a:pPr algn="ctr"/>
            <a:r>
              <a:rPr lang="en-US" altLang="zh-TW" dirty="0" smtClean="0"/>
              <a:t>centroid</a:t>
            </a:r>
            <a:endParaRPr lang="zh-TW" altLang="en-US" dirty="0"/>
          </a:p>
        </p:txBody>
      </p:sp>
      <p:sp>
        <p:nvSpPr>
          <p:cNvPr id="44" name="文字方塊 43"/>
          <p:cNvSpPr txBox="1"/>
          <p:nvPr/>
        </p:nvSpPr>
        <p:spPr>
          <a:xfrm>
            <a:off x="5529334" y="4687049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…</a:t>
            </a:r>
            <a:endParaRPr lang="zh-TW" altLang="en-US" dirty="0"/>
          </a:p>
        </p:txBody>
      </p:sp>
      <p:cxnSp>
        <p:nvCxnSpPr>
          <p:cNvPr id="47" name="直線接點 46"/>
          <p:cNvCxnSpPr/>
          <p:nvPr/>
        </p:nvCxnSpPr>
        <p:spPr>
          <a:xfrm flipH="1">
            <a:off x="1117156" y="4296046"/>
            <a:ext cx="1245049" cy="3515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接點 48"/>
          <p:cNvCxnSpPr>
            <a:endCxn id="21" idx="0"/>
          </p:cNvCxnSpPr>
          <p:nvPr/>
        </p:nvCxnSpPr>
        <p:spPr>
          <a:xfrm flipH="1">
            <a:off x="2310516" y="4280926"/>
            <a:ext cx="80174" cy="366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接點 50"/>
          <p:cNvCxnSpPr>
            <a:endCxn id="23" idx="0"/>
          </p:cNvCxnSpPr>
          <p:nvPr/>
        </p:nvCxnSpPr>
        <p:spPr>
          <a:xfrm>
            <a:off x="2384735" y="4296046"/>
            <a:ext cx="1119140" cy="3616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接點 52"/>
          <p:cNvCxnSpPr>
            <a:stCxn id="17" idx="2"/>
            <a:endCxn id="39" idx="0"/>
          </p:cNvCxnSpPr>
          <p:nvPr/>
        </p:nvCxnSpPr>
        <p:spPr>
          <a:xfrm flipH="1">
            <a:off x="4950016" y="4265806"/>
            <a:ext cx="945879" cy="3817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接點 54"/>
          <p:cNvCxnSpPr>
            <a:stCxn id="17" idx="2"/>
          </p:cNvCxnSpPr>
          <p:nvPr/>
        </p:nvCxnSpPr>
        <p:spPr>
          <a:xfrm>
            <a:off x="5895895" y="4265806"/>
            <a:ext cx="655978" cy="4212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接點 56"/>
          <p:cNvCxnSpPr>
            <a:stCxn id="18" idx="2"/>
            <a:endCxn id="24" idx="0"/>
          </p:cNvCxnSpPr>
          <p:nvPr/>
        </p:nvCxnSpPr>
        <p:spPr>
          <a:xfrm flipH="1">
            <a:off x="7617021" y="4265806"/>
            <a:ext cx="1812565" cy="3969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接點 58"/>
          <p:cNvCxnSpPr>
            <a:endCxn id="25" idx="0"/>
          </p:cNvCxnSpPr>
          <p:nvPr/>
        </p:nvCxnSpPr>
        <p:spPr>
          <a:xfrm flipH="1">
            <a:off x="8797126" y="4280926"/>
            <a:ext cx="632460" cy="3818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接點 60"/>
          <p:cNvCxnSpPr>
            <a:endCxn id="28" idx="0"/>
          </p:cNvCxnSpPr>
          <p:nvPr/>
        </p:nvCxnSpPr>
        <p:spPr>
          <a:xfrm>
            <a:off x="9429586" y="4280926"/>
            <a:ext cx="547645" cy="3818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接點 62"/>
          <p:cNvCxnSpPr/>
          <p:nvPr/>
        </p:nvCxnSpPr>
        <p:spPr>
          <a:xfrm>
            <a:off x="9429586" y="4296046"/>
            <a:ext cx="1872858" cy="3910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 63"/>
          <p:cNvSpPr/>
          <p:nvPr/>
        </p:nvSpPr>
        <p:spPr>
          <a:xfrm>
            <a:off x="498376" y="5901671"/>
            <a:ext cx="678841" cy="4543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t</a:t>
            </a:r>
            <a:r>
              <a:rPr lang="en-US" altLang="zh-TW" dirty="0" smtClean="0"/>
              <a:t>rack</a:t>
            </a:r>
          </a:p>
          <a:p>
            <a:pPr algn="ctr"/>
            <a:r>
              <a:rPr lang="en-US" altLang="zh-TW" dirty="0" smtClean="0"/>
              <a:t>id</a:t>
            </a:r>
            <a:endParaRPr lang="zh-TW" altLang="en-US" dirty="0"/>
          </a:p>
        </p:txBody>
      </p:sp>
      <p:sp>
        <p:nvSpPr>
          <p:cNvPr id="65" name="文字方塊 64"/>
          <p:cNvSpPr txBox="1"/>
          <p:nvPr/>
        </p:nvSpPr>
        <p:spPr>
          <a:xfrm>
            <a:off x="5318294" y="4368485"/>
            <a:ext cx="85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7 more</a:t>
            </a:r>
            <a:endParaRPr lang="zh-TW" altLang="en-US" dirty="0"/>
          </a:p>
        </p:txBody>
      </p:sp>
      <p:sp>
        <p:nvSpPr>
          <p:cNvPr id="67" name="矩形 66"/>
          <p:cNvSpPr/>
          <p:nvPr/>
        </p:nvSpPr>
        <p:spPr>
          <a:xfrm>
            <a:off x="1311798" y="5901671"/>
            <a:ext cx="678841" cy="4543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Bit</a:t>
            </a:r>
          </a:p>
          <a:p>
            <a:pPr algn="ctr"/>
            <a:r>
              <a:rPr lang="en-US" altLang="zh-TW" dirty="0" smtClean="0"/>
              <a:t>rate</a:t>
            </a:r>
            <a:endParaRPr lang="zh-TW" altLang="en-US" dirty="0"/>
          </a:p>
        </p:txBody>
      </p:sp>
      <p:sp>
        <p:nvSpPr>
          <p:cNvPr id="68" name="矩形 67"/>
          <p:cNvSpPr/>
          <p:nvPr/>
        </p:nvSpPr>
        <p:spPr>
          <a:xfrm>
            <a:off x="2104206" y="5901670"/>
            <a:ext cx="1171496" cy="4543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comments</a:t>
            </a:r>
            <a:endParaRPr lang="zh-TW" altLang="en-US" dirty="0"/>
          </a:p>
        </p:txBody>
      </p:sp>
      <p:sp>
        <p:nvSpPr>
          <p:cNvPr id="69" name="矩形 68"/>
          <p:cNvSpPr/>
          <p:nvPr/>
        </p:nvSpPr>
        <p:spPr>
          <a:xfrm>
            <a:off x="5927586" y="5901669"/>
            <a:ext cx="1171496" cy="4543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composer</a:t>
            </a:r>
            <a:endParaRPr lang="zh-TW" altLang="en-US" dirty="0"/>
          </a:p>
        </p:txBody>
      </p:sp>
      <p:sp>
        <p:nvSpPr>
          <p:cNvPr id="70" name="矩形 69"/>
          <p:cNvSpPr/>
          <p:nvPr/>
        </p:nvSpPr>
        <p:spPr>
          <a:xfrm>
            <a:off x="4653126" y="5901669"/>
            <a:ext cx="1171496" cy="4543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genre top</a:t>
            </a:r>
            <a:endParaRPr lang="zh-TW" altLang="en-US" dirty="0"/>
          </a:p>
        </p:txBody>
      </p:sp>
      <p:sp>
        <p:nvSpPr>
          <p:cNvPr id="72" name="矩形 71"/>
          <p:cNvSpPr/>
          <p:nvPr/>
        </p:nvSpPr>
        <p:spPr>
          <a:xfrm>
            <a:off x="3378666" y="5901670"/>
            <a:ext cx="1171496" cy="4543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interest</a:t>
            </a:r>
            <a:endParaRPr lang="zh-TW" altLang="en-US" dirty="0"/>
          </a:p>
        </p:txBody>
      </p:sp>
      <p:cxnSp>
        <p:nvCxnSpPr>
          <p:cNvPr id="86" name="直線接點 85"/>
          <p:cNvCxnSpPr>
            <a:stCxn id="23" idx="2"/>
            <a:endCxn id="64" idx="0"/>
          </p:cNvCxnSpPr>
          <p:nvPr/>
        </p:nvCxnSpPr>
        <p:spPr>
          <a:xfrm flipH="1">
            <a:off x="837797" y="5246108"/>
            <a:ext cx="2666078" cy="6555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接點 91"/>
          <p:cNvCxnSpPr>
            <a:stCxn id="23" idx="2"/>
            <a:endCxn id="69" idx="0"/>
          </p:cNvCxnSpPr>
          <p:nvPr/>
        </p:nvCxnSpPr>
        <p:spPr>
          <a:xfrm>
            <a:off x="3503875" y="5246108"/>
            <a:ext cx="3009459" cy="6555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接點 93"/>
          <p:cNvCxnSpPr>
            <a:stCxn id="23" idx="2"/>
            <a:endCxn id="68" idx="0"/>
          </p:cNvCxnSpPr>
          <p:nvPr/>
        </p:nvCxnSpPr>
        <p:spPr>
          <a:xfrm flipH="1">
            <a:off x="2689954" y="5246108"/>
            <a:ext cx="813921" cy="6555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接點 95"/>
          <p:cNvCxnSpPr>
            <a:stCxn id="23" idx="2"/>
            <a:endCxn id="72" idx="0"/>
          </p:cNvCxnSpPr>
          <p:nvPr/>
        </p:nvCxnSpPr>
        <p:spPr>
          <a:xfrm>
            <a:off x="3503875" y="5246108"/>
            <a:ext cx="460539" cy="6555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接點 101"/>
          <p:cNvCxnSpPr>
            <a:stCxn id="23" idx="2"/>
            <a:endCxn id="67" idx="0"/>
          </p:cNvCxnSpPr>
          <p:nvPr/>
        </p:nvCxnSpPr>
        <p:spPr>
          <a:xfrm flipH="1">
            <a:off x="1651219" y="5246108"/>
            <a:ext cx="1852656" cy="6555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線接點 104"/>
          <p:cNvCxnSpPr>
            <a:stCxn id="23" idx="2"/>
            <a:endCxn id="70" idx="0"/>
          </p:cNvCxnSpPr>
          <p:nvPr/>
        </p:nvCxnSpPr>
        <p:spPr>
          <a:xfrm>
            <a:off x="3503875" y="5246108"/>
            <a:ext cx="1734999" cy="6555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文字方塊 105"/>
          <p:cNvSpPr txBox="1"/>
          <p:nvPr/>
        </p:nvSpPr>
        <p:spPr>
          <a:xfrm>
            <a:off x="7216786" y="5648134"/>
            <a:ext cx="5389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dirty="0" smtClean="0"/>
              <a:t>…</a:t>
            </a:r>
            <a:endParaRPr lang="zh-TW" altLang="en-US" sz="4000" dirty="0"/>
          </a:p>
        </p:txBody>
      </p:sp>
      <p:sp>
        <p:nvSpPr>
          <p:cNvPr id="107" name="文字方塊 106"/>
          <p:cNvSpPr txBox="1"/>
          <p:nvPr/>
        </p:nvSpPr>
        <p:spPr>
          <a:xfrm>
            <a:off x="7689578" y="5944178"/>
            <a:ext cx="1891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Total 14 attributes</a:t>
            </a:r>
            <a:endParaRPr lang="zh-TW" altLang="en-US" dirty="0"/>
          </a:p>
        </p:txBody>
      </p:sp>
      <p:sp>
        <p:nvSpPr>
          <p:cNvPr id="114" name="文字方塊 113"/>
          <p:cNvSpPr txBox="1"/>
          <p:nvPr/>
        </p:nvSpPr>
        <p:spPr>
          <a:xfrm>
            <a:off x="1118482" y="15902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</p:txBody>
      </p:sp>
      <p:sp>
        <p:nvSpPr>
          <p:cNvPr id="115" name="文字方塊 114"/>
          <p:cNvSpPr txBox="1"/>
          <p:nvPr/>
        </p:nvSpPr>
        <p:spPr>
          <a:xfrm>
            <a:off x="837796" y="1566006"/>
            <a:ext cx="865493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Contain 106,574 songs from 16,341 artists and 14,854 albums.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Most of the data were caught from Spotify and </a:t>
            </a:r>
            <a:r>
              <a:rPr lang="en-US" altLang="zh-TW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Echonest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web API.</a:t>
            </a:r>
          </a:p>
          <a:p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2426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2052" y="133731"/>
            <a:ext cx="8507895" cy="6724269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734056" y="1044357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track</a:t>
            </a:r>
            <a:endParaRPr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618640" y="3015048"/>
            <a:ext cx="133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album</a:t>
            </a:r>
            <a:endParaRPr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34056" y="5204939"/>
            <a:ext cx="11079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artist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49738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Predict </a:t>
            </a:r>
            <a:r>
              <a:rPr lang="en-US" altLang="zh-TW" u="sng" dirty="0" smtClean="0"/>
              <a:t>music genres </a:t>
            </a:r>
            <a:r>
              <a:rPr lang="en-US" altLang="zh-TW" dirty="0" smtClean="0"/>
              <a:t>and </a:t>
            </a:r>
            <a:r>
              <a:rPr lang="en-US" altLang="zh-TW" u="sng" dirty="0" smtClean="0"/>
              <a:t>popularity </a:t>
            </a:r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1. Which features should we pick?</a:t>
            </a:r>
          </a:p>
          <a:p>
            <a:pPr marL="0" indent="0">
              <a:buNone/>
            </a:pPr>
            <a:r>
              <a:rPr lang="en-US" altLang="zh-TW" dirty="0" smtClean="0"/>
              <a:t>2. How to define popularity scale?</a:t>
            </a:r>
          </a:p>
          <a:p>
            <a:pPr marL="0" indent="0">
              <a:buNone/>
            </a:pPr>
            <a:r>
              <a:rPr lang="en-US" altLang="zh-TW" dirty="0" smtClean="0"/>
              <a:t>3. Which data models fit better?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4566" y="747422"/>
            <a:ext cx="3969054" cy="2938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263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solution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Decision Tree</a:t>
            </a:r>
          </a:p>
          <a:p>
            <a:r>
              <a:rPr lang="en-US" altLang="zh-TW" dirty="0" smtClean="0"/>
              <a:t>Random Forest</a:t>
            </a:r>
          </a:p>
          <a:p>
            <a:r>
              <a:rPr lang="en-US" altLang="zh-TW" dirty="0" smtClean="0"/>
              <a:t>KNN</a:t>
            </a:r>
          </a:p>
          <a:p>
            <a:r>
              <a:rPr lang="en-US" altLang="zh-TW" dirty="0" smtClean="0"/>
              <a:t>Naïve Bayes</a:t>
            </a:r>
          </a:p>
          <a:p>
            <a:r>
              <a:rPr lang="en-US" altLang="zh-TW" dirty="0" smtClean="0"/>
              <a:t>SVM</a:t>
            </a:r>
          </a:p>
          <a:p>
            <a:r>
              <a:rPr lang="en-US" altLang="zh-TW" dirty="0" smtClean="0"/>
              <a:t>PCA and LDA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759081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Define labels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We divide 5 classes (scale 0 to 4</a:t>
            </a:r>
            <a:r>
              <a:rPr lang="en-US" altLang="zh-TW" dirty="0" smtClean="0"/>
              <a:t>).</a:t>
            </a:r>
          </a:p>
          <a:p>
            <a:pPr marL="0" indent="0">
              <a:buNone/>
            </a:pPr>
            <a:r>
              <a:rPr lang="en-US" altLang="zh-TW" dirty="0" smtClean="0"/>
              <a:t>1. </a:t>
            </a:r>
            <a:r>
              <a:rPr lang="en-US" altLang="zh-TW" dirty="0" err="1" smtClean="0"/>
              <a:t>Listen+interest</a:t>
            </a:r>
            <a:r>
              <a:rPr lang="en-US" altLang="zh-TW" dirty="0" smtClean="0"/>
              <a:t> / </a:t>
            </a:r>
            <a:r>
              <a:rPr lang="en-US" altLang="zh-TW" dirty="0" err="1"/>
              <a:t>D</a:t>
            </a:r>
            <a:r>
              <a:rPr lang="en-US" altLang="zh-TW" dirty="0" err="1" smtClean="0"/>
              <a:t>eletaDays</a:t>
            </a:r>
            <a:r>
              <a:rPr lang="en-US" altLang="zh-TW" dirty="0" smtClean="0"/>
              <a:t> </a:t>
            </a:r>
          </a:p>
          <a:p>
            <a:pPr marL="0" indent="0">
              <a:buNone/>
            </a:pPr>
            <a:r>
              <a:rPr lang="en-US" altLang="zh-TW" dirty="0" smtClean="0"/>
              <a:t>2. Listen / </a:t>
            </a:r>
            <a:r>
              <a:rPr lang="en-US" altLang="zh-TW" dirty="0" err="1" smtClean="0"/>
              <a:t>DeletaDays</a:t>
            </a:r>
            <a:r>
              <a:rPr lang="en-US" altLang="zh-TW" dirty="0" smtClean="0"/>
              <a:t> + </a:t>
            </a:r>
            <a:r>
              <a:rPr lang="en-US" altLang="zh-TW" dirty="0"/>
              <a:t>interest</a:t>
            </a:r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r="2164"/>
          <a:stretch/>
        </p:blipFill>
        <p:spPr>
          <a:xfrm>
            <a:off x="6687047" y="3870071"/>
            <a:ext cx="5454153" cy="2778677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/>
          <a:srcRect r="15142"/>
          <a:stretch/>
        </p:blipFill>
        <p:spPr>
          <a:xfrm>
            <a:off x="6814267" y="616986"/>
            <a:ext cx="5318466" cy="2781300"/>
          </a:xfrm>
          <a:prstGeom prst="rect">
            <a:avLst/>
          </a:prstGeom>
        </p:spPr>
      </p:pic>
      <p:pic>
        <p:nvPicPr>
          <p:cNvPr id="94" name="圖片 9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001" y="3908028"/>
            <a:ext cx="6339266" cy="2268935"/>
          </a:xfrm>
          <a:prstGeom prst="rect">
            <a:avLst/>
          </a:prstGeom>
        </p:spPr>
      </p:pic>
      <p:sp>
        <p:nvSpPr>
          <p:cNvPr id="95" name="橢圓 94"/>
          <p:cNvSpPr/>
          <p:nvPr/>
        </p:nvSpPr>
        <p:spPr>
          <a:xfrm>
            <a:off x="1852654" y="5009322"/>
            <a:ext cx="779228" cy="49260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6" name="橢圓 95"/>
          <p:cNvSpPr/>
          <p:nvPr/>
        </p:nvSpPr>
        <p:spPr>
          <a:xfrm>
            <a:off x="2147514" y="5691522"/>
            <a:ext cx="642731" cy="42303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1685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Define labels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i="1" dirty="0" smtClean="0"/>
              <a:t>Cut target into 5</a:t>
            </a:r>
            <a:r>
              <a:rPr lang="zh-TW" altLang="en-US" i="1" dirty="0" smtClean="0"/>
              <a:t> </a:t>
            </a:r>
            <a:r>
              <a:rPr lang="en-US" altLang="zh-TW" i="1" dirty="0" smtClean="0"/>
              <a:t>labels :[0,1,2,3,4]</a:t>
            </a:r>
          </a:p>
          <a:p>
            <a:r>
              <a:rPr lang="en-US" altLang="zh-TW" i="1" dirty="0" err="1" smtClean="0"/>
              <a:t>Qcut</a:t>
            </a:r>
            <a:r>
              <a:rPr lang="en-US" altLang="zh-TW" i="1" dirty="0" smtClean="0"/>
              <a:t>: </a:t>
            </a:r>
          </a:p>
          <a:p>
            <a:endParaRPr lang="en-US" altLang="zh-TW" i="1" dirty="0" smtClean="0"/>
          </a:p>
          <a:p>
            <a:r>
              <a:rPr lang="en-US" altLang="zh-TW" i="1" dirty="0" smtClean="0"/>
              <a:t>Cut:</a:t>
            </a:r>
          </a:p>
          <a:p>
            <a:endParaRPr lang="en-US" altLang="zh-TW" i="1" dirty="0" smtClean="0"/>
          </a:p>
          <a:p>
            <a:r>
              <a:rPr lang="en-US" altLang="zh-TW" i="1" dirty="0" smtClean="0"/>
              <a:t>Cut by our own definition</a:t>
            </a:r>
          </a:p>
          <a:p>
            <a:pPr marL="0" indent="0">
              <a:buNone/>
            </a:pPr>
            <a:endParaRPr lang="en-US" altLang="zh-TW" i="1" dirty="0" smtClean="0"/>
          </a:p>
          <a:p>
            <a:pPr marL="0" indent="0">
              <a:buNone/>
            </a:pPr>
            <a:endParaRPr lang="zh-TW" altLang="en-US" i="1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 rotWithShape="1">
          <a:blip r:embed="rId2"/>
          <a:srcRect r="2164"/>
          <a:stretch/>
        </p:blipFill>
        <p:spPr>
          <a:xfrm>
            <a:off x="6337913" y="717129"/>
            <a:ext cx="5454153" cy="2778677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2" t="56421" r="71824" b="31129"/>
          <a:stretch/>
        </p:blipFill>
        <p:spPr>
          <a:xfrm>
            <a:off x="2080951" y="2394065"/>
            <a:ext cx="2295467" cy="773084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51" t="71129" r="81160" b="17621"/>
          <a:stretch/>
        </p:blipFill>
        <p:spPr>
          <a:xfrm>
            <a:off x="2400992" y="3495806"/>
            <a:ext cx="1096413" cy="731520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84" t="85159" r="78613" b="3864"/>
          <a:stretch/>
        </p:blipFill>
        <p:spPr>
          <a:xfrm>
            <a:off x="2460568" y="5137267"/>
            <a:ext cx="1172094" cy="681643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81" t="22836" r="40562" b="51122"/>
          <a:stretch/>
        </p:blipFill>
        <p:spPr>
          <a:xfrm>
            <a:off x="6680200" y="4027818"/>
            <a:ext cx="4673600" cy="1617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199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834</TotalTime>
  <Words>541</Words>
  <Application>Microsoft Macintosh PowerPoint</Application>
  <PresentationFormat>Widescreen</PresentationFormat>
  <Paragraphs>207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Arial</vt:lpstr>
      <vt:lpstr>Calibri</vt:lpstr>
      <vt:lpstr>Calibri Light</vt:lpstr>
      <vt:lpstr>Cambria Math</vt:lpstr>
      <vt:lpstr>Times New Roman</vt:lpstr>
      <vt:lpstr>新細明體</vt:lpstr>
      <vt:lpstr>標楷體</vt:lpstr>
      <vt:lpstr>Office 佈景主題</vt:lpstr>
      <vt:lpstr>Music Genre and Popularity Analysis</vt:lpstr>
      <vt:lpstr>Outline</vt:lpstr>
      <vt:lpstr>Introduction/motivation </vt:lpstr>
      <vt:lpstr>Dataset -- Free music archive</vt:lpstr>
      <vt:lpstr>PowerPoint Presentation</vt:lpstr>
      <vt:lpstr>Problem statement </vt:lpstr>
      <vt:lpstr>Proposed solution </vt:lpstr>
      <vt:lpstr>Define labels</vt:lpstr>
      <vt:lpstr>Define labels</vt:lpstr>
      <vt:lpstr>Select features</vt:lpstr>
      <vt:lpstr>Evaluation for popularity </vt:lpstr>
      <vt:lpstr>Different models</vt:lpstr>
      <vt:lpstr>Decision Tree</vt:lpstr>
      <vt:lpstr>Random Forest</vt:lpstr>
      <vt:lpstr>KNN</vt:lpstr>
      <vt:lpstr>Evaluation for music genres</vt:lpstr>
      <vt:lpstr>Evaluation for music genres</vt:lpstr>
      <vt:lpstr>Analyze using PCA ( D = 237 &gt;&gt; D = 2)</vt:lpstr>
      <vt:lpstr>Linear Discriminant Analyze (LDA)</vt:lpstr>
      <vt:lpstr>PowerPoint Presentation</vt:lpstr>
      <vt:lpstr>Evaluation</vt:lpstr>
      <vt:lpstr>Class are not balanced</vt:lpstr>
      <vt:lpstr>Evaluation (weighted)</vt:lpstr>
      <vt:lpstr>Reference</vt:lpstr>
      <vt:lpstr>Thanks for listening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Music Genre and Popularity Analysis</dc:title>
  <dc:creator>Berlin Cho</dc:creator>
  <cp:lastModifiedBy>Microsoft Office User</cp:lastModifiedBy>
  <cp:revision>27</cp:revision>
  <dcterms:created xsi:type="dcterms:W3CDTF">2017-12-29T06:01:55Z</dcterms:created>
  <dcterms:modified xsi:type="dcterms:W3CDTF">2018-01-02T05:25:32Z</dcterms:modified>
</cp:coreProperties>
</file>