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29"/>
  </p:notesMasterIdLst>
  <p:sldIdLst>
    <p:sldId id="281" r:id="rId2"/>
    <p:sldId id="282" r:id="rId3"/>
    <p:sldId id="275" r:id="rId4"/>
    <p:sldId id="298" r:id="rId5"/>
    <p:sldId id="289" r:id="rId6"/>
    <p:sldId id="295" r:id="rId7"/>
    <p:sldId id="276" r:id="rId8"/>
    <p:sldId id="292" r:id="rId9"/>
    <p:sldId id="294" r:id="rId10"/>
    <p:sldId id="296" r:id="rId11"/>
    <p:sldId id="297" r:id="rId12"/>
    <p:sldId id="293" r:id="rId13"/>
    <p:sldId id="259" r:id="rId14"/>
    <p:sldId id="256" r:id="rId15"/>
    <p:sldId id="257" r:id="rId16"/>
    <p:sldId id="290" r:id="rId17"/>
    <p:sldId id="283" r:id="rId18"/>
    <p:sldId id="284" r:id="rId19"/>
    <p:sldId id="285" r:id="rId20"/>
    <p:sldId id="286" r:id="rId21"/>
    <p:sldId id="287" r:id="rId22"/>
    <p:sldId id="288" r:id="rId23"/>
    <p:sldId id="300" r:id="rId24"/>
    <p:sldId id="266" r:id="rId25"/>
    <p:sldId id="267" r:id="rId26"/>
    <p:sldId id="268" r:id="rId27"/>
    <p:sldId id="29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96"/>
  </p:normalViewPr>
  <p:slideViewPr>
    <p:cSldViewPr snapToGrid="0" snapToObjects="1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29146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0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573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766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4746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60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2675975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9188900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7399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247622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1290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2272676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0691369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0212616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450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4739756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856881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969233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186283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7294105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6608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0768750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69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8191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Leaf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0310120 </a:t>
            </a:r>
            <a:r>
              <a:rPr lang="zh-TW" altLang="en-US" dirty="0" smtClean="0"/>
              <a:t>陳家煒</a:t>
            </a:r>
            <a:endParaRPr lang="en-US" altLang="zh-TW" dirty="0" smtClean="0"/>
          </a:p>
          <a:p>
            <a:r>
              <a:rPr lang="en-US" dirty="0" smtClean="0"/>
              <a:t>0310139 </a:t>
            </a:r>
            <a:r>
              <a:rPr lang="zh-TW" altLang="en-US" dirty="0" smtClean="0"/>
              <a:t>曾敏原</a:t>
            </a:r>
            <a:endParaRPr lang="en-US" altLang="zh-TW" dirty="0" smtClean="0"/>
          </a:p>
          <a:p>
            <a:r>
              <a:rPr lang="en-US" altLang="zh-TW" dirty="0" smtClean="0"/>
              <a:t>0410117 </a:t>
            </a:r>
            <a:r>
              <a:rPr lang="zh-TW" altLang="en-US" dirty="0" smtClean="0"/>
              <a:t>吳沛璇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312996"/>
              </p:ext>
            </p:extLst>
          </p:nvPr>
        </p:nvGraphicFramePr>
        <p:xfrm>
          <a:off x="1671088" y="598575"/>
          <a:ext cx="6778518" cy="409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798"/>
                <a:gridCol w="3485720"/>
              </a:tblGrid>
              <a:tr h="27655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LDA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PCA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" y="1544792"/>
            <a:ext cx="4777838" cy="2520378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3"/>
          <a:stretch/>
        </p:blipFill>
        <p:spPr>
          <a:xfrm>
            <a:off x="5029758" y="1544792"/>
            <a:ext cx="3093834" cy="246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 Dimension </a:t>
            </a:r>
            <a:r>
              <a:rPr lang="en-US" altLang="zh-TW" dirty="0" smtClean="0"/>
              <a:t>(Tree-based)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6913" y="1261280"/>
            <a:ext cx="7030500" cy="2541600"/>
          </a:xfrm>
        </p:spPr>
        <p:txBody>
          <a:bodyPr/>
          <a:lstStyle/>
          <a:p>
            <a:r>
              <a:rPr lang="en-US" altLang="zh-TW" dirty="0"/>
              <a:t>Use DecisionTreeClassifier()</a:t>
            </a:r>
            <a:br>
              <a:rPr lang="en-US" altLang="zh-TW" dirty="0"/>
            </a:br>
            <a:r>
              <a:rPr lang="en-US" altLang="zh-TW" dirty="0"/>
              <a:t>feature_importances</a:t>
            </a:r>
            <a:r>
              <a:rPr lang="en-US" altLang="zh-TW" dirty="0" smtClean="0"/>
              <a:t>_</a:t>
            </a:r>
          </a:p>
          <a:p>
            <a:r>
              <a:rPr lang="en-US" altLang="zh-TW" dirty="0" smtClean="0"/>
              <a:t>Extract top 128 features</a:t>
            </a:r>
          </a:p>
          <a:p>
            <a:r>
              <a:rPr lang="en-US" altLang="zh-TW" dirty="0" smtClean="0"/>
              <a:t>Result: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7458"/>
          <a:stretch/>
        </p:blipFill>
        <p:spPr>
          <a:xfrm>
            <a:off x="1750810" y="2052607"/>
            <a:ext cx="2686050" cy="27325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612" y="2104493"/>
            <a:ext cx="2638425" cy="2752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93555" y="1952076"/>
            <a:ext cx="1400560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Original </a:t>
            </a:r>
            <a:r>
              <a:rPr lang="en-US" sz="1200" dirty="0" smtClean="0">
                <a:solidFill>
                  <a:srgbClr val="FF0000"/>
                </a:solidFill>
              </a:rPr>
              <a:t>features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197675" y="1914107"/>
            <a:ext cx="1148123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New features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fine-tuning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0664" y="1412533"/>
            <a:ext cx="7030500" cy="3290095"/>
          </a:xfrm>
        </p:spPr>
        <p:txBody>
          <a:bodyPr>
            <a:normAutofit/>
          </a:bodyPr>
          <a:lstStyle/>
          <a:p>
            <a:r>
              <a:rPr lang="en-US" dirty="0" smtClean="0"/>
              <a:t>KNN – parameter </a:t>
            </a:r>
            <a:r>
              <a:rPr lang="en-US" dirty="0" smtClean="0">
                <a:solidFill>
                  <a:srgbClr val="0070C0"/>
                </a:solidFill>
              </a:rPr>
              <a:t>n_neighbors=3,</a:t>
            </a:r>
            <a:r>
              <a:rPr lang="en-US" dirty="0">
                <a:solidFill>
                  <a:srgbClr val="0070C0"/>
                </a:solidFill>
              </a:rPr>
              <a:t> weights</a:t>
            </a:r>
            <a:r>
              <a:rPr lang="en-US" dirty="0" smtClean="0">
                <a:solidFill>
                  <a:srgbClr val="0070C0"/>
                </a:solidFill>
              </a:rPr>
              <a:t>=’distance’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default accuracy</a:t>
            </a:r>
            <a:r>
              <a:rPr lang="en-US" dirty="0">
                <a:solidFill>
                  <a:srgbClr val="0070C0"/>
                </a:solidFill>
              </a:rPr>
              <a:t>: 88.8889</a:t>
            </a:r>
            <a:r>
              <a:rPr lang="en-US" dirty="0" smtClean="0">
                <a:solidFill>
                  <a:srgbClr val="0070C0"/>
                </a:solidFill>
              </a:rPr>
              <a:t>%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after fine-tuning accuracy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90.909%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11662"/>
          <a:stretch/>
        </p:blipFill>
        <p:spPr>
          <a:xfrm>
            <a:off x="870664" y="1878505"/>
            <a:ext cx="6105525" cy="168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8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MLP</a:t>
            </a:r>
          </a:p>
          <a:p>
            <a:r>
              <a:rPr lang="en-US" sz="2000" dirty="0" smtClean="0"/>
              <a:t>MLP + CNN</a:t>
            </a:r>
          </a:p>
          <a:p>
            <a:r>
              <a:rPr lang="en-US" sz="2000" dirty="0" smtClean="0"/>
              <a:t>CNN</a:t>
            </a:r>
          </a:p>
          <a:p>
            <a:r>
              <a:rPr lang="en-US" sz="2000" dirty="0" smtClean="0"/>
              <a:t>CNN with Pre-trained Model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73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3200" dirty="0"/>
              <a:t>MLP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600" dirty="0"/>
              <a:t>Epochs	: 100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600" dirty="0"/>
              <a:t>Batch Size	: 30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600" dirty="0"/>
              <a:t>Optimizer	: Adam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600" dirty="0"/>
              <a:t>Loss Func.	: Cross Entropy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600" dirty="0"/>
              <a:t>Train Acc	: 1.0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600" dirty="0"/>
              <a:t>Val Acc	: 0.99</a:t>
            </a:r>
          </a:p>
          <a:p>
            <a:pPr marL="457200" lvl="0" indent="-311150">
              <a:spcBef>
                <a:spcPts val="0"/>
              </a:spcBef>
              <a:buSzPts val="1300"/>
              <a:buChar char="●"/>
            </a:pPr>
            <a:r>
              <a:rPr lang="zh-TW" sz="1600" dirty="0"/>
              <a:t>Test Loss	: 0.02954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300" y="321700"/>
            <a:ext cx="2957000" cy="45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400" y="3267725"/>
            <a:ext cx="2440875" cy="17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7925" y="3267725"/>
            <a:ext cx="2385677" cy="17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3200" dirty="0"/>
              <a:t>MLP + CNN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400" dirty="0"/>
              <a:t>Epochs	: 100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400" dirty="0"/>
              <a:t>Batch Size	: 30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400" dirty="0"/>
              <a:t>Optimizer	: Adam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400" dirty="0"/>
              <a:t>Loss Func.	: Cross Entropy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400" dirty="0"/>
              <a:t>Train Acc	: 0.999541788856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400" dirty="0"/>
              <a:t>Val Acc	: 1.0</a:t>
            </a:r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zh-TW" sz="1400" dirty="0"/>
              <a:t>Test Loss	: 0.01778</a:t>
            </a: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r="30594" b="41823"/>
          <a:stretch/>
        </p:blipFill>
        <p:spPr>
          <a:xfrm>
            <a:off x="5382350" y="443500"/>
            <a:ext cx="3327826" cy="425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875" y="3104875"/>
            <a:ext cx="2491216" cy="17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3775" y="3104876"/>
            <a:ext cx="2478713" cy="174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3200" dirty="0" smtClean="0"/>
              <a:t>Discussion</a:t>
            </a:r>
            <a:r>
              <a:rPr lang="en-US" altLang="zh-TW" sz="3200" dirty="0" smtClean="0"/>
              <a:t> – </a:t>
            </a:r>
            <a:r>
              <a:rPr lang="en-US" altLang="zh-TW" sz="2800" dirty="0" smtClean="0"/>
              <a:t>Deep Learning</a:t>
            </a:r>
            <a:endParaRPr lang="zh-TW" sz="3200" dirty="0"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058238" y="1797978"/>
            <a:ext cx="7276062" cy="273367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2400" dirty="0"/>
              <a:t>Data Augmentation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2400" dirty="0"/>
              <a:t>Pure CNN not work well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sz="2000" dirty="0"/>
              <a:t>Overfitting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2400" dirty="0"/>
              <a:t>Pre-trained Model not work well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sz="2000" dirty="0"/>
              <a:t>VGG 16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r>
              <a:rPr lang="zh-TW" sz="2000" dirty="0"/>
              <a:t>Similar problem with pure CNN</a:t>
            </a:r>
          </a:p>
        </p:txBody>
      </p:sp>
    </p:spTree>
    <p:extLst>
      <p:ext uri="{BB962C8B-B14F-4D97-AF65-F5344CB8AC3E}">
        <p14:creationId xmlns:p14="http://schemas.microsoft.com/office/powerpoint/2010/main" val="10147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Feature Engineering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51" y="1597875"/>
            <a:ext cx="7030500" cy="25416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Target : Reconstruct shape &amp; blade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Feature Adding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00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369277"/>
            <a:ext cx="7030500" cy="999300"/>
          </a:xfrm>
        </p:spPr>
        <p:txBody>
          <a:bodyPr/>
          <a:lstStyle/>
          <a:p>
            <a:r>
              <a:rPr lang="en-US" sz="3200" dirty="0" smtClean="0"/>
              <a:t>Motivation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40" y="956608"/>
            <a:ext cx="4405746" cy="3942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624" y="1081332"/>
            <a:ext cx="1403965" cy="373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707" y="1899540"/>
            <a:ext cx="7479585" cy="1973818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1. threshold --&gt; </a:t>
            </a:r>
            <a:r>
              <a:rPr lang="en-US" sz="2400" dirty="0"/>
              <a:t>leaf image not simply 0 or 255, is 0 ~ </a:t>
            </a:r>
            <a:r>
              <a:rPr lang="en-US" sz="2400" dirty="0" smtClean="0"/>
              <a:t>255</a:t>
            </a:r>
          </a:p>
          <a:p>
            <a:pPr>
              <a:buNone/>
            </a:pPr>
            <a:r>
              <a:rPr lang="en-US" sz="2400" dirty="0" smtClean="0"/>
              <a:t>2</a:t>
            </a:r>
            <a:r>
              <a:rPr lang="en-US" sz="2400" dirty="0"/>
              <a:t>. </a:t>
            </a:r>
            <a:r>
              <a:rPr lang="en-US" sz="2400" dirty="0" smtClean="0"/>
              <a:t>portrait </a:t>
            </a:r>
            <a:r>
              <a:rPr lang="en-US" sz="2400" dirty="0"/>
              <a:t>--&gt; make every leaf stand </a:t>
            </a:r>
            <a:r>
              <a:rPr lang="en-US" sz="2400" dirty="0" smtClean="0"/>
              <a:t>up</a:t>
            </a:r>
          </a:p>
          <a:p>
            <a:pPr>
              <a:buNone/>
            </a:pPr>
            <a:r>
              <a:rPr lang="en-US" sz="2400" dirty="0" smtClean="0"/>
              <a:t>3</a:t>
            </a:r>
            <a:r>
              <a:rPr lang="en-US" sz="2400" dirty="0"/>
              <a:t>. resample </a:t>
            </a:r>
            <a:r>
              <a:rPr lang="en-US" sz="2400" dirty="0" smtClean="0"/>
              <a:t>--&gt; </a:t>
            </a:r>
            <a:r>
              <a:rPr lang="en-US" sz="2400" dirty="0"/>
              <a:t>resize image to a same </a:t>
            </a:r>
            <a:r>
              <a:rPr lang="en-US" sz="2400" dirty="0" smtClean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18065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35" y="372944"/>
            <a:ext cx="7030500" cy="9993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1188820"/>
            <a:ext cx="7030500" cy="378313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Dataset descriptions</a:t>
            </a:r>
          </a:p>
          <a:p>
            <a:r>
              <a:rPr lang="en-US" sz="2800" dirty="0"/>
              <a:t>Model evaluation – Machine </a:t>
            </a:r>
            <a:r>
              <a:rPr lang="en-US" sz="2800" dirty="0" smtClean="0"/>
              <a:t>Learning</a:t>
            </a:r>
          </a:p>
          <a:p>
            <a:r>
              <a:rPr lang="en-US" sz="2800" dirty="0"/>
              <a:t>Model evaluation – Deep </a:t>
            </a:r>
            <a:r>
              <a:rPr lang="en-US" sz="2800" dirty="0" smtClean="0"/>
              <a:t>Learning</a:t>
            </a:r>
          </a:p>
          <a:p>
            <a:r>
              <a:rPr lang="en-US" sz="2800" dirty="0" smtClean="0"/>
              <a:t>Feature Engineering</a:t>
            </a:r>
          </a:p>
          <a:p>
            <a:r>
              <a:rPr lang="en-US" sz="2800" dirty="0" smtClean="0"/>
              <a:t>Discussion</a:t>
            </a:r>
          </a:p>
          <a:p>
            <a:r>
              <a:rPr lang="en-US" sz="2800" dirty="0" smtClean="0"/>
              <a:t>Future 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34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Adding</a:t>
            </a:r>
            <a:endParaRPr lang="en-US" dirty="0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"/>
          </p:nvPr>
        </p:nvSpPr>
        <p:spPr>
          <a:xfrm>
            <a:off x="1509283" y="1592981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spcAft>
                <a:spcPts val="0"/>
              </a:spcAft>
              <a:buClr>
                <a:schemeClr val="accent1"/>
              </a:buClr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1. Make 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gaussian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blur image for shape</a:t>
            </a:r>
          </a:p>
          <a:p>
            <a:pPr>
              <a:spcAft>
                <a:spcPts val="0"/>
              </a:spcAft>
              <a:buClr>
                <a:schemeClr val="accent1"/>
              </a:buClr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2. Get contours from original / blur image</a:t>
            </a:r>
          </a:p>
          <a:p>
            <a:pPr>
              <a:spcAft>
                <a:spcPts val="0"/>
              </a:spcAft>
              <a:buClr>
                <a:schemeClr val="accent1"/>
              </a:buClr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3. Compute shape distance (line to center)</a:t>
            </a:r>
          </a:p>
          <a:p>
            <a:pPr>
              <a:spcAft>
                <a:spcPts val="0"/>
              </a:spcAft>
              <a:buClr>
                <a:schemeClr val="accent1"/>
              </a:buClr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4. Compute blade distance (line to line)</a:t>
            </a:r>
          </a:p>
          <a:p>
            <a:pPr>
              <a:spcAft>
                <a:spcPts val="0"/>
              </a:spcAft>
              <a:buClr>
                <a:schemeClr val="accent1"/>
              </a:buClr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5. Combine 3. 4. into original feature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303" y="0"/>
            <a:ext cx="1741963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82194" y="2592281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</a:t>
            </a:r>
            <a:r>
              <a:rPr lang="en-US" sz="1800" dirty="0" smtClean="0">
                <a:solidFill>
                  <a:srgbClr val="FF0000"/>
                </a:solidFill>
              </a:rPr>
              <a:t>hape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distance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815119" y="-1417834"/>
            <a:ext cx="3297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 Shot 2017-12-30 at 8.46.00 PM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09" y="217970"/>
            <a:ext cx="2274763" cy="17605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06441" y="756347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blade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distance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" y="764297"/>
            <a:ext cx="1261241" cy="37408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2" y="704225"/>
            <a:ext cx="1295864" cy="386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4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6848"/>
            <a:ext cx="9144000" cy="1409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2472"/>
            <a:ext cx="9144000" cy="1458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978"/>
            <a:ext cx="9144000" cy="1522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4100" y="267712"/>
            <a:ext cx="36215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Original dataset with 192 features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243" y="3243513"/>
            <a:ext cx="348044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New dataset with 1214 features</a:t>
            </a:r>
          </a:p>
        </p:txBody>
      </p:sp>
    </p:spTree>
    <p:extLst>
      <p:ext uri="{BB962C8B-B14F-4D97-AF65-F5344CB8AC3E}">
        <p14:creationId xmlns:p14="http://schemas.microsoft.com/office/powerpoint/2010/main" val="10817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with new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41" y="1098224"/>
            <a:ext cx="6944459" cy="3663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40" y="1098223"/>
            <a:ext cx="6944460" cy="366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62999"/>
              </p:ext>
            </p:extLst>
          </p:nvPr>
        </p:nvGraphicFramePr>
        <p:xfrm>
          <a:off x="1671088" y="598575"/>
          <a:ext cx="6778518" cy="409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798"/>
                <a:gridCol w="3485720"/>
              </a:tblGrid>
              <a:tr h="27655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Default(192)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New</a:t>
                      </a:r>
                      <a:r>
                        <a:rPr lang="en-US" altLang="zh-TW" baseline="0" dirty="0" smtClean="0"/>
                        <a:t> features(1214)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512" y="826441"/>
            <a:ext cx="5137897" cy="27110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33763"/>
          <a:stretch/>
        </p:blipFill>
        <p:spPr>
          <a:xfrm>
            <a:off x="5046385" y="826441"/>
            <a:ext cx="3403221" cy="2711042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2962292" y="3537483"/>
            <a:ext cx="324960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Only </a:t>
            </a:r>
            <a:r>
              <a:rPr lang="en-US" sz="1800" dirty="0" err="1" smtClean="0">
                <a:solidFill>
                  <a:srgbClr val="FF0000"/>
                </a:solidFill>
              </a:rPr>
              <a:t>GaussianNB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improves</a:t>
            </a:r>
            <a:r>
              <a:rPr lang="is-IS" sz="1800" dirty="0" smtClean="0">
                <a:solidFill>
                  <a:srgbClr val="FF0000"/>
                </a:solidFill>
              </a:rPr>
              <a:t>…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05" y="1269253"/>
            <a:ext cx="6875813" cy="36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7" y="617032"/>
            <a:ext cx="8269700" cy="417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70" y="491696"/>
            <a:ext cx="5080819" cy="42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3200" dirty="0" smtClean="0"/>
              <a:t>Discussion</a:t>
            </a:r>
            <a:r>
              <a:rPr lang="en-US" altLang="zh-TW" sz="3200" dirty="0" smtClean="0"/>
              <a:t> – </a:t>
            </a:r>
            <a:r>
              <a:rPr lang="en-US" altLang="zh-TW" sz="2400" dirty="0" smtClean="0"/>
              <a:t>Feature Engineering</a:t>
            </a:r>
            <a:endParaRPr lang="zh-TW" sz="2800" dirty="0"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058238" y="1797978"/>
            <a:ext cx="7276062" cy="273367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TW" sz="2000" dirty="0" smtClean="0"/>
              <a:t>Not meaningful feature enough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TW" sz="2000" dirty="0" smtClean="0"/>
              <a:t>Need to transform to further information</a:t>
            </a:r>
          </a:p>
          <a:p>
            <a:pPr marL="457200" lvl="0" indent="-311150"/>
            <a:r>
              <a:rPr lang="en-US" altLang="zh-TW" sz="2000" dirty="0" smtClean="0">
                <a:sym typeface="Wingdings"/>
              </a:rPr>
              <a:t> </a:t>
            </a:r>
            <a:r>
              <a:rPr lang="en-US" sz="2000" dirty="0"/>
              <a:t>comparing aspect </a:t>
            </a:r>
            <a:r>
              <a:rPr lang="en-US" sz="2000" dirty="0" smtClean="0"/>
              <a:t>ratios, smoothness</a:t>
            </a:r>
          </a:p>
          <a:p>
            <a:pPr marL="457200" lvl="0" indent="-311150"/>
            <a:endParaRPr lang="en-US" sz="2000" dirty="0"/>
          </a:p>
          <a:p>
            <a:pPr marL="457200" lvl="0" indent="-311150"/>
            <a:r>
              <a:rPr lang="en-US" sz="2000" dirty="0"/>
              <a:t>describing the shape "in general"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156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22" y="354487"/>
            <a:ext cx="7030500" cy="999300"/>
          </a:xfrm>
        </p:spPr>
        <p:txBody>
          <a:bodyPr/>
          <a:lstStyle/>
          <a:p>
            <a:r>
              <a:rPr lang="en-US" dirty="0" smtClean="0"/>
              <a:t>Dataset descriptions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28" y="1116281"/>
            <a:ext cx="8573985" cy="3562597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id - an anonymous id unique to an image</a:t>
            </a:r>
          </a:p>
          <a:p>
            <a:pPr fontAlgn="base"/>
            <a:r>
              <a:rPr lang="en-US" sz="2000" dirty="0">
                <a:solidFill>
                  <a:srgbClr val="00B050"/>
                </a:solidFill>
              </a:rPr>
              <a:t>margin</a:t>
            </a:r>
            <a:r>
              <a:rPr lang="en-US" sz="2000" dirty="0"/>
              <a:t>_1, margin_2, margin_3, ..., margin_64 - each of the 64 attribute vectors for the margin </a:t>
            </a:r>
            <a:r>
              <a:rPr lang="en-US" sz="2000" dirty="0" smtClean="0"/>
              <a:t>feature </a:t>
            </a:r>
          </a:p>
          <a:p>
            <a:pPr fontAlgn="base"/>
            <a:r>
              <a:rPr lang="en-US" sz="2000" dirty="0" smtClean="0">
                <a:sym typeface="Wingdings"/>
              </a:rPr>
              <a:t></a:t>
            </a:r>
            <a:r>
              <a:rPr lang="en-US" altLang="zh-TW" sz="2000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sym typeface="Wingdings"/>
              </a:rPr>
              <a:t>edge</a:t>
            </a:r>
          </a:p>
          <a:p>
            <a:pPr fontAlgn="base"/>
            <a:endParaRPr lang="en-US" sz="2000" dirty="0" smtClean="0">
              <a:solidFill>
                <a:srgbClr val="00B050"/>
              </a:solidFill>
            </a:endParaRPr>
          </a:p>
          <a:p>
            <a:pPr fontAlgn="base"/>
            <a:r>
              <a:rPr lang="en-US" sz="2000" dirty="0" smtClean="0">
                <a:solidFill>
                  <a:srgbClr val="FF0000"/>
                </a:solidFill>
              </a:rPr>
              <a:t>shape</a:t>
            </a:r>
            <a:r>
              <a:rPr lang="en-US" sz="2000" dirty="0" smtClean="0"/>
              <a:t>_1, shape_2, shape_3, ..., shape_64 - each of the 64 attribute vectors for the shape feature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altLang="zh-TW" sz="2000" dirty="0" smtClean="0">
                <a:solidFill>
                  <a:srgbClr val="FF0000"/>
                </a:solidFill>
                <a:sym typeface="Wingdings"/>
              </a:rPr>
              <a:t>main structure</a:t>
            </a:r>
            <a:endParaRPr lang="en-US" sz="2000" dirty="0" smtClean="0">
              <a:solidFill>
                <a:srgbClr val="FF0000"/>
              </a:solidFill>
              <a:sym typeface="Wingdings"/>
            </a:endParaRPr>
          </a:p>
          <a:p>
            <a:pPr fontAlgn="base"/>
            <a:endParaRPr lang="en-US" sz="2000" dirty="0" smtClean="0">
              <a:solidFill>
                <a:srgbClr val="FF0000"/>
              </a:solidFill>
            </a:endParaRPr>
          </a:p>
          <a:p>
            <a:pPr fontAlgn="base"/>
            <a:r>
              <a:rPr lang="en-US" sz="2000" dirty="0" smtClean="0">
                <a:solidFill>
                  <a:srgbClr val="0070C0"/>
                </a:solidFill>
              </a:rPr>
              <a:t>texture</a:t>
            </a:r>
            <a:r>
              <a:rPr lang="en-US" sz="2000" dirty="0" smtClean="0"/>
              <a:t>_1</a:t>
            </a:r>
            <a:r>
              <a:rPr lang="en-US" sz="2000" dirty="0"/>
              <a:t>, texture_2, texture_3, ..., texture_64 - each of the 64 attribute vectors for the texture </a:t>
            </a:r>
            <a:r>
              <a:rPr lang="en-US" sz="2000" dirty="0" smtClean="0"/>
              <a:t>feature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28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14"/>
          <a:stretch/>
        </p:blipFill>
        <p:spPr>
          <a:xfrm>
            <a:off x="1240970" y="1032814"/>
            <a:ext cx="5905786" cy="152229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15"/>
          <a:stretch/>
        </p:blipFill>
        <p:spPr>
          <a:xfrm>
            <a:off x="2640070" y="2692854"/>
            <a:ext cx="3107585" cy="152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151" y="1496291"/>
            <a:ext cx="7396149" cy="3035359"/>
          </a:xfrm>
        </p:spPr>
        <p:txBody>
          <a:bodyPr/>
          <a:lstStyle/>
          <a:p>
            <a:r>
              <a:rPr lang="en-US" sz="1800" dirty="0"/>
              <a:t>1,584 images of leaf specimens (16 samples each of 99 species) which have been converted to binary </a:t>
            </a:r>
            <a:r>
              <a:rPr lang="en-US" sz="1800" dirty="0" smtClean="0"/>
              <a:t>black </a:t>
            </a:r>
            <a:r>
              <a:rPr lang="en-US" sz="1800" dirty="0"/>
              <a:t>leaves against white backgrounds.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31" y="2495591"/>
            <a:ext cx="1179646" cy="2413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40" y="2575831"/>
            <a:ext cx="2577873" cy="2109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32" y="2360209"/>
            <a:ext cx="2491674" cy="217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Evaluation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6284" y="1262755"/>
            <a:ext cx="7030500" cy="2541600"/>
          </a:xfrm>
        </p:spPr>
        <p:txBody>
          <a:bodyPr/>
          <a:lstStyle/>
          <a:p>
            <a:r>
              <a:rPr lang="en-US" altLang="zh-TW" dirty="0" smtClean="0"/>
              <a:t>StratifiedShuffleSplit(labels</a:t>
            </a:r>
            <a:r>
              <a:rPr lang="en-US" altLang="zh-TW" dirty="0"/>
              <a:t>, test_size=0.2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838221"/>
              </p:ext>
            </p:extLst>
          </p:nvPr>
        </p:nvGraphicFramePr>
        <p:xfrm>
          <a:off x="671477" y="1742909"/>
          <a:ext cx="6096000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plt.hist(labels)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plt.hist(y_train)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84" y="2178775"/>
            <a:ext cx="2896727" cy="190557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105" y="2178775"/>
            <a:ext cx="2874961" cy="19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0" y="1311981"/>
            <a:ext cx="6731000" cy="353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00" y="1311981"/>
            <a:ext cx="66929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2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Dimension (LDA</a:t>
            </a:r>
            <a:r>
              <a:rPr lang="en-US" dirty="0" smtClean="0"/>
              <a:t>) 192 -&gt; 92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2" y="1228854"/>
            <a:ext cx="66929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Dimension </a:t>
            </a:r>
            <a:r>
              <a:rPr lang="en-US" dirty="0" smtClean="0"/>
              <a:t>(PCA</a:t>
            </a:r>
            <a:r>
              <a:rPr lang="en-US" dirty="0" smtClean="0"/>
              <a:t>) 192 -&gt; 92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67" y="1251362"/>
            <a:ext cx="66929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300</Words>
  <Application>Microsoft Office PowerPoint</Application>
  <PresentationFormat>如螢幕大小 (16:9)</PresentationFormat>
  <Paragraphs>148</Paragraphs>
  <Slides>27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Nunito</vt:lpstr>
      <vt:lpstr>微軟正黑體</vt:lpstr>
      <vt:lpstr>新細明體</vt:lpstr>
      <vt:lpstr>Arial</vt:lpstr>
      <vt:lpstr>Trebuchet MS</vt:lpstr>
      <vt:lpstr>Wingdings</vt:lpstr>
      <vt:lpstr>Wingdings 3</vt:lpstr>
      <vt:lpstr>Facet</vt:lpstr>
      <vt:lpstr>Leaf Classification</vt:lpstr>
      <vt:lpstr>Outline</vt:lpstr>
      <vt:lpstr>Dataset descriptions</vt:lpstr>
      <vt:lpstr>PowerPoint 簡報</vt:lpstr>
      <vt:lpstr>Dataset Descriptions</vt:lpstr>
      <vt:lpstr>Model Evaluation</vt:lpstr>
      <vt:lpstr>Model Evaluation</vt:lpstr>
      <vt:lpstr>Reduce Dimension (LDA) 192 -&gt; 92</vt:lpstr>
      <vt:lpstr>Reduce Dimension (PCA) 192 -&gt; 92</vt:lpstr>
      <vt:lpstr>PowerPoint 簡報</vt:lpstr>
      <vt:lpstr>Reduce Dimension (Tree-based)</vt:lpstr>
      <vt:lpstr>KNN fine-tuning</vt:lpstr>
      <vt:lpstr>Deep Learning Approach</vt:lpstr>
      <vt:lpstr>MLP</vt:lpstr>
      <vt:lpstr>MLP + CNN</vt:lpstr>
      <vt:lpstr>Discussion – Deep Learning</vt:lpstr>
      <vt:lpstr> Feature Engineering</vt:lpstr>
      <vt:lpstr>Motivation</vt:lpstr>
      <vt:lpstr>Preprocessing</vt:lpstr>
      <vt:lpstr>Feature Adding</vt:lpstr>
      <vt:lpstr>PowerPoint 簡報</vt:lpstr>
      <vt:lpstr>Default with new features</vt:lpstr>
      <vt:lpstr>PowerPoint 簡報</vt:lpstr>
      <vt:lpstr>Future Plan</vt:lpstr>
      <vt:lpstr>PowerPoint 簡報</vt:lpstr>
      <vt:lpstr>PowerPoint 簡報</vt:lpstr>
      <vt:lpstr>Discussion – Feature Engineering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Approach</dc:title>
  <cp:lastModifiedBy>qxyz3211</cp:lastModifiedBy>
  <cp:revision>28</cp:revision>
  <dcterms:modified xsi:type="dcterms:W3CDTF">2018-01-01T16:33:54Z</dcterms:modified>
</cp:coreProperties>
</file>