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_mw680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sldIdLst>
    <p:sldId id="256" r:id="rId2"/>
    <p:sldId id="257" r:id="rId3"/>
    <p:sldId id="271" r:id="rId4"/>
    <p:sldId id="269" r:id="rId5"/>
    <p:sldId id="270" r:id="rId6"/>
    <p:sldId id="27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33" d="100"/>
          <a:sy n="33" d="100"/>
        </p:scale>
        <p:origin x="2578" y="1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28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416340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895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71023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4418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37352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206081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68406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589009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581805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7564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1434244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157921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5089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588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036803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210308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>
                <a:uFillTx/>
              </a:rPr>
              <a:t>6/14/2018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0531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_mw680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3498671" y="2403567"/>
            <a:ext cx="5762896" cy="1054467"/>
          </a:xfrm>
        </p:spPr>
        <p:txBody>
          <a:bodyPr>
            <a:noAutofit/>
          </a:bodyPr>
          <a:lstStyle/>
          <a:p>
            <a:r>
              <a:rPr lang="zh-TW" altLang="en-US" sz="7200" dirty="0" smtClean="0"/>
              <a:t>肥宅下樓</a:t>
            </a:r>
            <a:r>
              <a:rPr lang="zh-TW" altLang="en-US" sz="7200" dirty="0"/>
              <a:t>梯</a:t>
            </a:r>
            <a:endParaRPr lang="zh-TW" altLang="en-US" sz="7200" dirty="0">
              <a:uFillTx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150464" y="4588556"/>
            <a:ext cx="9755187" cy="1163782"/>
          </a:xfrm>
        </p:spPr>
        <p:txBody>
          <a:bodyPr>
            <a:normAutofit/>
          </a:bodyPr>
          <a:lstStyle/>
          <a:p>
            <a:pPr algn="ctr"/>
            <a:r>
              <a:rPr lang="en-US" altLang="zh-TW" sz="2400" dirty="0" smtClean="0">
                <a:uFillTx/>
              </a:rPr>
              <a:t>Java Final Project Proposal</a:t>
            </a:r>
          </a:p>
          <a:p>
            <a:pPr algn="ctr"/>
            <a:r>
              <a:rPr lang="en-US" altLang="zh-TW" sz="2400" dirty="0" smtClean="0">
                <a:uFillTx/>
              </a:rPr>
              <a:t>0410117 </a:t>
            </a:r>
            <a:r>
              <a:rPr lang="zh-TW" altLang="en-US" sz="2400" dirty="0" smtClean="0"/>
              <a:t>吳沛璇</a:t>
            </a:r>
            <a:r>
              <a:rPr lang="zh-TW" altLang="en-US" sz="2400" dirty="0" smtClean="0">
                <a:uFillTx/>
              </a:rPr>
              <a:t>  </a:t>
            </a:r>
            <a:r>
              <a:rPr lang="en-US" altLang="zh-TW" sz="2400" dirty="0" smtClean="0">
                <a:uFillTx/>
              </a:rPr>
              <a:t>2018.04</a:t>
            </a:r>
            <a:endParaRPr lang="zh-TW" altLang="en-US" sz="24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413" y="545733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uFillTx/>
              </a:rPr>
              <a:t>Outline</a:t>
            </a:r>
            <a:endParaRPr lang="en-US" sz="6600" b="1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51413" y="2115647"/>
            <a:ext cx="10394707" cy="3311189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uFillTx/>
              </a:rPr>
              <a:t>題目簡述</a:t>
            </a:r>
            <a:endParaRPr lang="en-US" altLang="zh-TW" sz="3600" dirty="0" smtClean="0">
              <a:uFillTx/>
            </a:endParaRPr>
          </a:p>
          <a:p>
            <a:r>
              <a:rPr lang="zh-TW" altLang="en-US" sz="3600" dirty="0"/>
              <a:t>功</a:t>
            </a:r>
            <a:r>
              <a:rPr lang="zh-TW" altLang="en-US" sz="3600" dirty="0" smtClean="0"/>
              <a:t>能說明</a:t>
            </a:r>
            <a:endParaRPr lang="en-US" altLang="zh-TW" sz="3600" dirty="0" smtClean="0">
              <a:uFillTx/>
            </a:endParaRPr>
          </a:p>
          <a:p>
            <a:r>
              <a:rPr lang="zh-TW" altLang="en-US" sz="3600" dirty="0"/>
              <a:t>架</a:t>
            </a:r>
            <a:r>
              <a:rPr lang="zh-TW" altLang="en-US" sz="3600" dirty="0" smtClean="0"/>
              <a:t>構</a:t>
            </a:r>
            <a:r>
              <a:rPr lang="en-US" altLang="zh-TW" sz="3600" dirty="0" smtClean="0"/>
              <a:t>(UM</a:t>
            </a:r>
            <a:r>
              <a:rPr lang="en-US" altLang="zh-TW" sz="3600" dirty="0"/>
              <a:t>L</a:t>
            </a:r>
            <a:r>
              <a:rPr lang="en-US" altLang="zh-TW" sz="3600" dirty="0" smtClean="0"/>
              <a:t>)</a:t>
            </a:r>
            <a:endParaRPr lang="en-US" altLang="zh-TW" sz="3600" dirty="0" smtClean="0">
              <a:uFillTx/>
            </a:endParaRPr>
          </a:p>
          <a:p>
            <a:r>
              <a:rPr lang="zh-TW" altLang="en-US" sz="3600" dirty="0" smtClean="0">
                <a:uFillTx/>
              </a:rPr>
              <a:t>預期成果</a:t>
            </a:r>
            <a:endParaRPr lang="en-US" altLang="zh-TW" sz="3600" dirty="0" smtClean="0">
              <a:uFillTx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339" y="1843940"/>
            <a:ext cx="5718544" cy="3938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08695" y="676362"/>
            <a:ext cx="8911687" cy="721364"/>
          </a:xfrm>
        </p:spPr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實作下樓梯遊戲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573605" y="1333941"/>
            <a:ext cx="10394707" cy="1136468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類似</a:t>
            </a:r>
            <a:r>
              <a:rPr lang="zh-TW" altLang="en-US" sz="2400" dirty="0"/>
              <a:t>電</a:t>
            </a:r>
            <a:r>
              <a:rPr lang="zh-TW" altLang="en-US" sz="2400" dirty="0" smtClean="0"/>
              <a:t>腦單機版的小</a:t>
            </a:r>
            <a:r>
              <a:rPr lang="zh-TW" altLang="en-US" sz="2400" dirty="0"/>
              <a:t>朋</a:t>
            </a:r>
            <a:r>
              <a:rPr lang="zh-TW" altLang="en-US" sz="2400" dirty="0" smtClean="0"/>
              <a:t>友下樓</a:t>
            </a:r>
            <a:r>
              <a:rPr lang="zh-TW" altLang="en-US" sz="2400" dirty="0"/>
              <a:t>梯</a:t>
            </a:r>
            <a:endParaRPr lang="en-US" altLang="zh-TW" sz="2400" dirty="0" smtClean="0"/>
          </a:p>
          <a:p>
            <a:r>
              <a:rPr lang="zh-TW" altLang="en-US" sz="2400" dirty="0" smtClean="0"/>
              <a:t>自己動手</a:t>
            </a:r>
            <a:r>
              <a:rPr lang="zh-TW" altLang="en-US" sz="2400" dirty="0"/>
              <a:t>思</a:t>
            </a:r>
            <a:r>
              <a:rPr lang="zh-TW" altLang="en-US" sz="2400" dirty="0" smtClean="0"/>
              <a:t>考與實作完</a:t>
            </a:r>
            <a:r>
              <a:rPr lang="zh-TW" altLang="en-US" sz="2400" dirty="0"/>
              <a:t>成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108694" y="2474696"/>
            <a:ext cx="8911687" cy="721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遊戲</a:t>
            </a:r>
            <a:r>
              <a:rPr lang="zh-TW" altLang="en-US" dirty="0"/>
              <a:t>畫面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431716" y="3091481"/>
            <a:ext cx="10394707" cy="1136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b="1" dirty="0" smtClean="0"/>
              <a:t>元件</a:t>
            </a:r>
            <a:r>
              <a:rPr lang="en-US" altLang="zh-TW" sz="2400" b="1" dirty="0" smtClean="0"/>
              <a:t>:</a:t>
            </a:r>
          </a:p>
          <a:p>
            <a:r>
              <a:rPr lang="zh-TW" altLang="en-US" sz="2400" dirty="0" smtClean="0"/>
              <a:t>人物</a:t>
            </a:r>
            <a:endParaRPr lang="en-US" altLang="zh-TW" sz="2400" dirty="0" smtClean="0"/>
          </a:p>
          <a:p>
            <a:r>
              <a:rPr lang="zh-TW" altLang="en-US" sz="2400" dirty="0" smtClean="0"/>
              <a:t>背景</a:t>
            </a:r>
            <a:endParaRPr lang="en-US" altLang="zh-TW" sz="2400" dirty="0" smtClean="0"/>
          </a:p>
          <a:p>
            <a:r>
              <a:rPr lang="zh-TW" altLang="en-US" sz="2400" dirty="0" smtClean="0"/>
              <a:t>階梯與刺刀</a:t>
            </a:r>
            <a:endParaRPr lang="en-US" altLang="zh-TW" sz="2400" dirty="0" smtClean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22952" y="457200"/>
            <a:ext cx="1392253" cy="329206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600" dirty="0" smtClean="0"/>
              <a:t>題</a:t>
            </a:r>
            <a:endParaRPr lang="en-US" altLang="zh-TW" sz="6600" dirty="0" smtClean="0"/>
          </a:p>
          <a:p>
            <a:r>
              <a:rPr lang="zh-TW" altLang="en-US" sz="6600" dirty="0" smtClean="0"/>
              <a:t>目</a:t>
            </a:r>
            <a:endParaRPr lang="en-US" altLang="zh-TW" sz="6600" dirty="0" smtClean="0"/>
          </a:p>
          <a:p>
            <a:r>
              <a:rPr lang="zh-TW" altLang="en-US" sz="6600" dirty="0" smtClean="0"/>
              <a:t>簡</a:t>
            </a:r>
            <a:endParaRPr lang="en-US" altLang="zh-TW" sz="6600" dirty="0" smtClean="0"/>
          </a:p>
          <a:p>
            <a:r>
              <a:rPr lang="zh-TW" altLang="en-US" sz="6600" dirty="0" smtClean="0"/>
              <a:t>述</a:t>
            </a:r>
            <a:endParaRPr lang="zh-TW" altLang="en-US" sz="6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768026" y="3570657"/>
            <a:ext cx="3722085" cy="1136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/>
              <a:t>排行榜</a:t>
            </a:r>
            <a:endParaRPr lang="en-US" altLang="zh-TW" sz="2400" dirty="0" smtClean="0"/>
          </a:p>
          <a:p>
            <a:r>
              <a:rPr lang="zh-TW" altLang="en-US" sz="2400" dirty="0" smtClean="0"/>
              <a:t>生命</a:t>
            </a:r>
            <a:r>
              <a:rPr lang="zh-TW" altLang="en-US" sz="2400" dirty="0"/>
              <a:t>值</a:t>
            </a:r>
            <a:endParaRPr lang="en-US" altLang="zh-TW" sz="2400" dirty="0" smtClean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431714" y="5146148"/>
            <a:ext cx="10394707" cy="1136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b="1" dirty="0" smtClean="0"/>
              <a:t>運</a:t>
            </a:r>
            <a:r>
              <a:rPr lang="zh-TW" altLang="en-US" sz="2400" b="1" dirty="0"/>
              <a:t>作</a:t>
            </a:r>
            <a:r>
              <a:rPr lang="en-US" altLang="zh-TW" sz="2400" b="1" dirty="0" smtClean="0"/>
              <a:t>:</a:t>
            </a:r>
          </a:p>
          <a:p>
            <a:r>
              <a:rPr lang="zh-TW" altLang="en-US" sz="2400" dirty="0" smtClean="0"/>
              <a:t>背景</a:t>
            </a:r>
            <a:r>
              <a:rPr lang="zh-TW" altLang="en-US" sz="2400" dirty="0"/>
              <a:t>向</a:t>
            </a:r>
            <a:r>
              <a:rPr lang="zh-TW" altLang="en-US" sz="2400" dirty="0" smtClean="0"/>
              <a:t>上</a:t>
            </a:r>
            <a:r>
              <a:rPr lang="zh-TW" altLang="en-US" sz="2400" dirty="0"/>
              <a:t>捲</a:t>
            </a:r>
            <a:r>
              <a:rPr lang="zh-TW" altLang="en-US" sz="2400" dirty="0" smtClean="0"/>
              <a:t>動</a:t>
            </a:r>
            <a:endParaRPr lang="en-US" altLang="zh-TW" sz="2400" dirty="0" smtClean="0"/>
          </a:p>
          <a:p>
            <a:r>
              <a:rPr lang="zh-TW" altLang="en-US" sz="2400" dirty="0" smtClean="0"/>
              <a:t>人物</a:t>
            </a:r>
            <a:r>
              <a:rPr lang="zh-TW" altLang="en-US" sz="2400" dirty="0"/>
              <a:t>必</a:t>
            </a:r>
            <a:r>
              <a:rPr lang="zh-TW" altLang="en-US" sz="2400" dirty="0" smtClean="0"/>
              <a:t>須往下面的樓梯跳躍，才不會被刀刺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6660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08695" y="581766"/>
            <a:ext cx="8911687" cy="721364"/>
          </a:xfrm>
        </p:spPr>
        <p:txBody>
          <a:bodyPr/>
          <a:lstStyle/>
          <a:p>
            <a:r>
              <a:rPr lang="zh-TW" altLang="en-US" dirty="0" smtClean="0"/>
              <a:t>遊戲模式選取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573605" y="1255111"/>
            <a:ext cx="10394707" cy="113646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Hard/Medium/Easy</a:t>
            </a:r>
          </a:p>
          <a:p>
            <a:r>
              <a:rPr lang="en-US" altLang="zh-TW" sz="2400" dirty="0" smtClean="0"/>
              <a:t>One Player/Two Player</a:t>
            </a:r>
            <a:endParaRPr lang="zh-TW" altLang="en-US" sz="24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108694" y="2332802"/>
            <a:ext cx="8911687" cy="721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遊戲</a:t>
            </a:r>
            <a:r>
              <a:rPr lang="zh-TW" altLang="en-US" dirty="0"/>
              <a:t>設定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431716" y="2933821"/>
            <a:ext cx="10394707" cy="1136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b="1" dirty="0" smtClean="0"/>
              <a:t>基礎</a:t>
            </a:r>
            <a:r>
              <a:rPr lang="en-US" altLang="zh-TW" sz="2400" b="1" dirty="0" smtClean="0"/>
              <a:t>:</a:t>
            </a:r>
          </a:p>
          <a:p>
            <a:r>
              <a:rPr lang="zh-TW" altLang="en-US" sz="2400" dirty="0" smtClean="0"/>
              <a:t>人物左右</a:t>
            </a:r>
            <a:r>
              <a:rPr lang="zh-TW" altLang="en-US" sz="2400" dirty="0"/>
              <a:t>移</a:t>
            </a:r>
            <a:r>
              <a:rPr lang="zh-TW" altLang="en-US" sz="2400" dirty="0" smtClean="0"/>
              <a:t>動、背景畫面捲動正常</a:t>
            </a:r>
            <a:endParaRPr lang="en-US" altLang="zh-TW" sz="2400" dirty="0" smtClean="0"/>
          </a:p>
          <a:p>
            <a:r>
              <a:rPr lang="zh-TW" altLang="en-US" sz="2400" dirty="0"/>
              <a:t>遊</a:t>
            </a:r>
            <a:r>
              <a:rPr lang="zh-TW" altLang="en-US" sz="2400" dirty="0" smtClean="0"/>
              <a:t>戲</a:t>
            </a:r>
            <a:r>
              <a:rPr lang="zh-TW" altLang="en-US" sz="2400" dirty="0"/>
              <a:t>功</a:t>
            </a:r>
            <a:r>
              <a:rPr lang="zh-TW" altLang="en-US" sz="2400" dirty="0" smtClean="0"/>
              <a:t>能運作</a:t>
            </a:r>
            <a:r>
              <a:rPr lang="zh-TW" altLang="en-US" sz="2400" dirty="0"/>
              <a:t>合</a:t>
            </a:r>
            <a:r>
              <a:rPr lang="zh-TW" altLang="en-US" sz="2400" dirty="0" smtClean="0"/>
              <a:t>理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b="1" dirty="0" smtClean="0"/>
              <a:t>進階</a:t>
            </a:r>
            <a:r>
              <a:rPr lang="en-US" altLang="zh-TW" sz="2400" b="1" dirty="0" smtClean="0"/>
              <a:t>:</a:t>
            </a:r>
          </a:p>
          <a:p>
            <a:r>
              <a:rPr lang="zh-TW" altLang="en-US" sz="2400" dirty="0" smtClean="0"/>
              <a:t>請問你目前的體重</a:t>
            </a:r>
            <a:r>
              <a:rPr lang="en-US" altLang="zh-TW" sz="2400" dirty="0" smtClean="0"/>
              <a:t>?</a:t>
            </a:r>
            <a:br>
              <a:rPr lang="en-US" altLang="zh-TW" sz="2400" dirty="0" smtClean="0"/>
            </a:br>
            <a:r>
              <a:rPr lang="zh-TW" altLang="en-US" sz="2400" dirty="0" smtClean="0"/>
              <a:t>理想體重</a:t>
            </a:r>
            <a:r>
              <a:rPr lang="en-US" altLang="zh-TW" sz="2400" dirty="0" smtClean="0"/>
              <a:t>?</a:t>
            </a:r>
            <a:br>
              <a:rPr lang="en-US" altLang="zh-TW" sz="2400" dirty="0" smtClean="0"/>
            </a:br>
            <a:r>
              <a:rPr lang="en-US" altLang="zh-TW" sz="2400" dirty="0" smtClean="0"/>
              <a:t>-&gt;</a:t>
            </a:r>
            <a:r>
              <a:rPr lang="zh-TW" altLang="en-US" sz="2400" dirty="0" smtClean="0"/>
              <a:t>隨著樓層增加右側欄位漸漸達標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-&gt;</a:t>
            </a:r>
            <a:r>
              <a:rPr lang="zh-TW" altLang="en-US" sz="2400" dirty="0" smtClean="0"/>
              <a:t>若瘦身有成，移動速度增加</a:t>
            </a:r>
            <a:endParaRPr lang="en-US" altLang="zh-TW" sz="2400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086279" y="4931206"/>
            <a:ext cx="3722085" cy="1136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新增欄位顯示瘦身成</a:t>
            </a:r>
            <a:r>
              <a:rPr lang="zh-TW" altLang="en-US" sz="2400" dirty="0" smtClean="0"/>
              <a:t>果</a:t>
            </a:r>
            <a:endParaRPr lang="en-US" altLang="zh-TW" sz="2400" dirty="0" smtClean="0"/>
          </a:p>
          <a:p>
            <a:r>
              <a:rPr lang="zh-TW" altLang="en-US" sz="2400" dirty="0" smtClean="0"/>
              <a:t>甩肉排行榜</a:t>
            </a:r>
            <a:endParaRPr lang="en-US" altLang="zh-TW" sz="2400" dirty="0" smtClean="0"/>
          </a:p>
          <a:p>
            <a:r>
              <a:rPr lang="zh-TW" altLang="en-US" sz="2400" dirty="0" smtClean="0"/>
              <a:t>兩個玩</a:t>
            </a:r>
            <a:r>
              <a:rPr lang="zh-TW" altLang="en-US" sz="2400" dirty="0"/>
              <a:t>家</a:t>
            </a:r>
            <a:endParaRPr lang="en-US" altLang="zh-TW" sz="2400" dirty="0" smtClean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07007" y="408345"/>
            <a:ext cx="1392253" cy="329206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600" dirty="0" smtClean="0"/>
              <a:t>功</a:t>
            </a:r>
            <a:endParaRPr lang="en-US" altLang="zh-TW" sz="6600" dirty="0" smtClean="0"/>
          </a:p>
          <a:p>
            <a:r>
              <a:rPr lang="zh-TW" altLang="en-US" sz="6600" dirty="0" smtClean="0"/>
              <a:t>能</a:t>
            </a:r>
            <a:endParaRPr lang="en-US" altLang="zh-TW" sz="6600" dirty="0" smtClean="0"/>
          </a:p>
          <a:p>
            <a:r>
              <a:rPr lang="zh-TW" altLang="en-US" sz="6600" dirty="0" smtClean="0"/>
              <a:t>說</a:t>
            </a:r>
            <a:endParaRPr lang="en-US" altLang="zh-TW" sz="6600" dirty="0" smtClean="0"/>
          </a:p>
          <a:p>
            <a:r>
              <a:rPr lang="zh-TW" altLang="en-US" sz="6600" dirty="0" smtClean="0"/>
              <a:t>明</a:t>
            </a:r>
            <a:endParaRPr lang="en-US" altLang="zh-TW" sz="6600" dirty="0" smtClean="0"/>
          </a:p>
        </p:txBody>
      </p:sp>
    </p:spTree>
    <p:extLst>
      <p:ext uri="{BB962C8B-B14F-4D97-AF65-F5344CB8AC3E}">
        <p14:creationId xmlns:p14="http://schemas.microsoft.com/office/powerpoint/2010/main" val="9713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2374" y="497985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6600" dirty="0" smtClean="0"/>
              <a:t>架構</a:t>
            </a:r>
            <a:r>
              <a:rPr lang="en-US" altLang="zh-TW" sz="6600" dirty="0" smtClean="0"/>
              <a:t>(UML)</a:t>
            </a:r>
            <a:endParaRPr lang="zh-TW" altLang="en-US" sz="66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79894862"/>
              </p:ext>
            </p:extLst>
          </p:nvPr>
        </p:nvGraphicFramePr>
        <p:xfrm>
          <a:off x="402021" y="2281141"/>
          <a:ext cx="249883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835"/>
              </a:tblGrid>
              <a:tr h="15702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ImageLoader</a:t>
                      </a:r>
                      <a:endParaRPr lang="zh-TW" altLang="en-US" dirty="0"/>
                    </a:p>
                  </a:txBody>
                  <a:tcPr/>
                </a:tc>
              </a:tr>
              <a:tr h="43390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-private BufferedImage image;</a:t>
                      </a:r>
                      <a:br>
                        <a:rPr lang="en-US" altLang="zh-TW" dirty="0" smtClean="0"/>
                      </a:br>
                      <a:endParaRPr lang="en-US" altLang="zh-TW" dirty="0" smtClean="0"/>
                    </a:p>
                  </a:txBody>
                  <a:tcPr/>
                </a:tc>
              </a:tr>
              <a:tr h="2179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+public BufferedImage loadImage(String path)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934231"/>
              </p:ext>
            </p:extLst>
          </p:nvPr>
        </p:nvGraphicFramePr>
        <p:xfrm>
          <a:off x="3753507" y="4478458"/>
          <a:ext cx="2441027" cy="1664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027"/>
              </a:tblGrid>
              <a:tr h="2194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Death</a:t>
                      </a:r>
                      <a:endParaRPr lang="zh-TW" altLang="en-US" dirty="0"/>
                    </a:p>
                  </a:txBody>
                  <a:tcPr/>
                </a:tc>
              </a:tr>
              <a:tr h="3840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-recordButton</a:t>
                      </a:r>
                    </a:p>
                    <a:p>
                      <a:r>
                        <a:rPr lang="en-US" altLang="zh-TW" dirty="0" smtClean="0"/>
                        <a:t>-restartButton</a:t>
                      </a:r>
                    </a:p>
                    <a:p>
                      <a:r>
                        <a:rPr lang="en-US" altLang="zh-TW" dirty="0" smtClean="0"/>
                        <a:t>-quitButton</a:t>
                      </a:r>
                    </a:p>
                  </a:txBody>
                  <a:tcPr/>
                </a:tc>
              </a:tr>
              <a:tr h="3840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+render(Graphics</a:t>
                      </a:r>
                      <a:r>
                        <a:rPr lang="en-US" altLang="zh-TW" baseline="0" dirty="0" smtClean="0"/>
                        <a:t> g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503590"/>
              </p:ext>
            </p:extLst>
          </p:nvPr>
        </p:nvGraphicFramePr>
        <p:xfrm>
          <a:off x="8967953" y="2242429"/>
          <a:ext cx="270378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786"/>
              </a:tblGrid>
              <a:tr h="3848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AnimateObject</a:t>
                      </a:r>
                      <a:endParaRPr lang="zh-TW" altLang="en-US" dirty="0"/>
                    </a:p>
                  </a:txBody>
                  <a:tcPr/>
                </a:tc>
              </a:tr>
              <a:tr h="54983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Abstract</a:t>
                      </a:r>
                      <a:r>
                        <a:rPr lang="en-US" altLang="zh-TW" baseline="0" dirty="0" smtClean="0"/>
                        <a:t> class</a:t>
                      </a:r>
                    </a:p>
                    <a:p>
                      <a:r>
                        <a:rPr lang="en-US" altLang="zh-TW" baseline="0" dirty="0" smtClean="0"/>
                        <a:t>+setSpeed()</a:t>
                      </a:r>
                    </a:p>
                    <a:p>
                      <a:r>
                        <a:rPr lang="en-US" altLang="zh-TW" baseline="0" dirty="0" smtClean="0"/>
                        <a:t>+setPositon()</a:t>
                      </a:r>
                      <a:endParaRPr lang="zh-TW" altLang="en-US" dirty="0"/>
                    </a:p>
                  </a:txBody>
                  <a:tcPr/>
                </a:tc>
              </a:tr>
              <a:tr h="2912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Import java.util.ArrayList;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661933"/>
              </p:ext>
            </p:extLst>
          </p:nvPr>
        </p:nvGraphicFramePr>
        <p:xfrm>
          <a:off x="6463864" y="2252936"/>
          <a:ext cx="227834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344"/>
              </a:tblGrid>
              <a:tr h="42766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Controler</a:t>
                      </a:r>
                      <a:endParaRPr lang="zh-TW" altLang="en-US" dirty="0"/>
                    </a:p>
                  </a:txBody>
                  <a:tcPr/>
                </a:tc>
              </a:tr>
              <a:tr h="2443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-private LinkedList&lt;Stair&gt; s</a:t>
                      </a:r>
                      <a:endParaRPr lang="zh-TW" altLang="en-US" dirty="0"/>
                    </a:p>
                  </a:txBody>
                  <a:tcPr/>
                </a:tc>
              </a:tr>
              <a:tr h="57495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+tick()</a:t>
                      </a:r>
                    </a:p>
                    <a:p>
                      <a:r>
                        <a:rPr lang="en-US" altLang="zh-TW" dirty="0" smtClean="0"/>
                        <a:t>+render()</a:t>
                      </a:r>
                    </a:p>
                    <a:p>
                      <a:r>
                        <a:rPr lang="en-US" altLang="zh-TW" dirty="0" smtClean="0"/>
                        <a:t>+addStair()</a:t>
                      </a:r>
                    </a:p>
                    <a:p>
                      <a:r>
                        <a:rPr lang="en-US" altLang="zh-TW" dirty="0" smtClean="0"/>
                        <a:t>+removeStair()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459467"/>
              </p:ext>
            </p:extLst>
          </p:nvPr>
        </p:nvGraphicFramePr>
        <p:xfrm>
          <a:off x="4020207" y="-1469872"/>
          <a:ext cx="395714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7145"/>
              </a:tblGrid>
              <a:tr h="21580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Game</a:t>
                      </a:r>
                      <a:endParaRPr lang="zh-TW" altLang="en-US" dirty="0"/>
                    </a:p>
                  </a:txBody>
                  <a:tcPr/>
                </a:tc>
              </a:tr>
              <a:tr h="507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-private BufferedImage image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background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-public enum</a:t>
                      </a:r>
                      <a:r>
                        <a:rPr lang="en-US" altLang="zh-TW" baseline="0" dirty="0" smtClean="0"/>
                        <a:t> STATE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-Player p   -Controller c   -Health h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077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+start()  +stop()    +run()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+init()    +main()</a:t>
                      </a:r>
                    </a:p>
                    <a:p>
                      <a:r>
                        <a:rPr lang="en-US" altLang="zh-TW" dirty="0" smtClean="0"/>
                        <a:t>+render()</a:t>
                      </a:r>
                      <a:r>
                        <a:rPr lang="en-US" altLang="zh-TW" baseline="0" dirty="0" smtClean="0"/>
                        <a:t>    </a:t>
                      </a:r>
                      <a:r>
                        <a:rPr lang="en-US" altLang="zh-TW" dirty="0" smtClean="0"/>
                        <a:t>+tick()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72563"/>
              </p:ext>
            </p:extLst>
          </p:nvPr>
        </p:nvGraphicFramePr>
        <p:xfrm>
          <a:off x="3229303" y="2258192"/>
          <a:ext cx="2414752" cy="192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752"/>
              </a:tblGrid>
              <a:tr h="2649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Health</a:t>
                      </a:r>
                      <a:endParaRPr lang="zh-TW" altLang="en-US" dirty="0"/>
                    </a:p>
                  </a:txBody>
                  <a:tcPr/>
                </a:tc>
              </a:tr>
              <a:tr h="8611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+addBlood()</a:t>
                      </a:r>
                    </a:p>
                    <a:p>
                      <a:r>
                        <a:rPr lang="en-US" altLang="zh-TW" dirty="0" smtClean="0"/>
                        <a:t>+subBlood()</a:t>
                      </a:r>
                    </a:p>
                    <a:p>
                      <a:r>
                        <a:rPr lang="en-US" altLang="zh-TW" dirty="0" smtClean="0"/>
                        <a:t>+getBlood()</a:t>
                      </a:r>
                    </a:p>
                    <a:p>
                      <a:r>
                        <a:rPr lang="en-US" altLang="zh-TW" dirty="0" smtClean="0"/>
                        <a:t>+setBlood()</a:t>
                      </a:r>
                      <a:endParaRPr lang="zh-TW" altLang="en-US" dirty="0"/>
                    </a:p>
                  </a:txBody>
                  <a:tcPr/>
                </a:tc>
              </a:tr>
              <a:tr h="3678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Define figure’s blood.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63727"/>
              </p:ext>
            </p:extLst>
          </p:nvPr>
        </p:nvGraphicFramePr>
        <p:xfrm>
          <a:off x="7529575" y="4643626"/>
          <a:ext cx="20679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912"/>
              </a:tblGrid>
              <a:tr h="48951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 Stair</a:t>
                      </a:r>
                      <a:endParaRPr lang="zh-TW" altLang="en-US" dirty="0"/>
                    </a:p>
                  </a:txBody>
                  <a:tcPr/>
                </a:tc>
              </a:tr>
              <a:tr h="90910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baseline="0" dirty="0" smtClean="0"/>
                        <a:t>X_pos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baseline="0" dirty="0" smtClean="0"/>
                        <a:t>Y_pos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 smtClean="0"/>
                        <a:t>Vertical_Speed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 smtClean="0"/>
                        <a:t>Horizon_Speed</a:t>
                      </a:r>
                    </a:p>
                  </a:txBody>
                  <a:tcPr/>
                </a:tc>
              </a:tr>
              <a:tr h="27972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Player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063115"/>
              </p:ext>
            </p:extLst>
          </p:nvPr>
        </p:nvGraphicFramePr>
        <p:xfrm>
          <a:off x="9829799" y="4637320"/>
          <a:ext cx="21046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98"/>
              </a:tblGrid>
              <a:tr h="51425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Player</a:t>
                      </a:r>
                      <a:endParaRPr lang="zh-TW" altLang="en-US" dirty="0"/>
                    </a:p>
                  </a:txBody>
                  <a:tcPr/>
                </a:tc>
              </a:tr>
              <a:tr h="73464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baseline="0" dirty="0" smtClean="0"/>
                        <a:t>X_pos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baseline="0" dirty="0" smtClean="0"/>
                        <a:t>Y_pos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 smtClean="0"/>
                        <a:t>Vertical_Speed</a:t>
                      </a:r>
                    </a:p>
                  </a:txBody>
                  <a:tcPr/>
                </a:tc>
              </a:tr>
              <a:tr h="2938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Stairs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線接點 12"/>
          <p:cNvCxnSpPr/>
          <p:nvPr/>
        </p:nvCxnSpPr>
        <p:spPr>
          <a:xfrm flipV="1">
            <a:off x="1545546" y="1357719"/>
            <a:ext cx="11996034" cy="191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310640" y="1361087"/>
            <a:ext cx="15766" cy="252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545020" y="1402464"/>
            <a:ext cx="15766" cy="252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340764" y="1402881"/>
            <a:ext cx="15766" cy="252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662033" y="1376854"/>
            <a:ext cx="15766" cy="252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998781" y="1014248"/>
            <a:ext cx="0" cy="3783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998778" y="1376854"/>
            <a:ext cx="4" cy="252248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8891752" y="4162669"/>
            <a:ext cx="705735" cy="47239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10152993" y="4162669"/>
            <a:ext cx="599091" cy="47239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9207064" y="431974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Implements</a:t>
            </a:r>
          </a:p>
        </p:txBody>
      </p:sp>
      <p:graphicFrame>
        <p:nvGraphicFramePr>
          <p:cNvPr id="21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166781"/>
              </p:ext>
            </p:extLst>
          </p:nvPr>
        </p:nvGraphicFramePr>
        <p:xfrm>
          <a:off x="2898221" y="-3197978"/>
          <a:ext cx="291028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287"/>
              </a:tblGrid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KeyListener</a:t>
                      </a:r>
                      <a:endParaRPr lang="zh-TW" altLang="en-US" dirty="0"/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+keyPressed(KeyEvent e)</a:t>
                      </a:r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+keyReleased(KeyEvent e)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948601"/>
              </p:ext>
            </p:extLst>
          </p:nvPr>
        </p:nvGraphicFramePr>
        <p:xfrm>
          <a:off x="587277" y="5275848"/>
          <a:ext cx="2703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786"/>
              </a:tblGrid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MouseInput</a:t>
                      </a:r>
                      <a:endParaRPr lang="zh-TW" altLang="en-US" dirty="0"/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+mouseClicked(MouseEvent e)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+mouseEntered(MouseEvent e)</a:t>
                      </a:r>
                    </a:p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mouseExited(MouseEvent e)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mousePressed(MouseEvent e)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+mouseReleaseed(MouseEvent e)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624970"/>
              </p:ext>
            </p:extLst>
          </p:nvPr>
        </p:nvGraphicFramePr>
        <p:xfrm>
          <a:off x="4130577" y="6858000"/>
          <a:ext cx="270378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786"/>
              </a:tblGrid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MouseListener</a:t>
                      </a:r>
                      <a:endParaRPr lang="zh-TW" altLang="en-US" dirty="0"/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>
            <a:off x="3321281" y="7373009"/>
            <a:ext cx="872359" cy="525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292371" y="749912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Implements</a:t>
            </a:r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5023396" y="-2111481"/>
            <a:ext cx="526066" cy="61953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548573"/>
              </p:ext>
            </p:extLst>
          </p:nvPr>
        </p:nvGraphicFramePr>
        <p:xfrm>
          <a:off x="6487511" y="-3197978"/>
          <a:ext cx="35551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123"/>
              </a:tblGrid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Runnable</a:t>
                      </a:r>
                      <a:endParaRPr lang="zh-TW" altLang="en-US" dirty="0"/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+run()</a:t>
                      </a:r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Relates to thread implementation.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直線單箭頭接點 34"/>
          <p:cNvCxnSpPr/>
          <p:nvPr/>
        </p:nvCxnSpPr>
        <p:spPr>
          <a:xfrm flipV="1">
            <a:off x="6524844" y="-2111481"/>
            <a:ext cx="790356" cy="6195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3024342" y="1392622"/>
            <a:ext cx="18390" cy="326346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377621" y="-1919942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Implements</a:t>
            </a:r>
          </a:p>
        </p:txBody>
      </p:sp>
      <p:sp>
        <p:nvSpPr>
          <p:cNvPr id="3" name="流程圖: 決策 2"/>
          <p:cNvSpPr/>
          <p:nvPr/>
        </p:nvSpPr>
        <p:spPr>
          <a:xfrm>
            <a:off x="1339112" y="1639641"/>
            <a:ext cx="443348" cy="567603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決策 31"/>
          <p:cNvSpPr/>
          <p:nvPr/>
        </p:nvSpPr>
        <p:spPr>
          <a:xfrm>
            <a:off x="4134856" y="1651553"/>
            <a:ext cx="443348" cy="567603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決策 35"/>
          <p:cNvSpPr/>
          <p:nvPr/>
        </p:nvSpPr>
        <p:spPr>
          <a:xfrm>
            <a:off x="5777104" y="3892223"/>
            <a:ext cx="443348" cy="567603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流程圖: 決策 37"/>
          <p:cNvSpPr/>
          <p:nvPr/>
        </p:nvSpPr>
        <p:spPr>
          <a:xfrm>
            <a:off x="10119972" y="1609364"/>
            <a:ext cx="443348" cy="567603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流程圖: 決策 41"/>
          <p:cNvSpPr/>
          <p:nvPr/>
        </p:nvSpPr>
        <p:spPr>
          <a:xfrm>
            <a:off x="7456125" y="1609365"/>
            <a:ext cx="443348" cy="567603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決策 42"/>
          <p:cNvSpPr/>
          <p:nvPr/>
        </p:nvSpPr>
        <p:spPr>
          <a:xfrm>
            <a:off x="2802668" y="4635063"/>
            <a:ext cx="443348" cy="567603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流程圖: 決策 44"/>
          <p:cNvSpPr/>
          <p:nvPr/>
        </p:nvSpPr>
        <p:spPr>
          <a:xfrm>
            <a:off x="13328571" y="1639640"/>
            <a:ext cx="443348" cy="567603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13541054" y="1392094"/>
            <a:ext cx="15766" cy="252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075112"/>
              </p:ext>
            </p:extLst>
          </p:nvPr>
        </p:nvGraphicFramePr>
        <p:xfrm>
          <a:off x="11948160" y="2242429"/>
          <a:ext cx="3368040" cy="139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40"/>
              </a:tblGrid>
              <a:tr h="3848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Music</a:t>
                      </a:r>
                      <a:endParaRPr lang="zh-TW" altLang="en-US" dirty="0"/>
                    </a:p>
                  </a:txBody>
                  <a:tcPr/>
                </a:tc>
              </a:tr>
              <a:tr h="374965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+playMusic(File music)</a:t>
                      </a:r>
                    </a:p>
                  </a:txBody>
                  <a:tcPr/>
                </a:tc>
              </a:tr>
              <a:tr h="2912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import javax.sound.sampled.*;</a:t>
                      </a:r>
                    </a:p>
                    <a:p>
                      <a:r>
                        <a:rPr lang="en-US" altLang="zh-TW" dirty="0" smtClean="0"/>
                        <a:t>import java.io.File;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1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85646768"/>
              </p:ext>
            </p:extLst>
          </p:nvPr>
        </p:nvGraphicFramePr>
        <p:xfrm>
          <a:off x="338957" y="2281141"/>
          <a:ext cx="249883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835"/>
              </a:tblGrid>
              <a:tr h="15702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ImageLoader</a:t>
                      </a:r>
                      <a:endParaRPr lang="zh-TW" altLang="en-US" dirty="0"/>
                    </a:p>
                  </a:txBody>
                  <a:tcPr/>
                </a:tc>
              </a:tr>
              <a:tr h="43390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-private BufferedImage image;</a:t>
                      </a:r>
                      <a:br>
                        <a:rPr lang="en-US" altLang="zh-TW" dirty="0" smtClean="0"/>
                      </a:br>
                      <a:endParaRPr lang="en-US" altLang="zh-TW" dirty="0" smtClean="0"/>
                    </a:p>
                  </a:txBody>
                  <a:tcPr/>
                </a:tc>
              </a:tr>
              <a:tr h="2179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+public BufferedImage loadImage(String path)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280680"/>
              </p:ext>
            </p:extLst>
          </p:nvPr>
        </p:nvGraphicFramePr>
        <p:xfrm>
          <a:off x="3674677" y="4439542"/>
          <a:ext cx="2441027" cy="1664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027"/>
              </a:tblGrid>
              <a:tr h="2194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Death</a:t>
                      </a:r>
                      <a:endParaRPr lang="zh-TW" altLang="en-US" dirty="0"/>
                    </a:p>
                  </a:txBody>
                  <a:tcPr/>
                </a:tc>
              </a:tr>
              <a:tr h="3840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-recordButton</a:t>
                      </a:r>
                    </a:p>
                    <a:p>
                      <a:r>
                        <a:rPr lang="en-US" altLang="zh-TW" dirty="0" smtClean="0"/>
                        <a:t>-restartButton</a:t>
                      </a:r>
                    </a:p>
                    <a:p>
                      <a:r>
                        <a:rPr lang="en-US" altLang="zh-TW" dirty="0" smtClean="0"/>
                        <a:t>-quitButton</a:t>
                      </a:r>
                    </a:p>
                  </a:txBody>
                  <a:tcPr/>
                </a:tc>
              </a:tr>
              <a:tr h="3840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+render(Graphics</a:t>
                      </a:r>
                      <a:r>
                        <a:rPr lang="en-US" altLang="zh-TW" baseline="0" dirty="0" smtClean="0"/>
                        <a:t> g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216622"/>
              </p:ext>
            </p:extLst>
          </p:nvPr>
        </p:nvGraphicFramePr>
        <p:xfrm>
          <a:off x="8967953" y="2242429"/>
          <a:ext cx="270378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786"/>
              </a:tblGrid>
              <a:tr h="3848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AnimateObject</a:t>
                      </a:r>
                      <a:endParaRPr lang="zh-TW" altLang="en-US" dirty="0"/>
                    </a:p>
                  </a:txBody>
                  <a:tcPr/>
                </a:tc>
              </a:tr>
              <a:tr h="54983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Abstract</a:t>
                      </a:r>
                      <a:r>
                        <a:rPr lang="en-US" altLang="zh-TW" baseline="0" dirty="0" smtClean="0"/>
                        <a:t> class</a:t>
                      </a:r>
                    </a:p>
                    <a:p>
                      <a:r>
                        <a:rPr lang="en-US" altLang="zh-TW" baseline="0" dirty="0" smtClean="0"/>
                        <a:t>+setSpeed()</a:t>
                      </a:r>
                    </a:p>
                    <a:p>
                      <a:r>
                        <a:rPr lang="en-US" altLang="zh-TW" baseline="0" dirty="0" smtClean="0"/>
                        <a:t>+setPositon()</a:t>
                      </a:r>
                      <a:endParaRPr lang="zh-TW" altLang="en-US" dirty="0"/>
                    </a:p>
                  </a:txBody>
                  <a:tcPr/>
                </a:tc>
              </a:tr>
              <a:tr h="2912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Import java.util.ArrayList;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210309"/>
              </p:ext>
            </p:extLst>
          </p:nvPr>
        </p:nvGraphicFramePr>
        <p:xfrm>
          <a:off x="6463864" y="2252937"/>
          <a:ext cx="22783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344"/>
              </a:tblGrid>
              <a:tr h="59524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Controler</a:t>
                      </a:r>
                      <a:endParaRPr lang="zh-TW" altLang="en-US" dirty="0"/>
                    </a:p>
                  </a:txBody>
                  <a:tcPr/>
                </a:tc>
              </a:tr>
              <a:tr h="59524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-private LinkedList&lt;Stair&gt; s</a:t>
                      </a:r>
                      <a:endParaRPr lang="zh-TW" altLang="en-US" dirty="0"/>
                    </a:p>
                  </a:txBody>
                  <a:tcPr/>
                </a:tc>
              </a:tr>
              <a:tr h="87631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+tick</a:t>
                      </a:r>
                      <a:r>
                        <a:rPr lang="en-US" altLang="zh-TW" dirty="0" smtClean="0"/>
                        <a:t>()</a:t>
                      </a:r>
                      <a:r>
                        <a:rPr lang="en-US" altLang="zh-TW" baseline="0" dirty="0" smtClean="0"/>
                        <a:t> 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en-US" altLang="zh-TW" dirty="0" smtClean="0"/>
                        <a:t>render()</a:t>
                      </a:r>
                    </a:p>
                    <a:p>
                      <a:r>
                        <a:rPr lang="en-US" altLang="zh-TW" dirty="0" smtClean="0"/>
                        <a:t>+addStair()</a:t>
                      </a:r>
                    </a:p>
                    <a:p>
                      <a:r>
                        <a:rPr lang="en-US" altLang="zh-TW" dirty="0" smtClean="0"/>
                        <a:t>+removeStair()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439254"/>
              </p:ext>
            </p:extLst>
          </p:nvPr>
        </p:nvGraphicFramePr>
        <p:xfrm>
          <a:off x="4020207" y="-2132020"/>
          <a:ext cx="395714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7145"/>
              </a:tblGrid>
              <a:tr h="21580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Game</a:t>
                      </a:r>
                      <a:endParaRPr lang="zh-TW" altLang="en-US" dirty="0"/>
                    </a:p>
                  </a:txBody>
                  <a:tcPr/>
                </a:tc>
              </a:tr>
              <a:tr h="507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-private BufferedImage image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background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-public enum</a:t>
                      </a:r>
                      <a:r>
                        <a:rPr lang="en-US" altLang="zh-TW" baseline="0" dirty="0" smtClean="0"/>
                        <a:t> STATE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-Player p   -Controller c   -Health h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077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+start()  +stop()    +run()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+init()    +main()</a:t>
                      </a:r>
                    </a:p>
                    <a:p>
                      <a:r>
                        <a:rPr lang="en-US" altLang="zh-TW" dirty="0" smtClean="0"/>
                        <a:t>+render()</a:t>
                      </a:r>
                      <a:r>
                        <a:rPr lang="en-US" altLang="zh-TW" baseline="0" dirty="0" smtClean="0"/>
                        <a:t>    </a:t>
                      </a:r>
                      <a:r>
                        <a:rPr lang="en-US" altLang="zh-TW" dirty="0" smtClean="0"/>
                        <a:t>+tick()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849747"/>
              </p:ext>
            </p:extLst>
          </p:nvPr>
        </p:nvGraphicFramePr>
        <p:xfrm>
          <a:off x="3229303" y="2226660"/>
          <a:ext cx="2414752" cy="192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752"/>
              </a:tblGrid>
              <a:tr h="2649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Health</a:t>
                      </a:r>
                      <a:endParaRPr lang="zh-TW" altLang="en-US" dirty="0"/>
                    </a:p>
                  </a:txBody>
                  <a:tcPr/>
                </a:tc>
              </a:tr>
              <a:tr h="8611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+addBlood()</a:t>
                      </a:r>
                    </a:p>
                    <a:p>
                      <a:r>
                        <a:rPr lang="en-US" altLang="zh-TW" dirty="0" smtClean="0"/>
                        <a:t>+subBlood()</a:t>
                      </a:r>
                    </a:p>
                    <a:p>
                      <a:r>
                        <a:rPr lang="en-US" altLang="zh-TW" dirty="0" smtClean="0"/>
                        <a:t>+getBlood()</a:t>
                      </a:r>
                    </a:p>
                    <a:p>
                      <a:r>
                        <a:rPr lang="en-US" altLang="zh-TW" dirty="0" smtClean="0"/>
                        <a:t>+setBlood()</a:t>
                      </a:r>
                      <a:endParaRPr lang="zh-TW" altLang="en-US" dirty="0"/>
                    </a:p>
                  </a:txBody>
                  <a:tcPr/>
                </a:tc>
              </a:tr>
              <a:tr h="3678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Define figure’s blood.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245067"/>
              </p:ext>
            </p:extLst>
          </p:nvPr>
        </p:nvGraphicFramePr>
        <p:xfrm>
          <a:off x="7529575" y="4643626"/>
          <a:ext cx="20679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912"/>
              </a:tblGrid>
              <a:tr h="48951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 Stair</a:t>
                      </a:r>
                      <a:endParaRPr lang="zh-TW" altLang="en-US" dirty="0"/>
                    </a:p>
                  </a:txBody>
                  <a:tcPr/>
                </a:tc>
              </a:tr>
              <a:tr h="90910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baseline="0" dirty="0" smtClean="0"/>
                        <a:t>X_pos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baseline="0" dirty="0" smtClean="0"/>
                        <a:t>Y_pos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 smtClean="0"/>
                        <a:t>Vertical_Speed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 smtClean="0"/>
                        <a:t>Horizon_Speed</a:t>
                      </a:r>
                    </a:p>
                  </a:txBody>
                  <a:tcPr/>
                </a:tc>
              </a:tr>
              <a:tr h="27972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Player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921342"/>
              </p:ext>
            </p:extLst>
          </p:nvPr>
        </p:nvGraphicFramePr>
        <p:xfrm>
          <a:off x="9829799" y="4637320"/>
          <a:ext cx="21046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98"/>
              </a:tblGrid>
              <a:tr h="51425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Player</a:t>
                      </a:r>
                      <a:endParaRPr lang="zh-TW" altLang="en-US" dirty="0"/>
                    </a:p>
                  </a:txBody>
                  <a:tcPr/>
                </a:tc>
              </a:tr>
              <a:tr h="73464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baseline="0" dirty="0" smtClean="0"/>
                        <a:t>X_pos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baseline="0" dirty="0" smtClean="0"/>
                        <a:t>Y_pos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 smtClean="0"/>
                        <a:t>Vertical_Speed</a:t>
                      </a:r>
                    </a:p>
                  </a:txBody>
                  <a:tcPr/>
                </a:tc>
              </a:tr>
              <a:tr h="2938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Stairs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線接點 50"/>
          <p:cNvCxnSpPr/>
          <p:nvPr/>
        </p:nvCxnSpPr>
        <p:spPr>
          <a:xfrm flipV="1">
            <a:off x="1545546" y="1351762"/>
            <a:ext cx="11926058" cy="2509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endCxn id="45" idx="0"/>
          </p:cNvCxnSpPr>
          <p:nvPr/>
        </p:nvCxnSpPr>
        <p:spPr>
          <a:xfrm>
            <a:off x="10310640" y="1361087"/>
            <a:ext cx="9206" cy="8813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545020" y="1402464"/>
            <a:ext cx="526" cy="8399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4335527" y="1402881"/>
            <a:ext cx="5238" cy="77408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7656792" y="1361088"/>
            <a:ext cx="5241" cy="9042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39" idx="2"/>
          </p:cNvCxnSpPr>
          <p:nvPr/>
        </p:nvCxnSpPr>
        <p:spPr>
          <a:xfrm flipH="1">
            <a:off x="5987410" y="902182"/>
            <a:ext cx="11368" cy="349668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8891752" y="4162669"/>
            <a:ext cx="705735" cy="47239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H="1" flipV="1">
            <a:off x="10152993" y="4162669"/>
            <a:ext cx="599091" cy="47239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9207064" y="431974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Implements</a:t>
            </a:r>
          </a:p>
        </p:txBody>
      </p:sp>
      <p:graphicFrame>
        <p:nvGraphicFramePr>
          <p:cNvPr id="61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903930"/>
              </p:ext>
            </p:extLst>
          </p:nvPr>
        </p:nvGraphicFramePr>
        <p:xfrm>
          <a:off x="2898221" y="-3860126"/>
          <a:ext cx="291028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287"/>
              </a:tblGrid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KeyListener</a:t>
                      </a:r>
                      <a:endParaRPr lang="zh-TW" altLang="en-US" dirty="0"/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+keyPressed(KeyEvent e)</a:t>
                      </a:r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+keyReleased(KeyEvent e)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730272"/>
              </p:ext>
            </p:extLst>
          </p:nvPr>
        </p:nvGraphicFramePr>
        <p:xfrm>
          <a:off x="587277" y="5275848"/>
          <a:ext cx="2703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786"/>
              </a:tblGrid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MouseInput</a:t>
                      </a:r>
                      <a:endParaRPr lang="zh-TW" altLang="en-US" dirty="0"/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+mouseClicked(MouseEvent e)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+mouseEntered(MouseEvent e)</a:t>
                      </a:r>
                    </a:p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mouseExited(MouseEvent e)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mousePressed(MouseEvent e)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+mouseReleaseed(MouseEvent e)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818392"/>
              </p:ext>
            </p:extLst>
          </p:nvPr>
        </p:nvGraphicFramePr>
        <p:xfrm>
          <a:off x="4193641" y="7756643"/>
          <a:ext cx="270378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786"/>
              </a:tblGrid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MouseListener</a:t>
                      </a:r>
                      <a:endParaRPr lang="zh-TW" altLang="en-US" dirty="0"/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>
            <a:off x="3321281" y="8161287"/>
            <a:ext cx="872359" cy="525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3292371" y="831894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Implements</a:t>
            </a: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5023396" y="-2773629"/>
            <a:ext cx="526066" cy="61953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683337"/>
              </p:ext>
            </p:extLst>
          </p:nvPr>
        </p:nvGraphicFramePr>
        <p:xfrm>
          <a:off x="6487511" y="-3860126"/>
          <a:ext cx="35551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123"/>
              </a:tblGrid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Runnable</a:t>
                      </a:r>
                      <a:endParaRPr lang="zh-TW" altLang="en-US" dirty="0"/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+run()</a:t>
                      </a:r>
                    </a:p>
                  </a:txBody>
                  <a:tcPr/>
                </a:tc>
              </a:tr>
              <a:tr h="142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Relates to thread implementation.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8" name="直線單箭頭接點 67"/>
          <p:cNvCxnSpPr/>
          <p:nvPr/>
        </p:nvCxnSpPr>
        <p:spPr>
          <a:xfrm flipV="1">
            <a:off x="6524844" y="-2773629"/>
            <a:ext cx="790356" cy="6195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3042732" y="1392622"/>
            <a:ext cx="37258" cy="39045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377621" y="-2582090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Implements</a:t>
            </a:r>
          </a:p>
        </p:txBody>
      </p:sp>
      <p:cxnSp>
        <p:nvCxnSpPr>
          <p:cNvPr id="78" name="直線接點 77"/>
          <p:cNvCxnSpPr/>
          <p:nvPr/>
        </p:nvCxnSpPr>
        <p:spPr>
          <a:xfrm>
            <a:off x="13471604" y="1392094"/>
            <a:ext cx="526" cy="87328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242274"/>
              </p:ext>
            </p:extLst>
          </p:nvPr>
        </p:nvGraphicFramePr>
        <p:xfrm>
          <a:off x="13251180" y="2242429"/>
          <a:ext cx="3368040" cy="139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40"/>
              </a:tblGrid>
              <a:tr h="3848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Music</a:t>
                      </a:r>
                      <a:endParaRPr lang="zh-TW" altLang="en-US" dirty="0"/>
                    </a:p>
                  </a:txBody>
                  <a:tcPr/>
                </a:tc>
              </a:tr>
              <a:tr h="374965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+playMusic(File music)</a:t>
                      </a:r>
                    </a:p>
                  </a:txBody>
                  <a:tcPr/>
                </a:tc>
              </a:tr>
              <a:tr h="2912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import javax.sound.sampled.*;</a:t>
                      </a:r>
                    </a:p>
                    <a:p>
                      <a:r>
                        <a:rPr lang="en-US" altLang="zh-TW" dirty="0" smtClean="0"/>
                        <a:t>import java.io.File;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流程圖: 決策 38"/>
          <p:cNvSpPr/>
          <p:nvPr/>
        </p:nvSpPr>
        <p:spPr>
          <a:xfrm>
            <a:off x="5777104" y="334579"/>
            <a:ext cx="443348" cy="567603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/>
          <p:cNvCxnSpPr/>
          <p:nvPr/>
        </p:nvCxnSpPr>
        <p:spPr>
          <a:xfrm>
            <a:off x="6286142" y="1376855"/>
            <a:ext cx="13502" cy="493134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030390"/>
              </p:ext>
            </p:extLst>
          </p:nvPr>
        </p:nvGraphicFramePr>
        <p:xfrm>
          <a:off x="4193633" y="6321972"/>
          <a:ext cx="3011210" cy="113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210"/>
              </a:tblGrid>
              <a:tr h="3142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</a:t>
                      </a:r>
                      <a:r>
                        <a:rPr lang="en-US" altLang="zh-TW" dirty="0" smtClean="0"/>
                        <a:t>Enemy</a:t>
                      </a:r>
                      <a:endParaRPr lang="zh-TW" altLang="en-US" dirty="0"/>
                    </a:p>
                  </a:txBody>
                  <a:tcPr/>
                </a:tc>
              </a:tr>
              <a:tr h="3840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-bullet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840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+addBullet</a:t>
                      </a:r>
                      <a:r>
                        <a:rPr lang="en-US" altLang="zh-TW" baseline="0" dirty="0" smtClean="0"/>
                        <a:t>  +removeBullet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 flipH="1">
            <a:off x="13002435" y="1351762"/>
            <a:ext cx="29893" cy="281090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H="1">
            <a:off x="12544968" y="1389862"/>
            <a:ext cx="35856" cy="570541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677307"/>
              </p:ext>
            </p:extLst>
          </p:nvPr>
        </p:nvGraphicFramePr>
        <p:xfrm>
          <a:off x="12740640" y="4116369"/>
          <a:ext cx="3368040" cy="2222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40"/>
              </a:tblGrid>
              <a:tr h="3848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</a:t>
                      </a:r>
                      <a:r>
                        <a:rPr lang="en-US" altLang="zh-TW" dirty="0" smtClean="0"/>
                        <a:t>P_Mode</a:t>
                      </a:r>
                      <a:endParaRPr lang="zh-TW" altLang="en-US" dirty="0"/>
                    </a:p>
                  </a:txBody>
                  <a:tcPr/>
                </a:tc>
              </a:tr>
              <a:tr h="374965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-oneButton  -twoButton</a:t>
                      </a:r>
                      <a:endParaRPr lang="en-US" altLang="zh-TW" baseline="0" dirty="0" smtClean="0"/>
                    </a:p>
                  </a:txBody>
                  <a:tcPr/>
                </a:tc>
              </a:tr>
              <a:tr h="2912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import java.awt.Color;</a:t>
                      </a:r>
                    </a:p>
                    <a:p>
                      <a:r>
                        <a:rPr lang="en-US" altLang="zh-TW" dirty="0" smtClean="0"/>
                        <a:t>import java.awt.Font;</a:t>
                      </a:r>
                    </a:p>
                    <a:p>
                      <a:r>
                        <a:rPr lang="en-US" altLang="zh-TW" dirty="0" smtClean="0"/>
                        <a:t>import java.awt.Graphics;</a:t>
                      </a:r>
                    </a:p>
                    <a:p>
                      <a:r>
                        <a:rPr lang="en-US" altLang="zh-TW" dirty="0" smtClean="0"/>
                        <a:t>import java.awt.Graphics2D;</a:t>
                      </a:r>
                    </a:p>
                    <a:p>
                      <a:r>
                        <a:rPr lang="en-US" altLang="zh-TW" dirty="0" smtClean="0"/>
                        <a:t>import java.awt.Rectangle;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446840"/>
              </p:ext>
            </p:extLst>
          </p:nvPr>
        </p:nvGraphicFramePr>
        <p:xfrm>
          <a:off x="12400350" y="7102935"/>
          <a:ext cx="3368040" cy="139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40"/>
              </a:tblGrid>
              <a:tr h="3848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Music</a:t>
                      </a:r>
                      <a:endParaRPr lang="zh-TW" altLang="en-US" dirty="0"/>
                    </a:p>
                  </a:txBody>
                  <a:tcPr/>
                </a:tc>
              </a:tr>
              <a:tr h="374965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+playMusic(File music)</a:t>
                      </a:r>
                    </a:p>
                  </a:txBody>
                  <a:tcPr/>
                </a:tc>
              </a:tr>
              <a:tr h="2912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import javax.sound.sampled.*;</a:t>
                      </a:r>
                    </a:p>
                    <a:p>
                      <a:r>
                        <a:rPr lang="en-US" altLang="zh-TW" dirty="0" smtClean="0"/>
                        <a:t>import java.io.File;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6" name="直線接點 85"/>
          <p:cNvCxnSpPr/>
          <p:nvPr/>
        </p:nvCxnSpPr>
        <p:spPr>
          <a:xfrm flipH="1">
            <a:off x="12163712" y="1343465"/>
            <a:ext cx="1865" cy="57518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604137"/>
              </p:ext>
            </p:extLst>
          </p:nvPr>
        </p:nvGraphicFramePr>
        <p:xfrm>
          <a:off x="8926477" y="7103681"/>
          <a:ext cx="3368040" cy="139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40"/>
              </a:tblGrid>
              <a:tr h="3848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 name: </a:t>
                      </a:r>
                      <a:r>
                        <a:rPr lang="en-US" altLang="zh-TW" dirty="0" smtClean="0"/>
                        <a:t>Record</a:t>
                      </a:r>
                      <a:endParaRPr lang="zh-TW" altLang="en-US" dirty="0"/>
                    </a:p>
                  </a:txBody>
                  <a:tcPr/>
                </a:tc>
              </a:tr>
              <a:tr h="374965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-exitButton</a:t>
                      </a:r>
                      <a:endParaRPr lang="en-US" altLang="zh-TW" baseline="0" dirty="0" smtClean="0"/>
                    </a:p>
                  </a:txBody>
                  <a:tcPr/>
                </a:tc>
              </a:tr>
              <a:tr h="2912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+render(Graphics g, Player p, Game game)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51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9964" y="597984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6600" dirty="0" smtClean="0">
                <a:uFillTx/>
              </a:rPr>
              <a:t>預期成果</a:t>
            </a:r>
            <a:endParaRPr lang="zh-TW" altLang="en-US" sz="6600" dirty="0">
              <a:uFillTx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14" y="2063396"/>
            <a:ext cx="5719935" cy="393245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991537" y="6488668"/>
            <a:ext cx="520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This GIF ‘s reference</a:t>
            </a:r>
            <a:r>
              <a:rPr lang="en-US" altLang="zh-TW" dirty="0" smtClean="0"/>
              <a:t>: http</a:t>
            </a:r>
            <a:r>
              <a:rPr lang="en-US" altLang="zh-TW" dirty="0"/>
              <a:t>://www.yystv.cn/p/1782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901</TotalTime>
  <Words>720</Words>
  <Application>Microsoft Office PowerPoint</Application>
  <PresentationFormat>寬螢幕</PresentationFormat>
  <Paragraphs>186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Century Gothic</vt:lpstr>
      <vt:lpstr>微軟正黑體</vt:lpstr>
      <vt:lpstr>Arial</vt:lpstr>
      <vt:lpstr>Wingdings 3</vt:lpstr>
      <vt:lpstr>絲縷</vt:lpstr>
      <vt:lpstr>肥宅下樓梯</vt:lpstr>
      <vt:lpstr>Outline</vt:lpstr>
      <vt:lpstr>用JAVA實作下樓梯遊戲</vt:lpstr>
      <vt:lpstr>遊戲模式選取</vt:lpstr>
      <vt:lpstr>架構(UML)</vt:lpstr>
      <vt:lpstr>PowerPoint 簡報</vt:lpstr>
      <vt:lpstr>預期成果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qxyz3211</dc:creator>
  <cp:lastModifiedBy>qxyz3211</cp:lastModifiedBy>
  <cp:revision>60</cp:revision>
  <dcterms:created xsi:type="dcterms:W3CDTF">2016-10-29T14:31:03Z</dcterms:created>
  <dcterms:modified xsi:type="dcterms:W3CDTF">2018-06-14T12:29:06Z</dcterms:modified>
</cp:coreProperties>
</file>