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7"/>
  </p:notesMasterIdLst>
  <p:sldIdLst>
    <p:sldId id="256" r:id="rId2"/>
    <p:sldId id="296" r:id="rId3"/>
    <p:sldId id="285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6" r:id="rId12"/>
    <p:sldId id="304" r:id="rId13"/>
    <p:sldId id="305" r:id="rId14"/>
    <p:sldId id="291" r:id="rId15"/>
    <p:sldId id="292" r:id="rId16"/>
    <p:sldId id="293" r:id="rId17"/>
    <p:sldId id="294" r:id="rId18"/>
    <p:sldId id="295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</p:sldIdLst>
  <p:sldSz cx="9144000" cy="6858000" type="screen4x3"/>
  <p:notesSz cx="6858000" cy="9144000"/>
  <p:embeddedFontLst>
    <p:embeddedFont>
      <p:font typeface="Cousine" panose="020B0604020202020204" charset="0"/>
      <p:regular r:id="rId48"/>
      <p:bold r:id="rId49"/>
      <p:italic r:id="rId50"/>
      <p:boldItalic r:id="rId51"/>
    </p:embeddedFont>
    <p:embeddedFont>
      <p:font typeface="微软雅黑" panose="020B0503020204020204" pitchFamily="34" charset="-122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F580DA-793C-4563-942F-393316C39D67}">
  <a:tblStyle styleId="{8FF580DA-793C-4563-942F-393316C39D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6714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50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74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335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04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5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39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94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39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9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82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28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63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852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099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961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730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543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67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510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92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721ea9db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4721ea9db_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77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38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08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624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77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991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67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25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3D85C6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3187332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11262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3768071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1974521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153103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1405912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4161962" y="17757"/>
            <a:ext cx="4973160" cy="346249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标题 7"/>
          <p:cNvSpPr txBox="1">
            <a:spLocks/>
          </p:cNvSpPr>
          <p:nvPr userDrawn="1"/>
        </p:nvSpPr>
        <p:spPr>
          <a:xfrm>
            <a:off x="1219200" y="1784413"/>
            <a:ext cx="4973160" cy="34624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0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152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Subtitle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-13073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67913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5400000">
            <a:off x="4510271" y="-239540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012054" y="1328695"/>
            <a:ext cx="7114846" cy="7664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4814831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4814831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4814831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20;p3"/>
          <p:cNvSpPr/>
          <p:nvPr userDrawn="1"/>
        </p:nvSpPr>
        <p:spPr>
          <a:xfrm rot="5716721">
            <a:off x="7177908" y="1327210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64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1_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3603893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3603893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3603893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20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450463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136271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793734"/>
            <a:ext cx="0" cy="2262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10271" y="-171182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6661378" y="3883740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770056" y="1437725"/>
            <a:ext cx="1580939" cy="1544725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8193"/>
              <a:ext cx="211800" cy="211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15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8" r:id="rId12"/>
    <p:sldLayoutId id="2147483659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unsplash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cousin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019174" y="2143125"/>
            <a:ext cx="7107825" cy="2339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0000" lvl="0"/>
            <a:r>
              <a:rPr lang="zh-CN" altLang="en-US" dirty="0" smtClean="0">
                <a:solidFill>
                  <a:schemeClr val="bg1"/>
                </a:solidFill>
              </a:rPr>
              <a:t>前端自动化</a:t>
            </a:r>
            <a:r>
              <a:rPr lang="zh-CN" altLang="en-US" dirty="0">
                <a:solidFill>
                  <a:schemeClr val="bg1"/>
                </a:solidFill>
              </a:rPr>
              <a:t>测试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一些尝试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邬明鸣 </a:t>
            </a:r>
            <a:r>
              <a:rPr lang="en-US" altLang="zh-CN" sz="2000" dirty="0" smtClean="0">
                <a:solidFill>
                  <a:schemeClr val="bg1"/>
                </a:solidFill>
              </a:rPr>
              <a:t>2018-9-24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154904"/>
            <a:chOff x="6647432" y="3935057"/>
            <a:chExt cx="1885950" cy="172381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0"/>
              <a:ext cx="1885950" cy="459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network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4"/>
            <a:ext cx="1750610" cy="1284995"/>
            <a:chOff x="5135255" y="4726481"/>
            <a:chExt cx="1885950" cy="138433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31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over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1"/>
            <a:ext cx="1480534" cy="931878"/>
            <a:chOff x="2439507" y="5282856"/>
            <a:chExt cx="1885950" cy="1304000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43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change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9"/>
            <a:ext cx="1391056" cy="1091249"/>
            <a:chOff x="1209660" y="5172756"/>
            <a:chExt cx="1885950" cy="147948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41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blur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5"/>
            <a:ext cx="1512937" cy="1253074"/>
            <a:chOff x="395968" y="4258226"/>
            <a:chExt cx="1885950" cy="156201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83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focus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1060389"/>
            <a:chOff x="210817" y="715351"/>
            <a:chExt cx="1885950" cy="156684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19"/>
              <a:ext cx="1885950" cy="45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resize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126407"/>
            <a:chOff x="2964487" y="1182612"/>
            <a:chExt cx="1885950" cy="129460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5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/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mutation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navigate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153607"/>
            <a:chOff x="5056957" y="2449935"/>
            <a:chExt cx="1885950" cy="161313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5"/>
              <a:ext cx="1885950" cy="43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scroll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9" name="云形 48"/>
          <p:cNvSpPr/>
          <p:nvPr/>
        </p:nvSpPr>
        <p:spPr>
          <a:xfrm>
            <a:off x="7107432" y="1450292"/>
            <a:ext cx="1888620" cy="11793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3) </a:t>
            </a:r>
            <a:r>
              <a:rPr lang="zh-CN" altLang="en-US" b="1" dirty="0" smtClean="0">
                <a:solidFill>
                  <a:schemeClr val="bg1"/>
                </a:solidFill>
              </a:rPr>
              <a:t>浏览器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渲染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3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154904"/>
            <a:chOff x="6647432" y="3935057"/>
            <a:chExt cx="1885950" cy="172381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0"/>
              <a:ext cx="1885950" cy="459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network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4"/>
            <a:ext cx="1750610" cy="1284995"/>
            <a:chOff x="5135255" y="4726481"/>
            <a:chExt cx="1885950" cy="138433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31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over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1"/>
            <a:ext cx="1480534" cy="931878"/>
            <a:chOff x="2439507" y="5282856"/>
            <a:chExt cx="1885950" cy="1304000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43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change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9"/>
            <a:ext cx="1391056" cy="1091249"/>
            <a:chOff x="1209660" y="5172756"/>
            <a:chExt cx="1885950" cy="147948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41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blur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5"/>
            <a:ext cx="1512937" cy="1253074"/>
            <a:chOff x="395968" y="4258226"/>
            <a:chExt cx="1885950" cy="156201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83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focus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1060389"/>
            <a:chOff x="210817" y="715351"/>
            <a:chExt cx="1885950" cy="156684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19"/>
              <a:ext cx="1885950" cy="45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resize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126407"/>
            <a:chOff x="2964487" y="1182612"/>
            <a:chExt cx="1885950" cy="129460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5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>
                      <a:lumMod val="65000"/>
                    </a:schemeClr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 mutation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navigate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153607"/>
            <a:chOff x="5056957" y="2449935"/>
            <a:chExt cx="1885950" cy="161313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5"/>
              <a:ext cx="1885950" cy="43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scroll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9" name="云形 48"/>
          <p:cNvSpPr/>
          <p:nvPr/>
        </p:nvSpPr>
        <p:spPr>
          <a:xfrm>
            <a:off x="7107432" y="1450292"/>
            <a:ext cx="1888620" cy="11793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4) </a:t>
            </a:r>
            <a:r>
              <a:rPr lang="zh-CN" altLang="en-US" b="1" dirty="0" smtClean="0">
                <a:solidFill>
                  <a:schemeClr val="bg1"/>
                </a:solidFill>
              </a:rPr>
              <a:t>输出包含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所有事件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的</a:t>
            </a:r>
            <a:r>
              <a:rPr lang="en-US" altLang="zh-CN" b="1" dirty="0" err="1" smtClean="0">
                <a:solidFill>
                  <a:schemeClr val="bg1"/>
                </a:solidFill>
              </a:rPr>
              <a:t>json</a:t>
            </a:r>
            <a:r>
              <a:rPr lang="zh-CN" altLang="en-US" b="1" dirty="0" smtClean="0">
                <a:solidFill>
                  <a:schemeClr val="bg1"/>
                </a:solidFill>
              </a:rPr>
              <a:t>文件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333625"/>
            <a:ext cx="1219200" cy="12192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4929700" y="34806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800" b="1" dirty="0" err="1" smtClean="0">
                <a:solidFill>
                  <a:schemeClr val="bg1"/>
                </a:solidFill>
              </a:rPr>
              <a:t>data.json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54" y="3500400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r>
              <a:rPr lang="en-US" altLang="zh-CN" dirty="0" smtClean="0"/>
              <a:t>-server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948500" y="469034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server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3543300"/>
            <a:ext cx="1219200" cy="121920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643450" y="469034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800" b="1" dirty="0" err="1" smtClean="0">
                <a:solidFill>
                  <a:schemeClr val="bg1"/>
                </a:solidFill>
              </a:rPr>
              <a:t>data.json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5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995275" y="1042950"/>
            <a:ext cx="1220400" cy="1220400"/>
          </a:xfrm>
        </p:spPr>
      </p:pic>
      <p:sp>
        <p:nvSpPr>
          <p:cNvPr id="53" name="文本框 52"/>
          <p:cNvSpPr txBox="1"/>
          <p:nvPr/>
        </p:nvSpPr>
        <p:spPr>
          <a:xfrm>
            <a:off x="662500" y="236624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54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50" y="3500400"/>
            <a:ext cx="1220400" cy="1220400"/>
          </a:xfrm>
        </p:spPr>
      </p:pic>
      <p:sp>
        <p:nvSpPr>
          <p:cNvPr id="55" name="文本框 54"/>
          <p:cNvSpPr txBox="1"/>
          <p:nvPr/>
        </p:nvSpPr>
        <p:spPr>
          <a:xfrm>
            <a:off x="7129975" y="467129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</a:rPr>
              <a:t>screen shot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81" y="3543300"/>
            <a:ext cx="837838" cy="121920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5091625" y="469034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</a:rPr>
              <a:t>puppeteer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58" name="Google Shape;21;p3"/>
          <p:cNvCxnSpPr/>
          <p:nvPr/>
        </p:nvCxnSpPr>
        <p:spPr>
          <a:xfrm>
            <a:off x="2419351" y="4133405"/>
            <a:ext cx="6572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21;p3"/>
          <p:cNvCxnSpPr/>
          <p:nvPr/>
        </p:nvCxnSpPr>
        <p:spPr>
          <a:xfrm>
            <a:off x="4714876" y="4133405"/>
            <a:ext cx="6572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21;p3"/>
          <p:cNvCxnSpPr/>
          <p:nvPr/>
        </p:nvCxnSpPr>
        <p:spPr>
          <a:xfrm>
            <a:off x="6581776" y="4133405"/>
            <a:ext cx="6572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21;p3"/>
          <p:cNvCxnSpPr/>
          <p:nvPr/>
        </p:nvCxnSpPr>
        <p:spPr>
          <a:xfrm flipH="1">
            <a:off x="1543050" y="2952305"/>
            <a:ext cx="1" cy="46717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2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13" y="1200149"/>
            <a:ext cx="996525" cy="996525"/>
          </a:xfrm>
        </p:spPr>
      </p:pic>
      <p:sp>
        <p:nvSpPr>
          <p:cNvPr id="63" name="文本框 62"/>
          <p:cNvSpPr txBox="1"/>
          <p:nvPr/>
        </p:nvSpPr>
        <p:spPr>
          <a:xfrm>
            <a:off x="7139500" y="2280515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</a:rPr>
              <a:t>compare</a:t>
            </a:r>
          </a:p>
          <a:p>
            <a:pPr algn="ctr"/>
            <a:r>
              <a:rPr lang="en-US" altLang="zh-CN" sz="1800" b="1" dirty="0" smtClean="0">
                <a:solidFill>
                  <a:schemeClr val="bg1"/>
                </a:solidFill>
              </a:rPr>
              <a:t>images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64" name="Google Shape;21;p3"/>
          <p:cNvCxnSpPr/>
          <p:nvPr/>
        </p:nvCxnSpPr>
        <p:spPr>
          <a:xfrm flipV="1">
            <a:off x="8067677" y="3019425"/>
            <a:ext cx="0" cy="39008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5669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r>
              <a:rPr lang="en-US" altLang="zh-CN" dirty="0" smtClean="0"/>
              <a:t>-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362450" y="1298961"/>
            <a:ext cx="0" cy="42045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539300" y="1890667"/>
            <a:ext cx="1885950" cy="1592572"/>
            <a:chOff x="6510850" y="2276475"/>
            <a:chExt cx="1885950" cy="1592572"/>
          </a:xfrm>
        </p:grpSpPr>
        <p:sp>
          <p:nvSpPr>
            <p:cNvPr id="2" name="文本框 1"/>
            <p:cNvSpPr txBox="1"/>
            <p:nvPr/>
          </p:nvSpPr>
          <p:spPr>
            <a:xfrm>
              <a:off x="6510850" y="3499715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err="1" smtClean="0">
                  <a:solidFill>
                    <a:schemeClr val="bg1"/>
                  </a:solidFill>
                </a:rPr>
                <a:t>ats</a:t>
              </a:r>
              <a:r>
                <a:rPr lang="en-US" altLang="zh-CN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800" b="1" dirty="0" smtClean="0">
                  <a:solidFill>
                    <a:schemeClr val="bg1"/>
                  </a:solidFill>
                </a:rPr>
                <a:t>server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7526" y="22764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1157800" y="1890667"/>
            <a:ext cx="1885950" cy="1592572"/>
            <a:chOff x="995875" y="2276475"/>
            <a:chExt cx="1885950" cy="1592572"/>
          </a:xfrm>
        </p:grpSpPr>
        <p:sp>
          <p:nvSpPr>
            <p:cNvPr id="53" name="文本框 52"/>
            <p:cNvSpPr txBox="1"/>
            <p:nvPr/>
          </p:nvSpPr>
          <p:spPr>
            <a:xfrm>
              <a:off x="995875" y="3499715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err="1" smtClean="0">
                  <a:solidFill>
                    <a:schemeClr val="bg1"/>
                  </a:solidFill>
                </a:rPr>
                <a:t>ats</a:t>
              </a:r>
              <a:r>
                <a:rPr lang="en-US" altLang="zh-CN" sz="1800" b="1" dirty="0" smtClean="0">
                  <a:solidFill>
                    <a:schemeClr val="bg1"/>
                  </a:solidFill>
                </a:rPr>
                <a:t> client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2276475"/>
              <a:ext cx="1219200" cy="1219200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752474" y="3866708"/>
            <a:ext cx="34691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录制页面跳转、网络请求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监听浏览器</a:t>
            </a:r>
            <a:r>
              <a:rPr lang="zh-CN" altLang="en-US" sz="1800" dirty="0">
                <a:solidFill>
                  <a:schemeClr val="bg1"/>
                </a:solidFill>
              </a:rPr>
              <a:t>内的</a:t>
            </a:r>
            <a:r>
              <a:rPr lang="zh-CN" altLang="en-US" sz="1800" dirty="0" smtClean="0">
                <a:solidFill>
                  <a:schemeClr val="bg1"/>
                </a:solidFill>
              </a:rPr>
              <a:t>用户行为事件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监听</a:t>
            </a:r>
            <a:r>
              <a:rPr lang="en-US" altLang="zh-CN" sz="1800" dirty="0" smtClean="0">
                <a:solidFill>
                  <a:schemeClr val="bg1"/>
                </a:solidFill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</a:rPr>
              <a:t>改变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019675" y="3866708"/>
            <a:ext cx="34956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>
                <a:solidFill>
                  <a:schemeClr val="bg1"/>
                </a:solidFill>
              </a:rPr>
              <a:t>还原浏览器内发生的整个</a:t>
            </a:r>
            <a:r>
              <a:rPr lang="zh-CN" altLang="en-US" sz="1800" dirty="0" smtClean="0">
                <a:solidFill>
                  <a:schemeClr val="bg1"/>
                </a:solidFill>
              </a:rPr>
              <a:t>事情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录制</a:t>
            </a:r>
            <a:r>
              <a:rPr lang="en-US" altLang="zh-CN" sz="1800" dirty="0">
                <a:solidFill>
                  <a:schemeClr val="bg1"/>
                </a:solidFill>
              </a:rPr>
              <a:t>expect</a:t>
            </a:r>
            <a:r>
              <a:rPr lang="zh-CN" altLang="en-US" sz="1800" dirty="0">
                <a:solidFill>
                  <a:schemeClr val="bg1"/>
                </a:solidFill>
              </a:rPr>
              <a:t>、测试</a:t>
            </a:r>
            <a:r>
              <a:rPr lang="en-US" altLang="zh-CN" sz="1800" dirty="0" smtClean="0">
                <a:solidFill>
                  <a:schemeClr val="bg1"/>
                </a:solidFill>
              </a:rPr>
              <a:t>actual</a:t>
            </a:r>
          </a:p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将</a:t>
            </a:r>
            <a:r>
              <a:rPr lang="en-US" altLang="zh-CN" sz="1800" dirty="0" err="1">
                <a:solidFill>
                  <a:schemeClr val="bg1"/>
                </a:solidFill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</a:rPr>
              <a:t>截图并对比，生成差异</a:t>
            </a:r>
          </a:p>
        </p:txBody>
      </p:sp>
    </p:spTree>
    <p:extLst>
      <p:ext uri="{BB962C8B-B14F-4D97-AF65-F5344CB8AC3E}">
        <p14:creationId xmlns:p14="http://schemas.microsoft.com/office/powerpoint/2010/main" val="120251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ats_client</a:t>
            </a:r>
            <a:r>
              <a:rPr lang="zh-CN" altLang="en-US" dirty="0" smtClean="0"/>
              <a:t>录制浏览器内的用户行为、网络请求、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r>
              <a:rPr lang="en-US" altLang="zh-CN" dirty="0" err="1" smtClean="0"/>
              <a:t>ats_server</a:t>
            </a:r>
            <a:r>
              <a:rPr lang="zh-CN" altLang="en-US" dirty="0" smtClean="0"/>
              <a:t>还原浏览器内发生的整个事情，可录制</a:t>
            </a:r>
            <a:r>
              <a:rPr lang="en-US" altLang="zh-CN" dirty="0" smtClean="0"/>
              <a:t>expect</a:t>
            </a:r>
            <a:r>
              <a:rPr lang="zh-CN" altLang="en-US" dirty="0" smtClean="0"/>
              <a:t>、测试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截图并对比，生成差异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190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ats_client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dirty="0"/>
              <a:t>chrome</a:t>
            </a:r>
            <a:r>
              <a:rPr lang="zh-CN" altLang="en-US" sz="2400" dirty="0"/>
              <a:t>扩展程序</a:t>
            </a:r>
            <a:endParaRPr lang="en-US" altLang="zh-CN" sz="2400" dirty="0"/>
          </a:p>
          <a:p>
            <a:r>
              <a:rPr lang="zh-CN" altLang="en-US" sz="2400" dirty="0"/>
              <a:t>注入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监听</a:t>
            </a:r>
            <a:endParaRPr lang="en-US" altLang="zh-CN" sz="2400" dirty="0"/>
          </a:p>
          <a:p>
            <a:pPr lvl="1"/>
            <a:r>
              <a:rPr lang="zh-CN" altLang="en-US" sz="2100" dirty="0"/>
              <a:t>用户行为：</a:t>
            </a:r>
            <a:r>
              <a:rPr lang="en-US" altLang="zh-CN" sz="2100" dirty="0"/>
              <a:t> change, focus, blur, </a:t>
            </a:r>
            <a:r>
              <a:rPr lang="en-US" altLang="zh-CN" sz="2100" dirty="0" err="1"/>
              <a:t>keydown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keyup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mousedown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mouseup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mouse_over</a:t>
            </a:r>
            <a:r>
              <a:rPr lang="en-US" altLang="zh-CN" sz="2100" dirty="0"/>
              <a:t>, scroll</a:t>
            </a:r>
          </a:p>
          <a:p>
            <a:pPr lvl="1"/>
            <a:r>
              <a:rPr lang="zh-CN" altLang="en-US" sz="2100" dirty="0"/>
              <a:t>浏览器行为：</a:t>
            </a:r>
            <a:r>
              <a:rPr lang="en-US" altLang="zh-CN" sz="2100" dirty="0"/>
              <a:t>network, navigate, mutation, resize</a:t>
            </a:r>
          </a:p>
          <a:p>
            <a:r>
              <a:rPr lang="zh-CN" altLang="en-US" sz="2400" dirty="0"/>
              <a:t>输出：包含上述所有信息的一个</a:t>
            </a:r>
            <a:r>
              <a:rPr lang="en-US" altLang="zh-CN" sz="2400" dirty="0" err="1"/>
              <a:t>ats_data.json</a:t>
            </a:r>
            <a:r>
              <a:rPr lang="zh-CN" altLang="en-US" sz="2400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2758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原理篇 </a:t>
            </a:r>
            <a:r>
              <a:rPr lang="en-US" altLang="zh-CN" dirty="0" err="1" smtClean="0"/>
              <a:t>ats_server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electron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Puppeteer</a:t>
            </a:r>
            <a:r>
              <a:rPr lang="zh-CN" altLang="en-US" dirty="0" smtClean="0"/>
              <a:t>（</a:t>
            </a:r>
            <a:r>
              <a:rPr lang="en-US" altLang="zh-CN" dirty="0"/>
              <a:t> headless chrome </a:t>
            </a:r>
            <a:r>
              <a:rPr lang="zh-CN" altLang="en-US" dirty="0" smtClean="0"/>
              <a:t>）还原整个</a:t>
            </a:r>
            <a:r>
              <a:rPr lang="en-US" altLang="zh-CN" dirty="0" err="1" smtClean="0"/>
              <a:t>ats_data.json</a:t>
            </a:r>
            <a:r>
              <a:rPr lang="zh-CN" altLang="en-US" dirty="0" smtClean="0"/>
              <a:t>文件，将 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mutation</a:t>
            </a:r>
            <a:r>
              <a:rPr lang="zh-CN" altLang="en-US" dirty="0" smtClean="0"/>
              <a:t>截图保存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ixelmatch</a:t>
            </a:r>
            <a:r>
              <a:rPr lang="zh-CN" altLang="en-US" dirty="0" smtClean="0"/>
              <a:t>实现截图对比，发现差异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5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录制成本低，不用了解业务、不用写代码</a:t>
            </a:r>
            <a:endParaRPr lang="en-US" altLang="zh-CN" dirty="0" smtClean="0"/>
          </a:p>
          <a:p>
            <a:r>
              <a:rPr lang="zh-CN" altLang="en-US" dirty="0" smtClean="0"/>
              <a:t>不能替代现有的自动化测试，不能自行做出</a:t>
            </a:r>
            <a:r>
              <a:rPr lang="zh-CN" altLang="en-US" dirty="0"/>
              <a:t>不</a:t>
            </a:r>
            <a:r>
              <a:rPr lang="zh-CN" altLang="en-US" dirty="0" smtClean="0"/>
              <a:t>通过测试的结论</a:t>
            </a:r>
            <a:endParaRPr lang="en-US" altLang="zh-CN" dirty="0" smtClean="0"/>
          </a:p>
          <a:p>
            <a:r>
              <a:rPr lang="zh-CN" altLang="en-US" dirty="0" smtClean="0"/>
              <a:t>只适用于前端测试</a:t>
            </a:r>
            <a:endParaRPr lang="en-US" altLang="zh-CN" dirty="0" smtClean="0"/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34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84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311477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GOOGLE SLIDES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"Use as Google Slides Theme".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will get a copy of this document on your Google Drive and will be able to edit, add or delete slides.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have to be signed in to your Google account.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4744975" y="1311477"/>
            <a:ext cx="3941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POWERPOINT®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"Download as PowerPoint template". You will get a .pptx file that you can edit in PowerPoint.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Remember to download and install the fonts used in this presentation (you’ll find the links to the font files needed in the </a:t>
            </a:r>
            <a:r>
              <a:rPr lang="en" sz="16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 action="ppaction://hlinksldjump"/>
              </a:rPr>
              <a:t>Presentation design slide</a:t>
            </a: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457200" y="5100777"/>
            <a:ext cx="8229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4"/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309080" y="601291"/>
            <a:ext cx="8229600" cy="1084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dirty="0" smtClean="0"/>
              <a:t>目录</a:t>
            </a:r>
            <a:endParaRPr sz="4800" b="1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446814" y="1758813"/>
            <a:ext cx="8592683" cy="2639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600" dirty="0" smtClean="0"/>
              <a:t>1.</a:t>
            </a:r>
            <a:r>
              <a:rPr lang="zh-CN" altLang="en-US" sz="3600" dirty="0" smtClean="0"/>
              <a:t>思路篇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2.</a:t>
            </a:r>
            <a:r>
              <a:rPr lang="zh-CN" altLang="en-US" sz="3600" dirty="0"/>
              <a:t>架构</a:t>
            </a:r>
            <a:r>
              <a:rPr lang="zh-CN" altLang="en-US" sz="3600" dirty="0" smtClean="0"/>
              <a:t>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3.</a:t>
            </a:r>
            <a:r>
              <a:rPr lang="zh-CN" altLang="en-US" sz="3600" dirty="0"/>
              <a:t>原理篇</a:t>
            </a:r>
          </a:p>
          <a:p>
            <a:pPr marL="0" indent="0">
              <a:buNone/>
            </a:pPr>
            <a:endParaRPr lang="zh-CN" altLang="en-US" sz="3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685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5708850" y="3417450"/>
            <a:ext cx="2931161" cy="2815646"/>
            <a:chOff x="5708850" y="3417450"/>
            <a:chExt cx="2931161" cy="2815646"/>
          </a:xfrm>
        </p:grpSpPr>
        <p:sp>
          <p:nvSpPr>
            <p:cNvPr id="80" name="Google Shape;80;p1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2" name="Google Shape;82;p1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3" name="Google Shape;83;p1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702837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 world!</a:t>
            </a:r>
            <a:endParaRPr sz="6000" b="1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878657" y="1432264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909509" y="2386904"/>
            <a:ext cx="37113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97" y="4065439"/>
            <a:ext cx="2031524" cy="20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713304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1</a:t>
            </a:r>
            <a:endParaRPr sz="6000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748953"/>
            <a:ext cx="77724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1613550" y="4884400"/>
            <a:ext cx="59169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030219" y="756050"/>
            <a:ext cx="2931161" cy="2815726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177025" y="1997048"/>
            <a:ext cx="789947" cy="797788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26350" y="1577050"/>
            <a:ext cx="3924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4976066" y="1581847"/>
            <a:ext cx="3945636" cy="3790142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161" name="Google Shape;161;p20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2238400"/>
            <a:ext cx="2682025" cy="26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569514"/>
            <a:ext cx="4889700" cy="18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USE BIG IMAGE</a:t>
            </a:r>
            <a:endParaRPr sz="3600" b="1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19080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33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686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传统前端自动化测试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endParaRPr lang="en-US" altLang="zh-CN" dirty="0" smtClean="0"/>
          </a:p>
          <a:p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 smtClean="0"/>
              <a:t>渲染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r>
              <a:rPr lang="en-US" altLang="zh-CN" dirty="0" smtClean="0"/>
              <a:t>DOM</a:t>
            </a:r>
          </a:p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931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518800" y="2029275"/>
          <a:ext cx="8122600" cy="3049000"/>
        </p:xfrm>
        <a:graphic>
          <a:graphicData uri="http://schemas.openxmlformats.org/drawingml/2006/table">
            <a:tbl>
              <a:tblPr>
                <a:noFill/>
                <a:tableStyleId>{8FF580DA-793C-4563-942F-393316C39D67}</a:tableStyleId>
              </a:tblPr>
              <a:tblGrid>
                <a:gridCol w="2030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6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" y="1246225"/>
            <a:ext cx="8891475" cy="44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810971" y="2309989"/>
            <a:ext cx="8289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1021237" y="2689350"/>
            <a:ext cx="273900" cy="273900"/>
            <a:chOff x="1021237" y="2689350"/>
            <a:chExt cx="273900" cy="273900"/>
          </a:xfrm>
        </p:grpSpPr>
        <p:sp>
          <p:nvSpPr>
            <p:cNvPr id="193" name="Google Shape;19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7" name="Google Shape;197;p24"/>
          <p:cNvGrpSpPr/>
          <p:nvPr/>
        </p:nvGrpSpPr>
        <p:grpSpPr>
          <a:xfrm>
            <a:off x="2523637" y="4600600"/>
            <a:ext cx="273900" cy="273900"/>
            <a:chOff x="1021237" y="2689350"/>
            <a:chExt cx="273900" cy="273900"/>
          </a:xfrm>
        </p:grpSpPr>
        <p:sp>
          <p:nvSpPr>
            <p:cNvPr id="198" name="Google Shape;19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" name="Google Shape;202;p24"/>
          <p:cNvGrpSpPr/>
          <p:nvPr/>
        </p:nvGrpSpPr>
        <p:grpSpPr>
          <a:xfrm>
            <a:off x="3817762" y="2477275"/>
            <a:ext cx="273900" cy="273900"/>
            <a:chOff x="1021237" y="2689350"/>
            <a:chExt cx="273900" cy="273900"/>
          </a:xfrm>
        </p:grpSpPr>
        <p:sp>
          <p:nvSpPr>
            <p:cNvPr id="203" name="Google Shape;20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" name="Google Shape;207;p24"/>
          <p:cNvGrpSpPr/>
          <p:nvPr/>
        </p:nvGrpSpPr>
        <p:grpSpPr>
          <a:xfrm>
            <a:off x="4525587" y="4643125"/>
            <a:ext cx="273900" cy="273900"/>
            <a:chOff x="1021237" y="2689350"/>
            <a:chExt cx="273900" cy="273900"/>
          </a:xfrm>
        </p:grpSpPr>
        <p:sp>
          <p:nvSpPr>
            <p:cNvPr id="208" name="Google Shape;20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4"/>
          <p:cNvGrpSpPr/>
          <p:nvPr/>
        </p:nvGrpSpPr>
        <p:grpSpPr>
          <a:xfrm>
            <a:off x="6799412" y="2963250"/>
            <a:ext cx="273900" cy="273900"/>
            <a:chOff x="1021237" y="2689350"/>
            <a:chExt cx="273900" cy="273900"/>
          </a:xfrm>
        </p:grpSpPr>
        <p:sp>
          <p:nvSpPr>
            <p:cNvPr id="213" name="Google Shape;21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24"/>
          <p:cNvGrpSpPr/>
          <p:nvPr/>
        </p:nvGrpSpPr>
        <p:grpSpPr>
          <a:xfrm>
            <a:off x="7653812" y="4770500"/>
            <a:ext cx="273900" cy="273900"/>
            <a:chOff x="1021237" y="2689350"/>
            <a:chExt cx="273900" cy="273900"/>
          </a:xfrm>
        </p:grpSpPr>
        <p:sp>
          <p:nvSpPr>
            <p:cNvPr id="218" name="Google Shape;21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ubTitle" idx="4294967295"/>
          </p:nvPr>
        </p:nvSpPr>
        <p:spPr>
          <a:xfrm>
            <a:off x="1408950" y="4548750"/>
            <a:ext cx="6326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896619" y="1436969"/>
            <a:ext cx="7015214" cy="2888675"/>
            <a:chOff x="744219" y="1064075"/>
            <a:chExt cx="7015214" cy="2888675"/>
          </a:xfrm>
        </p:grpSpPr>
        <p:sp>
          <p:nvSpPr>
            <p:cNvPr id="229" name="Google Shape;229;p25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1" name="Google Shape;231;p25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2" name="Google Shape;232;p25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" name="Google Shape;233;p25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5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235" name="Google Shape;235;p25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25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25"/>
          <p:cNvSpPr txBox="1">
            <a:spLocks noGrp="1"/>
          </p:cNvSpPr>
          <p:nvPr>
            <p:ph type="ctrTitle" idx="4294967295"/>
          </p:nvPr>
        </p:nvSpPr>
        <p:spPr>
          <a:xfrm>
            <a:off x="685800" y="2484017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89</a:t>
            </a:r>
            <a:r>
              <a:rPr lang="en" sz="4000" b="1"/>
              <a:t>,</a:t>
            </a:r>
            <a:r>
              <a:rPr lang="en" sz="7200" b="1"/>
              <a:t>526</a:t>
            </a:r>
            <a:r>
              <a:rPr lang="en" sz="4000" b="1">
                <a:solidFill>
                  <a:schemeClr val="lt1"/>
                </a:solidFill>
              </a:rPr>
              <a:t>,</a:t>
            </a:r>
            <a:r>
              <a:rPr lang="en" sz="7200" b="1"/>
              <a:t>124</a:t>
            </a:r>
            <a:endParaRPr sz="7200" b="1"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515426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89,526,124$</a:t>
            </a:r>
            <a:endParaRPr sz="6000" b="1"/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1304572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6" name="Google Shape;246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4826404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100%</a:t>
            </a:r>
            <a:endParaRPr sz="6000" b="1"/>
          </a:p>
        </p:txBody>
      </p:sp>
      <p:sp>
        <p:nvSpPr>
          <p:cNvPr id="247" name="Google Shape;247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5615550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8" name="Google Shape;248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2649027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185,244 users</a:t>
            </a:r>
            <a:endParaRPr sz="6000" b="1"/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3438174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cxnSp>
        <p:nvCxnSpPr>
          <p:cNvPr id="250" name="Google Shape;250;p26"/>
          <p:cNvCxnSpPr/>
          <p:nvPr/>
        </p:nvCxnSpPr>
        <p:spPr>
          <a:xfrm>
            <a:off x="1037625" y="4524990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1037625" y="2333023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35708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54377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24821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43490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7039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457200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2"/>
          </p:nvPr>
        </p:nvSpPr>
        <p:spPr>
          <a:xfrm>
            <a:off x="3223964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3"/>
          </p:nvPr>
        </p:nvSpPr>
        <p:spPr>
          <a:xfrm>
            <a:off x="5990727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457200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2"/>
          </p:nvPr>
        </p:nvSpPr>
        <p:spPr>
          <a:xfrm>
            <a:off x="3223964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3"/>
          </p:nvPr>
        </p:nvSpPr>
        <p:spPr>
          <a:xfrm>
            <a:off x="5990727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5" name="Google Shape;275;p28"/>
          <p:cNvSpPr/>
          <p:nvPr/>
        </p:nvSpPr>
        <p:spPr>
          <a:xfrm>
            <a:off x="3296347" y="1461050"/>
            <a:ext cx="430132" cy="49700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12618" y="4165435"/>
            <a:ext cx="519493" cy="496373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43061" y="1461053"/>
            <a:ext cx="455207" cy="45972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3278993" y="4215999"/>
            <a:ext cx="464851" cy="459065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090528" y="4172507"/>
            <a:ext cx="509875" cy="482237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090513" y="1532737"/>
            <a:ext cx="480282" cy="353639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/>
          <p:nvPr/>
        </p:nvSpPr>
        <p:spPr>
          <a:xfrm>
            <a:off x="5385337" y="653113"/>
            <a:ext cx="2766776" cy="5551776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ANDROID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5" name="Google Shape;295;p30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96" name="Google Shape;296;p3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/>
          <p:nvPr/>
        </p:nvSpPr>
        <p:spPr>
          <a:xfrm>
            <a:off x="5539030" y="839913"/>
            <a:ext cx="2483749" cy="5226870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iPHONE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4788350" y="718130"/>
            <a:ext cx="3839439" cy="5429937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TABLET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痛点在哪？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费时费力，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3694111" y="4814831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大量延时，等待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渲染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频繁查找</a:t>
            </a:r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/>
          <p:nvPr/>
        </p:nvSpPr>
        <p:spPr>
          <a:xfrm>
            <a:off x="3495925" y="2473463"/>
            <a:ext cx="5140316" cy="40017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3707136" y="2686007"/>
            <a:ext cx="4717800" cy="3007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body" idx="4294967295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DESKTOP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ctrTitle" idx="4294967295"/>
          </p:nvPr>
        </p:nvSpPr>
        <p:spPr>
          <a:xfrm>
            <a:off x="878657" y="3240834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4294967295"/>
          </p:nvPr>
        </p:nvSpPr>
        <p:spPr>
          <a:xfrm>
            <a:off x="878657" y="3970261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27" name="Google Shape;327;p34"/>
          <p:cNvSpPr txBox="1">
            <a:spLocks noGrp="1"/>
          </p:cNvSpPr>
          <p:nvPr>
            <p:ph type="body" idx="4294967295"/>
          </p:nvPr>
        </p:nvSpPr>
        <p:spPr>
          <a:xfrm>
            <a:off x="909500" y="4924899"/>
            <a:ext cx="37113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  <p:sp>
        <p:nvSpPr>
          <p:cNvPr id="328" name="Google Shape;328;p3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4" name="Google Shape;334;p35"/>
          <p:cNvSpPr txBox="1">
            <a:spLocks noGrp="1"/>
          </p:cNvSpPr>
          <p:nvPr>
            <p:ph type="body" idx="1"/>
          </p:nvPr>
        </p:nvSpPr>
        <p:spPr>
          <a:xfrm>
            <a:off x="416579" y="1500000"/>
            <a:ext cx="81789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" name="Google Shape;335;p3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This presentations uses the following typographies: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 dirty="0">
                <a:solidFill>
                  <a:srgbClr val="FFFFFF"/>
                </a:solidFill>
              </a:rPr>
              <a:t>Titles &amp; Body copy: </a:t>
            </a:r>
            <a:r>
              <a:rPr lang="en" sz="1600" b="1" dirty="0">
                <a:solidFill>
                  <a:srgbClr val="FFFFFF"/>
                </a:solidFill>
              </a:rPr>
              <a:t>Cousine</a:t>
            </a:r>
            <a:endParaRPr sz="16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You can download the fonts on this page: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FFFFFF"/>
                </a:solidFill>
                <a:hlinkClick r:id="rId3"/>
              </a:rPr>
              <a:t>https://www.fontsquirrel.com/fonts/cousine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3924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3" name="Google Shape;343;p3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277965" y="1139450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852801" y="1206456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1445208" y="1207505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2071095" y="1198479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2678363" y="1195288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190980" y="1191026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3808913" y="1169216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367795" y="1195813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4977729" y="1202194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5571185" y="1193693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282226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869825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1447327" y="1801507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034402" y="1768529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2624667" y="1793530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218647" y="1793530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815818" y="1797245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4384820" y="1778625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4934129" y="1738217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5532896" y="1754170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252963" y="2405584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842704" y="2349222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1445732" y="2367295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029616" y="2355603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2629978" y="2367842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3234055" y="2324767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3777530" y="2414632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4382678" y="2357198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4969227" y="2342316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5538753" y="2354008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301895" y="2959680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875136" y="2960227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1469663" y="2960227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052475" y="2960227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2720367" y="2905984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3319156" y="2909175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3912065" y="2959680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402368" y="2954894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4975609" y="296446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5570114" y="2905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00284" y="3509536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913425" y="3493583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1461139" y="3493583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592213" y="3571756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2013116" y="3521229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3210671" y="3531347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3796674" y="3534538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4332172" y="353453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5012302" y="3518584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5602568" y="3539324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264677" y="4147663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848015" y="4172118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1447327" y="4160426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2032260" y="4152449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2640621" y="4126923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3196312" y="4171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3784982" y="4171593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4383224" y="4142877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7"/>
          <p:cNvSpPr/>
          <p:nvPr/>
        </p:nvSpPr>
        <p:spPr>
          <a:xfrm>
            <a:off x="4951132" y="4102468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5569065" y="4126398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258820" y="4698568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7"/>
          <p:cNvSpPr/>
          <p:nvPr/>
        </p:nvSpPr>
        <p:spPr>
          <a:xfrm>
            <a:off x="828346" y="476290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1518573" y="4671447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2069500" y="4713451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2632644" y="4744309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3218101" y="4716117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3804127" y="4711331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4363533" y="4715046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4969227" y="4707616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/>
          <p:nvPr/>
        </p:nvSpPr>
        <p:spPr>
          <a:xfrm>
            <a:off x="5566399" y="4689521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230650" y="5353719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858133" y="5282977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1430849" y="5260117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2039713" y="5296810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2590093" y="5297881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3227673" y="5265974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3742432" y="5261188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4336412" y="5254260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4946346" y="5365411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5591925" y="5319670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6350992" y="3049892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7244612" y="3049882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6535708" y="326074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7689847" y="3558142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/>
        </p:nvSpPr>
        <p:spPr>
          <a:xfrm>
            <a:off x="2087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731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572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  <a:endParaRPr sz="9600" dirty="0">
              <a:solidFill>
                <a:srgbClr val="FFFF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可能优化？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0" y="3435830"/>
            <a:ext cx="1220400" cy="1220400"/>
          </a:xfr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用户访问网站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2757294" y="4730078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前端通过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接口访问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3622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7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占位符 17"/>
          <p:cNvSpPr txBox="1">
            <a:spLocks/>
          </p:cNvSpPr>
          <p:nvPr/>
        </p:nvSpPr>
        <p:spPr>
          <a:xfrm>
            <a:off x="4709695" y="4730078"/>
            <a:ext cx="1706564" cy="6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zh-CN" altLang="en-US" dirty="0" smtClean="0"/>
              <a:t>站点向接口发发请求</a:t>
            </a:r>
            <a:endParaRPr lang="zh-CN" altLang="en-US" dirty="0"/>
          </a:p>
        </p:txBody>
      </p:sp>
      <p:cxnSp>
        <p:nvCxnSpPr>
          <p:cNvPr id="20" name="Google Shape;21;p3"/>
          <p:cNvCxnSpPr/>
          <p:nvPr/>
        </p:nvCxnSpPr>
        <p:spPr>
          <a:xfrm>
            <a:off x="4295776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;p3"/>
          <p:cNvCxnSpPr/>
          <p:nvPr/>
        </p:nvCxnSpPr>
        <p:spPr>
          <a:xfrm>
            <a:off x="62484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4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用户角度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0" y="3435830"/>
            <a:ext cx="1220400" cy="1220400"/>
          </a:xfr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用户访问网站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2757294" y="4730078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前端通过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接口访问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3622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7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占位符 17"/>
          <p:cNvSpPr txBox="1">
            <a:spLocks/>
          </p:cNvSpPr>
          <p:nvPr/>
        </p:nvSpPr>
        <p:spPr>
          <a:xfrm>
            <a:off x="4709695" y="4730078"/>
            <a:ext cx="1706564" cy="6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zh-CN" altLang="en-US" dirty="0" smtClean="0"/>
              <a:t>站点向接口发发请求</a:t>
            </a:r>
            <a:endParaRPr lang="zh-CN" altLang="en-US" dirty="0"/>
          </a:p>
        </p:txBody>
      </p:sp>
      <p:cxnSp>
        <p:nvCxnSpPr>
          <p:cNvPr id="20" name="Google Shape;21;p3"/>
          <p:cNvCxnSpPr/>
          <p:nvPr/>
        </p:nvCxnSpPr>
        <p:spPr>
          <a:xfrm>
            <a:off x="4295776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;p3"/>
          <p:cNvCxnSpPr/>
          <p:nvPr/>
        </p:nvCxnSpPr>
        <p:spPr>
          <a:xfrm>
            <a:off x="62484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75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053329"/>
            <a:chOff x="6647432" y="3935057"/>
            <a:chExt cx="1885950" cy="1572201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network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6"/>
            <a:ext cx="1750610" cy="1262909"/>
            <a:chOff x="5135255" y="4726481"/>
            <a:chExt cx="1885950" cy="136054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over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2"/>
            <a:ext cx="1480534" cy="844048"/>
            <a:chOff x="2439507" y="5282856"/>
            <a:chExt cx="1885950" cy="1181097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change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8"/>
            <a:ext cx="1391056" cy="1010485"/>
            <a:chOff x="1209660" y="5172756"/>
            <a:chExt cx="1885950" cy="136998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blur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4"/>
            <a:ext cx="1512937" cy="1192200"/>
            <a:chOff x="395968" y="4258226"/>
            <a:chExt cx="1885950" cy="148613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focus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960906"/>
            <a:chOff x="210817" y="715351"/>
            <a:chExt cx="1885950" cy="1419846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20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resize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086421"/>
            <a:chOff x="2964487" y="1182612"/>
            <a:chExt cx="1885950" cy="124864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/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mutation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navigate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065931"/>
            <a:chOff x="5056957" y="2449935"/>
            <a:chExt cx="1885950" cy="149053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4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scroll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19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>
                    <a:lumMod val="65000"/>
                  </a:schemeClr>
                </a:solidFill>
              </a:rPr>
              <a:t>8</a:t>
            </a:fld>
            <a:endParaRPr lang="e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架构篇</a:t>
            </a:r>
            <a:r>
              <a:rPr lang="en-US" altLang="zh-CN" dirty="0" smtClean="0">
                <a:solidFill>
                  <a:schemeClr val="bg1"/>
                </a:solidFill>
              </a:rPr>
              <a:t>-client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053329"/>
            <a:chOff x="6647432" y="3935057"/>
            <a:chExt cx="1885950" cy="1572201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network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4"/>
            <a:ext cx="1750610" cy="1284995"/>
            <a:chOff x="5135255" y="4726481"/>
            <a:chExt cx="1885950" cy="138433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31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over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1"/>
            <a:ext cx="1480534" cy="931878"/>
            <a:chOff x="2439507" y="5282856"/>
            <a:chExt cx="1885950" cy="1304000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43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change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9"/>
            <a:ext cx="1391056" cy="1091249"/>
            <a:chOff x="1209660" y="5172756"/>
            <a:chExt cx="1885950" cy="147948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41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blur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5"/>
            <a:ext cx="1512937" cy="1253074"/>
            <a:chOff x="395968" y="4258226"/>
            <a:chExt cx="1885950" cy="156201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83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focus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1060389"/>
            <a:chOff x="210817" y="715351"/>
            <a:chExt cx="1885950" cy="156684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19"/>
              <a:ext cx="1885950" cy="45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resize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126407"/>
            <a:chOff x="2964487" y="1182612"/>
            <a:chExt cx="1885950" cy="129460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5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>
                      <a:lumMod val="65000"/>
                    </a:schemeClr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 mutation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navigate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153607"/>
            <a:chOff x="5056957" y="2449935"/>
            <a:chExt cx="1885950" cy="161313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5"/>
              <a:ext cx="1885950" cy="43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scroll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云形 5"/>
          <p:cNvSpPr/>
          <p:nvPr/>
        </p:nvSpPr>
        <p:spPr>
          <a:xfrm>
            <a:off x="7107432" y="1450292"/>
            <a:ext cx="1888620" cy="11793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1) </a:t>
            </a:r>
            <a:r>
              <a:rPr lang="zh-CN" altLang="en-US" b="1" dirty="0" smtClean="0">
                <a:solidFill>
                  <a:schemeClr val="bg1"/>
                </a:solidFill>
              </a:rPr>
              <a:t>浏览器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初始化事件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6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154904"/>
            <a:chOff x="6647432" y="3935057"/>
            <a:chExt cx="1885950" cy="172381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0"/>
              <a:ext cx="1885950" cy="459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network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6"/>
            <a:ext cx="1750610" cy="1262909"/>
            <a:chOff x="5135255" y="4726481"/>
            <a:chExt cx="1885950" cy="136054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over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2"/>
            <a:ext cx="1480534" cy="844048"/>
            <a:chOff x="2439507" y="5282856"/>
            <a:chExt cx="1885950" cy="1181097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change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8"/>
            <a:ext cx="1391056" cy="1010485"/>
            <a:chOff x="1209660" y="5172756"/>
            <a:chExt cx="1885950" cy="136998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blur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4"/>
            <a:ext cx="1512937" cy="1192200"/>
            <a:chOff x="395968" y="4258226"/>
            <a:chExt cx="1885950" cy="148613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focus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960906"/>
            <a:chOff x="210817" y="715351"/>
            <a:chExt cx="1885950" cy="1419846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20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resize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086421"/>
            <a:chOff x="2964487" y="1182612"/>
            <a:chExt cx="1885950" cy="124864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>
                      <a:lumMod val="65000"/>
                    </a:schemeClr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 mutation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navigate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065931"/>
            <a:chOff x="5056957" y="2449935"/>
            <a:chExt cx="1885950" cy="149053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4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scroll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云形 48"/>
          <p:cNvSpPr/>
          <p:nvPr/>
        </p:nvSpPr>
        <p:spPr>
          <a:xfrm>
            <a:off x="7107432" y="1450292"/>
            <a:ext cx="1888620" cy="11793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2) </a:t>
            </a:r>
            <a:r>
              <a:rPr lang="zh-CN" altLang="en-US" b="1" dirty="0" smtClean="0">
                <a:solidFill>
                  <a:schemeClr val="bg1"/>
                </a:solidFill>
              </a:rPr>
              <a:t>用户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行为事件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68564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1401</Words>
  <Application>Microsoft Office PowerPoint</Application>
  <PresentationFormat>全屏显示(4:3)</PresentationFormat>
  <Paragraphs>324</Paragraphs>
  <Slides>45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宋体</vt:lpstr>
      <vt:lpstr>Cousine</vt:lpstr>
      <vt:lpstr>微软雅黑</vt:lpstr>
      <vt:lpstr>Arial</vt:lpstr>
      <vt:lpstr>Valentine template</vt:lpstr>
      <vt:lpstr>前端自动化测试的 一些尝试   邬明鸣 2018-9-24</vt:lpstr>
      <vt:lpstr>目录</vt:lpstr>
      <vt:lpstr>传统前端自动化测试</vt:lpstr>
      <vt:lpstr>痛点在哪？</vt:lpstr>
      <vt:lpstr>可能优化？</vt:lpstr>
      <vt:lpstr>用户角度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架构篇</vt:lpstr>
      <vt:lpstr>原理篇  ats_client</vt:lpstr>
      <vt:lpstr>原理篇 ats_server</vt:lpstr>
      <vt:lpstr>总结</vt:lpstr>
      <vt:lpstr>PowerPoint 演示文稿</vt:lpstr>
      <vt:lpstr>INSTRUCTIONS FOR USE</vt:lpstr>
      <vt:lpstr>Hello world!</vt:lpstr>
      <vt:lpstr>1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wu0792</dc:creator>
  <cp:lastModifiedBy>wu0792</cp:lastModifiedBy>
  <cp:revision>119</cp:revision>
  <dcterms:modified xsi:type="dcterms:W3CDTF">2018-09-26T23:40:50Z</dcterms:modified>
</cp:coreProperties>
</file>