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85" r:id="rId3"/>
    <p:sldId id="309" r:id="rId4"/>
    <p:sldId id="297" r:id="rId5"/>
    <p:sldId id="298" r:id="rId6"/>
    <p:sldId id="299" r:id="rId7"/>
    <p:sldId id="308" r:id="rId8"/>
    <p:sldId id="300" r:id="rId9"/>
    <p:sldId id="301" r:id="rId10"/>
    <p:sldId id="302" r:id="rId11"/>
    <p:sldId id="303" r:id="rId12"/>
    <p:sldId id="306" r:id="rId13"/>
    <p:sldId id="304" r:id="rId14"/>
    <p:sldId id="307" r:id="rId15"/>
    <p:sldId id="279" r:id="rId16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8"/>
      <p:bold r:id="rId19"/>
    </p:embeddedFont>
    <p:embeddedFont>
      <p:font typeface="Cousin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580DA-793C-4563-942F-393316C39D67}">
  <a:tblStyle styleId="{8FF580DA-793C-4563-942F-393316C3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671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54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D85C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3187332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11262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3768071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1974521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153103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1405912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Subtitle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-1307315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67913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510271" y="-2395402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12054" y="1328695"/>
            <a:ext cx="7114846" cy="766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3435830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4814831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4814831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4814831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20;p3"/>
          <p:cNvSpPr/>
          <p:nvPr userDrawn="1"/>
        </p:nvSpPr>
        <p:spPr>
          <a:xfrm rot="5716721">
            <a:off x="7177908" y="1327210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64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021195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6906500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3963848" y="2224892"/>
            <a:ext cx="1220400" cy="1220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Google Shape;50;p7"/>
          <p:cNvSpPr txBox="1">
            <a:spLocks noGrp="1"/>
          </p:cNvSpPr>
          <p:nvPr>
            <p:ph type="body" idx="2"/>
          </p:nvPr>
        </p:nvSpPr>
        <p:spPr>
          <a:xfrm>
            <a:off x="1013425" y="3603893"/>
            <a:ext cx="1250382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50;p7"/>
          <p:cNvSpPr txBox="1">
            <a:spLocks noGrp="1"/>
          </p:cNvSpPr>
          <p:nvPr>
            <p:ph type="body" idx="16"/>
          </p:nvPr>
        </p:nvSpPr>
        <p:spPr>
          <a:xfrm>
            <a:off x="3960811" y="3603893"/>
            <a:ext cx="1268137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50;p7"/>
          <p:cNvSpPr txBox="1">
            <a:spLocks noGrp="1"/>
          </p:cNvSpPr>
          <p:nvPr>
            <p:ph type="body" idx="17"/>
          </p:nvPr>
        </p:nvSpPr>
        <p:spPr>
          <a:xfrm>
            <a:off x="6889072" y="3603893"/>
            <a:ext cx="1260629" cy="68930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207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50;p7"/>
          <p:cNvSpPr txBox="1">
            <a:spLocks noGrp="1"/>
          </p:cNvSpPr>
          <p:nvPr>
            <p:ph type="body" idx="18"/>
          </p:nvPr>
        </p:nvSpPr>
        <p:spPr>
          <a:xfrm>
            <a:off x="6178858" y="145185"/>
            <a:ext cx="2823099" cy="34308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114300" lvl="0" indent="0" algn="r" rtl="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91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4161962" y="17757"/>
            <a:ext cx="4973160" cy="346249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标题 7"/>
          <p:cNvSpPr txBox="1">
            <a:spLocks/>
          </p:cNvSpPr>
          <p:nvPr userDrawn="1"/>
        </p:nvSpPr>
        <p:spPr>
          <a:xfrm>
            <a:off x="1219200" y="1784413"/>
            <a:ext cx="4973160" cy="34624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8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19174" y="2143125"/>
            <a:ext cx="7107825" cy="2339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0000" lvl="0"/>
            <a:r>
              <a:rPr lang="zh-CN" altLang="en-US" dirty="0" smtClean="0">
                <a:solidFill>
                  <a:schemeClr val="bg1"/>
                </a:solidFill>
              </a:rPr>
              <a:t>前端自动化</a:t>
            </a:r>
            <a:r>
              <a:rPr lang="zh-CN" altLang="en-US" dirty="0">
                <a:solidFill>
                  <a:schemeClr val="bg1"/>
                </a:solidFill>
              </a:rPr>
              <a:t>测试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一些尝试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邬明鸣 </a:t>
            </a:r>
            <a:r>
              <a:rPr lang="en-US" altLang="zh-CN" sz="2000" dirty="0" smtClean="0">
                <a:solidFill>
                  <a:schemeClr val="bg1"/>
                </a:solidFill>
              </a:rPr>
              <a:t>2018-9-24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2) </a:t>
            </a:r>
            <a:r>
              <a:rPr lang="zh-CN" altLang="en-US" b="1" dirty="0" smtClean="0">
                <a:solidFill>
                  <a:schemeClr val="bg1"/>
                </a:solidFill>
              </a:rPr>
              <a:t>用户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行为事件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3) </a:t>
            </a:r>
            <a:r>
              <a:rPr lang="zh-CN" altLang="en-US" b="1" dirty="0" smtClean="0">
                <a:solidFill>
                  <a:schemeClr val="bg1"/>
                </a:solidFill>
              </a:rPr>
              <a:t>浏览器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渲染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154904"/>
            <a:chOff x="6647432" y="3935057"/>
            <a:chExt cx="1885950" cy="172381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0"/>
              <a:ext cx="1885950" cy="4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network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navigate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9" name="云形 48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4) </a:t>
            </a:r>
            <a:r>
              <a:rPr lang="zh-CN" altLang="en-US" b="1" dirty="0" smtClean="0">
                <a:solidFill>
                  <a:schemeClr val="bg1"/>
                </a:solidFill>
              </a:rPr>
              <a:t>输出包含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所有事件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CN" b="1" dirty="0" err="1" smtClean="0">
                <a:solidFill>
                  <a:schemeClr val="bg1"/>
                </a:solidFill>
              </a:rPr>
              <a:t>json</a:t>
            </a:r>
            <a:r>
              <a:rPr lang="zh-CN" altLang="en-US" b="1" dirty="0" smtClean="0">
                <a:solidFill>
                  <a:schemeClr val="bg1"/>
                </a:solidFill>
              </a:rPr>
              <a:t>文件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333625"/>
            <a:ext cx="1219200" cy="12192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929700" y="34806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</a:rPr>
              <a:t>data.json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54" y="3500400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-server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48500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server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3543300"/>
            <a:ext cx="1219200" cy="12192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643450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bg1"/>
                </a:solidFill>
              </a:rPr>
              <a:t>data.json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995275" y="1042950"/>
            <a:ext cx="1220400" cy="1220400"/>
          </a:xfrm>
        </p:spPr>
      </p:pic>
      <p:sp>
        <p:nvSpPr>
          <p:cNvPr id="53" name="文本框 52"/>
          <p:cNvSpPr txBox="1"/>
          <p:nvPr/>
        </p:nvSpPr>
        <p:spPr>
          <a:xfrm>
            <a:off x="662500" y="23662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4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50" y="3500400"/>
            <a:ext cx="1220400" cy="1220400"/>
          </a:xfrm>
        </p:spPr>
      </p:pic>
      <p:sp>
        <p:nvSpPr>
          <p:cNvPr id="55" name="文本框 54"/>
          <p:cNvSpPr txBox="1"/>
          <p:nvPr/>
        </p:nvSpPr>
        <p:spPr>
          <a:xfrm>
            <a:off x="7129975" y="467129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screen shot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81" y="3543300"/>
            <a:ext cx="837838" cy="121920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091625" y="469034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puppeteer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58" name="Google Shape;21;p3"/>
          <p:cNvCxnSpPr/>
          <p:nvPr/>
        </p:nvCxnSpPr>
        <p:spPr>
          <a:xfrm>
            <a:off x="2419351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21;p3"/>
          <p:cNvCxnSpPr/>
          <p:nvPr/>
        </p:nvCxnSpPr>
        <p:spPr>
          <a:xfrm>
            <a:off x="4714876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21;p3"/>
          <p:cNvCxnSpPr/>
          <p:nvPr/>
        </p:nvCxnSpPr>
        <p:spPr>
          <a:xfrm>
            <a:off x="6581776" y="4133405"/>
            <a:ext cx="657224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21;p3"/>
          <p:cNvCxnSpPr/>
          <p:nvPr/>
        </p:nvCxnSpPr>
        <p:spPr>
          <a:xfrm flipH="1">
            <a:off x="1543050" y="2952305"/>
            <a:ext cx="1" cy="46717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13" y="1200149"/>
            <a:ext cx="996525" cy="996525"/>
          </a:xfrm>
        </p:spPr>
      </p:pic>
      <p:sp>
        <p:nvSpPr>
          <p:cNvPr id="63" name="文本框 62"/>
          <p:cNvSpPr txBox="1"/>
          <p:nvPr/>
        </p:nvSpPr>
        <p:spPr>
          <a:xfrm>
            <a:off x="7139500" y="2280515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compare</a:t>
            </a:r>
          </a:p>
          <a:p>
            <a:pPr algn="ctr"/>
            <a:r>
              <a:rPr lang="en-US" altLang="zh-CN" sz="1800" b="1" dirty="0" smtClean="0">
                <a:solidFill>
                  <a:schemeClr val="bg1"/>
                </a:solidFill>
              </a:rPr>
              <a:t>images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cxnSp>
        <p:nvCxnSpPr>
          <p:cNvPr id="64" name="Google Shape;21;p3"/>
          <p:cNvCxnSpPr/>
          <p:nvPr/>
        </p:nvCxnSpPr>
        <p:spPr>
          <a:xfrm flipV="1">
            <a:off x="8067677" y="3019425"/>
            <a:ext cx="0" cy="39008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566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r>
              <a:rPr lang="en-US" altLang="zh-CN" dirty="0" smtClean="0"/>
              <a:t>ATS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62450" y="1298961"/>
            <a:ext cx="0" cy="4204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855495" y="2658009"/>
            <a:ext cx="12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不足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95" y="1830846"/>
            <a:ext cx="776963" cy="776963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473995" y="2658009"/>
            <a:ext cx="12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优点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34" y="1895480"/>
            <a:ext cx="712329" cy="71232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52474" y="3396690"/>
            <a:ext cx="34691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录制过程简单、低成本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不用</a:t>
            </a:r>
            <a:r>
              <a:rPr lang="zh-CN" altLang="en-US" sz="1800" dirty="0">
                <a:solidFill>
                  <a:schemeClr val="bg1"/>
                </a:solidFill>
              </a:rPr>
              <a:t>了解业务、不用写代码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19675" y="3396690"/>
            <a:ext cx="3495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业务</a:t>
            </a:r>
            <a:r>
              <a:rPr lang="zh-CN" altLang="en-US" sz="1800" dirty="0">
                <a:solidFill>
                  <a:schemeClr val="bg1"/>
                </a:solidFill>
              </a:rPr>
              <a:t>可能</a:t>
            </a:r>
            <a:r>
              <a:rPr lang="zh-CN" altLang="en-US" sz="1800" dirty="0" smtClean="0">
                <a:solidFill>
                  <a:schemeClr val="bg1"/>
                </a:solidFill>
              </a:rPr>
              <a:t>影响验证结果，</a:t>
            </a:r>
            <a:r>
              <a:rPr lang="zh-CN" altLang="en-US" sz="1800" dirty="0">
                <a:solidFill>
                  <a:schemeClr val="bg1"/>
                </a:solidFill>
              </a:rPr>
              <a:t>不能自行判断是否通过测试</a:t>
            </a:r>
          </a:p>
          <a:p>
            <a:pPr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</a:rPr>
              <a:t>只适用于前端测试</a:t>
            </a:r>
          </a:p>
        </p:txBody>
      </p:sp>
      <p:grpSp>
        <p:nvGrpSpPr>
          <p:cNvPr id="18" name="Google Shape;29;p4"/>
          <p:cNvGrpSpPr/>
          <p:nvPr/>
        </p:nvGrpSpPr>
        <p:grpSpPr>
          <a:xfrm>
            <a:off x="504925" y="5164953"/>
            <a:ext cx="1259144" cy="1230301"/>
            <a:chOff x="3754950" y="1132925"/>
            <a:chExt cx="1580939" cy="1544725"/>
          </a:xfrm>
        </p:grpSpPr>
        <p:sp>
          <p:nvSpPr>
            <p:cNvPr id="19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32;p4"/>
            <p:cNvCxnSpPr>
              <a:endCxn id="19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23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24" name="Google Shape;35;p4"/>
            <p:cNvCxnSpPr>
              <a:stCxn id="19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271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2546647" y="2762270"/>
            <a:ext cx="6104409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sz="6000" b="1" dirty="0" smtClean="0"/>
              <a:t>谢谢大家</a:t>
            </a:r>
            <a:r>
              <a:rPr lang="en" sz="6000" b="1" dirty="0" smtClean="0"/>
              <a:t>!</a:t>
            </a:r>
            <a:br>
              <a:rPr lang="en" sz="6000" b="1" dirty="0" smtClean="0"/>
            </a:br>
            <a:r>
              <a:rPr lang="en-US" altLang="zh-CN" sz="2800" dirty="0" smtClean="0"/>
              <a:t>Now, it’s show time.</a:t>
            </a:r>
            <a:endParaRPr sz="2800" b="1" dirty="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874236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1013425" y="3729515"/>
            <a:ext cx="1250382" cy="457924"/>
          </a:xfrm>
        </p:spPr>
        <p:txBody>
          <a:bodyPr/>
          <a:lstStyle/>
          <a:p>
            <a:r>
              <a:rPr lang="zh-CN" altLang="en-US" sz="2800" dirty="0" smtClean="0"/>
              <a:t>思路篇</a:t>
            </a:r>
            <a:endParaRPr lang="zh-CN" altLang="en-US" sz="2800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960811" y="3729515"/>
            <a:ext cx="1268137" cy="457924"/>
          </a:xfrm>
        </p:spPr>
        <p:txBody>
          <a:bodyPr/>
          <a:lstStyle/>
          <a:p>
            <a:r>
              <a:rPr lang="zh-CN" altLang="en-US" sz="2800" dirty="0" smtClean="0"/>
              <a:t>架构篇</a:t>
            </a:r>
            <a:endParaRPr lang="zh-CN" altLang="en-US" sz="280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889072" y="3729515"/>
            <a:ext cx="1260629" cy="457924"/>
          </a:xfrm>
        </p:spPr>
        <p:txBody>
          <a:bodyPr/>
          <a:lstStyle/>
          <a:p>
            <a:r>
              <a:rPr lang="zh-CN" altLang="en-US" sz="2800" dirty="0" smtClean="0"/>
              <a:t>原理篇</a:t>
            </a:r>
            <a:endParaRPr lang="zh-CN" altLang="en-US" sz="2800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22044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22044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931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传统前端自动化测试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r>
              <a:rPr lang="zh-CN" altLang="en-US" dirty="0" smtClean="0"/>
              <a:t>渲染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r>
              <a:rPr lang="en-US" altLang="zh-CN" dirty="0" smtClean="0"/>
              <a:t>DOM</a:t>
            </a:r>
          </a:p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127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痛点在哪？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费时费力，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3694111" y="4814831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大量延时，等待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频繁查找</a:t>
            </a:r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657475" y="4047680"/>
            <a:ext cx="98908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1;p3"/>
          <p:cNvCxnSpPr/>
          <p:nvPr/>
        </p:nvCxnSpPr>
        <p:spPr>
          <a:xfrm>
            <a:off x="5543550" y="4047680"/>
            <a:ext cx="108433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可能优化？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用户角度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5" y="3435830"/>
            <a:ext cx="1220400" cy="1220400"/>
          </a:xfrm>
        </p:spPr>
      </p:pic>
      <p:pic>
        <p:nvPicPr>
          <p:cNvPr id="21" name="图片占位符 2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00" y="3435830"/>
            <a:ext cx="1220400" cy="1220400"/>
          </a:xfrm>
        </p:spPr>
      </p:pic>
      <p:sp>
        <p:nvSpPr>
          <p:cNvPr id="22" name="文本占位符 21"/>
          <p:cNvSpPr>
            <a:spLocks noGrp="1"/>
          </p:cNvSpPr>
          <p:nvPr>
            <p:ph type="body" idx="2"/>
          </p:nvPr>
        </p:nvSpPr>
        <p:spPr>
          <a:xfrm>
            <a:off x="828675" y="4814831"/>
            <a:ext cx="1682782" cy="689304"/>
          </a:xfrm>
        </p:spPr>
        <p:txBody>
          <a:bodyPr/>
          <a:lstStyle/>
          <a:p>
            <a:r>
              <a:rPr lang="zh-CN" altLang="en-US" dirty="0" smtClean="0"/>
              <a:t>用户访问网站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/>
          </p:nvPr>
        </p:nvSpPr>
        <p:spPr>
          <a:xfrm>
            <a:off x="2757294" y="4730078"/>
            <a:ext cx="1706564" cy="689304"/>
          </a:xfrm>
        </p:spPr>
        <p:txBody>
          <a:bodyPr/>
          <a:lstStyle/>
          <a:p>
            <a:r>
              <a:rPr lang="zh-CN" altLang="en-US" dirty="0" smtClean="0"/>
              <a:t>前端通过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/>
          </p:nvPr>
        </p:nvSpPr>
        <p:spPr>
          <a:xfrm>
            <a:off x="6648450" y="4814831"/>
            <a:ext cx="1806051" cy="689304"/>
          </a:xfrm>
        </p:spPr>
        <p:txBody>
          <a:bodyPr/>
          <a:lstStyle/>
          <a:p>
            <a:r>
              <a:rPr lang="zh-CN" altLang="en-US" dirty="0" smtClean="0"/>
              <a:t>接口访问</a:t>
            </a: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思路篇</a:t>
            </a:r>
            <a:endParaRPr lang="zh-CN" altLang="en-US" dirty="0"/>
          </a:p>
        </p:txBody>
      </p:sp>
      <p:cxnSp>
        <p:nvCxnSpPr>
          <p:cNvPr id="23" name="Google Shape;21;p3"/>
          <p:cNvCxnSpPr/>
          <p:nvPr/>
        </p:nvCxnSpPr>
        <p:spPr>
          <a:xfrm>
            <a:off x="23622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图片占位符 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7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占位符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6" y="3435830"/>
            <a:ext cx="1220400" cy="12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17"/>
          <p:cNvSpPr txBox="1">
            <a:spLocks/>
          </p:cNvSpPr>
          <p:nvPr/>
        </p:nvSpPr>
        <p:spPr>
          <a:xfrm>
            <a:off x="4709695" y="4730078"/>
            <a:ext cx="1706564" cy="6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▫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zh-CN" altLang="en-US" dirty="0" smtClean="0"/>
              <a:t>站点向接口发发请求</a:t>
            </a:r>
            <a:endParaRPr lang="zh-CN" altLang="en-US" dirty="0"/>
          </a:p>
        </p:txBody>
      </p:sp>
      <p:cxnSp>
        <p:nvCxnSpPr>
          <p:cNvPr id="20" name="Google Shape;21;p3"/>
          <p:cNvCxnSpPr/>
          <p:nvPr/>
        </p:nvCxnSpPr>
        <p:spPr>
          <a:xfrm>
            <a:off x="4295776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;p3"/>
          <p:cNvCxnSpPr/>
          <p:nvPr/>
        </p:nvCxnSpPr>
        <p:spPr>
          <a:xfrm>
            <a:off x="6248401" y="4057205"/>
            <a:ext cx="571499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架构篇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62450" y="1298961"/>
            <a:ext cx="0" cy="4204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539300" y="1890667"/>
            <a:ext cx="1885950" cy="1592572"/>
            <a:chOff x="6510850" y="2276475"/>
            <a:chExt cx="1885950" cy="1592572"/>
          </a:xfrm>
        </p:grpSpPr>
        <p:sp>
          <p:nvSpPr>
            <p:cNvPr id="2" name="文本框 1"/>
            <p:cNvSpPr txBox="1"/>
            <p:nvPr/>
          </p:nvSpPr>
          <p:spPr>
            <a:xfrm>
              <a:off x="6510850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server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526" y="22764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157800" y="1890667"/>
            <a:ext cx="1885950" cy="1592572"/>
            <a:chOff x="995875" y="2276475"/>
            <a:chExt cx="1885950" cy="1592572"/>
          </a:xfrm>
        </p:grpSpPr>
        <p:sp>
          <p:nvSpPr>
            <p:cNvPr id="53" name="文本框 52"/>
            <p:cNvSpPr txBox="1"/>
            <p:nvPr/>
          </p:nvSpPr>
          <p:spPr>
            <a:xfrm>
              <a:off x="995875" y="3499715"/>
              <a:ext cx="18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 smtClean="0">
                  <a:solidFill>
                    <a:schemeClr val="bg1"/>
                  </a:solidFill>
                </a:rPr>
                <a:t>ats</a:t>
              </a:r>
              <a:r>
                <a:rPr lang="en-US" altLang="zh-CN" sz="1800" b="1" dirty="0" smtClean="0">
                  <a:solidFill>
                    <a:schemeClr val="bg1"/>
                  </a:solidFill>
                </a:rPr>
                <a:t> client</a:t>
              </a:r>
              <a:endParaRPr lang="zh-CN" altLang="en-US" sz="1800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276475"/>
              <a:ext cx="1219200" cy="1219200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752474" y="3866708"/>
            <a:ext cx="34691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录制页面跳转、网络请求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监听浏览器</a:t>
            </a:r>
            <a:r>
              <a:rPr lang="zh-CN" altLang="en-US" sz="1800" dirty="0">
                <a:solidFill>
                  <a:schemeClr val="bg1"/>
                </a:solidFill>
              </a:rPr>
              <a:t>内的</a:t>
            </a:r>
            <a:r>
              <a:rPr lang="zh-CN" altLang="en-US" sz="1800" dirty="0" smtClean="0">
                <a:solidFill>
                  <a:schemeClr val="bg1"/>
                </a:solidFill>
              </a:rPr>
              <a:t>用户行为事件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监听</a:t>
            </a:r>
            <a:r>
              <a:rPr lang="en-US" altLang="zh-CN" sz="1800" dirty="0" smtClean="0">
                <a:solidFill>
                  <a:schemeClr val="bg1"/>
                </a:solidFill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</a:rPr>
              <a:t>改变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19675" y="3866708"/>
            <a:ext cx="34956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</a:rPr>
              <a:t>还原浏览器内发生的整个</a:t>
            </a:r>
            <a:r>
              <a:rPr lang="zh-CN" altLang="en-US" sz="1800" dirty="0" smtClean="0">
                <a:solidFill>
                  <a:schemeClr val="bg1"/>
                </a:solidFill>
              </a:rPr>
              <a:t>事情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录制</a:t>
            </a:r>
            <a:r>
              <a:rPr lang="en-US" altLang="zh-CN" sz="1800" dirty="0">
                <a:solidFill>
                  <a:schemeClr val="bg1"/>
                </a:solidFill>
              </a:rPr>
              <a:t>expect</a:t>
            </a:r>
            <a:r>
              <a:rPr lang="zh-CN" altLang="en-US" sz="1800" dirty="0">
                <a:solidFill>
                  <a:schemeClr val="bg1"/>
                </a:solidFill>
              </a:rPr>
              <a:t>、测试</a:t>
            </a:r>
            <a:r>
              <a:rPr lang="en-US" altLang="zh-CN" sz="1800" dirty="0" smtClean="0">
                <a:solidFill>
                  <a:schemeClr val="bg1"/>
                </a:solidFill>
              </a:rPr>
              <a:t>actual</a:t>
            </a:r>
          </a:p>
          <a:p>
            <a:pPr>
              <a:spcAft>
                <a:spcPts val="1200"/>
              </a:spcAft>
            </a:pPr>
            <a:r>
              <a:rPr lang="zh-CN" altLang="en-US" sz="1800" dirty="0" smtClean="0">
                <a:solidFill>
                  <a:schemeClr val="bg1"/>
                </a:solidFill>
              </a:rPr>
              <a:t>将</a:t>
            </a:r>
            <a:r>
              <a:rPr lang="en-US" altLang="zh-CN" sz="1800" dirty="0" err="1">
                <a:solidFill>
                  <a:schemeClr val="bg1"/>
                </a:solidFill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</a:rPr>
              <a:t>截图并对比，生成差异</a:t>
            </a:r>
          </a:p>
        </p:txBody>
      </p:sp>
    </p:spTree>
    <p:extLst>
      <p:ext uri="{BB962C8B-B14F-4D97-AF65-F5344CB8AC3E}">
        <p14:creationId xmlns:p14="http://schemas.microsoft.com/office/powerpoint/2010/main" val="31891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/>
              <a:t>原理篇</a:t>
            </a:r>
            <a:r>
              <a:rPr lang="en-US" altLang="zh-CN" dirty="0" smtClean="0"/>
              <a:t>-client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6"/>
            <a:ext cx="1750610" cy="1262909"/>
            <a:chOff x="5135255" y="4726481"/>
            <a:chExt cx="1885950" cy="136054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over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2"/>
            <a:ext cx="1480534" cy="844048"/>
            <a:chOff x="2439507" y="5282856"/>
            <a:chExt cx="1885950" cy="1181097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change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8"/>
            <a:ext cx="1391056" cy="1010485"/>
            <a:chOff x="1209660" y="5172756"/>
            <a:chExt cx="1885950" cy="136998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blur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4"/>
            <a:ext cx="1512937" cy="1192200"/>
            <a:chOff x="395968" y="4258226"/>
            <a:chExt cx="1885950" cy="148613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focus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mouse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960906"/>
            <a:chOff x="210817" y="715351"/>
            <a:chExt cx="1885950" cy="14198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20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resize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down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086421"/>
            <a:chOff x="2964487" y="1182612"/>
            <a:chExt cx="1885950" cy="124864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key up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mutation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065931"/>
            <a:chOff x="5056957" y="2449935"/>
            <a:chExt cx="1885950" cy="149053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4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scroll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1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>
                    <a:lumMod val="65000"/>
                  </a:schemeClr>
                </a:solidFill>
              </a:rPr>
              <a:t>9</a:t>
            </a:fld>
            <a:endParaRPr lang="e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3757525" y="2766975"/>
            <a:ext cx="1220400" cy="1220400"/>
          </a:xfrm>
        </p:spPr>
      </p:pic>
      <p:sp>
        <p:nvSpPr>
          <p:cNvPr id="15" name="文本占位符 14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原理篇</a:t>
            </a:r>
            <a:r>
              <a:rPr lang="en-US" altLang="zh-CN" dirty="0" smtClean="0">
                <a:solidFill>
                  <a:schemeClr val="bg1"/>
                </a:solidFill>
              </a:rPr>
              <a:t>-client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4750" y="409026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 smtClean="0">
                <a:solidFill>
                  <a:schemeClr val="bg1"/>
                </a:solidFill>
              </a:rPr>
              <a:t>ats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client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01464" y="4908504"/>
            <a:ext cx="1273102" cy="1053329"/>
            <a:chOff x="6647432" y="3935057"/>
            <a:chExt cx="1885950" cy="157220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07" y="3935057"/>
              <a:ext cx="1219200" cy="121920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6647432" y="51994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network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06991" y="5241764"/>
            <a:ext cx="1750610" cy="1284995"/>
            <a:chOff x="5135255" y="4726481"/>
            <a:chExt cx="1885950" cy="138433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30" y="4726481"/>
              <a:ext cx="1219200" cy="121920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5255" y="5779249"/>
              <a:ext cx="1885950" cy="331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over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14530" y="656001"/>
            <a:ext cx="1480534" cy="931878"/>
            <a:chOff x="2439507" y="5282856"/>
            <a:chExt cx="1885950" cy="1304000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256" y="5282856"/>
              <a:ext cx="810453" cy="80417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439507" y="6156176"/>
              <a:ext cx="1885950" cy="43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change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72862" y="4462009"/>
            <a:ext cx="1391056" cy="1091249"/>
            <a:chOff x="1209660" y="5172756"/>
            <a:chExt cx="1885950" cy="14794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35" y="5172756"/>
              <a:ext cx="1219200" cy="12192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209660" y="6234963"/>
              <a:ext cx="1885950" cy="4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blur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273" y="4920535"/>
            <a:ext cx="1512937" cy="1253074"/>
            <a:chOff x="395968" y="4258226"/>
            <a:chExt cx="1885950" cy="156201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87" y="4258226"/>
              <a:ext cx="1219200" cy="12192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95968" y="5436585"/>
              <a:ext cx="1885950" cy="38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focus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643" y="2227989"/>
            <a:ext cx="1527744" cy="1408977"/>
            <a:chOff x="1577842" y="3165557"/>
            <a:chExt cx="1885950" cy="173933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400" y="3165557"/>
              <a:ext cx="1219200" cy="1379354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77842" y="4524951"/>
              <a:ext cx="1885950" cy="379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96617" y="2892312"/>
            <a:ext cx="1885950" cy="1356683"/>
            <a:chOff x="162466" y="2766975"/>
            <a:chExt cx="1885950" cy="135668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9" y="2766975"/>
              <a:ext cx="994464" cy="994464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2466" y="3815881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mouse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966" y="973261"/>
            <a:ext cx="1276350" cy="1060389"/>
            <a:chOff x="210817" y="715351"/>
            <a:chExt cx="1885950" cy="156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00" y="715351"/>
              <a:ext cx="1219200" cy="12192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10817" y="1827419"/>
              <a:ext cx="1885950" cy="45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resize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0183" y="460581"/>
            <a:ext cx="1885950" cy="1332611"/>
            <a:chOff x="1683365" y="548375"/>
            <a:chExt cx="1885950" cy="1332611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726" y="548375"/>
              <a:ext cx="1219200" cy="121920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683365" y="1573209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down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46612" y="1478726"/>
            <a:ext cx="1640928" cy="1126407"/>
            <a:chOff x="2964487" y="1182612"/>
            <a:chExt cx="1885950" cy="129460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1949" y="1182612"/>
              <a:ext cx="1219200" cy="1219200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964487" y="2123479"/>
              <a:ext cx="1885950" cy="35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key up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70019" y="738535"/>
            <a:ext cx="1885950" cy="1528257"/>
            <a:chOff x="4725475" y="548375"/>
            <a:chExt cx="1885950" cy="152825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708" y="548375"/>
              <a:ext cx="1219200" cy="1219200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725475" y="176885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chemeClr val="bg1">
                      <a:lumMod val="65000"/>
                    </a:schemeClr>
                  </a:solidFill>
                </a:rPr>
                <a:t>dom</a:t>
              </a:r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 mutation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2994" y="3036455"/>
            <a:ext cx="1885950" cy="1316635"/>
            <a:chOff x="6199018" y="2277367"/>
            <a:chExt cx="1885950" cy="131663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425" y="2277367"/>
              <a:ext cx="1061137" cy="1052911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6199018" y="3286225"/>
              <a:ext cx="18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navigate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89857" y="5116003"/>
            <a:ext cx="1348704" cy="1153607"/>
            <a:chOff x="5056957" y="2449935"/>
            <a:chExt cx="1885950" cy="1613137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332" y="2449935"/>
              <a:ext cx="1219200" cy="1219200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5056957" y="3632695"/>
              <a:ext cx="1885950" cy="43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65000"/>
                    </a:schemeClr>
                  </a:solidFill>
                </a:rPr>
                <a:t>scroll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云形 5"/>
          <p:cNvSpPr/>
          <p:nvPr/>
        </p:nvSpPr>
        <p:spPr>
          <a:xfrm>
            <a:off x="7107432" y="1450292"/>
            <a:ext cx="1888620" cy="117932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1) </a:t>
            </a:r>
            <a:r>
              <a:rPr lang="zh-CN" altLang="en-US" b="1" dirty="0" smtClean="0">
                <a:solidFill>
                  <a:schemeClr val="bg1"/>
                </a:solidFill>
              </a:rPr>
              <a:t>浏览器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初始化事件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344</Words>
  <Application>Microsoft Office PowerPoint</Application>
  <PresentationFormat>全屏显示(4:3)</PresentationFormat>
  <Paragraphs>151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Cousine</vt:lpstr>
      <vt:lpstr>Arial</vt:lpstr>
      <vt:lpstr>宋体</vt:lpstr>
      <vt:lpstr>Valentine template</vt:lpstr>
      <vt:lpstr>前端自动化测试的 一些尝试   邬明鸣 2018-9-24</vt:lpstr>
      <vt:lpstr>目录</vt:lpstr>
      <vt:lpstr>传统前端自动化测试</vt:lpstr>
      <vt:lpstr>痛点在哪？</vt:lpstr>
      <vt:lpstr>可能优化？</vt:lpstr>
      <vt:lpstr>用户角度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谢谢大家! Now, it’s show time.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wu0792</dc:creator>
  <cp:lastModifiedBy>wu0792</cp:lastModifiedBy>
  <cp:revision>154</cp:revision>
  <dcterms:modified xsi:type="dcterms:W3CDTF">2018-09-27T14:59:37Z</dcterms:modified>
</cp:coreProperties>
</file>