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96" r:id="rId3"/>
    <p:sldId id="285" r:id="rId4"/>
    <p:sldId id="297" r:id="rId5"/>
    <p:sldId id="298" r:id="rId6"/>
    <p:sldId id="299" r:id="rId7"/>
    <p:sldId id="308" r:id="rId8"/>
    <p:sldId id="300" r:id="rId9"/>
    <p:sldId id="301" r:id="rId10"/>
    <p:sldId id="302" r:id="rId11"/>
    <p:sldId id="303" r:id="rId12"/>
    <p:sldId id="306" r:id="rId13"/>
    <p:sldId id="304" r:id="rId14"/>
    <p:sldId id="307" r:id="rId15"/>
    <p:sldId id="279" r:id="rId16"/>
    <p:sldId id="283" r:id="rId17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9"/>
      <p:bold r:id="rId20"/>
    </p:embeddedFont>
    <p:embeddedFont>
      <p:font typeface="Cousin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580DA-793C-4563-942F-393316C39D67}">
  <a:tblStyle styleId="{8FF580DA-793C-4563-942F-393316C39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71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0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54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77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3D85C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3187332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11262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3768071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1974521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153103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1405912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Subtitle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-13073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67913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4510271" y="-239540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12054" y="1328695"/>
            <a:ext cx="7114846" cy="766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4814831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4814831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4814831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20;p3"/>
          <p:cNvSpPr/>
          <p:nvPr userDrawn="1"/>
        </p:nvSpPr>
        <p:spPr>
          <a:xfrm rot="5716721">
            <a:off x="7177908" y="1327210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64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3603893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3603893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3603893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20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91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4161962" y="17757"/>
            <a:ext cx="4973160" cy="346249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标题 7"/>
          <p:cNvSpPr txBox="1">
            <a:spLocks/>
          </p:cNvSpPr>
          <p:nvPr userDrawn="1"/>
        </p:nvSpPr>
        <p:spPr>
          <a:xfrm>
            <a:off x="1219200" y="1784413"/>
            <a:ext cx="4973160" cy="34624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0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9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62" r:id="rId4"/>
    <p:sldLayoutId id="2147483654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19174" y="2143125"/>
            <a:ext cx="7107825" cy="2339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0000" lvl="0"/>
            <a:r>
              <a:rPr lang="zh-CN" altLang="en-US" dirty="0" smtClean="0">
                <a:solidFill>
                  <a:schemeClr val="bg1"/>
                </a:solidFill>
              </a:rPr>
              <a:t>前端自动化</a:t>
            </a:r>
            <a:r>
              <a:rPr lang="zh-CN" altLang="en-US" dirty="0">
                <a:solidFill>
                  <a:schemeClr val="bg1"/>
                </a:solidFill>
              </a:rPr>
              <a:t>测试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一些尝试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邬明鸣 </a:t>
            </a:r>
            <a:r>
              <a:rPr lang="en-US" altLang="zh-CN" sz="2000" dirty="0" smtClean="0">
                <a:solidFill>
                  <a:schemeClr val="bg1"/>
                </a:solidFill>
              </a:rPr>
              <a:t>2018-9-24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6"/>
            <a:ext cx="1750610" cy="1262909"/>
            <a:chOff x="5135255" y="4726481"/>
            <a:chExt cx="1885950" cy="136054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over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2"/>
            <a:ext cx="1480534" cy="844048"/>
            <a:chOff x="2439507" y="5282856"/>
            <a:chExt cx="1885950" cy="1181097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change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8"/>
            <a:ext cx="1391056" cy="1010485"/>
            <a:chOff x="1209660" y="5172756"/>
            <a:chExt cx="1885950" cy="136998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blur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4"/>
            <a:ext cx="1512937" cy="1192200"/>
            <a:chOff x="395968" y="4258226"/>
            <a:chExt cx="1885950" cy="148613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focus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960906"/>
            <a:chOff x="210817" y="715351"/>
            <a:chExt cx="1885950" cy="14198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20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resize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086421"/>
            <a:chOff x="2964487" y="1182612"/>
            <a:chExt cx="1885950" cy="124864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065931"/>
            <a:chOff x="5056957" y="2449935"/>
            <a:chExt cx="1885950" cy="149053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4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scroll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云形 48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2) </a:t>
            </a:r>
            <a:r>
              <a:rPr lang="zh-CN" altLang="en-US" b="1" dirty="0" smtClean="0">
                <a:solidFill>
                  <a:schemeClr val="bg1"/>
                </a:solidFill>
              </a:rPr>
              <a:t>用户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行为事件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6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/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mutation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9" name="云形 48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3) </a:t>
            </a:r>
            <a:r>
              <a:rPr lang="zh-CN" altLang="en-US" b="1" dirty="0" smtClean="0">
                <a:solidFill>
                  <a:schemeClr val="bg1"/>
                </a:solidFill>
              </a:rPr>
              <a:t>浏览器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渲染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3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9" name="云形 48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4) </a:t>
            </a:r>
            <a:r>
              <a:rPr lang="zh-CN" altLang="en-US" b="1" dirty="0" smtClean="0">
                <a:solidFill>
                  <a:schemeClr val="bg1"/>
                </a:solidFill>
              </a:rPr>
              <a:t>输出包含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所有事件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的</a:t>
            </a:r>
            <a:r>
              <a:rPr lang="en-US" altLang="zh-CN" b="1" dirty="0" err="1" smtClean="0">
                <a:solidFill>
                  <a:schemeClr val="bg1"/>
                </a:solidFill>
              </a:rPr>
              <a:t>json</a:t>
            </a:r>
            <a:r>
              <a:rPr lang="zh-CN" altLang="en-US" b="1" dirty="0" smtClean="0">
                <a:solidFill>
                  <a:schemeClr val="bg1"/>
                </a:solidFill>
              </a:rPr>
              <a:t>文件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333625"/>
            <a:ext cx="1219200" cy="12192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4929700" y="34806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</a:rPr>
              <a:t>data.json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54" y="3500400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 smtClean="0"/>
              <a:t>-server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48500" y="46903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server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3543300"/>
            <a:ext cx="1219200" cy="12192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643450" y="46903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</a:rPr>
              <a:t>data.json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995275" y="1042950"/>
            <a:ext cx="1220400" cy="1220400"/>
          </a:xfrm>
        </p:spPr>
      </p:pic>
      <p:sp>
        <p:nvSpPr>
          <p:cNvPr id="53" name="文本框 52"/>
          <p:cNvSpPr txBox="1"/>
          <p:nvPr/>
        </p:nvSpPr>
        <p:spPr>
          <a:xfrm>
            <a:off x="662500" y="23662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4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50" y="3500400"/>
            <a:ext cx="1220400" cy="1220400"/>
          </a:xfrm>
        </p:spPr>
      </p:pic>
      <p:sp>
        <p:nvSpPr>
          <p:cNvPr id="55" name="文本框 54"/>
          <p:cNvSpPr txBox="1"/>
          <p:nvPr/>
        </p:nvSpPr>
        <p:spPr>
          <a:xfrm>
            <a:off x="7129975" y="467129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screen shot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81" y="3543300"/>
            <a:ext cx="837838" cy="121920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5091625" y="46903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puppeteer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58" name="Google Shape;21;p3"/>
          <p:cNvCxnSpPr/>
          <p:nvPr/>
        </p:nvCxnSpPr>
        <p:spPr>
          <a:xfrm>
            <a:off x="2419351" y="4133405"/>
            <a:ext cx="6572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21;p3"/>
          <p:cNvCxnSpPr/>
          <p:nvPr/>
        </p:nvCxnSpPr>
        <p:spPr>
          <a:xfrm>
            <a:off x="4714876" y="4133405"/>
            <a:ext cx="6572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21;p3"/>
          <p:cNvCxnSpPr/>
          <p:nvPr/>
        </p:nvCxnSpPr>
        <p:spPr>
          <a:xfrm>
            <a:off x="6581776" y="4133405"/>
            <a:ext cx="6572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21;p3"/>
          <p:cNvCxnSpPr/>
          <p:nvPr/>
        </p:nvCxnSpPr>
        <p:spPr>
          <a:xfrm flipH="1">
            <a:off x="1543050" y="2952305"/>
            <a:ext cx="1" cy="46717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2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13" y="1200149"/>
            <a:ext cx="996525" cy="996525"/>
          </a:xfrm>
        </p:spPr>
      </p:pic>
      <p:sp>
        <p:nvSpPr>
          <p:cNvPr id="63" name="文本框 62"/>
          <p:cNvSpPr txBox="1"/>
          <p:nvPr/>
        </p:nvSpPr>
        <p:spPr>
          <a:xfrm>
            <a:off x="7139500" y="2280515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compare</a:t>
            </a:r>
          </a:p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images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64" name="Google Shape;21;p3"/>
          <p:cNvCxnSpPr/>
          <p:nvPr/>
        </p:nvCxnSpPr>
        <p:spPr>
          <a:xfrm flipV="1">
            <a:off x="8067677" y="3019425"/>
            <a:ext cx="0" cy="39008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5669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r>
              <a:rPr lang="en-US" altLang="zh-CN" dirty="0" smtClean="0"/>
              <a:t>ATS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362450" y="1298961"/>
            <a:ext cx="0" cy="4204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855495" y="2658009"/>
            <a:ext cx="120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不足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95" y="1830846"/>
            <a:ext cx="776963" cy="776963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473995" y="2658009"/>
            <a:ext cx="120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优点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34" y="1895480"/>
            <a:ext cx="712329" cy="71232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52474" y="3396690"/>
            <a:ext cx="34691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录制</a:t>
            </a:r>
            <a:r>
              <a:rPr lang="zh-CN" altLang="en-US" sz="1800" dirty="0" smtClean="0">
                <a:solidFill>
                  <a:schemeClr val="bg1"/>
                </a:solidFill>
              </a:rPr>
              <a:t>过程简单、低成本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不用</a:t>
            </a:r>
            <a:r>
              <a:rPr lang="zh-CN" altLang="en-US" sz="1800" dirty="0">
                <a:solidFill>
                  <a:schemeClr val="bg1"/>
                </a:solidFill>
              </a:rPr>
              <a:t>了解业务、不用写代码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019675" y="3396690"/>
            <a:ext cx="3495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业务</a:t>
            </a:r>
            <a:r>
              <a:rPr lang="zh-CN" altLang="en-US" sz="1800" dirty="0">
                <a:solidFill>
                  <a:schemeClr val="bg1"/>
                </a:solidFill>
              </a:rPr>
              <a:t>可能</a:t>
            </a:r>
            <a:r>
              <a:rPr lang="zh-CN" altLang="en-US" sz="1800" dirty="0" smtClean="0">
                <a:solidFill>
                  <a:schemeClr val="bg1"/>
                </a:solidFill>
              </a:rPr>
              <a:t>影响验证结果，</a:t>
            </a:r>
            <a:r>
              <a:rPr lang="zh-CN" altLang="en-US" sz="1800" dirty="0">
                <a:solidFill>
                  <a:schemeClr val="bg1"/>
                </a:solidFill>
              </a:rPr>
              <a:t>不能自行判断是否通过测试</a:t>
            </a:r>
          </a:p>
          <a:p>
            <a:pPr>
              <a:spcAft>
                <a:spcPts val="1200"/>
              </a:spcAft>
            </a:pPr>
            <a:r>
              <a:rPr lang="zh-CN" altLang="en-US" sz="1800" dirty="0">
                <a:solidFill>
                  <a:schemeClr val="bg1"/>
                </a:solidFill>
              </a:rPr>
              <a:t>只适用于前端测试</a:t>
            </a:r>
          </a:p>
        </p:txBody>
      </p:sp>
      <p:grpSp>
        <p:nvGrpSpPr>
          <p:cNvPr id="18" name="Google Shape;29;p4"/>
          <p:cNvGrpSpPr/>
          <p:nvPr/>
        </p:nvGrpSpPr>
        <p:grpSpPr>
          <a:xfrm>
            <a:off x="504925" y="5164953"/>
            <a:ext cx="1259144" cy="1230301"/>
            <a:chOff x="3754950" y="1132925"/>
            <a:chExt cx="1580939" cy="1544725"/>
          </a:xfrm>
        </p:grpSpPr>
        <p:sp>
          <p:nvSpPr>
            <p:cNvPr id="19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32;p4"/>
            <p:cNvCxnSpPr>
              <a:endCxn id="19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23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24" name="Google Shape;35;p4"/>
            <p:cNvCxnSpPr>
              <a:stCxn id="19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62711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 idx="4294967295"/>
          </p:nvPr>
        </p:nvSpPr>
        <p:spPr>
          <a:xfrm>
            <a:off x="2546647" y="2762270"/>
            <a:ext cx="6104409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sz="6000" b="1" dirty="0" smtClean="0"/>
              <a:t>谢谢大家</a:t>
            </a:r>
            <a:r>
              <a:rPr lang="en" sz="6000" b="1" dirty="0" smtClean="0"/>
              <a:t>!</a:t>
            </a:r>
            <a:br>
              <a:rPr lang="en" sz="6000" b="1" dirty="0" smtClean="0"/>
            </a:br>
            <a:r>
              <a:rPr lang="en-US" altLang="zh-CN" sz="2800" dirty="0" smtClean="0"/>
              <a:t>Now, it’s show time.</a:t>
            </a:r>
            <a:endParaRPr sz="2800" b="1" dirty="0"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874236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 dirty="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09080" y="601291"/>
            <a:ext cx="8229600" cy="1084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dirty="0" smtClean="0"/>
              <a:t>目录</a:t>
            </a:r>
            <a:endParaRPr sz="48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446814" y="1758813"/>
            <a:ext cx="8592683" cy="2639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思路篇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架构</a:t>
            </a:r>
            <a:r>
              <a:rPr lang="zh-CN" altLang="en-US" sz="3600" dirty="0" smtClean="0"/>
              <a:t>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原理篇</a:t>
            </a:r>
          </a:p>
          <a:p>
            <a:pPr marL="0" indent="0">
              <a:buNone/>
            </a:pPr>
            <a:endParaRPr lang="zh-CN" altLang="en-US" sz="3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5" name="Google Shape;118;p17"/>
          <p:cNvGrpSpPr/>
          <p:nvPr/>
        </p:nvGrpSpPr>
        <p:grpSpPr>
          <a:xfrm>
            <a:off x="7580119" y="5399966"/>
            <a:ext cx="1050763" cy="1009381"/>
            <a:chOff x="3075562" y="756050"/>
            <a:chExt cx="2931161" cy="2815726"/>
          </a:xfrm>
        </p:grpSpPr>
        <p:sp>
          <p:nvSpPr>
            <p:cNvPr id="6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9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0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5;p17"/>
            <p:cNvCxnSpPr>
              <a:endCxn id="6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4" name="Google Shape;127;p17"/>
            <p:cNvCxnSpPr>
              <a:stCxn id="6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685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传统前端自动化测试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渲染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31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痛点在哪？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费时费力，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694111" y="48148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大量延时，等待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频繁查找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可能优化？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4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用户角度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75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zh-CN" altLang="en-US" dirty="0" smtClean="0"/>
              <a:t>篇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362450" y="1298961"/>
            <a:ext cx="0" cy="4204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539300" y="1890667"/>
            <a:ext cx="1885950" cy="1592572"/>
            <a:chOff x="6510850" y="2276475"/>
            <a:chExt cx="1885950" cy="1592572"/>
          </a:xfrm>
        </p:grpSpPr>
        <p:sp>
          <p:nvSpPr>
            <p:cNvPr id="2" name="文本框 1"/>
            <p:cNvSpPr txBox="1"/>
            <p:nvPr/>
          </p:nvSpPr>
          <p:spPr>
            <a:xfrm>
              <a:off x="6510850" y="3499715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err="1" smtClean="0">
                  <a:solidFill>
                    <a:schemeClr val="bg1"/>
                  </a:solidFill>
                </a:rPr>
                <a:t>ats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 server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526" y="22764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1157800" y="1890667"/>
            <a:ext cx="1885950" cy="1592572"/>
            <a:chOff x="995875" y="2276475"/>
            <a:chExt cx="1885950" cy="1592572"/>
          </a:xfrm>
        </p:grpSpPr>
        <p:sp>
          <p:nvSpPr>
            <p:cNvPr id="53" name="文本框 52"/>
            <p:cNvSpPr txBox="1"/>
            <p:nvPr/>
          </p:nvSpPr>
          <p:spPr>
            <a:xfrm>
              <a:off x="995875" y="3499715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err="1" smtClean="0">
                  <a:solidFill>
                    <a:schemeClr val="bg1"/>
                  </a:solidFill>
                </a:rPr>
                <a:t>ats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 client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2276475"/>
              <a:ext cx="1219200" cy="1219200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752474" y="3866708"/>
            <a:ext cx="34691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录制页面跳转、网络请求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监听浏览器</a:t>
            </a:r>
            <a:r>
              <a:rPr lang="zh-CN" altLang="en-US" sz="1800" dirty="0">
                <a:solidFill>
                  <a:schemeClr val="bg1"/>
                </a:solidFill>
              </a:rPr>
              <a:t>内的</a:t>
            </a:r>
            <a:r>
              <a:rPr lang="zh-CN" altLang="en-US" sz="1800" dirty="0" smtClean="0">
                <a:solidFill>
                  <a:schemeClr val="bg1"/>
                </a:solidFill>
              </a:rPr>
              <a:t>用户行为事件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监听</a:t>
            </a:r>
            <a:r>
              <a:rPr lang="en-US" altLang="zh-CN" sz="1800" dirty="0" smtClean="0">
                <a:solidFill>
                  <a:schemeClr val="bg1"/>
                </a:solidFill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</a:rPr>
              <a:t>改变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019675" y="3866708"/>
            <a:ext cx="34956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>
                <a:solidFill>
                  <a:schemeClr val="bg1"/>
                </a:solidFill>
              </a:rPr>
              <a:t>还原浏览器内发生的整个</a:t>
            </a:r>
            <a:r>
              <a:rPr lang="zh-CN" altLang="en-US" sz="1800" dirty="0" smtClean="0">
                <a:solidFill>
                  <a:schemeClr val="bg1"/>
                </a:solidFill>
              </a:rPr>
              <a:t>事情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录制</a:t>
            </a:r>
            <a:r>
              <a:rPr lang="en-US" altLang="zh-CN" sz="1800" dirty="0">
                <a:solidFill>
                  <a:schemeClr val="bg1"/>
                </a:solidFill>
              </a:rPr>
              <a:t>expect</a:t>
            </a:r>
            <a:r>
              <a:rPr lang="zh-CN" altLang="en-US" sz="1800" dirty="0">
                <a:solidFill>
                  <a:schemeClr val="bg1"/>
                </a:solidFill>
              </a:rPr>
              <a:t>、测试</a:t>
            </a:r>
            <a:r>
              <a:rPr lang="en-US" altLang="zh-CN" sz="1800" dirty="0" smtClean="0">
                <a:solidFill>
                  <a:schemeClr val="bg1"/>
                </a:solidFill>
              </a:rPr>
              <a:t>actual</a:t>
            </a: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将</a:t>
            </a:r>
            <a:r>
              <a:rPr lang="en-US" altLang="zh-CN" sz="1800" dirty="0" err="1">
                <a:solidFill>
                  <a:schemeClr val="bg1"/>
                </a:solidFill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</a:rPr>
              <a:t>截图并对比，生成差异</a:t>
            </a:r>
          </a:p>
        </p:txBody>
      </p:sp>
    </p:spTree>
    <p:extLst>
      <p:ext uri="{BB962C8B-B14F-4D97-AF65-F5344CB8AC3E}">
        <p14:creationId xmlns:p14="http://schemas.microsoft.com/office/powerpoint/2010/main" val="318915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053329"/>
            <a:chOff x="6647432" y="3935057"/>
            <a:chExt cx="1885950" cy="1572201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network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6"/>
            <a:ext cx="1750610" cy="1262909"/>
            <a:chOff x="5135255" y="4726481"/>
            <a:chExt cx="1885950" cy="136054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over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2"/>
            <a:ext cx="1480534" cy="844048"/>
            <a:chOff x="2439507" y="5282856"/>
            <a:chExt cx="1885950" cy="1181097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change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8"/>
            <a:ext cx="1391056" cy="1010485"/>
            <a:chOff x="1209660" y="5172756"/>
            <a:chExt cx="1885950" cy="136998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blur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4"/>
            <a:ext cx="1512937" cy="1192200"/>
            <a:chOff x="395968" y="4258226"/>
            <a:chExt cx="1885950" cy="148613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focus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960906"/>
            <a:chOff x="210817" y="715351"/>
            <a:chExt cx="1885950" cy="14198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20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resize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086421"/>
            <a:chOff x="2964487" y="1182612"/>
            <a:chExt cx="1885950" cy="124864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/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mutation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navigate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065931"/>
            <a:chOff x="5056957" y="2449935"/>
            <a:chExt cx="1885950" cy="149053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4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scroll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19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>
                    <a:lumMod val="65000"/>
                  </a:schemeClr>
                </a:solidFill>
              </a:rPr>
              <a:t>9</a:t>
            </a:fld>
            <a:endParaRPr lang="e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原理篇</a:t>
            </a:r>
            <a:r>
              <a:rPr lang="en-US" altLang="zh-CN" dirty="0" smtClean="0">
                <a:solidFill>
                  <a:schemeClr val="bg1"/>
                </a:solidFill>
              </a:rPr>
              <a:t>-client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053329"/>
            <a:chOff x="6647432" y="3935057"/>
            <a:chExt cx="1885950" cy="1572201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network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navigate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云形 5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1) </a:t>
            </a:r>
            <a:r>
              <a:rPr lang="zh-CN" altLang="en-US" b="1" dirty="0" smtClean="0">
                <a:solidFill>
                  <a:schemeClr val="bg1"/>
                </a:solidFill>
              </a:rPr>
              <a:t>浏览器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初始化事件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61020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394</Words>
  <Application>Microsoft Office PowerPoint</Application>
  <PresentationFormat>全屏显示(4:3)</PresentationFormat>
  <Paragraphs>161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Cousine</vt:lpstr>
      <vt:lpstr>宋体</vt:lpstr>
      <vt:lpstr>Valentine template</vt:lpstr>
      <vt:lpstr>前端自动化测试的 一些尝试   邬明鸣 2018-9-24</vt:lpstr>
      <vt:lpstr>目录</vt:lpstr>
      <vt:lpstr>传统前端自动化测试</vt:lpstr>
      <vt:lpstr>痛点在哪？</vt:lpstr>
      <vt:lpstr>可能优化？</vt:lpstr>
      <vt:lpstr>用户角度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谢谢大家! Now, it’s show time.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wu0792</dc:creator>
  <cp:lastModifiedBy>wu0792</cp:lastModifiedBy>
  <cp:revision>152</cp:revision>
  <dcterms:modified xsi:type="dcterms:W3CDTF">2018-09-27T14:46:06Z</dcterms:modified>
</cp:coreProperties>
</file>