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1" r:id="rId3"/>
    <p:sldId id="348" r:id="rId4"/>
    <p:sldId id="344" r:id="rId5"/>
    <p:sldId id="345" r:id="rId6"/>
    <p:sldId id="349" r:id="rId7"/>
    <p:sldId id="347" r:id="rId8"/>
    <p:sldId id="350" r:id="rId9"/>
    <p:sldId id="351" r:id="rId10"/>
    <p:sldId id="35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DCE6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648" y="-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C8C3-E7ED-4B2E-BF47-F8FC2E1AF78F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6BEE-B20F-467C-B63D-72327E1B2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68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Bonjour, j’aimerais vous parler du projet que nous avons choisi pendant les séances de gestion de projet.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2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Dans le cas où le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 ne rencontre pas d'obstacle sérieux, le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temps moyen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estimé est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1 an. Cependant, si le travail se fait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manière rapide et efficace et que nous pouvons superposer certaines tâches la réalisation du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ne prend que 7 mois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02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planning de cette présentation. Dans la partie introductive je vous présenterais l’objectif et les attentes et le choix du projet.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diagnostic du projet SWOT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5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Aujourd’hui le monde de la technologie connait une grande transformation, où les machines sont devenues capables à apprendre.  </a:t>
            </a:r>
            <a:endParaRPr lang="fr-FR" sz="1200" dirty="0"/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sz="1200" dirty="0"/>
              <a:t>Pour cette raison que nous avons pensée en réaliser un robot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sz="1200" dirty="0"/>
              <a:t>Notre objet est créer un robot qui pourra minimiser le cout financier de restaurateurs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7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Aujourd’hui le monde de la technologie connait une grande transformation, où les machines sont devenues capables à apprendre.  </a:t>
            </a:r>
            <a:endParaRPr lang="fr-FR" sz="1200" dirty="0"/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sz="1200" dirty="0"/>
              <a:t>Pour cette raison que nous avons pensée en réaliser un robot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sz="1200" dirty="0"/>
              <a:t>Notre objet est créer un robot qui pourra minimiser le cout financier de restaurateurs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41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robot doit respecter les qualités attendus aux restaurateurs. C’est-à-dire porter les plat aux clients.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11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robot doit respecter les qualités attendus aux restaurateurs. C’est-à-dire porter les plat aux clients.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81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Dans le cas où le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 ne rencontre pas d'obstacle sérieux, le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temps moyen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estimé est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1 an. Cependant, si le travail se fait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manière rapide et efficace et que nous pouvons superposer certaines tâches la réalisation du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ne prend que 7 mois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4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Dans le cas où le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 ne rencontre pas d'obstacle sérieux, le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temps moyen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estimé est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1 an. Cependant, si le travail se fait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manière rapide et efficace et que nous pouvons superposer certaines tâches la réalisation du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ne prend que 7 mois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4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Dans le cas où le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 ne rencontre pas d'obstacle sérieux, le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temps moyen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estimé est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1 an. Cependant, si le travail se fait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manière rapide et efficace et que nous pouvons superposer certaines tâches la réalisation du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ne prend que 7 mois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6BEE-B20F-467C-B63D-72327E1B205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22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DB35-35A8-4A87-A161-5EEBBFCB2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22984E-3D17-44BC-B50F-A64A84F37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CF9EB-3A29-4429-89D9-89EA8362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E87C-A2A8-421E-BC9E-8ABADA69D991}" type="datetime1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0FDC1-E00F-4C50-A588-39B3B00C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A6DAE-A18A-4CCC-AE1B-01FEAEBC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5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1A8DE-FF66-4E79-9240-5BE94407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89A2CA-BE0E-467D-A55B-6E493F0C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D93E47-9625-4DDD-96C0-0DAB3D5B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221F-9B01-477C-A8D6-0A13025E63DE}" type="datetime1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A29FB-FC36-4563-A280-1AE99F80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E17988-C40F-43AA-AFC3-8D9B2E6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2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532741-44D3-4B2D-AFAE-731899CBD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ECA285-4926-40B9-8147-89A91A0E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0C18C-89D4-4F3E-80C7-4058AD21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63B-2E9D-40F8-9896-87C6164437D7}" type="datetime1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93CE3-7BE5-42D4-BCE9-306BA8A6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E9252-CEDE-4B4D-8032-5BF8DDF9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CE0B9-81B7-4E55-95EC-1B9F6EAD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A424C-F95F-4527-8FAD-55833354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D1C4A-F476-4BA2-96E1-3EDB46C3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17D-3A9B-4335-8575-C938F4584BEE}" type="datetime1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5EBE5-C59F-4328-B552-FDB718E1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BA9C9-5989-4DE1-B9BD-A5FCB0D9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94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FCA8E-EA4D-4F3D-917E-19316F4E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0BFB0A-97F7-46FC-963D-5ED74B3AF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8AE96-5924-400C-8FF3-2C4BEAC2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DEC0-D81B-4101-9920-753CF10EC2E2}" type="datetime1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6D5C6-67DF-4FD6-9C9D-793D55F6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B7263-DCCA-4BB1-9789-5C122F82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1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C6476-9B64-49EA-BEBB-E3F3A598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844986-90F3-4EB5-9BF0-BB1FA4AEE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E8BF0F-5A0A-4A41-8F5C-1AE63A7D2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18B7A-51DC-44D8-8488-E45BDD72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85C2-3183-49C2-A3D5-70BB313B96F2}" type="datetime1">
              <a:rPr lang="fr-FR" smtClean="0"/>
              <a:t>06/01/2021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E69ACE-E406-4BA9-B289-91AE8620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42CC6C-D404-4053-ABBF-D21FA28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4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01368-3C8C-406C-88CD-DE554328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5281E6-1A82-4BDC-B318-70AFE72B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035F43-817C-4E1E-A4B5-447FE33F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956C86-6967-43BF-9856-82E79AEBF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983693-9AEA-4521-B551-E8AC97000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E40CBD-FBC2-41D1-91A6-A7EEC72A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3D47-CDC7-4827-841C-F1057DD69F82}" type="datetime1">
              <a:rPr lang="fr-FR" smtClean="0"/>
              <a:t>06/01/2021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F1E7E0-573B-4FD9-A586-C6F87220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54600C-9F32-40FB-9877-8ED8B8FB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06BE-A48F-4B7F-A76C-878CD566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C0B7BA-29A4-4308-AF10-0FCFC2F8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CE17-7376-4EC8-AFCD-7285CDB8FDF7}" type="datetime1">
              <a:rPr lang="fr-FR" smtClean="0"/>
              <a:t>06/01/2021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67A1D7-491A-45D2-82C1-830813EE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4A96D9-16F1-41DB-B5DA-6CDFAD20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25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EE42DC-46F9-4532-BBE8-AB7F74C8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8B2-963F-4549-BDAD-F7774304D724}" type="datetime1">
              <a:rPr lang="fr-FR" smtClean="0"/>
              <a:t>06/01/2021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3EC553-97E3-46AA-8AD5-D52CA29A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99BB75-560D-4F69-92F6-97F84B9A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37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2F437-6348-4A4D-BDFA-BA85E0F6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73B5B-A6A0-406A-8424-12734B30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FBC8A7-8D9D-4242-B980-00EAD35E0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1E2BF-918C-4D83-8C1B-DD5DC93E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68AA-BA8E-4F72-BAF4-F04E9089CDEE}" type="datetime1">
              <a:rPr lang="fr-FR" smtClean="0"/>
              <a:t>06/01/2021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0F1D3-318A-4174-96C2-C03CCFB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86EC2E-203E-4DB6-A144-3CFA80D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3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7A838-501E-4EDD-A743-CD9125DD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9DA31A-101D-423C-864F-8682D55EC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2B9192-5E30-4405-8546-AAF90491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E35192-05E2-4E5C-B38A-44A252A4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17EF-07CD-4676-ABC0-39F44C4F29F3}" type="datetime1">
              <a:rPr lang="fr-FR" smtClean="0"/>
              <a:t>06/01/2021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B18ED9-8A78-4650-B4EF-68BDFA8A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DCFEE-82C7-492A-B856-2D21F2D5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2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06BDDC-DFDE-4151-AB0F-09363431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1392AF-200D-4B77-A174-707761FB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274E1-3F9F-4413-9E1A-E9D1627AE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2870E-EA86-436B-BD82-D6EA2504EA73}" type="datetime1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F798C8-291C-4499-8E10-39233FED2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AC71F-75A1-4371-9987-C177456A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19C7-2E76-4FFD-A85F-F2C5AAC59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73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E0043E-CCB2-42EF-A294-668390F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9C7-2E76-4FFD-A85F-F2C5AAC592F8}" type="slidenum">
              <a:rPr lang="fr-FR" smtClean="0"/>
              <a:t>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06911D-ED52-4C21-A2E0-337A492079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"/>
          <a:stretch/>
        </p:blipFill>
        <p:spPr>
          <a:xfrm>
            <a:off x="-189186" y="-425669"/>
            <a:ext cx="12381186" cy="7283669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57644F00-2329-48FF-A583-98A82CEE2C31}"/>
              </a:ext>
            </a:extLst>
          </p:cNvPr>
          <p:cNvSpPr txBox="1"/>
          <p:nvPr/>
        </p:nvSpPr>
        <p:spPr>
          <a:xfrm>
            <a:off x="839453" y="382650"/>
            <a:ext cx="5256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dirty="0">
                <a:solidFill>
                  <a:srgbClr val="0ADCE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Base de données Avancées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6189D9A-0656-441A-BAAE-C112F3202D6B}"/>
              </a:ext>
            </a:extLst>
          </p:cNvPr>
          <p:cNvSpPr txBox="1"/>
          <p:nvPr/>
        </p:nvSpPr>
        <p:spPr>
          <a:xfrm>
            <a:off x="679315" y="4836154"/>
            <a:ext cx="37154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GARCIA Sebastião </a:t>
            </a:r>
            <a:r>
              <a:rPr lang="fr-FR" sz="2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Nankuta</a:t>
            </a:r>
            <a:endParaRPr lang="fr-FR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 </a:t>
            </a:r>
            <a:r>
              <a:rPr lang="fr-FR" sz="2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Haoxuan</a:t>
            </a:r>
            <a:endParaRPr lang="fr-FR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C02985B-84FB-42AD-9321-BB5501E71BE9}"/>
              </a:ext>
            </a:extLst>
          </p:cNvPr>
          <p:cNvSpPr txBox="1"/>
          <p:nvPr/>
        </p:nvSpPr>
        <p:spPr>
          <a:xfrm>
            <a:off x="10999303" y="6453809"/>
            <a:ext cx="1099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06/01/2020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D63CFA2-065C-410A-BC1F-6DD010E9BCDC}"/>
              </a:ext>
            </a:extLst>
          </p:cNvPr>
          <p:cNvSpPr txBox="1"/>
          <p:nvPr/>
        </p:nvSpPr>
        <p:spPr>
          <a:xfrm>
            <a:off x="1968396" y="2392553"/>
            <a:ext cx="5256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dirty="0">
                <a:solidFill>
                  <a:srgbClr val="0ADCE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Covid19 et</a:t>
            </a:r>
          </a:p>
          <a:p>
            <a:r>
              <a:rPr lang="fr-FR" sz="4800" b="1" dirty="0">
                <a:solidFill>
                  <a:srgbClr val="0ADCE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 </a:t>
            </a:r>
            <a:r>
              <a:rPr lang="fr-FR" sz="4800" b="1" dirty="0" err="1">
                <a:solidFill>
                  <a:srgbClr val="0ADCE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coinmarketcap</a:t>
            </a:r>
            <a:endParaRPr lang="fr-FR" sz="4800" b="1" dirty="0">
              <a:solidFill>
                <a:srgbClr val="0ADCE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UPEC">
            <a:extLst>
              <a:ext uri="{FF2B5EF4-FFF2-40B4-BE49-F238E27FC236}">
                <a16:creationId xmlns:a16="http://schemas.microsoft.com/office/drawing/2014/main" id="{7F43ADD1-6503-4CEF-A980-AF3BBD77C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758" y="-298690"/>
            <a:ext cx="29527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3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D38420-8AD5-4D9C-B891-0011C6B8B5A3}"/>
              </a:ext>
            </a:extLst>
          </p:cNvPr>
          <p:cNvSpPr/>
          <p:nvPr/>
        </p:nvSpPr>
        <p:spPr>
          <a:xfrm>
            <a:off x="0" y="-326015"/>
            <a:ext cx="12192000" cy="71682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8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0C551-DDED-4FD8-A594-DDC37F6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B19C7-2E76-4FFD-A85F-F2C5AAC592F8}" type="slidenum">
              <a:rPr lang="fr-FR" sz="2800" smtClean="0">
                <a:solidFill>
                  <a:schemeClr val="bg1">
                    <a:lumMod val="50000"/>
                  </a:schemeClr>
                </a:solidFill>
              </a:rPr>
              <a:t>10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FCB4E806-C119-41DE-8639-154ED1B0BB4E}"/>
              </a:ext>
            </a:extLst>
          </p:cNvPr>
          <p:cNvSpPr txBox="1">
            <a:spLocks/>
          </p:cNvSpPr>
          <p:nvPr/>
        </p:nvSpPr>
        <p:spPr>
          <a:xfrm>
            <a:off x="5009882" y="2857221"/>
            <a:ext cx="1352818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86084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DA97B8-3954-4301-A4B8-B53165317C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8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079A6B-6A20-49A7-ADA2-A7374160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B19C7-2E76-4FFD-A85F-F2C5AAC592F8}" type="slidenum">
              <a:rPr lang="fr-FR" sz="2800" smtClean="0"/>
              <a:t>2</a:t>
            </a:fld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4E77A1-F437-45DB-8811-F705620B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1" y="20761"/>
            <a:ext cx="11905264" cy="1020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8094E16-35AC-480B-A410-53A69AADD70A}"/>
              </a:ext>
            </a:extLst>
          </p:cNvPr>
          <p:cNvSpPr txBox="1">
            <a:spLocks/>
          </p:cNvSpPr>
          <p:nvPr/>
        </p:nvSpPr>
        <p:spPr>
          <a:xfrm>
            <a:off x="124691" y="-152400"/>
            <a:ext cx="11887199" cy="1175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API CoinmarketCap &amp; Covid19</a:t>
            </a:r>
            <a:endParaRPr lang="fr-FR" sz="4800" dirty="0">
              <a:solidFill>
                <a:srgbClr val="0ADCE6"/>
              </a:solidFill>
              <a:latin typeface="+mn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306A66-F459-491F-A722-D28AA5ACB489}"/>
              </a:ext>
            </a:extLst>
          </p:cNvPr>
          <p:cNvSpPr txBox="1"/>
          <p:nvPr/>
        </p:nvSpPr>
        <p:spPr>
          <a:xfrm>
            <a:off x="636896" y="1743483"/>
            <a:ext cx="10939586" cy="322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 algn="just">
              <a:lnSpc>
                <a:spcPct val="150000"/>
              </a:lnSpc>
              <a:buFont typeface="+mj-lt"/>
              <a:buAutoNum type="romanUcPeriod"/>
            </a:pPr>
            <a:r>
              <a:rPr lang="fr-FR" sz="2400" dirty="0"/>
              <a:t>Extraction de données sur le site Web</a:t>
            </a:r>
          </a:p>
          <a:p>
            <a:pPr marL="857250" indent="-857250" algn="just">
              <a:lnSpc>
                <a:spcPct val="150000"/>
              </a:lnSpc>
              <a:buFont typeface="+mj-lt"/>
              <a:buAutoNum type="romanUcPeriod"/>
            </a:pPr>
            <a:r>
              <a:rPr lang="fr-FR" sz="2400" dirty="0"/>
              <a:t>Création dictionnaire de données</a:t>
            </a:r>
          </a:p>
          <a:p>
            <a:pPr marL="857250" indent="-857250" algn="just">
              <a:lnSpc>
                <a:spcPct val="150000"/>
              </a:lnSpc>
              <a:buFont typeface="+mj-lt"/>
              <a:buAutoNum type="romanUcPeriod"/>
            </a:pPr>
            <a:r>
              <a:rPr lang="fr-FR" sz="2400" dirty="0"/>
              <a:t>Elimination de données nulles/non nulles dans les dictionnaires si besoin</a:t>
            </a:r>
          </a:p>
          <a:p>
            <a:pPr marL="857250" indent="-857250" algn="just">
              <a:lnSpc>
                <a:spcPct val="150000"/>
              </a:lnSpc>
              <a:buFont typeface="+mj-lt"/>
              <a:buAutoNum type="romanUcPeriod"/>
            </a:pPr>
            <a:r>
              <a:rPr lang="fr-FR" sz="2400" dirty="0"/>
              <a:t>Création de Data Frame (matrices de données) que sera enregistrée dans la BD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indent="-857250" algn="just">
              <a:lnSpc>
                <a:spcPct val="150000"/>
              </a:lnSpc>
              <a:buFont typeface="+mj-lt"/>
              <a:buAutoNum type="romanUcPeriod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indent="-857250" algn="just">
              <a:lnSpc>
                <a:spcPct val="150000"/>
              </a:lnSpc>
              <a:buFont typeface="+mj-lt"/>
              <a:buAutoNum type="romanUcPeriod"/>
            </a:pPr>
            <a:endParaRPr lang="fr-FR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D38420-8AD5-4D9C-B891-0011C6B8B5A3}"/>
              </a:ext>
            </a:extLst>
          </p:cNvPr>
          <p:cNvSpPr/>
          <p:nvPr/>
        </p:nvSpPr>
        <p:spPr>
          <a:xfrm>
            <a:off x="0" y="-1556379"/>
            <a:ext cx="12192000" cy="84143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8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0C551-DDED-4FD8-A594-DDC37F6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B19C7-2E76-4FFD-A85F-F2C5AAC592F8}" type="slidenum">
              <a:rPr lang="fr-FR" sz="2800" smtClean="0">
                <a:solidFill>
                  <a:schemeClr val="bg1">
                    <a:lumMod val="50000"/>
                  </a:schemeClr>
                </a:solidFill>
              </a:rPr>
              <a:t>3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7BEDA46-AE39-4B7C-A048-FEF2FC16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6" y="15771"/>
            <a:ext cx="11905264" cy="1020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32F898A-A1AD-4894-AF50-526D9CED19F5}"/>
              </a:ext>
            </a:extLst>
          </p:cNvPr>
          <p:cNvSpPr txBox="1">
            <a:spLocks/>
          </p:cNvSpPr>
          <p:nvPr/>
        </p:nvSpPr>
        <p:spPr>
          <a:xfrm>
            <a:off x="152400" y="-17850"/>
            <a:ext cx="11859490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lnSpc>
                <a:spcPct val="150000"/>
              </a:lnSpc>
              <a:buFont typeface="+mj-lt"/>
              <a:buAutoNum type="romanUcPeriod"/>
            </a:pPr>
            <a:r>
              <a:rPr lang="fr-FR" sz="3600" b="1" dirty="0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API Covid19</a:t>
            </a:r>
            <a:endParaRPr lang="fr-FR" sz="4400" b="1" dirty="0">
              <a:solidFill>
                <a:srgbClr val="0ADCE6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A06BDC-566E-4BCA-A6B0-07A894D23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070046"/>
            <a:ext cx="5467350" cy="4476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7E74D8-A962-496C-9857-DBF696D74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815" y="1007107"/>
            <a:ext cx="6966065" cy="59771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036AFE2-9C4C-48AB-B727-8B1D76149729}"/>
              </a:ext>
            </a:extLst>
          </p:cNvPr>
          <p:cNvSpPr txBox="1"/>
          <p:nvPr/>
        </p:nvSpPr>
        <p:spPr>
          <a:xfrm>
            <a:off x="843280" y="5730240"/>
            <a:ext cx="424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utilise le table Countries comme les 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D38420-8AD5-4D9C-B891-0011C6B8B5A3}"/>
              </a:ext>
            </a:extLst>
          </p:cNvPr>
          <p:cNvSpPr/>
          <p:nvPr/>
        </p:nvSpPr>
        <p:spPr>
          <a:xfrm>
            <a:off x="0" y="-1556379"/>
            <a:ext cx="12192000" cy="84143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8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0C551-DDED-4FD8-A594-DDC37F6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B19C7-2E76-4FFD-A85F-F2C5AAC592F8}" type="slidenum">
              <a:rPr lang="fr-FR" sz="2800" smtClean="0">
                <a:solidFill>
                  <a:schemeClr val="bg1">
                    <a:lumMod val="50000"/>
                  </a:schemeClr>
                </a:solidFill>
              </a:rPr>
              <a:t>4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7BEDA46-AE39-4B7C-A048-FEF2FC16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6" y="15771"/>
            <a:ext cx="11905264" cy="1020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32F898A-A1AD-4894-AF50-526D9CED19F5}"/>
              </a:ext>
            </a:extLst>
          </p:cNvPr>
          <p:cNvSpPr txBox="1">
            <a:spLocks/>
          </p:cNvSpPr>
          <p:nvPr/>
        </p:nvSpPr>
        <p:spPr>
          <a:xfrm>
            <a:off x="152400" y="-17850"/>
            <a:ext cx="11859490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lnSpc>
                <a:spcPct val="150000"/>
              </a:lnSpc>
              <a:buFont typeface="+mj-lt"/>
              <a:buAutoNum type="romanUcPeriod"/>
            </a:pPr>
            <a:r>
              <a:rPr lang="fr-FR" sz="3600" b="1" dirty="0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API CoinmarketCap</a:t>
            </a:r>
            <a:endParaRPr lang="fr-FR" sz="4400" b="1" dirty="0">
              <a:solidFill>
                <a:srgbClr val="0ADCE6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2285E32-0592-4E92-93AE-DA4EBF39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26" y="1246875"/>
            <a:ext cx="10050379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5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D38420-8AD5-4D9C-B891-0011C6B8B5A3}"/>
              </a:ext>
            </a:extLst>
          </p:cNvPr>
          <p:cNvSpPr/>
          <p:nvPr/>
        </p:nvSpPr>
        <p:spPr>
          <a:xfrm>
            <a:off x="0" y="-1556379"/>
            <a:ext cx="12192000" cy="84143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8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0C551-DDED-4FD8-A594-DDC37F6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B19C7-2E76-4FFD-A85F-F2C5AAC592F8}" type="slidenum">
              <a:rPr lang="fr-FR" sz="2800" smtClean="0">
                <a:solidFill>
                  <a:schemeClr val="bg1">
                    <a:lumMod val="50000"/>
                  </a:schemeClr>
                </a:solidFill>
              </a:rPr>
              <a:t>5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A13171-8D40-453A-8AC0-E208EE22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6" y="-17850"/>
            <a:ext cx="11905264" cy="1020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2BFF5EAB-EADE-4D6F-9ACB-22823331E108}"/>
              </a:ext>
            </a:extLst>
          </p:cNvPr>
          <p:cNvSpPr txBox="1">
            <a:spLocks/>
          </p:cNvSpPr>
          <p:nvPr/>
        </p:nvSpPr>
        <p:spPr>
          <a:xfrm>
            <a:off x="152400" y="-17850"/>
            <a:ext cx="11859490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II. CREATION DICTIONNAIRE DE DONNEES</a:t>
            </a:r>
            <a:endParaRPr lang="fr-FR" sz="3600" b="1" dirty="0">
              <a:solidFill>
                <a:srgbClr val="0ADCE6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CC40C5-CC3B-4D43-A907-514B27EC6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10" y="2108342"/>
            <a:ext cx="5818094" cy="3239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0F350F-922E-4D0D-B3D8-20050F5AAA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79" t="11434" r="25432"/>
          <a:stretch/>
        </p:blipFill>
        <p:spPr>
          <a:xfrm>
            <a:off x="6232729" y="2128139"/>
            <a:ext cx="5724745" cy="3239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DBD6440-2516-4F52-9CAC-D00E9A2D4BF0}"/>
              </a:ext>
            </a:extLst>
          </p:cNvPr>
          <p:cNvSpPr txBox="1"/>
          <p:nvPr/>
        </p:nvSpPr>
        <p:spPr>
          <a:xfrm>
            <a:off x="2012156" y="1114152"/>
            <a:ext cx="615791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fr-FR" sz="18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CoinmarketCap</a:t>
            </a:r>
            <a:endParaRPr lang="fr-FR" sz="2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D38420-8AD5-4D9C-B891-0011C6B8B5A3}"/>
              </a:ext>
            </a:extLst>
          </p:cNvPr>
          <p:cNvSpPr/>
          <p:nvPr/>
        </p:nvSpPr>
        <p:spPr>
          <a:xfrm>
            <a:off x="0" y="-1556379"/>
            <a:ext cx="12192000" cy="84143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8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0C551-DDED-4FD8-A594-DDC37F6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B19C7-2E76-4FFD-A85F-F2C5AAC592F8}" type="slidenum">
              <a:rPr lang="fr-FR" sz="2800" smtClean="0">
                <a:solidFill>
                  <a:schemeClr val="bg1">
                    <a:lumMod val="50000"/>
                  </a:schemeClr>
                </a:solidFill>
              </a:rPr>
              <a:t>6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A13171-8D40-453A-8AC0-E208EE22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6" y="-17850"/>
            <a:ext cx="11905264" cy="1020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2BFF5EAB-EADE-4D6F-9ACB-22823331E108}"/>
              </a:ext>
            </a:extLst>
          </p:cNvPr>
          <p:cNvSpPr txBox="1">
            <a:spLocks/>
          </p:cNvSpPr>
          <p:nvPr/>
        </p:nvSpPr>
        <p:spPr>
          <a:xfrm>
            <a:off x="152400" y="-17850"/>
            <a:ext cx="11859490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II. CREATION DICTIONNAIRE DE DONNEES</a:t>
            </a:r>
            <a:endParaRPr lang="fr-FR" sz="3600" b="1" dirty="0">
              <a:solidFill>
                <a:srgbClr val="0ADCE6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BD6440-2516-4F52-9CAC-D00E9A2D4BF0}"/>
              </a:ext>
            </a:extLst>
          </p:cNvPr>
          <p:cNvSpPr txBox="1"/>
          <p:nvPr/>
        </p:nvSpPr>
        <p:spPr>
          <a:xfrm>
            <a:off x="2012156" y="1114152"/>
            <a:ext cx="615791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API Covid19</a:t>
            </a:r>
            <a:endParaRPr lang="fr-FR" sz="2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DE1A23-27E9-417E-82D6-DF270B02A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0371"/>
            <a:ext cx="5477932" cy="44338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55E669-EA97-44CD-B7E2-D6DB0DC6F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29" y="1579023"/>
            <a:ext cx="4819871" cy="507469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5643D6C-896D-49BF-A8DA-8EA0CA8E6405}"/>
              </a:ext>
            </a:extLst>
          </p:cNvPr>
          <p:cNvSpPr/>
          <p:nvPr/>
        </p:nvSpPr>
        <p:spPr>
          <a:xfrm>
            <a:off x="5477932" y="3429000"/>
            <a:ext cx="2046818" cy="111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Format.json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5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D38420-8AD5-4D9C-B891-0011C6B8B5A3}"/>
              </a:ext>
            </a:extLst>
          </p:cNvPr>
          <p:cNvSpPr/>
          <p:nvPr/>
        </p:nvSpPr>
        <p:spPr>
          <a:xfrm>
            <a:off x="-13856" y="-326014"/>
            <a:ext cx="12192000" cy="71682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8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0C551-DDED-4FD8-A594-DDC37F6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B19C7-2E76-4FFD-A85F-F2C5AAC592F8}" type="slidenum">
              <a:rPr lang="fr-FR" sz="2800" smtClean="0">
                <a:solidFill>
                  <a:schemeClr val="bg1">
                    <a:lumMod val="50000"/>
                  </a:schemeClr>
                </a:solidFill>
              </a:rPr>
              <a:t>7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A47DF00-D4A8-4B26-B408-A4867E2E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6" y="15771"/>
            <a:ext cx="11905264" cy="1020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CB4E806-C119-41DE-8639-154ED1B0BB4E}"/>
              </a:ext>
            </a:extLst>
          </p:cNvPr>
          <p:cNvSpPr txBox="1">
            <a:spLocks/>
          </p:cNvSpPr>
          <p:nvPr/>
        </p:nvSpPr>
        <p:spPr>
          <a:xfrm>
            <a:off x="790039" y="1482037"/>
            <a:ext cx="7701169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Platform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FD5150EE-192A-4404-ACFA-A083984C8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48278"/>
              </p:ext>
            </p:extLst>
          </p:nvPr>
        </p:nvGraphicFramePr>
        <p:xfrm>
          <a:off x="199963" y="2063448"/>
          <a:ext cx="32647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85">
                  <a:extLst>
                    <a:ext uri="{9D8B030D-6E8A-4147-A177-3AD203B41FA5}">
                      <a16:colId xmlns:a16="http://schemas.microsoft.com/office/drawing/2014/main" val="243846954"/>
                    </a:ext>
                  </a:extLst>
                </a:gridCol>
                <a:gridCol w="1731981">
                  <a:extLst>
                    <a:ext uri="{9D8B030D-6E8A-4147-A177-3AD203B41FA5}">
                      <a16:colId xmlns:a16="http://schemas.microsoft.com/office/drawing/2014/main" val="2406206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3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7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9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41763"/>
                  </a:ext>
                </a:extLst>
              </a:tr>
            </a:tbl>
          </a:graphicData>
        </a:graphic>
      </p:graphicFrame>
      <p:graphicFrame>
        <p:nvGraphicFramePr>
          <p:cNvPr id="18" name="Tableau 4">
            <a:extLst>
              <a:ext uri="{FF2B5EF4-FFF2-40B4-BE49-F238E27FC236}">
                <a16:creationId xmlns:a16="http://schemas.microsoft.com/office/drawing/2014/main" id="{B39378BD-EB66-4665-891A-53F071C34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20060"/>
              </p:ext>
            </p:extLst>
          </p:nvPr>
        </p:nvGraphicFramePr>
        <p:xfrm>
          <a:off x="4115653" y="4828126"/>
          <a:ext cx="32647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85">
                  <a:extLst>
                    <a:ext uri="{9D8B030D-6E8A-4147-A177-3AD203B41FA5}">
                      <a16:colId xmlns:a16="http://schemas.microsoft.com/office/drawing/2014/main" val="243846954"/>
                    </a:ext>
                  </a:extLst>
                </a:gridCol>
                <a:gridCol w="1731981">
                  <a:extLst>
                    <a:ext uri="{9D8B030D-6E8A-4147-A177-3AD203B41FA5}">
                      <a16:colId xmlns:a16="http://schemas.microsoft.com/office/drawing/2014/main" val="2406206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3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7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9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41763"/>
                  </a:ext>
                </a:extLst>
              </a:tr>
            </a:tbl>
          </a:graphicData>
        </a:graphic>
      </p:graphicFrame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3F46CE45-4FC1-4CB1-B052-EE8E7F630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14921"/>
              </p:ext>
            </p:extLst>
          </p:nvPr>
        </p:nvGraphicFramePr>
        <p:xfrm>
          <a:off x="8414183" y="2072185"/>
          <a:ext cx="32647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85">
                  <a:extLst>
                    <a:ext uri="{9D8B030D-6E8A-4147-A177-3AD203B41FA5}">
                      <a16:colId xmlns:a16="http://schemas.microsoft.com/office/drawing/2014/main" val="243846954"/>
                    </a:ext>
                  </a:extLst>
                </a:gridCol>
                <a:gridCol w="1731981">
                  <a:extLst>
                    <a:ext uri="{9D8B030D-6E8A-4147-A177-3AD203B41FA5}">
                      <a16:colId xmlns:a16="http://schemas.microsoft.com/office/drawing/2014/main" val="2406206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3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7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9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41763"/>
                  </a:ext>
                </a:extLst>
              </a:tr>
            </a:tbl>
          </a:graphicData>
        </a:graphic>
      </p:graphicFrame>
      <p:sp>
        <p:nvSpPr>
          <p:cNvPr id="26" name="Titre 1">
            <a:extLst>
              <a:ext uri="{FF2B5EF4-FFF2-40B4-BE49-F238E27FC236}">
                <a16:creationId xmlns:a16="http://schemas.microsoft.com/office/drawing/2014/main" id="{30AD836E-C424-4A5E-A18C-1C4EBD1C1ECD}"/>
              </a:ext>
            </a:extLst>
          </p:cNvPr>
          <p:cNvSpPr txBox="1">
            <a:spLocks/>
          </p:cNvSpPr>
          <p:nvPr/>
        </p:nvSpPr>
        <p:spPr>
          <a:xfrm>
            <a:off x="290945" y="134550"/>
            <a:ext cx="11887199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3600" b="1" dirty="0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III. Création de </a:t>
            </a:r>
            <a:r>
              <a:rPr lang="fr-FR" sz="3600" b="1" dirty="0" err="1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fr-FR" sz="4400" b="1" dirty="0">
              <a:solidFill>
                <a:srgbClr val="0ADCE6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F05514C-C988-4D4D-B7F6-8990A884D5EE}"/>
              </a:ext>
            </a:extLst>
          </p:cNvPr>
          <p:cNvSpPr txBox="1">
            <a:spLocks/>
          </p:cNvSpPr>
          <p:nvPr/>
        </p:nvSpPr>
        <p:spPr>
          <a:xfrm>
            <a:off x="4314284" y="4154415"/>
            <a:ext cx="3264767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b="1" i="0" dirty="0" err="1">
                <a:solidFill>
                  <a:srgbClr val="000000"/>
                </a:solidFill>
                <a:effectLst/>
                <a:latin typeface="Helvetica Neue"/>
              </a:rPr>
              <a:t>CoinMarketCap</a:t>
            </a:r>
            <a:endParaRPr lang="fr-FR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B66AE049-64E5-4E9D-8A6D-26ADD860D50D}"/>
              </a:ext>
            </a:extLst>
          </p:cNvPr>
          <p:cNvSpPr txBox="1">
            <a:spLocks/>
          </p:cNvSpPr>
          <p:nvPr/>
        </p:nvSpPr>
        <p:spPr>
          <a:xfrm>
            <a:off x="9281952" y="1394279"/>
            <a:ext cx="2711417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Change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7E48B8D-7116-456C-9178-784349871B3C}"/>
              </a:ext>
            </a:extLst>
          </p:cNvPr>
          <p:cNvSpPr/>
          <p:nvPr/>
        </p:nvSpPr>
        <p:spPr>
          <a:xfrm>
            <a:off x="3263017" y="3660361"/>
            <a:ext cx="1473694" cy="690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C96677E-CBCE-49ED-9A0D-ACAA6BA7192A}"/>
              </a:ext>
            </a:extLst>
          </p:cNvPr>
          <p:cNvSpPr/>
          <p:nvPr/>
        </p:nvSpPr>
        <p:spPr>
          <a:xfrm>
            <a:off x="2840854" y="3187083"/>
            <a:ext cx="1274799" cy="3655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CA3FA0-517D-42B8-AFA9-1B0039B415F1}"/>
              </a:ext>
            </a:extLst>
          </p:cNvPr>
          <p:cNvSpPr/>
          <p:nvPr/>
        </p:nvSpPr>
        <p:spPr>
          <a:xfrm rot="21286728">
            <a:off x="7646407" y="4390526"/>
            <a:ext cx="1473694" cy="690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CCC9088C-F7CF-4B9D-A600-E0E1E88E839C}"/>
              </a:ext>
            </a:extLst>
          </p:cNvPr>
          <p:cNvSpPr/>
          <p:nvPr/>
        </p:nvSpPr>
        <p:spPr>
          <a:xfrm rot="3592063">
            <a:off x="6458276" y="3070132"/>
            <a:ext cx="1274799" cy="3655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6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D38420-8AD5-4D9C-B891-0011C6B8B5A3}"/>
              </a:ext>
            </a:extLst>
          </p:cNvPr>
          <p:cNvSpPr/>
          <p:nvPr/>
        </p:nvSpPr>
        <p:spPr>
          <a:xfrm>
            <a:off x="-13856" y="-326014"/>
            <a:ext cx="12192000" cy="71682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8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0C551-DDED-4FD8-A594-DDC37F6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B19C7-2E76-4FFD-A85F-F2C5AAC592F8}" type="slidenum">
              <a:rPr lang="fr-FR" sz="2800" smtClean="0">
                <a:solidFill>
                  <a:schemeClr val="bg1">
                    <a:lumMod val="50000"/>
                  </a:schemeClr>
                </a:solidFill>
              </a:rPr>
              <a:t>8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A47DF00-D4A8-4B26-B408-A4867E2E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6" y="15771"/>
            <a:ext cx="11905264" cy="1020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CB4E806-C119-41DE-8639-154ED1B0BB4E}"/>
              </a:ext>
            </a:extLst>
          </p:cNvPr>
          <p:cNvSpPr txBox="1">
            <a:spLocks/>
          </p:cNvSpPr>
          <p:nvPr/>
        </p:nvSpPr>
        <p:spPr>
          <a:xfrm>
            <a:off x="1590140" y="5630277"/>
            <a:ext cx="3277136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Table Countries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0AD836E-C424-4A5E-A18C-1C4EBD1C1ECD}"/>
              </a:ext>
            </a:extLst>
          </p:cNvPr>
          <p:cNvSpPr txBox="1">
            <a:spLocks/>
          </p:cNvSpPr>
          <p:nvPr/>
        </p:nvSpPr>
        <p:spPr>
          <a:xfrm>
            <a:off x="290945" y="134550"/>
            <a:ext cx="11887199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3600" b="1" dirty="0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III. Création de </a:t>
            </a:r>
            <a:r>
              <a:rPr lang="fr-FR" sz="3600" b="1" dirty="0" err="1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fr-FR" sz="4400" b="1" dirty="0">
              <a:solidFill>
                <a:srgbClr val="0ADCE6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B66AE049-64E5-4E9D-8A6D-26ADD860D50D}"/>
              </a:ext>
            </a:extLst>
          </p:cNvPr>
          <p:cNvSpPr txBox="1">
            <a:spLocks/>
          </p:cNvSpPr>
          <p:nvPr/>
        </p:nvSpPr>
        <p:spPr>
          <a:xfrm>
            <a:off x="4349499" y="1042621"/>
            <a:ext cx="2711417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2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API Covid19</a:t>
            </a:r>
            <a:endParaRPr lang="fr-FR" sz="3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769275-4025-4F2F-902B-3801B30C0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712" y="2508176"/>
            <a:ext cx="6123712" cy="29155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BBBA99-0E11-471F-B35D-5761290CE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916" y="2132669"/>
            <a:ext cx="48291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4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D38420-8AD5-4D9C-B891-0011C6B8B5A3}"/>
              </a:ext>
            </a:extLst>
          </p:cNvPr>
          <p:cNvSpPr/>
          <p:nvPr/>
        </p:nvSpPr>
        <p:spPr>
          <a:xfrm>
            <a:off x="-13856" y="-326014"/>
            <a:ext cx="12192000" cy="71682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8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0C551-DDED-4FD8-A594-DDC37F6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B19C7-2E76-4FFD-A85F-F2C5AAC592F8}" type="slidenum">
              <a:rPr lang="fr-FR" sz="2800" smtClean="0">
                <a:solidFill>
                  <a:schemeClr val="bg1">
                    <a:lumMod val="50000"/>
                  </a:schemeClr>
                </a:solidFill>
              </a:rPr>
              <a:t>9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A47DF00-D4A8-4B26-B408-A4867E2E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6" y="15771"/>
            <a:ext cx="11905264" cy="1020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CB4E806-C119-41DE-8639-154ED1B0BB4E}"/>
              </a:ext>
            </a:extLst>
          </p:cNvPr>
          <p:cNvSpPr txBox="1">
            <a:spLocks/>
          </p:cNvSpPr>
          <p:nvPr/>
        </p:nvSpPr>
        <p:spPr>
          <a:xfrm>
            <a:off x="4257139" y="6115250"/>
            <a:ext cx="3277136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Table Countries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0AD836E-C424-4A5E-A18C-1C4EBD1C1ECD}"/>
              </a:ext>
            </a:extLst>
          </p:cNvPr>
          <p:cNvSpPr txBox="1">
            <a:spLocks/>
          </p:cNvSpPr>
          <p:nvPr/>
        </p:nvSpPr>
        <p:spPr>
          <a:xfrm>
            <a:off x="290945" y="134550"/>
            <a:ext cx="11887199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3600" b="1" dirty="0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III. Création de </a:t>
            </a:r>
            <a:r>
              <a:rPr lang="fr-FR" sz="3600" b="1" dirty="0" err="1">
                <a:solidFill>
                  <a:srgbClr val="0ADCE6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fr-FR" sz="4400" b="1" dirty="0">
              <a:solidFill>
                <a:srgbClr val="0ADCE6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B66AE049-64E5-4E9D-8A6D-26ADD860D50D}"/>
              </a:ext>
            </a:extLst>
          </p:cNvPr>
          <p:cNvSpPr txBox="1">
            <a:spLocks/>
          </p:cNvSpPr>
          <p:nvPr/>
        </p:nvSpPr>
        <p:spPr>
          <a:xfrm>
            <a:off x="4349499" y="1042621"/>
            <a:ext cx="2711417" cy="8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2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API Covid19</a:t>
            </a:r>
            <a:endParaRPr lang="fr-FR" sz="3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CE908B-3862-4BB7-9897-333507BF0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20" y="1777761"/>
            <a:ext cx="109251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94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Grand écran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Helvetica Neue</vt:lpstr>
      <vt:lpstr>Arial</vt:lpstr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Sebastiao Nankuta</dc:creator>
  <cp:lastModifiedBy>wu haoxuan</cp:lastModifiedBy>
  <cp:revision>533</cp:revision>
  <dcterms:created xsi:type="dcterms:W3CDTF">2020-11-30T09:24:33Z</dcterms:created>
  <dcterms:modified xsi:type="dcterms:W3CDTF">2021-01-06T16:33:16Z</dcterms:modified>
</cp:coreProperties>
</file>