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5" r:id="rId4"/>
    <p:sldId id="260" r:id="rId5"/>
    <p:sldId id="263" r:id="rId6"/>
    <p:sldId id="264" r:id="rId7"/>
    <p:sldId id="262" r:id="rId8"/>
    <p:sldId id="265" r:id="rId9"/>
    <p:sldId id="258" r:id="rId10"/>
    <p:sldId id="259" r:id="rId11"/>
    <p:sldId id="266" r:id="rId12"/>
    <p:sldId id="267" r:id="rId13"/>
    <p:sldId id="268" r:id="rId14"/>
    <p:sldId id="269" r:id="rId15"/>
    <p:sldId id="270" r:id="rId16"/>
    <p:sldId id="272" r:id="rId17"/>
    <p:sldId id="271" r:id="rId18"/>
    <p:sldId id="276"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 Wu" initials="WW" lastIdx="11" clrIdx="0">
    <p:extLst>
      <p:ext uri="{19B8F6BF-5375-455C-9EA6-DF929625EA0E}">
        <p15:presenceInfo xmlns:p15="http://schemas.microsoft.com/office/powerpoint/2012/main" userId="S-1-5-21-3885718231-639565703-585033454-86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62" d="100"/>
          <a:sy n="62" d="100"/>
        </p:scale>
        <p:origin x="10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8-24T10:28:51.708" idx="1">
    <p:pos x="10" y="10"/>
    <p:text>With the increasing availability of spatial data and development of computer power, statistical methods for spatial data analysis play an ever increasing role in science. The methods have evolved into a self-contained discipline wich continues to grow and develop. Characteristics ofspatial statistics is its immense methodological diversity, partly due to its many origins.</p:text>
    <p:extLst>
      <p:ext uri="{C676402C-5697-4E1C-873F-D02D1690AC5C}">
        <p15:threadingInfo xmlns:p15="http://schemas.microsoft.com/office/powerpoint/2012/main" timeZoneBias="300"/>
      </p:ext>
    </p:extLst>
  </p:cm>
  <p:cm authorId="1" dt="2013-08-24T11:30:14.642" idx="3">
    <p:pos x="5405" y="1181"/>
    <p:text>Explcit stochastic models are not always declared and ad hoc methods of inference are often used.</p:text>
    <p:extLst>
      <p:ext uri="{C676402C-5697-4E1C-873F-D02D1690AC5C}">
        <p15:threadingInfo xmlns:p15="http://schemas.microsoft.com/office/powerpoint/2012/main" timeZoneBias="300"/>
      </p:ext>
    </p:extLst>
  </p:cm>
  <p:cm authorId="1" dt="2013-08-24T11:34:13.173" idx="4">
    <p:pos x="5405" y="1277"/>
    <p:text>The connections between classical and model-based geostatistics are closest when the assumed model is the linear Gaussian model.</p:text>
    <p:extLst>
      <p:ext uri="{C676402C-5697-4E1C-873F-D02D1690AC5C}">
        <p15:threadingInfo xmlns:p15="http://schemas.microsoft.com/office/powerpoint/2012/main" timeZoneBias="30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8-24T11:06:19.319" idx="2">
    <p:pos x="1402" y="1978"/>
    <p:text>Do not draw a line between classical statistical modeling and spatial modeling because of the existence of correlations.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8-24T12:09:56.052" idx="5">
    <p:pos x="422" y="2563"/>
    <p:text>Lattice data: Smoothing data and making inference</p:text>
    <p:extLst>
      <p:ext uri="{C676402C-5697-4E1C-873F-D02D1690AC5C}">
        <p15:threadingInfo xmlns:p15="http://schemas.microsoft.com/office/powerpoint/2012/main" timeZoneBias="300"/>
      </p:ext>
    </p:extLst>
  </p:cm>
  <p:cm authorId="1" dt="2013-08-24T12:12:44.492" idx="6">
    <p:pos x="422" y="2659"/>
    <p:text>Question of interest for point patterns - whether the pattern is exhibiting complete spatial randomness, clustering, or regularity.</p:text>
    <p:extLst>
      <p:ext uri="{C676402C-5697-4E1C-873F-D02D1690AC5C}">
        <p15:threadingInfo xmlns:p15="http://schemas.microsoft.com/office/powerpoint/2012/main" timeZoneBias="30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3-08-24T14:17:12.739" idx="7">
    <p:pos x="4838" y="2803"/>
    <p:text>Color nominal in psychological study, but if defined by wavelength in physics, it becomes a ratio variable.</p:text>
    <p:extLst>
      <p:ext uri="{C676402C-5697-4E1C-873F-D02D1690AC5C}">
        <p15:threadingInfo xmlns:p15="http://schemas.microsoft.com/office/powerpoint/2012/main" timeZoneBias="300"/>
      </p:ext>
    </p:extLst>
  </p:cm>
  <p:cm authorId="1" dt="2013-08-24T14:17:56.840" idx="8">
    <p:pos x="4838" y="2899"/>
    <p:text>Celsius and Farenheit - interval variable</p:text>
    <p:extLst>
      <p:ext uri="{C676402C-5697-4E1C-873F-D02D1690AC5C}">
        <p15:threadingInfo xmlns:p15="http://schemas.microsoft.com/office/powerpoint/2012/main" timeZoneBias="300">
          <p15:parentCm authorId="1" idx="7"/>
        </p15:threadingInfo>
      </p:ext>
    </p:extLst>
  </p:cm>
  <p:cm authorId="1" dt="2013-08-24T14:18:43.562" idx="9">
    <p:pos x="4838" y="2995"/>
    <p:text>kevin degree - ratio variable</p:text>
    <p:extLst>
      <p:ext uri="{C676402C-5697-4E1C-873F-D02D1690AC5C}">
        <p15:threadingInfo xmlns:p15="http://schemas.microsoft.com/office/powerpoint/2012/main" timeZoneBias="300">
          <p15:parentCm authorId="1" idx="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3-08-24T17:39:22.689" idx="10">
    <p:pos x="211" y="432"/>
    <p:text>Random variables (RV) and probability distribution play an important role in statistical inference.</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3-08-24T17:39:22.689" idx="10">
    <p:pos x="5433" y="164"/>
    <p:text>It describes sampling errors well. It is important also because of central limit theorem</p:text>
    <p:extLst mod="1">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3-08-25T15:32:23.219" idx="11">
    <p:pos x="10" y="10"/>
    <p:text>The theorem makes it possible to make inference about a population mean.</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75E9E3-4D44-434B-9F08-67AE38E10224}"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5637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5E9E3-4D44-434B-9F08-67AE38E10224}"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162986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5E9E3-4D44-434B-9F08-67AE38E10224}"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7025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5E9E3-4D44-434B-9F08-67AE38E10224}"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384145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75E9E3-4D44-434B-9F08-67AE38E10224}"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424307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5E9E3-4D44-434B-9F08-67AE38E10224}"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266900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75E9E3-4D44-434B-9F08-67AE38E10224}"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389520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75E9E3-4D44-434B-9F08-67AE38E10224}"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222421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5E9E3-4D44-434B-9F08-67AE38E10224}"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26339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5E9E3-4D44-434B-9F08-67AE38E10224}"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296371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5E9E3-4D44-434B-9F08-67AE38E10224}"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7660F-8A6D-416F-9B04-8B06610A3D50}" type="slidenum">
              <a:rPr lang="en-US" smtClean="0"/>
              <a:t>‹#›</a:t>
            </a:fld>
            <a:endParaRPr lang="en-US"/>
          </a:p>
        </p:txBody>
      </p:sp>
    </p:spTree>
    <p:extLst>
      <p:ext uri="{BB962C8B-B14F-4D97-AF65-F5344CB8AC3E}">
        <p14:creationId xmlns:p14="http://schemas.microsoft.com/office/powerpoint/2010/main" val="158572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5E9E3-4D44-434B-9F08-67AE38E10224}" type="datetimeFigureOut">
              <a:rPr lang="en-US" smtClean="0"/>
              <a:t>8/26/2016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7660F-8A6D-416F-9B04-8B06610A3D50}" type="slidenum">
              <a:rPr lang="en-US" smtClean="0"/>
              <a:t>‹#›</a:t>
            </a:fld>
            <a:endParaRPr lang="en-US"/>
          </a:p>
        </p:txBody>
      </p:sp>
    </p:spTree>
    <p:extLst>
      <p:ext uri="{BB962C8B-B14F-4D97-AF65-F5344CB8AC3E}">
        <p14:creationId xmlns:p14="http://schemas.microsoft.com/office/powerpoint/2010/main" val="85915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comments" Target="../comments/comment5.x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comments" Target="../comments/comment6.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9" Type="http://schemas.openxmlformats.org/officeDocument/2006/relationships/comments" Target="../comments/commen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r>
            <a:br>
              <a:rPr lang="en-US" dirty="0" smtClean="0"/>
            </a:br>
            <a:r>
              <a:rPr lang="en-US" sz="4000" b="1" dirty="0" smtClean="0"/>
              <a:t>Lecture 1 </a:t>
            </a:r>
            <a:r>
              <a:rPr lang="en-US" sz="4000" b="1" dirty="0" smtClean="0"/>
              <a:t>Introduction</a:t>
            </a:r>
            <a:endParaRPr lang="en-US" sz="4000" b="1" dirty="0"/>
          </a:p>
        </p:txBody>
      </p:sp>
      <p:sp>
        <p:nvSpPr>
          <p:cNvPr id="3" name="Subtitle 2"/>
          <p:cNvSpPr>
            <a:spLocks noGrp="1"/>
          </p:cNvSpPr>
          <p:nvPr>
            <p:ph type="subTitle" idx="1"/>
          </p:nvPr>
        </p:nvSpPr>
        <p:spPr/>
        <p:txBody>
          <a:bodyPr/>
          <a:lstStyle/>
          <a:p>
            <a:r>
              <a:rPr lang="en-US" dirty="0" smtClean="0"/>
              <a:t>Wei Wu</a:t>
            </a:r>
          </a:p>
          <a:p>
            <a:r>
              <a:rPr lang="en-US" dirty="0" smtClean="0"/>
              <a:t>August </a:t>
            </a:r>
            <a:r>
              <a:rPr lang="en-US" dirty="0" smtClean="0"/>
              <a:t>29, 2016</a:t>
            </a:r>
            <a:endParaRPr lang="en-US" dirty="0"/>
          </a:p>
        </p:txBody>
      </p:sp>
      <p:sp>
        <p:nvSpPr>
          <p:cNvPr id="4" name="TextBox 3"/>
          <p:cNvSpPr txBox="1"/>
          <p:nvPr/>
        </p:nvSpPr>
        <p:spPr>
          <a:xfrm>
            <a:off x="84219" y="132347"/>
            <a:ext cx="7100351" cy="492443"/>
          </a:xfrm>
          <a:prstGeom prst="rect">
            <a:avLst/>
          </a:prstGeom>
          <a:noFill/>
        </p:spPr>
        <p:txBody>
          <a:bodyPr wrap="square" rtlCol="0">
            <a:spAutoFit/>
          </a:bodyPr>
          <a:lstStyle/>
          <a:p>
            <a:r>
              <a:rPr lang="en-US" sz="2600" dirty="0" smtClean="0"/>
              <a:t>COA 616 </a:t>
            </a:r>
            <a:r>
              <a:rPr lang="en-US" sz="2600" dirty="0" err="1" smtClean="0"/>
              <a:t>Geostatistics</a:t>
            </a:r>
            <a:r>
              <a:rPr lang="en-US" sz="2600" dirty="0" smtClean="0"/>
              <a:t> in Environmental Sciences</a:t>
            </a:r>
            <a:endParaRPr lang="en-US" sz="2600" dirty="0"/>
          </a:p>
        </p:txBody>
      </p:sp>
    </p:spTree>
    <p:extLst>
      <p:ext uri="{BB962C8B-B14F-4D97-AF65-F5344CB8AC3E}">
        <p14:creationId xmlns:p14="http://schemas.microsoft.com/office/powerpoint/2010/main" val="2532552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02240" cy="1173163"/>
          </a:xfrm>
        </p:spPr>
        <p:txBody>
          <a:bodyPr>
            <a:normAutofit/>
          </a:bodyPr>
          <a:lstStyle/>
          <a:p>
            <a:r>
              <a:rPr lang="en-US" sz="4000" b="1" dirty="0"/>
              <a:t>I</a:t>
            </a:r>
            <a:r>
              <a:rPr lang="en-US" sz="4000" b="1" dirty="0" smtClean="0"/>
              <a:t>ntro </a:t>
            </a:r>
            <a:r>
              <a:rPr lang="en-US" sz="4000" b="1" dirty="0"/>
              <a:t>to </a:t>
            </a:r>
            <a:r>
              <a:rPr lang="en-US" sz="4000" b="1" dirty="0" smtClean="0"/>
              <a:t>statistics</a:t>
            </a:r>
            <a:endParaRPr lang="en-US" sz="4000" b="1" dirty="0"/>
          </a:p>
        </p:txBody>
      </p:sp>
      <p:sp>
        <p:nvSpPr>
          <p:cNvPr id="3" name="Content Placeholder 2"/>
          <p:cNvSpPr>
            <a:spLocks noGrp="1"/>
          </p:cNvSpPr>
          <p:nvPr>
            <p:ph idx="1"/>
          </p:nvPr>
        </p:nvSpPr>
        <p:spPr>
          <a:xfrm>
            <a:off x="152400" y="959802"/>
            <a:ext cx="12039600" cy="5684837"/>
          </a:xfrm>
        </p:spPr>
        <p:txBody>
          <a:bodyPr>
            <a:normAutofit/>
          </a:bodyPr>
          <a:lstStyle/>
          <a:p>
            <a:r>
              <a:rPr lang="en-US" dirty="0" smtClean="0"/>
              <a:t>Framework of statistics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Types of variables: </a:t>
            </a:r>
          </a:p>
          <a:p>
            <a:pPr marL="0" indent="0">
              <a:buNone/>
            </a:pPr>
            <a:r>
              <a:rPr lang="en-US" dirty="0"/>
              <a:t> </a:t>
            </a:r>
            <a:r>
              <a:rPr lang="en-US" dirty="0" smtClean="0"/>
              <a:t>  nominal (categorical): No calculation is meaningful.</a:t>
            </a:r>
          </a:p>
          <a:p>
            <a:pPr marL="0" indent="0">
              <a:buNone/>
            </a:pPr>
            <a:r>
              <a:rPr lang="en-US" dirty="0"/>
              <a:t> </a:t>
            </a:r>
            <a:r>
              <a:rPr lang="en-US" dirty="0" smtClean="0"/>
              <a:t>  ordinal: Order matters but not the difference between values.</a:t>
            </a:r>
          </a:p>
          <a:p>
            <a:pPr marL="0" indent="0">
              <a:buNone/>
            </a:pPr>
            <a:r>
              <a:rPr lang="en-US" dirty="0"/>
              <a:t> </a:t>
            </a:r>
            <a:r>
              <a:rPr lang="en-US" dirty="0" smtClean="0"/>
              <a:t>  interval: Difference between two values is meaningful. </a:t>
            </a:r>
          </a:p>
          <a:p>
            <a:pPr marL="0" indent="0">
              <a:buNone/>
            </a:pPr>
            <a:r>
              <a:rPr lang="en-US" dirty="0"/>
              <a:t> </a:t>
            </a:r>
            <a:r>
              <a:rPr lang="en-US" dirty="0" smtClean="0"/>
              <a:t>  ratio: Having the properties of an interval variable and also has an absolute 0. </a:t>
            </a:r>
          </a:p>
        </p:txBody>
      </p:sp>
    </p:spTree>
    <p:extLst>
      <p:ext uri="{BB962C8B-B14F-4D97-AF65-F5344CB8AC3E}">
        <p14:creationId xmlns:p14="http://schemas.microsoft.com/office/powerpoint/2010/main" val="3539981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02240" cy="1173163"/>
          </a:xfrm>
        </p:spPr>
        <p:txBody>
          <a:bodyPr>
            <a:normAutofit/>
          </a:bodyPr>
          <a:lstStyle/>
          <a:p>
            <a:r>
              <a:rPr lang="en-US" sz="4000" b="1" dirty="0"/>
              <a:t>I</a:t>
            </a:r>
            <a:r>
              <a:rPr lang="en-US" sz="4000" b="1" dirty="0" smtClean="0"/>
              <a:t>ntro </a:t>
            </a:r>
            <a:r>
              <a:rPr lang="en-US" sz="4000" b="1" dirty="0"/>
              <a:t>to </a:t>
            </a:r>
            <a:r>
              <a:rPr lang="en-US" sz="4000" b="1" dirty="0" smtClean="0"/>
              <a:t>statistics cont.</a:t>
            </a:r>
            <a:endParaRPr lang="en-US" sz="4000" b="1" dirty="0"/>
          </a:p>
        </p:txBody>
      </p:sp>
      <p:sp>
        <p:nvSpPr>
          <p:cNvPr id="3" name="Content Placeholder 2"/>
          <p:cNvSpPr>
            <a:spLocks noGrp="1"/>
          </p:cNvSpPr>
          <p:nvPr>
            <p:ph idx="1"/>
          </p:nvPr>
        </p:nvSpPr>
        <p:spPr>
          <a:xfrm>
            <a:off x="152400" y="929640"/>
            <a:ext cx="12039600" cy="5928359"/>
          </a:xfrm>
        </p:spPr>
        <p:txBody>
          <a:bodyPr>
            <a:normAutofit lnSpcReduction="10000"/>
          </a:bodyPr>
          <a:lstStyle/>
          <a:p>
            <a:r>
              <a:rPr lang="en-US" dirty="0"/>
              <a:t>Measurement of central location</a:t>
            </a:r>
          </a:p>
          <a:p>
            <a:pPr marL="0" indent="0">
              <a:buNone/>
            </a:pPr>
            <a:r>
              <a:rPr lang="en-US" dirty="0"/>
              <a:t>    </a:t>
            </a:r>
          </a:p>
          <a:p>
            <a:pPr marL="0" indent="0">
              <a:buNone/>
            </a:pPr>
            <a:r>
              <a:rPr lang="en-US" dirty="0"/>
              <a:t>     </a:t>
            </a:r>
            <a:r>
              <a:rPr lang="en-US" dirty="0" smtClean="0"/>
              <a:t>Sample mean: </a:t>
            </a:r>
            <a:endParaRPr lang="en-US" dirty="0"/>
          </a:p>
          <a:p>
            <a:pPr marL="0" indent="0">
              <a:buNone/>
            </a:pPr>
            <a:endParaRPr lang="en-US" dirty="0"/>
          </a:p>
          <a:p>
            <a:pPr marL="0" indent="0">
              <a:buNone/>
            </a:pPr>
            <a:r>
              <a:rPr lang="en-US" dirty="0"/>
              <a:t>     </a:t>
            </a:r>
            <a:r>
              <a:rPr lang="en-US" dirty="0" smtClean="0"/>
              <a:t>Population mean:</a:t>
            </a:r>
            <a:endParaRPr lang="en-US" dirty="0"/>
          </a:p>
          <a:p>
            <a:pPr marL="0" indent="0">
              <a:buNone/>
            </a:pPr>
            <a:endParaRPr lang="en-US" dirty="0"/>
          </a:p>
          <a:p>
            <a:pPr marL="0" indent="0">
              <a:buNone/>
            </a:pPr>
            <a:r>
              <a:rPr lang="en-US" dirty="0"/>
              <a:t>     </a:t>
            </a:r>
            <a:r>
              <a:rPr lang="en-US" dirty="0" smtClean="0"/>
              <a:t>Weighted mean: </a:t>
            </a:r>
            <a:endParaRPr lang="en-US" dirty="0"/>
          </a:p>
          <a:p>
            <a:endParaRPr lang="en-US" dirty="0" smtClean="0"/>
          </a:p>
          <a:p>
            <a:pPr marL="0" indent="0">
              <a:buNone/>
            </a:pPr>
            <a:r>
              <a:rPr lang="en-US" dirty="0" smtClean="0"/>
              <a:t>     </a:t>
            </a:r>
          </a:p>
          <a:p>
            <a:pPr marL="0" indent="0">
              <a:buNone/>
            </a:pPr>
            <a:r>
              <a:rPr lang="en-US" dirty="0"/>
              <a:t> </a:t>
            </a:r>
            <a:r>
              <a:rPr lang="en-US" dirty="0" smtClean="0"/>
              <a:t>    Median: Middle value when a set of n measurements is arranged in increasing or decreasing order of magnitude. </a:t>
            </a:r>
          </a:p>
          <a:p>
            <a:pPr marL="0" indent="0">
              <a:buNone/>
            </a:pPr>
            <a:r>
              <a:rPr lang="en-US" dirty="0"/>
              <a:t> </a:t>
            </a:r>
            <a:r>
              <a:rPr lang="en-US" dirty="0" smtClean="0"/>
              <a:t>    </a:t>
            </a:r>
          </a:p>
          <a:p>
            <a:pPr marL="0" indent="0">
              <a:buNone/>
            </a:pPr>
            <a:r>
              <a:rPr lang="en-US" dirty="0"/>
              <a:t> </a:t>
            </a:r>
            <a:r>
              <a:rPr lang="en-US" dirty="0" smtClean="0"/>
              <a:t>    Mode: Most frequently occurring value</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454698169"/>
              </p:ext>
            </p:extLst>
          </p:nvPr>
        </p:nvGraphicFramePr>
        <p:xfrm>
          <a:off x="4194175" y="1253490"/>
          <a:ext cx="3956050" cy="3644900"/>
        </p:xfrm>
        <a:graphic>
          <a:graphicData uri="http://schemas.openxmlformats.org/presentationml/2006/ole">
            <mc:AlternateContent xmlns:mc="http://schemas.openxmlformats.org/markup-compatibility/2006">
              <mc:Choice xmlns:v="urn:schemas-microsoft-com:vml" Requires="v">
                <p:oleObj spid="_x0000_s4183" name="Equation" r:id="rId3" imgW="2260440" imgH="2082600" progId="Equation.3">
                  <p:embed/>
                </p:oleObj>
              </mc:Choice>
              <mc:Fallback>
                <p:oleObj name="Equation" r:id="rId3" imgW="2260440" imgH="2082600" progId="Equation.3">
                  <p:embed/>
                  <p:pic>
                    <p:nvPicPr>
                      <p:cNvPr id="0" name=""/>
                      <p:cNvPicPr/>
                      <p:nvPr/>
                    </p:nvPicPr>
                    <p:blipFill>
                      <a:blip r:embed="rId4"/>
                      <a:stretch>
                        <a:fillRect/>
                      </a:stretch>
                    </p:blipFill>
                    <p:spPr>
                      <a:xfrm>
                        <a:off x="4194175" y="1253490"/>
                        <a:ext cx="3956050" cy="3644900"/>
                      </a:xfrm>
                      <a:prstGeom prst="rect">
                        <a:avLst/>
                      </a:prstGeom>
                    </p:spPr>
                  </p:pic>
                </p:oleObj>
              </mc:Fallback>
            </mc:AlternateContent>
          </a:graphicData>
        </a:graphic>
      </p:graphicFrame>
    </p:spTree>
    <p:extLst>
      <p:ext uri="{BB962C8B-B14F-4D97-AF65-F5344CB8AC3E}">
        <p14:creationId xmlns:p14="http://schemas.microsoft.com/office/powerpoint/2010/main" val="3434348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5882640" cy="929323"/>
          </a:xfrm>
        </p:spPr>
        <p:txBody>
          <a:bodyPr>
            <a:normAutofit/>
          </a:bodyPr>
          <a:lstStyle/>
          <a:p>
            <a:r>
              <a:rPr lang="en-US" sz="4000" b="1" dirty="0"/>
              <a:t>I</a:t>
            </a:r>
            <a:r>
              <a:rPr lang="en-US" sz="4000" b="1" dirty="0" smtClean="0"/>
              <a:t>ntro </a:t>
            </a:r>
            <a:r>
              <a:rPr lang="en-US" sz="4000" b="1" dirty="0"/>
              <a:t>to </a:t>
            </a:r>
            <a:r>
              <a:rPr lang="en-US" sz="4000" b="1" dirty="0" smtClean="0"/>
              <a:t>statistics cont.</a:t>
            </a:r>
            <a:endParaRPr lang="en-US" sz="4000" b="1" dirty="0"/>
          </a:p>
        </p:txBody>
      </p:sp>
      <p:sp>
        <p:nvSpPr>
          <p:cNvPr id="3" name="Content Placeholder 2"/>
          <p:cNvSpPr>
            <a:spLocks noGrp="1"/>
          </p:cNvSpPr>
          <p:nvPr>
            <p:ph idx="1"/>
          </p:nvPr>
        </p:nvSpPr>
        <p:spPr>
          <a:xfrm>
            <a:off x="60960" y="640080"/>
            <a:ext cx="12039600" cy="6217920"/>
          </a:xfrm>
        </p:spPr>
        <p:txBody>
          <a:bodyPr>
            <a:normAutofit/>
          </a:bodyPr>
          <a:lstStyle/>
          <a:p>
            <a:r>
              <a:rPr lang="en-US" dirty="0"/>
              <a:t>Measurement of </a:t>
            </a:r>
            <a:r>
              <a:rPr lang="en-US" dirty="0" smtClean="0"/>
              <a:t>variation (spread)</a:t>
            </a:r>
            <a:endParaRPr lang="en-US" dirty="0"/>
          </a:p>
          <a:p>
            <a:pPr marL="0" indent="0">
              <a:buNone/>
            </a:pPr>
            <a:r>
              <a:rPr lang="en-US" dirty="0"/>
              <a:t>    </a:t>
            </a:r>
            <a:r>
              <a:rPr lang="en-US" dirty="0" smtClean="0"/>
              <a:t>Range: R = max(x</a:t>
            </a:r>
            <a:r>
              <a:rPr lang="en-US" baseline="-25000" dirty="0" smtClean="0"/>
              <a:t>i</a:t>
            </a:r>
            <a:r>
              <a:rPr lang="en-US" dirty="0" smtClean="0"/>
              <a:t>) – min(x</a:t>
            </a:r>
            <a:r>
              <a:rPr lang="en-US" baseline="-25000" dirty="0" smtClean="0"/>
              <a:t>i</a:t>
            </a:r>
            <a:r>
              <a:rPr lang="en-US" dirty="0" smtClean="0"/>
              <a:t>)  - influenced by outliers</a:t>
            </a:r>
          </a:p>
          <a:p>
            <a:pPr marL="0" indent="0">
              <a:buNone/>
            </a:pPr>
            <a:r>
              <a:rPr lang="en-US" dirty="0"/>
              <a:t> </a:t>
            </a:r>
            <a:r>
              <a:rPr lang="en-US" dirty="0" smtClean="0"/>
              <a:t>    Mean deviation:</a:t>
            </a:r>
          </a:p>
          <a:p>
            <a:pPr marL="0" indent="0">
              <a:buNone/>
            </a:pPr>
            <a:endParaRPr lang="en-US" dirty="0"/>
          </a:p>
          <a:p>
            <a:pPr marL="0" indent="0">
              <a:buNone/>
            </a:pPr>
            <a:r>
              <a:rPr lang="en-US" dirty="0" smtClean="0"/>
              <a:t>     Sum of squares of deviation from the mean: </a:t>
            </a:r>
          </a:p>
          <a:p>
            <a:pPr marL="0" indent="0">
              <a:buNone/>
            </a:pPr>
            <a:r>
              <a:rPr lang="en-US" dirty="0" smtClean="0"/>
              <a:t>     Corrected sum of squares of deviation from the mean:   </a:t>
            </a:r>
          </a:p>
          <a:p>
            <a:pPr marL="0" indent="0">
              <a:buNone/>
            </a:pPr>
            <a:r>
              <a:rPr lang="en-US" dirty="0"/>
              <a:t> </a:t>
            </a:r>
            <a:r>
              <a:rPr lang="en-US" dirty="0" smtClean="0"/>
              <a:t>     Sample variance:</a:t>
            </a:r>
          </a:p>
          <a:p>
            <a:pPr marL="0" indent="0">
              <a:buNone/>
            </a:pPr>
            <a:endParaRPr lang="en-US" dirty="0"/>
          </a:p>
          <a:p>
            <a:pPr marL="0" indent="0">
              <a:buNone/>
            </a:pPr>
            <a:r>
              <a:rPr lang="en-US" dirty="0"/>
              <a:t> </a:t>
            </a:r>
            <a:r>
              <a:rPr lang="en-US" dirty="0" smtClean="0"/>
              <a:t>     Population variance: </a:t>
            </a:r>
          </a:p>
          <a:p>
            <a:pPr marL="0" indent="0">
              <a:buNone/>
            </a:pPr>
            <a:endParaRPr lang="en-US" dirty="0"/>
          </a:p>
          <a:p>
            <a:pPr marL="0" indent="0">
              <a:buNone/>
            </a:pPr>
            <a:r>
              <a:rPr lang="en-US" dirty="0"/>
              <a:t> </a:t>
            </a:r>
            <a:r>
              <a:rPr lang="en-US" dirty="0" smtClean="0"/>
              <a:t>     </a:t>
            </a:r>
          </a:p>
          <a:p>
            <a:pPr marL="0" indent="0">
              <a:buNone/>
            </a:pPr>
            <a:r>
              <a:rPr lang="en-US" dirty="0"/>
              <a:t> </a:t>
            </a:r>
            <a:r>
              <a:rPr lang="en-US" dirty="0" smtClean="0"/>
              <a:t>     Standard deviation:                                      Coefficient of variance: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39828130"/>
              </p:ext>
            </p:extLst>
          </p:nvPr>
        </p:nvGraphicFramePr>
        <p:xfrm>
          <a:off x="3326400" y="1569403"/>
          <a:ext cx="1724390" cy="973773"/>
        </p:xfrm>
        <a:graphic>
          <a:graphicData uri="http://schemas.openxmlformats.org/presentationml/2006/ole">
            <mc:AlternateContent xmlns:mc="http://schemas.openxmlformats.org/markup-compatibility/2006">
              <mc:Choice xmlns:v="urn:schemas-microsoft-com:vml" Requires="v">
                <p:oleObj spid="_x0000_s5541" name="Equation" r:id="rId3" imgW="1079280" imgH="609480" progId="Equation.3">
                  <p:embed/>
                </p:oleObj>
              </mc:Choice>
              <mc:Fallback>
                <p:oleObj name="Equation" r:id="rId3" imgW="1079280" imgH="609480" progId="Equation.3">
                  <p:embed/>
                  <p:pic>
                    <p:nvPicPr>
                      <p:cNvPr id="0" name=""/>
                      <p:cNvPicPr/>
                      <p:nvPr/>
                    </p:nvPicPr>
                    <p:blipFill>
                      <a:blip r:embed="rId4"/>
                      <a:stretch>
                        <a:fillRect/>
                      </a:stretch>
                    </p:blipFill>
                    <p:spPr>
                      <a:xfrm>
                        <a:off x="3326400" y="1569403"/>
                        <a:ext cx="1724390" cy="97377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70890995"/>
              </p:ext>
            </p:extLst>
          </p:nvPr>
        </p:nvGraphicFramePr>
        <p:xfrm>
          <a:off x="7387025" y="2322827"/>
          <a:ext cx="2290762" cy="949325"/>
        </p:xfrm>
        <a:graphic>
          <a:graphicData uri="http://schemas.openxmlformats.org/presentationml/2006/ole">
            <mc:AlternateContent xmlns:mc="http://schemas.openxmlformats.org/markup-compatibility/2006">
              <mc:Choice xmlns:v="urn:schemas-microsoft-com:vml" Requires="v">
                <p:oleObj spid="_x0000_s5542" name="Equation" r:id="rId5" imgW="1041120" imgH="431640" progId="Equation.3">
                  <p:embed/>
                </p:oleObj>
              </mc:Choice>
              <mc:Fallback>
                <p:oleObj name="Equation" r:id="rId5" imgW="1041120" imgH="431640" progId="Equation.3">
                  <p:embed/>
                  <p:pic>
                    <p:nvPicPr>
                      <p:cNvPr id="0" name=""/>
                      <p:cNvPicPr/>
                      <p:nvPr/>
                    </p:nvPicPr>
                    <p:blipFill>
                      <a:blip r:embed="rId6"/>
                      <a:stretch>
                        <a:fillRect/>
                      </a:stretch>
                    </p:blipFill>
                    <p:spPr>
                      <a:xfrm>
                        <a:off x="7387025" y="2322827"/>
                        <a:ext cx="2290762" cy="9493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65616417"/>
              </p:ext>
            </p:extLst>
          </p:nvPr>
        </p:nvGraphicFramePr>
        <p:xfrm>
          <a:off x="8594667" y="2930683"/>
          <a:ext cx="2166239" cy="818357"/>
        </p:xfrm>
        <a:graphic>
          <a:graphicData uri="http://schemas.openxmlformats.org/presentationml/2006/ole">
            <mc:AlternateContent xmlns:mc="http://schemas.openxmlformats.org/markup-compatibility/2006">
              <mc:Choice xmlns:v="urn:schemas-microsoft-com:vml" Requires="v">
                <p:oleObj spid="_x0000_s5543" name="Equation" r:id="rId7" imgW="1143000" imgH="431640" progId="Equation.3">
                  <p:embed/>
                </p:oleObj>
              </mc:Choice>
              <mc:Fallback>
                <p:oleObj name="Equation" r:id="rId7" imgW="1143000" imgH="431640" progId="Equation.3">
                  <p:embed/>
                  <p:pic>
                    <p:nvPicPr>
                      <p:cNvPr id="0" name=""/>
                      <p:cNvPicPr/>
                      <p:nvPr/>
                    </p:nvPicPr>
                    <p:blipFill>
                      <a:blip r:embed="rId8"/>
                      <a:stretch>
                        <a:fillRect/>
                      </a:stretch>
                    </p:blipFill>
                    <p:spPr>
                      <a:xfrm>
                        <a:off x="8594667" y="2930683"/>
                        <a:ext cx="2166239" cy="8183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95484893"/>
              </p:ext>
            </p:extLst>
          </p:nvPr>
        </p:nvGraphicFramePr>
        <p:xfrm>
          <a:off x="4508635" y="3699869"/>
          <a:ext cx="2834640" cy="2613497"/>
        </p:xfrm>
        <a:graphic>
          <a:graphicData uri="http://schemas.openxmlformats.org/presentationml/2006/ole">
            <mc:AlternateContent xmlns:mc="http://schemas.openxmlformats.org/markup-compatibility/2006">
              <mc:Choice xmlns:v="urn:schemas-microsoft-com:vml" Requires="v">
                <p:oleObj spid="_x0000_s5544" name="Equation" r:id="rId9" imgW="1790640" imgH="1650960" progId="Equation.3">
                  <p:embed/>
                </p:oleObj>
              </mc:Choice>
              <mc:Fallback>
                <p:oleObj name="Equation" r:id="rId9" imgW="1790640" imgH="1650960" progId="Equation.3">
                  <p:embed/>
                  <p:pic>
                    <p:nvPicPr>
                      <p:cNvPr id="0" name=""/>
                      <p:cNvPicPr/>
                      <p:nvPr/>
                    </p:nvPicPr>
                    <p:blipFill>
                      <a:blip r:embed="rId10"/>
                      <a:stretch>
                        <a:fillRect/>
                      </a:stretch>
                    </p:blipFill>
                    <p:spPr>
                      <a:xfrm>
                        <a:off x="4508635" y="3699869"/>
                        <a:ext cx="2834640" cy="261349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76066003"/>
              </p:ext>
            </p:extLst>
          </p:nvPr>
        </p:nvGraphicFramePr>
        <p:xfrm>
          <a:off x="4508635" y="6313366"/>
          <a:ext cx="1174267" cy="572813"/>
        </p:xfrm>
        <a:graphic>
          <a:graphicData uri="http://schemas.openxmlformats.org/presentationml/2006/ole">
            <mc:AlternateContent xmlns:mc="http://schemas.openxmlformats.org/markup-compatibility/2006">
              <mc:Choice xmlns:v="urn:schemas-microsoft-com:vml" Requires="v">
                <p:oleObj spid="_x0000_s5545" name="Equation" r:id="rId11" imgW="520560" imgH="253800" progId="Equation.3">
                  <p:embed/>
                </p:oleObj>
              </mc:Choice>
              <mc:Fallback>
                <p:oleObj name="Equation" r:id="rId11" imgW="520560" imgH="253800" progId="Equation.3">
                  <p:embed/>
                  <p:pic>
                    <p:nvPicPr>
                      <p:cNvPr id="0" name=""/>
                      <p:cNvPicPr/>
                      <p:nvPr/>
                    </p:nvPicPr>
                    <p:blipFill>
                      <a:blip r:embed="rId12"/>
                      <a:stretch>
                        <a:fillRect/>
                      </a:stretch>
                    </p:blipFill>
                    <p:spPr>
                      <a:xfrm>
                        <a:off x="4508635" y="6313366"/>
                        <a:ext cx="1174267" cy="5728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4158883"/>
              </p:ext>
            </p:extLst>
          </p:nvPr>
        </p:nvGraphicFramePr>
        <p:xfrm>
          <a:off x="10007330" y="6039643"/>
          <a:ext cx="1507151" cy="817438"/>
        </p:xfrm>
        <a:graphic>
          <a:graphicData uri="http://schemas.openxmlformats.org/presentationml/2006/ole">
            <mc:AlternateContent xmlns:mc="http://schemas.openxmlformats.org/markup-compatibility/2006">
              <mc:Choice xmlns:v="urn:schemas-microsoft-com:vml" Requires="v">
                <p:oleObj spid="_x0000_s5546" name="Equation" r:id="rId13" imgW="749160" imgH="406080" progId="Equation.3">
                  <p:embed/>
                </p:oleObj>
              </mc:Choice>
              <mc:Fallback>
                <p:oleObj name="Equation" r:id="rId13" imgW="749160" imgH="406080" progId="Equation.3">
                  <p:embed/>
                  <p:pic>
                    <p:nvPicPr>
                      <p:cNvPr id="0" name=""/>
                      <p:cNvPicPr/>
                      <p:nvPr/>
                    </p:nvPicPr>
                    <p:blipFill>
                      <a:blip r:embed="rId14"/>
                      <a:stretch>
                        <a:fillRect/>
                      </a:stretch>
                    </p:blipFill>
                    <p:spPr>
                      <a:xfrm>
                        <a:off x="10007330" y="6039643"/>
                        <a:ext cx="1507151" cy="817438"/>
                      </a:xfrm>
                      <a:prstGeom prst="rect">
                        <a:avLst/>
                      </a:prstGeom>
                    </p:spPr>
                  </p:pic>
                </p:oleObj>
              </mc:Fallback>
            </mc:AlternateContent>
          </a:graphicData>
        </a:graphic>
      </p:graphicFrame>
    </p:spTree>
    <p:extLst>
      <p:ext uri="{BB962C8B-B14F-4D97-AF65-F5344CB8AC3E}">
        <p14:creationId xmlns:p14="http://schemas.microsoft.com/office/powerpoint/2010/main" val="77937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5882640" cy="929323"/>
          </a:xfrm>
        </p:spPr>
        <p:txBody>
          <a:bodyPr>
            <a:normAutofit/>
          </a:bodyPr>
          <a:lstStyle/>
          <a:p>
            <a:r>
              <a:rPr lang="en-US" sz="4000" b="1" dirty="0"/>
              <a:t>I</a:t>
            </a:r>
            <a:r>
              <a:rPr lang="en-US" sz="4000" b="1" dirty="0" smtClean="0"/>
              <a:t>ntro </a:t>
            </a:r>
            <a:r>
              <a:rPr lang="en-US" sz="4000" b="1" dirty="0"/>
              <a:t>to </a:t>
            </a:r>
            <a:r>
              <a:rPr lang="en-US" sz="4000" b="1" dirty="0" smtClean="0"/>
              <a:t>statistics cont.</a:t>
            </a:r>
            <a:endParaRPr lang="en-US" sz="4000" b="1" dirty="0"/>
          </a:p>
        </p:txBody>
      </p:sp>
      <p:sp>
        <p:nvSpPr>
          <p:cNvPr id="3" name="Content Placeholder 2"/>
          <p:cNvSpPr>
            <a:spLocks noGrp="1"/>
          </p:cNvSpPr>
          <p:nvPr>
            <p:ph idx="1"/>
          </p:nvPr>
        </p:nvSpPr>
        <p:spPr>
          <a:xfrm>
            <a:off x="60960" y="640080"/>
            <a:ext cx="12039600" cy="6217920"/>
          </a:xfrm>
        </p:spPr>
        <p:txBody>
          <a:bodyPr>
            <a:normAutofit fontScale="92500" lnSpcReduction="20000"/>
          </a:bodyPr>
          <a:lstStyle/>
          <a:p>
            <a:r>
              <a:rPr lang="en-US" dirty="0" smtClean="0"/>
              <a:t>Measure of symmetry (third moment about the mean): </a:t>
            </a:r>
            <a:r>
              <a:rPr lang="en-US" dirty="0" err="1" smtClean="0"/>
              <a:t>Skewness</a:t>
            </a:r>
            <a:r>
              <a:rPr lang="en-US" dirty="0" smtClean="0"/>
              <a:t> </a:t>
            </a:r>
          </a:p>
          <a:p>
            <a:pPr marL="0" indent="0">
              <a:buNone/>
            </a:pPr>
            <a:r>
              <a:rPr lang="en-US" dirty="0" smtClean="0"/>
              <a:t>                                                        g</a:t>
            </a:r>
            <a:r>
              <a:rPr lang="en-US" baseline="-25000" dirty="0"/>
              <a:t>1</a:t>
            </a:r>
            <a:r>
              <a:rPr lang="en-US" dirty="0" smtClean="0"/>
              <a:t> = 0 – symmetric, </a:t>
            </a:r>
          </a:p>
          <a:p>
            <a:pPr marL="0" indent="0">
              <a:buNone/>
            </a:pPr>
            <a:r>
              <a:rPr lang="en-US" dirty="0"/>
              <a:t> </a:t>
            </a:r>
            <a:r>
              <a:rPr lang="en-US" dirty="0" smtClean="0"/>
              <a:t>                                                       g</a:t>
            </a:r>
            <a:r>
              <a:rPr lang="en-US" baseline="-25000" dirty="0"/>
              <a:t>1</a:t>
            </a:r>
            <a:r>
              <a:rPr lang="en-US" dirty="0" smtClean="0"/>
              <a:t> &lt;0 – negative skew, </a:t>
            </a:r>
          </a:p>
          <a:p>
            <a:pPr marL="0" indent="0">
              <a:buNone/>
            </a:pPr>
            <a:r>
              <a:rPr lang="en-US" dirty="0"/>
              <a:t> </a:t>
            </a:r>
            <a:r>
              <a:rPr lang="en-US" dirty="0" smtClean="0"/>
              <a:t>                                                       g</a:t>
            </a:r>
            <a:r>
              <a:rPr lang="en-US" baseline="-25000" dirty="0"/>
              <a:t>1</a:t>
            </a:r>
            <a:r>
              <a:rPr lang="en-US" dirty="0" smtClean="0"/>
              <a:t> &gt; 0 – positive skew</a:t>
            </a:r>
            <a:endParaRPr lang="en-US" dirty="0"/>
          </a:p>
          <a:p>
            <a:r>
              <a:rPr lang="en-US" dirty="0" smtClean="0"/>
              <a:t>Measure of </a:t>
            </a:r>
            <a:r>
              <a:rPr lang="en-US" dirty="0" err="1" smtClean="0"/>
              <a:t>peakness</a:t>
            </a:r>
            <a:r>
              <a:rPr lang="en-US" dirty="0" smtClean="0"/>
              <a:t>: Kurtosis</a:t>
            </a:r>
          </a:p>
          <a:p>
            <a:pPr marL="0" indent="0">
              <a:buNone/>
            </a:pPr>
            <a:r>
              <a:rPr lang="en-US" dirty="0" smtClean="0"/>
              <a:t>                                                         g2 = 0 – Normal distribution</a:t>
            </a:r>
            <a:endParaRPr lang="en-US" dirty="0"/>
          </a:p>
          <a:p>
            <a:pPr marL="0" indent="0">
              <a:buNone/>
            </a:pPr>
            <a:r>
              <a:rPr lang="en-US" dirty="0" smtClean="0"/>
              <a:t>                                                         g2 &gt;0 – More peaked than normal distribution</a:t>
            </a:r>
          </a:p>
          <a:p>
            <a:pPr marL="0" indent="0">
              <a:buNone/>
            </a:pPr>
            <a:r>
              <a:rPr lang="en-US" dirty="0" smtClean="0"/>
              <a:t>                                                         g2 &lt;0 – Less peaked than normal distribution</a:t>
            </a:r>
          </a:p>
          <a:p>
            <a:r>
              <a:rPr lang="en-US" dirty="0" smtClean="0"/>
              <a:t>Measure of position</a:t>
            </a:r>
          </a:p>
          <a:p>
            <a:pPr marL="0" indent="0">
              <a:buNone/>
            </a:pPr>
            <a:r>
              <a:rPr lang="en-US" dirty="0"/>
              <a:t> </a:t>
            </a:r>
            <a:r>
              <a:rPr lang="en-US" dirty="0" smtClean="0"/>
              <a:t>  Standard scores: indicating how many standard deviations an observation is above or below the mean value.</a:t>
            </a:r>
          </a:p>
          <a:p>
            <a:pPr marL="0" indent="0">
              <a:buNone/>
            </a:pPr>
            <a:endParaRPr lang="en-US" dirty="0"/>
          </a:p>
          <a:p>
            <a:pPr marL="0" indent="0">
              <a:buNone/>
            </a:pPr>
            <a:r>
              <a:rPr lang="en-US" dirty="0" smtClean="0"/>
              <a:t>    Percentile: </a:t>
            </a:r>
            <a:r>
              <a:rPr lang="en-US" dirty="0" err="1" smtClean="0"/>
              <a:t>Pth</a:t>
            </a:r>
            <a:r>
              <a:rPr lang="en-US" dirty="0" smtClean="0"/>
              <a:t> percentile is the value which p percent of the data fall at or below. </a:t>
            </a:r>
          </a:p>
          <a:p>
            <a:pPr marL="0" indent="0">
              <a:buNone/>
            </a:pPr>
            <a:r>
              <a:rPr lang="en-US" dirty="0"/>
              <a:t> </a:t>
            </a:r>
            <a:r>
              <a:rPr lang="en-US" dirty="0" smtClean="0"/>
              <a:t>   </a:t>
            </a:r>
            <a:r>
              <a:rPr lang="en-US" dirty="0" err="1" smtClean="0"/>
              <a:t>Deciles</a:t>
            </a:r>
            <a:r>
              <a:rPr lang="en-US" dirty="0" smtClean="0"/>
              <a:t>: 10</a:t>
            </a:r>
            <a:r>
              <a:rPr lang="en-US" baseline="30000" dirty="0" smtClean="0"/>
              <a:t>th</a:t>
            </a:r>
            <a:r>
              <a:rPr lang="en-US" dirty="0" smtClean="0"/>
              <a:t>, </a:t>
            </a:r>
            <a:r>
              <a:rPr lang="en-US" dirty="0"/>
              <a:t>2</a:t>
            </a:r>
            <a:r>
              <a:rPr lang="en-US" dirty="0" smtClean="0"/>
              <a:t>0</a:t>
            </a:r>
            <a:r>
              <a:rPr lang="en-US" baseline="30000" dirty="0" smtClean="0"/>
              <a:t>th</a:t>
            </a:r>
            <a:r>
              <a:rPr lang="en-US" dirty="0" smtClean="0"/>
              <a:t>,</a:t>
            </a:r>
            <a:r>
              <a:rPr lang="en-US" dirty="0"/>
              <a:t> </a:t>
            </a:r>
            <a:r>
              <a:rPr lang="en-US" dirty="0" smtClean="0"/>
              <a:t>…, 90</a:t>
            </a:r>
            <a:r>
              <a:rPr lang="en-US" baseline="30000" dirty="0" smtClean="0"/>
              <a:t>th </a:t>
            </a:r>
            <a:r>
              <a:rPr lang="en-US" dirty="0" smtClean="0"/>
              <a:t>percentiles; Quartiles: 25</a:t>
            </a:r>
            <a:r>
              <a:rPr lang="en-US" baseline="30000" dirty="0" smtClean="0"/>
              <a:t>th</a:t>
            </a:r>
            <a:r>
              <a:rPr lang="en-US" dirty="0" smtClean="0"/>
              <a:t>,</a:t>
            </a:r>
            <a:r>
              <a:rPr lang="en-US" dirty="0"/>
              <a:t> </a:t>
            </a:r>
            <a:r>
              <a:rPr lang="en-US" dirty="0" smtClean="0"/>
              <a:t>50</a:t>
            </a:r>
            <a:r>
              <a:rPr lang="en-US" baseline="30000" dirty="0" smtClean="0"/>
              <a:t>th</a:t>
            </a:r>
            <a:r>
              <a:rPr lang="en-US" dirty="0" smtClean="0"/>
              <a:t>,</a:t>
            </a:r>
            <a:r>
              <a:rPr lang="en-US" dirty="0"/>
              <a:t> </a:t>
            </a:r>
            <a:r>
              <a:rPr lang="en-US" dirty="0" smtClean="0"/>
              <a:t>75</a:t>
            </a:r>
            <a:r>
              <a:rPr lang="en-US" baseline="30000" dirty="0" smtClean="0"/>
              <a:t>th</a:t>
            </a:r>
            <a:r>
              <a:rPr lang="en-US" dirty="0" smtClean="0"/>
              <a:t> percentiles</a:t>
            </a:r>
          </a:p>
          <a:p>
            <a:pPr marL="0" indent="0">
              <a:buNone/>
            </a:pPr>
            <a:r>
              <a:rPr lang="en-US" dirty="0"/>
              <a:t> </a:t>
            </a:r>
            <a:r>
              <a:rPr lang="en-US" dirty="0" smtClean="0"/>
              <a:t>   Median: 50</a:t>
            </a:r>
            <a:r>
              <a:rPr lang="en-US" baseline="30000" dirty="0" smtClean="0"/>
              <a:t>th</a:t>
            </a:r>
            <a:r>
              <a:rPr lang="en-US" dirty="0" smtClean="0"/>
              <a:t> </a:t>
            </a:r>
            <a:r>
              <a:rPr lang="en-US" dirty="0"/>
              <a:t>percentiles</a:t>
            </a:r>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895407430"/>
              </p:ext>
            </p:extLst>
          </p:nvPr>
        </p:nvGraphicFramePr>
        <p:xfrm>
          <a:off x="3877904" y="4548975"/>
          <a:ext cx="1205230" cy="773166"/>
        </p:xfrm>
        <a:graphic>
          <a:graphicData uri="http://schemas.openxmlformats.org/presentationml/2006/ole">
            <mc:AlternateContent xmlns:mc="http://schemas.openxmlformats.org/markup-compatibility/2006">
              <mc:Choice xmlns:v="urn:schemas-microsoft-com:vml" Requires="v">
                <p:oleObj spid="_x0000_s6330" name="Equation" r:id="rId3" imgW="672840" imgH="431640" progId="Equation.3">
                  <p:embed/>
                </p:oleObj>
              </mc:Choice>
              <mc:Fallback>
                <p:oleObj name="Equation" r:id="rId3" imgW="672840" imgH="431640" progId="Equation.3">
                  <p:embed/>
                  <p:pic>
                    <p:nvPicPr>
                      <p:cNvPr id="0" name=""/>
                      <p:cNvPicPr/>
                      <p:nvPr/>
                    </p:nvPicPr>
                    <p:blipFill>
                      <a:blip r:embed="rId4"/>
                      <a:stretch>
                        <a:fillRect/>
                      </a:stretch>
                    </p:blipFill>
                    <p:spPr>
                      <a:xfrm>
                        <a:off x="3877904" y="4548975"/>
                        <a:ext cx="1205230" cy="77316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7978521"/>
              </p:ext>
            </p:extLst>
          </p:nvPr>
        </p:nvGraphicFramePr>
        <p:xfrm>
          <a:off x="1204595" y="1122363"/>
          <a:ext cx="2784475" cy="1114425"/>
        </p:xfrm>
        <a:graphic>
          <a:graphicData uri="http://schemas.openxmlformats.org/presentationml/2006/ole">
            <mc:AlternateContent xmlns:mc="http://schemas.openxmlformats.org/markup-compatibility/2006">
              <mc:Choice xmlns:v="urn:schemas-microsoft-com:vml" Requires="v">
                <p:oleObj spid="_x0000_s6331" name="Equation" r:id="rId5" imgW="1523880" imgH="609480" progId="Equation.3">
                  <p:embed/>
                </p:oleObj>
              </mc:Choice>
              <mc:Fallback>
                <p:oleObj name="Equation" r:id="rId5" imgW="1523880" imgH="609480" progId="Equation.3">
                  <p:embed/>
                  <p:pic>
                    <p:nvPicPr>
                      <p:cNvPr id="0" name=""/>
                      <p:cNvPicPr/>
                      <p:nvPr/>
                    </p:nvPicPr>
                    <p:blipFill>
                      <a:blip r:embed="rId6"/>
                      <a:stretch>
                        <a:fillRect/>
                      </a:stretch>
                    </p:blipFill>
                    <p:spPr>
                      <a:xfrm>
                        <a:off x="1204595" y="1122363"/>
                        <a:ext cx="2784475" cy="11144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64707964"/>
              </p:ext>
            </p:extLst>
          </p:nvPr>
        </p:nvGraphicFramePr>
        <p:xfrm>
          <a:off x="1361440" y="2650462"/>
          <a:ext cx="2581234" cy="1068097"/>
        </p:xfrm>
        <a:graphic>
          <a:graphicData uri="http://schemas.openxmlformats.org/presentationml/2006/ole">
            <mc:AlternateContent xmlns:mc="http://schemas.openxmlformats.org/markup-compatibility/2006">
              <mc:Choice xmlns:v="urn:schemas-microsoft-com:vml" Requires="v">
                <p:oleObj spid="_x0000_s6332" name="Equation" r:id="rId7" imgW="1473120" imgH="609480" progId="Equation.3">
                  <p:embed/>
                </p:oleObj>
              </mc:Choice>
              <mc:Fallback>
                <p:oleObj name="Equation" r:id="rId7" imgW="1473120" imgH="609480" progId="Equation.3">
                  <p:embed/>
                  <p:pic>
                    <p:nvPicPr>
                      <p:cNvPr id="0" name=""/>
                      <p:cNvPicPr/>
                      <p:nvPr/>
                    </p:nvPicPr>
                    <p:blipFill>
                      <a:blip r:embed="rId8"/>
                      <a:stretch>
                        <a:fillRect/>
                      </a:stretch>
                    </p:blipFill>
                    <p:spPr>
                      <a:xfrm>
                        <a:off x="1361440" y="2650462"/>
                        <a:ext cx="2581234" cy="1068097"/>
                      </a:xfrm>
                      <a:prstGeom prst="rect">
                        <a:avLst/>
                      </a:prstGeom>
                    </p:spPr>
                  </p:pic>
                </p:oleObj>
              </mc:Fallback>
            </mc:AlternateContent>
          </a:graphicData>
        </a:graphic>
      </p:graphicFrame>
    </p:spTree>
    <p:extLst>
      <p:ext uri="{BB962C8B-B14F-4D97-AF65-F5344CB8AC3E}">
        <p14:creationId xmlns:p14="http://schemas.microsoft.com/office/powerpoint/2010/main" val="2268293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5882640" cy="929323"/>
          </a:xfrm>
        </p:spPr>
        <p:txBody>
          <a:bodyPr>
            <a:normAutofit/>
          </a:bodyPr>
          <a:lstStyle/>
          <a:p>
            <a:r>
              <a:rPr lang="en-US" sz="4000" b="1" dirty="0"/>
              <a:t>I</a:t>
            </a:r>
            <a:r>
              <a:rPr lang="en-US" sz="4000" b="1" dirty="0" smtClean="0"/>
              <a:t>ntro </a:t>
            </a:r>
            <a:r>
              <a:rPr lang="en-US" sz="4000" b="1" dirty="0"/>
              <a:t>to </a:t>
            </a:r>
            <a:r>
              <a:rPr lang="en-US" sz="4000" b="1" dirty="0" smtClean="0"/>
              <a:t>statistics cont.</a:t>
            </a:r>
            <a:endParaRPr lang="en-US" sz="4000" b="1" dirty="0"/>
          </a:p>
        </p:txBody>
      </p:sp>
      <p:sp>
        <p:nvSpPr>
          <p:cNvPr id="3" name="Content Placeholder 2"/>
          <p:cNvSpPr>
            <a:spLocks noGrp="1"/>
          </p:cNvSpPr>
          <p:nvPr>
            <p:ph idx="1"/>
          </p:nvPr>
        </p:nvSpPr>
        <p:spPr>
          <a:xfrm>
            <a:off x="60960" y="640080"/>
            <a:ext cx="12039600" cy="6217920"/>
          </a:xfrm>
        </p:spPr>
        <p:txBody>
          <a:bodyPr>
            <a:normAutofit/>
          </a:bodyPr>
          <a:lstStyle/>
          <a:p>
            <a:pPr marL="0" indent="0">
              <a:buNone/>
            </a:pPr>
            <a:r>
              <a:rPr lang="en-US" dirty="0" smtClean="0"/>
              <a:t>RV: A well defined numerical description of the outcomes in the sample space of a random experiment. </a:t>
            </a:r>
          </a:p>
          <a:p>
            <a:pPr marL="0" indent="0">
              <a:buNone/>
            </a:pPr>
            <a:r>
              <a:rPr lang="en-US" dirty="0" smtClean="0"/>
              <a:t>Discrete RV:  mean</a:t>
            </a:r>
          </a:p>
          <a:p>
            <a:pPr marL="0" indent="0">
              <a:buNone/>
            </a:pPr>
            <a:r>
              <a:rPr lang="en-US" dirty="0" smtClean="0"/>
              <a:t>                       variance</a:t>
            </a:r>
          </a:p>
          <a:p>
            <a:pPr marL="0" indent="0">
              <a:buNone/>
            </a:pPr>
            <a:endParaRPr lang="en-US" dirty="0" smtClean="0"/>
          </a:p>
          <a:p>
            <a:pPr marL="0" indent="0">
              <a:buNone/>
            </a:pPr>
            <a:r>
              <a:rPr lang="en-US" dirty="0" smtClean="0"/>
              <a:t>                       covariance</a:t>
            </a:r>
            <a:endParaRPr lang="en-US" dirty="0"/>
          </a:p>
          <a:p>
            <a:pPr marL="0" indent="0">
              <a:buNone/>
            </a:pPr>
            <a:endParaRPr lang="en-US" dirty="0" smtClean="0"/>
          </a:p>
          <a:p>
            <a:pPr marL="0" indent="0">
              <a:buNone/>
            </a:pPr>
            <a:r>
              <a:rPr lang="en-US" dirty="0" smtClean="0"/>
              <a:t>Continuous RV: </a:t>
            </a:r>
          </a:p>
          <a:p>
            <a:pPr marL="0" indent="0">
              <a:buNone/>
            </a:pPr>
            <a:r>
              <a:rPr lang="en-US" dirty="0"/>
              <a:t> </a:t>
            </a:r>
            <a:r>
              <a:rPr lang="en-US" dirty="0" smtClean="0"/>
              <a:t>                        mean</a:t>
            </a:r>
          </a:p>
          <a:p>
            <a:pPr marL="0" indent="0">
              <a:buNone/>
            </a:pPr>
            <a:r>
              <a:rPr lang="en-US" dirty="0"/>
              <a:t> </a:t>
            </a:r>
            <a:r>
              <a:rPr lang="en-US" dirty="0" smtClean="0"/>
              <a:t>                        variance</a:t>
            </a:r>
          </a:p>
          <a:p>
            <a:pPr marL="0" indent="0">
              <a:buNone/>
            </a:pPr>
            <a:r>
              <a:rPr lang="en-US" dirty="0"/>
              <a:t> </a:t>
            </a:r>
            <a:r>
              <a:rPr lang="en-US" dirty="0" smtClean="0"/>
              <a:t>                        covariance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53447005"/>
              </p:ext>
            </p:extLst>
          </p:nvPr>
        </p:nvGraphicFramePr>
        <p:xfrm>
          <a:off x="3697288" y="1455738"/>
          <a:ext cx="8545512" cy="5351462"/>
        </p:xfrm>
        <a:graphic>
          <a:graphicData uri="http://schemas.openxmlformats.org/presentationml/2006/ole">
            <mc:AlternateContent xmlns:mc="http://schemas.openxmlformats.org/markup-compatibility/2006">
              <mc:Choice xmlns:v="urn:schemas-microsoft-com:vml" Requires="v">
                <p:oleObj spid="_x0000_s7227" name="Equation" r:id="rId3" imgW="4698720" imgH="2946240" progId="Equation.3">
                  <p:embed/>
                </p:oleObj>
              </mc:Choice>
              <mc:Fallback>
                <p:oleObj name="Equation" r:id="rId3" imgW="4698720" imgH="2946240" progId="Equation.3">
                  <p:embed/>
                  <p:pic>
                    <p:nvPicPr>
                      <p:cNvPr id="0" name=""/>
                      <p:cNvPicPr/>
                      <p:nvPr/>
                    </p:nvPicPr>
                    <p:blipFill>
                      <a:blip r:embed="rId4"/>
                      <a:stretch>
                        <a:fillRect/>
                      </a:stretch>
                    </p:blipFill>
                    <p:spPr>
                      <a:xfrm>
                        <a:off x="3697288" y="1455738"/>
                        <a:ext cx="8545512" cy="5351462"/>
                      </a:xfrm>
                      <a:prstGeom prst="rect">
                        <a:avLst/>
                      </a:prstGeom>
                    </p:spPr>
                  </p:pic>
                </p:oleObj>
              </mc:Fallback>
            </mc:AlternateContent>
          </a:graphicData>
        </a:graphic>
      </p:graphicFrame>
    </p:spTree>
    <p:extLst>
      <p:ext uri="{BB962C8B-B14F-4D97-AF65-F5344CB8AC3E}">
        <p14:creationId xmlns:p14="http://schemas.microsoft.com/office/powerpoint/2010/main" val="1779694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5882640" cy="929323"/>
          </a:xfrm>
        </p:spPr>
        <p:txBody>
          <a:bodyPr>
            <a:normAutofit/>
          </a:bodyPr>
          <a:lstStyle/>
          <a:p>
            <a:r>
              <a:rPr lang="en-US" sz="4000" b="1" dirty="0"/>
              <a:t>I</a:t>
            </a:r>
            <a:r>
              <a:rPr lang="en-US" sz="4000" b="1" dirty="0" smtClean="0"/>
              <a:t>ntro </a:t>
            </a:r>
            <a:r>
              <a:rPr lang="en-US" sz="4000" b="1" dirty="0"/>
              <a:t>to </a:t>
            </a:r>
            <a:r>
              <a:rPr lang="en-US" sz="4000" b="1" dirty="0" smtClean="0"/>
              <a:t>statistics cont.</a:t>
            </a:r>
            <a:endParaRPr lang="en-US" sz="4000" b="1"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585487605"/>
              </p:ext>
            </p:extLst>
          </p:nvPr>
        </p:nvGraphicFramePr>
        <p:xfrm>
          <a:off x="510858" y="1311396"/>
          <a:ext cx="6880381" cy="5180844"/>
        </p:xfrm>
        <a:graphic>
          <a:graphicData uri="http://schemas.openxmlformats.org/presentationml/2006/ole">
            <mc:AlternateContent xmlns:mc="http://schemas.openxmlformats.org/markup-compatibility/2006">
              <mc:Choice xmlns:v="urn:schemas-microsoft-com:vml" Requires="v">
                <p:oleObj spid="_x0000_s8239" name="Equation" r:id="rId3" imgW="2209680" imgH="1663560" progId="Equation.3">
                  <p:embed/>
                </p:oleObj>
              </mc:Choice>
              <mc:Fallback>
                <p:oleObj name="Equation" r:id="rId3" imgW="2209680" imgH="1663560" progId="Equation.3">
                  <p:embed/>
                  <p:pic>
                    <p:nvPicPr>
                      <p:cNvPr id="0" name=""/>
                      <p:cNvPicPr/>
                      <p:nvPr/>
                    </p:nvPicPr>
                    <p:blipFill>
                      <a:blip r:embed="rId4"/>
                      <a:stretch>
                        <a:fillRect/>
                      </a:stretch>
                    </p:blipFill>
                    <p:spPr>
                      <a:xfrm>
                        <a:off x="510858" y="1311396"/>
                        <a:ext cx="6880381" cy="5180844"/>
                      </a:xfrm>
                      <a:prstGeom prst="rect">
                        <a:avLst/>
                      </a:prstGeom>
                    </p:spPr>
                  </p:pic>
                </p:oleObj>
              </mc:Fallback>
            </mc:AlternateContent>
          </a:graphicData>
        </a:graphic>
      </p:graphicFrame>
      <p:sp>
        <p:nvSpPr>
          <p:cNvPr id="6" name="TextBox 5"/>
          <p:cNvSpPr txBox="1"/>
          <p:nvPr/>
        </p:nvSpPr>
        <p:spPr>
          <a:xfrm>
            <a:off x="6842760" y="2855124"/>
            <a:ext cx="4541520" cy="553998"/>
          </a:xfrm>
          <a:prstGeom prst="rect">
            <a:avLst/>
          </a:prstGeom>
          <a:noFill/>
        </p:spPr>
        <p:txBody>
          <a:bodyPr wrap="square" rtlCol="0">
            <a:spAutoFit/>
          </a:bodyPr>
          <a:lstStyle/>
          <a:p>
            <a:r>
              <a:rPr lang="en-US" sz="3000" dirty="0" smtClean="0"/>
              <a:t>If X, Y are independent</a:t>
            </a:r>
            <a:endParaRPr lang="en-US" sz="3000" dirty="0"/>
          </a:p>
        </p:txBody>
      </p:sp>
    </p:spTree>
    <p:extLst>
      <p:ext uri="{BB962C8B-B14F-4D97-AF65-F5344CB8AC3E}">
        <p14:creationId xmlns:p14="http://schemas.microsoft.com/office/powerpoint/2010/main" val="674404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5882640" cy="929323"/>
          </a:xfrm>
        </p:spPr>
        <p:txBody>
          <a:bodyPr>
            <a:normAutofit/>
          </a:bodyPr>
          <a:lstStyle/>
          <a:p>
            <a:r>
              <a:rPr lang="en-US" sz="4000" b="1" dirty="0" smtClean="0"/>
              <a:t>Normal distribution</a:t>
            </a:r>
            <a:endParaRPr lang="en-US" sz="4000" b="1"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179455040"/>
              </p:ext>
            </p:extLst>
          </p:nvPr>
        </p:nvGraphicFramePr>
        <p:xfrm>
          <a:off x="918210" y="683895"/>
          <a:ext cx="7981950" cy="1241155"/>
        </p:xfrm>
        <a:graphic>
          <a:graphicData uri="http://schemas.openxmlformats.org/presentationml/2006/ole">
            <mc:AlternateContent xmlns:mc="http://schemas.openxmlformats.org/markup-compatibility/2006">
              <mc:Choice xmlns:v="urn:schemas-microsoft-com:vml" Requires="v">
                <p:oleObj spid="_x0000_s10277" name="Equation" r:id="rId3" imgW="2857320" imgH="444240" progId="Equation.3">
                  <p:embed/>
                </p:oleObj>
              </mc:Choice>
              <mc:Fallback>
                <p:oleObj name="Equation" r:id="rId3" imgW="2857320" imgH="444240" progId="Equation.3">
                  <p:embed/>
                  <p:pic>
                    <p:nvPicPr>
                      <p:cNvPr id="0" name=""/>
                      <p:cNvPicPr/>
                      <p:nvPr/>
                    </p:nvPicPr>
                    <p:blipFill>
                      <a:blip r:embed="rId4"/>
                      <a:stretch>
                        <a:fillRect/>
                      </a:stretch>
                    </p:blipFill>
                    <p:spPr>
                      <a:xfrm>
                        <a:off x="918210" y="683895"/>
                        <a:ext cx="7981950" cy="1241155"/>
                      </a:xfrm>
                      <a:prstGeom prst="rect">
                        <a:avLst/>
                      </a:prstGeom>
                    </p:spPr>
                  </p:pic>
                </p:oleObj>
              </mc:Fallback>
            </mc:AlternateContent>
          </a:graphicData>
        </a:graphic>
      </p:graphicFrame>
      <p:sp>
        <p:nvSpPr>
          <p:cNvPr id="7" name="TextBox 6"/>
          <p:cNvSpPr txBox="1"/>
          <p:nvPr/>
        </p:nvSpPr>
        <p:spPr>
          <a:xfrm>
            <a:off x="220980" y="1787890"/>
            <a:ext cx="11445240" cy="3416320"/>
          </a:xfrm>
          <a:prstGeom prst="rect">
            <a:avLst/>
          </a:prstGeom>
          <a:noFill/>
        </p:spPr>
        <p:txBody>
          <a:bodyPr wrap="square" rtlCol="0">
            <a:spAutoFit/>
          </a:bodyPr>
          <a:lstStyle/>
          <a:p>
            <a:r>
              <a:rPr lang="en-US" sz="2400" b="1" dirty="0" smtClean="0"/>
              <a:t>Normality test</a:t>
            </a:r>
          </a:p>
          <a:p>
            <a:r>
              <a:rPr lang="en-US" sz="2400" dirty="0" smtClean="0"/>
              <a:t>H</a:t>
            </a:r>
            <a:r>
              <a:rPr lang="en-US" sz="2400" baseline="-25000" dirty="0" smtClean="0"/>
              <a:t>0</a:t>
            </a:r>
            <a:r>
              <a:rPr lang="en-US" sz="2400" dirty="0" smtClean="0"/>
              <a:t>: Sampled data come from normal distribution</a:t>
            </a:r>
          </a:p>
          <a:p>
            <a:r>
              <a:rPr lang="en-US" sz="2400" dirty="0" smtClean="0"/>
              <a:t>H</a:t>
            </a:r>
            <a:r>
              <a:rPr lang="en-US" sz="2400" baseline="-25000" dirty="0" smtClean="0"/>
              <a:t>a</a:t>
            </a:r>
            <a:r>
              <a:rPr lang="en-US" sz="2400" dirty="0" smtClean="0"/>
              <a:t>: Sampled data do not come from normal distribution</a:t>
            </a:r>
          </a:p>
          <a:p>
            <a:endParaRPr lang="en-US" sz="2400" dirty="0"/>
          </a:p>
          <a:p>
            <a:r>
              <a:rPr lang="en-US" sz="2400" dirty="0" smtClean="0"/>
              <a:t>Shapiro-</a:t>
            </a:r>
            <a:r>
              <a:rPr lang="en-US" sz="2400" dirty="0" err="1" smtClean="0"/>
              <a:t>Wilk</a:t>
            </a:r>
            <a:r>
              <a:rPr lang="en-US" sz="2400" dirty="0" smtClean="0"/>
              <a:t> test is one of the most powerful normality test, especially for small samples.</a:t>
            </a:r>
          </a:p>
          <a:p>
            <a:r>
              <a:rPr lang="en-US" sz="2400" dirty="0" smtClean="0"/>
              <a:t>Box-Whisker plot</a:t>
            </a:r>
          </a:p>
          <a:p>
            <a:r>
              <a:rPr lang="en-US" sz="2400" dirty="0" smtClean="0"/>
              <a:t>QQ plot </a:t>
            </a:r>
          </a:p>
          <a:p>
            <a:endParaRPr lang="en-US" sz="2400" dirty="0"/>
          </a:p>
          <a:p>
            <a:r>
              <a:rPr lang="en-US" sz="2400" b="1" dirty="0" smtClean="0"/>
              <a:t>Transformation</a:t>
            </a:r>
            <a:endParaRPr lang="en-US" sz="2400" b="1" dirty="0"/>
          </a:p>
        </p:txBody>
      </p:sp>
    </p:spTree>
    <p:extLst>
      <p:ext uri="{BB962C8B-B14F-4D97-AF65-F5344CB8AC3E}">
        <p14:creationId xmlns:p14="http://schemas.microsoft.com/office/powerpoint/2010/main" val="22196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6096000" cy="1099544"/>
          </a:xfrm>
        </p:spPr>
        <p:txBody>
          <a:bodyPr>
            <a:normAutofit/>
          </a:bodyPr>
          <a:lstStyle/>
          <a:p>
            <a:r>
              <a:rPr lang="en-US" sz="4000" b="1" dirty="0" smtClean="0"/>
              <a:t>Central Limit Theorem</a:t>
            </a:r>
            <a:endParaRPr lang="en-US" sz="4000" b="1" dirty="0"/>
          </a:p>
        </p:txBody>
      </p:sp>
      <p:sp>
        <p:nvSpPr>
          <p:cNvPr id="3" name="Content Placeholder 2"/>
          <p:cNvSpPr>
            <a:spLocks noGrp="1"/>
          </p:cNvSpPr>
          <p:nvPr>
            <p:ph idx="1"/>
          </p:nvPr>
        </p:nvSpPr>
        <p:spPr>
          <a:xfrm>
            <a:off x="274320" y="1094105"/>
            <a:ext cx="11917680" cy="5631548"/>
          </a:xfrm>
        </p:spPr>
        <p:txBody>
          <a:bodyPr>
            <a:normAutofit/>
          </a:bodyPr>
          <a:lstStyle/>
          <a:p>
            <a:pPr marL="514350" indent="-514350">
              <a:buAutoNum type="arabicPeriod"/>
            </a:pPr>
            <a:r>
              <a:rPr lang="en-US" dirty="0" smtClean="0"/>
              <a:t>The sample mean     is a RV since its value changes from sample to sample.</a:t>
            </a:r>
          </a:p>
          <a:p>
            <a:pPr marL="514350" indent="-514350">
              <a:buAutoNum type="arabicPeriod"/>
            </a:pPr>
            <a:r>
              <a:rPr lang="en-US" dirty="0" smtClean="0"/>
              <a:t>The mean of all possible sample means = population mean:</a:t>
            </a:r>
            <a:endParaRPr lang="en-US" dirty="0"/>
          </a:p>
          <a:p>
            <a:pPr marL="514350" indent="-514350">
              <a:buAutoNum type="arabicPeriod"/>
            </a:pPr>
            <a:r>
              <a:rPr lang="en-US" dirty="0" smtClean="0"/>
              <a:t>The spread of all possible sample means is the standard error of the mean.</a:t>
            </a:r>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r>
              <a:rPr lang="en-US" dirty="0" smtClean="0"/>
              <a:t>1) The probability distribution of all possible sample means is normal when the parent population is normally distributed or 2) is approximately normal when the sample size (n) is sufficiently large (n&gt;30). Regardless of the distribution of the parent population, as n approaches infinity, the probability distribution of all possible sample means becomes normal. </a:t>
            </a:r>
          </a:p>
          <a:p>
            <a:pPr marL="0" indent="0">
              <a:buNone/>
            </a:pPr>
            <a:r>
              <a:rPr lang="en-US" dirty="0" smtClean="0"/>
              <a:t>Any problems with average and sum of </a:t>
            </a:r>
            <a:r>
              <a:rPr lang="en-US" dirty="0" err="1" smtClean="0"/>
              <a:t>iid</a:t>
            </a:r>
            <a:r>
              <a:rPr lang="en-US" dirty="0" smtClean="0"/>
              <a:t> RV suggest use of CLT.</a:t>
            </a:r>
          </a:p>
          <a:p>
            <a:pPr marL="514350" indent="-514350">
              <a:buAutoNum type="arabicPeriod"/>
            </a:pPr>
            <a:endParaRPr lang="en-US" dirty="0" smtClean="0"/>
          </a:p>
          <a:p>
            <a:pPr marL="514350" indent="-514350">
              <a:buAutoNum type="arabicPeriod"/>
            </a:pP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34287531"/>
              </p:ext>
            </p:extLst>
          </p:nvPr>
        </p:nvGraphicFramePr>
        <p:xfrm>
          <a:off x="3418422" y="1051560"/>
          <a:ext cx="322729" cy="548640"/>
        </p:xfrm>
        <a:graphic>
          <a:graphicData uri="http://schemas.openxmlformats.org/presentationml/2006/ole">
            <mc:AlternateContent xmlns:mc="http://schemas.openxmlformats.org/markup-compatibility/2006">
              <mc:Choice xmlns:v="urn:schemas-microsoft-com:vml" Requires="v">
                <p:oleObj spid="_x0000_s9323" name="Equation" r:id="rId3" imgW="126720" imgH="215640" progId="Equation.3">
                  <p:embed/>
                </p:oleObj>
              </mc:Choice>
              <mc:Fallback>
                <p:oleObj name="Equation" r:id="rId3" imgW="126720" imgH="215640" progId="Equation.3">
                  <p:embed/>
                  <p:pic>
                    <p:nvPicPr>
                      <p:cNvPr id="0" name=""/>
                      <p:cNvPicPr/>
                      <p:nvPr/>
                    </p:nvPicPr>
                    <p:blipFill>
                      <a:blip r:embed="rId4"/>
                      <a:stretch>
                        <a:fillRect/>
                      </a:stretch>
                    </p:blipFill>
                    <p:spPr>
                      <a:xfrm>
                        <a:off x="3418422" y="1051560"/>
                        <a:ext cx="322729" cy="54864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46775439"/>
              </p:ext>
            </p:extLst>
          </p:nvPr>
        </p:nvGraphicFramePr>
        <p:xfrm>
          <a:off x="9538033" y="1600200"/>
          <a:ext cx="1555331" cy="579437"/>
        </p:xfrm>
        <a:graphic>
          <a:graphicData uri="http://schemas.openxmlformats.org/presentationml/2006/ole">
            <mc:AlternateContent xmlns:mc="http://schemas.openxmlformats.org/markup-compatibility/2006">
              <mc:Choice xmlns:v="urn:schemas-microsoft-com:vml" Requires="v">
                <p:oleObj spid="_x0000_s9324" name="Equation" r:id="rId5" imgW="647640" imgH="241200" progId="Equation.3">
                  <p:embed/>
                </p:oleObj>
              </mc:Choice>
              <mc:Fallback>
                <p:oleObj name="Equation" r:id="rId5" imgW="647640" imgH="241200" progId="Equation.3">
                  <p:embed/>
                  <p:pic>
                    <p:nvPicPr>
                      <p:cNvPr id="0" name=""/>
                      <p:cNvPicPr/>
                      <p:nvPr/>
                    </p:nvPicPr>
                    <p:blipFill>
                      <a:blip r:embed="rId6"/>
                      <a:stretch>
                        <a:fillRect/>
                      </a:stretch>
                    </p:blipFill>
                    <p:spPr>
                      <a:xfrm>
                        <a:off x="9538033" y="1600200"/>
                        <a:ext cx="1555331" cy="5794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05885856"/>
              </p:ext>
            </p:extLst>
          </p:nvPr>
        </p:nvGraphicFramePr>
        <p:xfrm>
          <a:off x="4269005" y="2479596"/>
          <a:ext cx="1964155" cy="1580355"/>
        </p:xfrm>
        <a:graphic>
          <a:graphicData uri="http://schemas.openxmlformats.org/presentationml/2006/ole">
            <mc:AlternateContent xmlns:mc="http://schemas.openxmlformats.org/markup-compatibility/2006">
              <mc:Choice xmlns:v="urn:schemas-microsoft-com:vml" Requires="v">
                <p:oleObj spid="_x0000_s9325" name="Equation" r:id="rId7" imgW="1104840" imgH="888840" progId="Equation.3">
                  <p:embed/>
                </p:oleObj>
              </mc:Choice>
              <mc:Fallback>
                <p:oleObj name="Equation" r:id="rId7" imgW="1104840" imgH="888840" progId="Equation.3">
                  <p:embed/>
                  <p:pic>
                    <p:nvPicPr>
                      <p:cNvPr id="0" name=""/>
                      <p:cNvPicPr/>
                      <p:nvPr/>
                    </p:nvPicPr>
                    <p:blipFill>
                      <a:blip r:embed="rId8"/>
                      <a:stretch>
                        <a:fillRect/>
                      </a:stretch>
                    </p:blipFill>
                    <p:spPr>
                      <a:xfrm>
                        <a:off x="4269005" y="2479596"/>
                        <a:ext cx="1964155" cy="1580355"/>
                      </a:xfrm>
                      <a:prstGeom prst="rect">
                        <a:avLst/>
                      </a:prstGeom>
                    </p:spPr>
                  </p:pic>
                </p:oleObj>
              </mc:Fallback>
            </mc:AlternateContent>
          </a:graphicData>
        </a:graphic>
      </p:graphicFrame>
    </p:spTree>
    <p:extLst>
      <p:ext uri="{BB962C8B-B14F-4D97-AF65-F5344CB8AC3E}">
        <p14:creationId xmlns:p14="http://schemas.microsoft.com/office/powerpoint/2010/main" val="3567712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6096000" cy="1099544"/>
          </a:xfrm>
        </p:spPr>
        <p:txBody>
          <a:bodyPr>
            <a:normAutofit/>
          </a:bodyPr>
          <a:lstStyle/>
          <a:p>
            <a:r>
              <a:rPr lang="en-US" sz="4000" b="1" dirty="0" smtClean="0"/>
              <a:t>Central Limit Theorem</a:t>
            </a:r>
            <a:endParaRPr lang="en-US" sz="4000" b="1" dirty="0"/>
          </a:p>
        </p:txBody>
      </p:sp>
      <p:sp>
        <p:nvSpPr>
          <p:cNvPr id="3" name="Content Placeholder 2"/>
          <p:cNvSpPr>
            <a:spLocks noGrp="1"/>
          </p:cNvSpPr>
          <p:nvPr>
            <p:ph idx="1"/>
          </p:nvPr>
        </p:nvSpPr>
        <p:spPr>
          <a:xfrm>
            <a:off x="274320" y="1094105"/>
            <a:ext cx="11917680" cy="5631548"/>
          </a:xfrm>
        </p:spPr>
        <p:txBody>
          <a:bodyPr>
            <a:normAutofit/>
          </a:bodyPr>
          <a:lstStyle/>
          <a:p>
            <a:pPr marL="0" indent="0">
              <a:buNone/>
            </a:pPr>
            <a:r>
              <a:rPr lang="en-US" dirty="0" smtClean="0"/>
              <a:t>Assume length of a worm (in mm) is genetically determined by 81 loci on the chromosomes. Each locus independently contributes </a:t>
            </a:r>
          </a:p>
          <a:p>
            <a:pPr marL="0" indent="0">
              <a:buNone/>
            </a:pPr>
            <a:r>
              <a:rPr lang="en-US" dirty="0" smtClean="0"/>
              <a:t>2 (with </a:t>
            </a:r>
            <a:r>
              <a:rPr lang="en-US" dirty="0" err="1" smtClean="0"/>
              <a:t>prob</a:t>
            </a:r>
            <a:r>
              <a:rPr lang="en-US" dirty="0" smtClean="0"/>
              <a:t> of 0.3)</a:t>
            </a:r>
          </a:p>
          <a:p>
            <a:pPr marL="0" indent="0">
              <a:buNone/>
            </a:pPr>
            <a:r>
              <a:rPr lang="en-US" dirty="0" smtClean="0"/>
              <a:t>0 (with </a:t>
            </a:r>
            <a:r>
              <a:rPr lang="en-US" dirty="0" err="1" smtClean="0"/>
              <a:t>prob</a:t>
            </a:r>
            <a:r>
              <a:rPr lang="en-US" dirty="0" smtClean="0"/>
              <a:t> of 0.7)</a:t>
            </a:r>
          </a:p>
          <a:p>
            <a:pPr marL="0" indent="0">
              <a:buNone/>
            </a:pPr>
            <a:r>
              <a:rPr lang="en-US" dirty="0" smtClean="0"/>
              <a:t>The length of the worm (mm) is the sum of these 81 contributions.</a:t>
            </a:r>
          </a:p>
          <a:p>
            <a:pPr marL="0" indent="0">
              <a:buNone/>
            </a:pPr>
            <a:r>
              <a:rPr lang="en-US" dirty="0" smtClean="0"/>
              <a:t>Max = 162 mm; min = 0 mm</a:t>
            </a:r>
          </a:p>
          <a:p>
            <a:pPr marL="514350" indent="-514350">
              <a:buAutoNum type="alphaLcParenR"/>
            </a:pPr>
            <a:r>
              <a:rPr lang="en-US" dirty="0" smtClean="0"/>
              <a:t>What is expected length?</a:t>
            </a:r>
          </a:p>
          <a:p>
            <a:pPr marL="514350" indent="-514350">
              <a:buAutoNum type="alphaLcParenR"/>
            </a:pPr>
            <a:r>
              <a:rPr lang="en-US" dirty="0" smtClean="0"/>
              <a:t>What is the probability of length between 40 mm and 50 mm? </a:t>
            </a:r>
          </a:p>
          <a:p>
            <a:pPr marL="514350" indent="-514350">
              <a:buAutoNum type="arabicPeriod"/>
            </a:pPr>
            <a:endParaRPr lang="en-US" dirty="0" smtClean="0"/>
          </a:p>
        </p:txBody>
      </p:sp>
    </p:spTree>
    <p:extLst>
      <p:ext uri="{BB962C8B-B14F-4D97-AF65-F5344CB8AC3E}">
        <p14:creationId xmlns:p14="http://schemas.microsoft.com/office/powerpoint/2010/main" val="330653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6096000" cy="1099544"/>
          </a:xfrm>
        </p:spPr>
        <p:txBody>
          <a:bodyPr>
            <a:normAutofit/>
          </a:bodyPr>
          <a:lstStyle/>
          <a:p>
            <a:r>
              <a:rPr lang="en-US" sz="4000" b="1" dirty="0" smtClean="0"/>
              <a:t>Regression</a:t>
            </a:r>
            <a:endParaRPr lang="en-US" sz="4000" b="1" dirty="0"/>
          </a:p>
        </p:txBody>
      </p:sp>
      <p:sp>
        <p:nvSpPr>
          <p:cNvPr id="3" name="Content Placeholder 2"/>
          <p:cNvSpPr>
            <a:spLocks noGrp="1"/>
          </p:cNvSpPr>
          <p:nvPr>
            <p:ph idx="1"/>
          </p:nvPr>
        </p:nvSpPr>
        <p:spPr>
          <a:xfrm>
            <a:off x="274320" y="1094105"/>
            <a:ext cx="11917680" cy="5631548"/>
          </a:xfrm>
        </p:spPr>
        <p:txBody>
          <a:bodyPr>
            <a:normAutofit/>
          </a:bodyPr>
          <a:lstStyle/>
          <a:p>
            <a:pPr marL="0" indent="0">
              <a:buNone/>
            </a:pPr>
            <a:r>
              <a:rPr lang="en-US" dirty="0" smtClean="0"/>
              <a:t>Assumptions</a:t>
            </a:r>
          </a:p>
          <a:p>
            <a:pPr marL="514350" indent="-514350">
              <a:buAutoNum type="arabicParenR"/>
            </a:pPr>
            <a:r>
              <a:rPr lang="en-US" dirty="0" smtClean="0"/>
              <a:t>The x</a:t>
            </a:r>
            <a:r>
              <a:rPr lang="en-US" baseline="-25000" dirty="0" smtClean="0"/>
              <a:t>i</a:t>
            </a:r>
            <a:r>
              <a:rPr lang="en-US" dirty="0" smtClean="0"/>
              <a:t> values are fixed and not random variables.</a:t>
            </a:r>
          </a:p>
          <a:p>
            <a:pPr marL="514350" indent="-514350">
              <a:buFont typeface="Arial" panose="020B0604020202020204" pitchFamily="34" charset="0"/>
              <a:buAutoNum type="arabicParenR"/>
            </a:pPr>
            <a:r>
              <a:rPr lang="en-US" dirty="0" smtClean="0"/>
              <a:t>The </a:t>
            </a:r>
            <a:r>
              <a:rPr lang="en-US" dirty="0" err="1" smtClean="0"/>
              <a:t>y</a:t>
            </a:r>
            <a:r>
              <a:rPr lang="en-US" baseline="-25000" dirty="0" err="1"/>
              <a:t>i</a:t>
            </a:r>
            <a:r>
              <a:rPr lang="en-US" dirty="0" smtClean="0"/>
              <a:t> values for any given x</a:t>
            </a:r>
            <a:r>
              <a:rPr lang="en-US" baseline="-25000" dirty="0"/>
              <a:t>i</a:t>
            </a:r>
            <a:r>
              <a:rPr lang="en-US" dirty="0" smtClean="0"/>
              <a:t> are values of a </a:t>
            </a:r>
            <a:r>
              <a:rPr lang="en-US" dirty="0"/>
              <a:t>RV (The samples of </a:t>
            </a:r>
            <a:r>
              <a:rPr lang="en-US" dirty="0" err="1"/>
              <a:t>y</a:t>
            </a:r>
            <a:r>
              <a:rPr lang="en-US" baseline="-25000" dirty="0" err="1"/>
              <a:t>i</a:t>
            </a:r>
            <a:r>
              <a:rPr lang="en-US" baseline="-25000" dirty="0"/>
              <a:t> </a:t>
            </a:r>
            <a:r>
              <a:rPr lang="en-US" dirty="0"/>
              <a:t>for any given x</a:t>
            </a:r>
            <a:r>
              <a:rPr lang="en-US" baseline="-25000" dirty="0"/>
              <a:t>i</a:t>
            </a:r>
            <a:r>
              <a:rPr lang="en-US" dirty="0"/>
              <a:t> value are randomly selected from the population of RV of </a:t>
            </a:r>
            <a:r>
              <a:rPr lang="en-US" dirty="0" smtClean="0"/>
              <a:t>Y).</a:t>
            </a:r>
          </a:p>
          <a:p>
            <a:pPr marL="514350" indent="-514350">
              <a:buAutoNum type="arabicParenR"/>
            </a:pPr>
            <a:r>
              <a:rPr lang="en-US" dirty="0" smtClean="0"/>
              <a:t> </a:t>
            </a:r>
            <a:r>
              <a:rPr lang="en-US" dirty="0"/>
              <a:t>The </a:t>
            </a:r>
            <a:r>
              <a:rPr lang="en-US" dirty="0" err="1"/>
              <a:t>y</a:t>
            </a:r>
            <a:r>
              <a:rPr lang="en-US" baseline="-25000" dirty="0" err="1"/>
              <a:t>i</a:t>
            </a:r>
            <a:r>
              <a:rPr lang="en-US" dirty="0"/>
              <a:t> values for any given x</a:t>
            </a:r>
            <a:r>
              <a:rPr lang="en-US" baseline="-25000" dirty="0"/>
              <a:t>i</a:t>
            </a:r>
            <a:r>
              <a:rPr lang="en-US" dirty="0"/>
              <a:t> </a:t>
            </a:r>
            <a:r>
              <a:rPr lang="en-US" dirty="0" smtClean="0"/>
              <a:t>have a uniform variance.</a:t>
            </a:r>
          </a:p>
          <a:p>
            <a:pPr marL="514350" indent="-514350">
              <a:buAutoNum type="arabicParenR"/>
            </a:pPr>
            <a:r>
              <a:rPr lang="en-US" dirty="0"/>
              <a:t>The </a:t>
            </a:r>
            <a:r>
              <a:rPr lang="en-US" dirty="0" err="1"/>
              <a:t>y</a:t>
            </a:r>
            <a:r>
              <a:rPr lang="en-US" baseline="-25000" dirty="0" err="1"/>
              <a:t>i</a:t>
            </a:r>
            <a:r>
              <a:rPr lang="en-US" dirty="0"/>
              <a:t> values for any given x</a:t>
            </a:r>
            <a:r>
              <a:rPr lang="en-US" baseline="-25000" dirty="0"/>
              <a:t>i</a:t>
            </a:r>
            <a:r>
              <a:rPr lang="en-US" dirty="0"/>
              <a:t> </a:t>
            </a:r>
            <a:r>
              <a:rPr lang="en-US" dirty="0" smtClean="0"/>
              <a:t>is independent from other </a:t>
            </a:r>
            <a:r>
              <a:rPr lang="en-US" dirty="0" err="1"/>
              <a:t>y</a:t>
            </a:r>
            <a:r>
              <a:rPr lang="en-US" baseline="-25000" dirty="0" err="1"/>
              <a:t>i</a:t>
            </a:r>
            <a:r>
              <a:rPr lang="en-US" dirty="0" smtClean="0"/>
              <a:t> values in the sample.</a:t>
            </a:r>
          </a:p>
          <a:p>
            <a:pPr marL="514350" indent="-514350">
              <a:buAutoNum type="arabicParenR"/>
            </a:pPr>
            <a:r>
              <a:rPr lang="en-US" dirty="0" smtClean="0"/>
              <a:t>Linearity between X and Y (</a:t>
            </a:r>
            <a:r>
              <a:rPr lang="en-US" smtClean="0"/>
              <a:t>model specification)</a:t>
            </a:r>
            <a:endParaRPr lang="en-US" dirty="0" smtClean="0"/>
          </a:p>
          <a:p>
            <a:pPr marL="514350" indent="-514350">
              <a:buAutoNum type="arabicPeriod"/>
            </a:pPr>
            <a:endParaRPr lang="en-US" dirty="0" smtClean="0"/>
          </a:p>
        </p:txBody>
      </p:sp>
    </p:spTree>
    <p:extLst>
      <p:ext uri="{BB962C8B-B14F-4D97-AF65-F5344CB8AC3E}">
        <p14:creationId xmlns:p14="http://schemas.microsoft.com/office/powerpoint/2010/main" val="154870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Spatial data analysis in R</a:t>
            </a:r>
            <a:endParaRPr lang="en-US" sz="4000" b="1" dirty="0"/>
          </a:p>
        </p:txBody>
      </p:sp>
      <p:sp>
        <p:nvSpPr>
          <p:cNvPr id="3" name="Content Placeholder 2"/>
          <p:cNvSpPr>
            <a:spLocks noGrp="1"/>
          </p:cNvSpPr>
          <p:nvPr>
            <p:ph idx="1"/>
          </p:nvPr>
        </p:nvSpPr>
        <p:spPr/>
        <p:txBody>
          <a:bodyPr/>
          <a:lstStyle/>
          <a:p>
            <a:pPr marL="0" indent="0">
              <a:buNone/>
            </a:pPr>
            <a:r>
              <a:rPr lang="en-US" dirty="0"/>
              <a:t>https://cran.r-project.org/web/views/Spatial.html</a:t>
            </a:r>
            <a:endParaRPr lang="en-US" dirty="0"/>
          </a:p>
          <a:p>
            <a:pPr marL="0" indent="0">
              <a:buNone/>
            </a:pPr>
            <a:endParaRPr lang="en-US" dirty="0"/>
          </a:p>
        </p:txBody>
      </p:sp>
    </p:spTree>
    <p:extLst>
      <p:ext uri="{BB962C8B-B14F-4D97-AF65-F5344CB8AC3E}">
        <p14:creationId xmlns:p14="http://schemas.microsoft.com/office/powerpoint/2010/main" val="3550821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47984"/>
            <a:ext cx="6096000" cy="1099544"/>
          </a:xfrm>
        </p:spPr>
        <p:txBody>
          <a:bodyPr>
            <a:normAutofit/>
          </a:bodyPr>
          <a:lstStyle/>
          <a:p>
            <a:r>
              <a:rPr lang="en-US" sz="4000" b="1" dirty="0" smtClean="0"/>
              <a:t>Examples</a:t>
            </a:r>
            <a:endParaRPr lang="en-US" sz="4000" b="1" dirty="0"/>
          </a:p>
        </p:txBody>
      </p:sp>
      <p:sp>
        <p:nvSpPr>
          <p:cNvPr id="3" name="Content Placeholder 2"/>
          <p:cNvSpPr>
            <a:spLocks noGrp="1"/>
          </p:cNvSpPr>
          <p:nvPr>
            <p:ph idx="1"/>
          </p:nvPr>
        </p:nvSpPr>
        <p:spPr>
          <a:xfrm>
            <a:off x="274320" y="1094105"/>
            <a:ext cx="11917680" cy="5631548"/>
          </a:xfrm>
        </p:spPr>
        <p:txBody>
          <a:bodyPr>
            <a:normAutofit/>
          </a:bodyPr>
          <a:lstStyle/>
          <a:p>
            <a:pPr marL="0" indent="0">
              <a:buNone/>
            </a:pPr>
            <a:endParaRPr lang="en-US" dirty="0" smtClean="0"/>
          </a:p>
        </p:txBody>
      </p:sp>
    </p:spTree>
    <p:extLst>
      <p:ext uri="{BB962C8B-B14F-4D97-AF65-F5344CB8AC3E}">
        <p14:creationId xmlns:p14="http://schemas.microsoft.com/office/powerpoint/2010/main" val="4046352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p>
        </p:txBody>
      </p:sp>
      <p:sp>
        <p:nvSpPr>
          <p:cNvPr id="3" name="Content Placeholder 2"/>
          <p:cNvSpPr>
            <a:spLocks noGrp="1"/>
          </p:cNvSpPr>
          <p:nvPr>
            <p:ph idx="1"/>
          </p:nvPr>
        </p:nvSpPr>
        <p:spPr/>
        <p:txBody>
          <a:bodyPr/>
          <a:lstStyle/>
          <a:p>
            <a:r>
              <a:rPr lang="en-US" dirty="0" smtClean="0"/>
              <a:t>Your name, your advisor</a:t>
            </a:r>
          </a:p>
          <a:p>
            <a:r>
              <a:rPr lang="en-US" dirty="0" smtClean="0"/>
              <a:t>Research area </a:t>
            </a:r>
          </a:p>
          <a:p>
            <a:r>
              <a:rPr lang="en-US" dirty="0" smtClean="0"/>
              <a:t>Thesis or dissertation title if you know</a:t>
            </a:r>
          </a:p>
          <a:p>
            <a:r>
              <a:rPr lang="en-US" dirty="0" smtClean="0"/>
              <a:t>Your expectations of the course</a:t>
            </a:r>
          </a:p>
          <a:p>
            <a:endParaRPr lang="en-US" dirty="0"/>
          </a:p>
          <a:p>
            <a:pPr marL="0" indent="0">
              <a:buNone/>
            </a:pPr>
            <a:endParaRPr lang="en-US" dirty="0"/>
          </a:p>
        </p:txBody>
      </p:sp>
    </p:spTree>
    <p:extLst>
      <p:ext uri="{BB962C8B-B14F-4D97-AF65-F5344CB8AC3E}">
        <p14:creationId xmlns:p14="http://schemas.microsoft.com/office/powerpoint/2010/main" val="3758113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 little bit history on </a:t>
            </a:r>
            <a:r>
              <a:rPr lang="en-US" sz="4000" b="1" dirty="0" err="1" smtClean="0"/>
              <a:t>geostatistics</a:t>
            </a:r>
            <a:endParaRPr lang="en-US" sz="4000" b="1" dirty="0"/>
          </a:p>
        </p:txBody>
      </p:sp>
      <p:sp>
        <p:nvSpPr>
          <p:cNvPr id="3" name="Content Placeholder 2"/>
          <p:cNvSpPr>
            <a:spLocks noGrp="1"/>
          </p:cNvSpPr>
          <p:nvPr>
            <p:ph idx="1"/>
          </p:nvPr>
        </p:nvSpPr>
        <p:spPr/>
        <p:txBody>
          <a:bodyPr/>
          <a:lstStyle/>
          <a:p>
            <a:r>
              <a:rPr lang="en-US" dirty="0" smtClean="0"/>
              <a:t>Developed largely outside of statistical mainstream</a:t>
            </a:r>
          </a:p>
          <a:p>
            <a:r>
              <a:rPr lang="en-US" dirty="0"/>
              <a:t>Originally, the term </a:t>
            </a:r>
            <a:r>
              <a:rPr lang="en-US" i="1" dirty="0" err="1"/>
              <a:t>geostatistics</a:t>
            </a:r>
            <a:r>
              <a:rPr lang="en-US" i="1" dirty="0"/>
              <a:t> </a:t>
            </a:r>
            <a:r>
              <a:rPr lang="en-US" dirty="0"/>
              <a:t>was coined by Georges </a:t>
            </a:r>
            <a:r>
              <a:rPr lang="en-US" dirty="0" err="1"/>
              <a:t>Matheron</a:t>
            </a:r>
            <a:r>
              <a:rPr lang="en-US" dirty="0"/>
              <a:t> </a:t>
            </a:r>
            <a:r>
              <a:rPr lang="en-US" dirty="0" smtClean="0"/>
              <a:t>and colleagues </a:t>
            </a:r>
            <a:r>
              <a:rPr lang="en-US" dirty="0"/>
              <a:t>at Fontainebleau, France, to describe their work addressing </a:t>
            </a:r>
            <a:r>
              <a:rPr lang="en-US" dirty="0" smtClean="0"/>
              <a:t>problems of </a:t>
            </a:r>
            <a:r>
              <a:rPr lang="en-US" dirty="0"/>
              <a:t>spatial prediction arising in the mining industry. </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352578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Why </a:t>
            </a:r>
            <a:r>
              <a:rPr lang="en-US" sz="4000" b="1" dirty="0" smtClean="0"/>
              <a:t>spatial statistics</a:t>
            </a:r>
            <a:endParaRPr lang="en-US" sz="4000" b="1" dirty="0"/>
          </a:p>
        </p:txBody>
      </p:sp>
      <p:sp>
        <p:nvSpPr>
          <p:cNvPr id="3" name="Content Placeholder 2"/>
          <p:cNvSpPr>
            <a:spLocks noGrp="1"/>
          </p:cNvSpPr>
          <p:nvPr>
            <p:ph idx="1"/>
          </p:nvPr>
        </p:nvSpPr>
        <p:spPr/>
        <p:txBody>
          <a:bodyPr/>
          <a:lstStyle/>
          <a:p>
            <a:r>
              <a:rPr lang="en-US" dirty="0" smtClean="0"/>
              <a:t>We are often not only interested in answering the “how much” question, but also the “how much is where” question. </a:t>
            </a:r>
          </a:p>
          <a:p>
            <a:r>
              <a:rPr lang="en-US" dirty="0" smtClean="0"/>
              <a:t>Key feature of spatial data is the autocorrelation of observations in space. </a:t>
            </a:r>
          </a:p>
          <a:p>
            <a:endParaRPr lang="en-US" dirty="0"/>
          </a:p>
          <a:p>
            <a:pPr marL="0" indent="0">
              <a:buNone/>
            </a:pPr>
            <a:endParaRPr lang="en-US" dirty="0"/>
          </a:p>
        </p:txBody>
      </p:sp>
    </p:spTree>
    <p:extLst>
      <p:ext uri="{BB962C8B-B14F-4D97-AF65-F5344CB8AC3E}">
        <p14:creationId xmlns:p14="http://schemas.microsoft.com/office/powerpoint/2010/main" val="4170071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Why </a:t>
            </a:r>
            <a:r>
              <a:rPr lang="en-US" sz="4000" b="1" dirty="0" err="1"/>
              <a:t>geostatistics</a:t>
            </a:r>
            <a:endParaRPr lang="en-US" sz="4000" b="1" dirty="0"/>
          </a:p>
        </p:txBody>
      </p:sp>
      <p:sp>
        <p:nvSpPr>
          <p:cNvPr id="3" name="Content Placeholder 2"/>
          <p:cNvSpPr>
            <a:spLocks noGrp="1"/>
          </p:cNvSpPr>
          <p:nvPr>
            <p:ph idx="1"/>
          </p:nvPr>
        </p:nvSpPr>
        <p:spPr/>
        <p:txBody>
          <a:bodyPr/>
          <a:lstStyle/>
          <a:p>
            <a:r>
              <a:rPr lang="en-US" dirty="0" smtClean="0"/>
              <a:t>Estimate the variable of interests at the locations where there are no measured data</a:t>
            </a:r>
          </a:p>
          <a:p>
            <a:r>
              <a:rPr lang="en-US" dirty="0" smtClean="0"/>
              <a:t>Estimate </a:t>
            </a:r>
            <a:r>
              <a:rPr lang="en-US" dirty="0" err="1" smtClean="0"/>
              <a:t>exceedance</a:t>
            </a:r>
            <a:r>
              <a:rPr lang="en-US" dirty="0" smtClean="0"/>
              <a:t> probabilities</a:t>
            </a:r>
          </a:p>
          <a:p>
            <a:r>
              <a:rPr lang="en-US" dirty="0" smtClean="0"/>
              <a:t>Estimates of aggregates over given region</a:t>
            </a:r>
          </a:p>
          <a:p>
            <a:r>
              <a:rPr lang="en-US" dirty="0" smtClean="0"/>
              <a:t>Inference of the process that generated the data</a:t>
            </a:r>
          </a:p>
          <a:p>
            <a:r>
              <a:rPr lang="en-US" dirty="0" smtClean="0"/>
              <a:t>Monitoring network optimization</a:t>
            </a:r>
          </a:p>
          <a:p>
            <a:endParaRPr lang="en-US" dirty="0"/>
          </a:p>
          <a:p>
            <a:pPr marL="0" indent="0">
              <a:buNone/>
            </a:pPr>
            <a:endParaRPr lang="en-US" dirty="0"/>
          </a:p>
        </p:txBody>
      </p:sp>
    </p:spTree>
    <p:extLst>
      <p:ext uri="{BB962C8B-B14F-4D97-AF65-F5344CB8AC3E}">
        <p14:creationId xmlns:p14="http://schemas.microsoft.com/office/powerpoint/2010/main" val="2344342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54645"/>
            <a:ext cx="10515600" cy="1325563"/>
          </a:xfrm>
        </p:spPr>
        <p:txBody>
          <a:bodyPr>
            <a:normAutofit/>
          </a:bodyPr>
          <a:lstStyle/>
          <a:p>
            <a:r>
              <a:rPr lang="en-US" sz="4000" b="1" dirty="0" smtClean="0"/>
              <a:t>Types of spatial data </a:t>
            </a:r>
            <a:endParaRPr lang="en-US" sz="4000" b="1" dirty="0"/>
          </a:p>
        </p:txBody>
      </p:sp>
      <p:sp>
        <p:nvSpPr>
          <p:cNvPr id="3" name="Content Placeholder 2"/>
          <p:cNvSpPr>
            <a:spLocks noGrp="1"/>
          </p:cNvSpPr>
          <p:nvPr>
            <p:ph idx="1"/>
          </p:nvPr>
        </p:nvSpPr>
        <p:spPr>
          <a:xfrm>
            <a:off x="502920" y="1216025"/>
            <a:ext cx="10515600" cy="4351338"/>
          </a:xfrm>
        </p:spPr>
        <p:txBody>
          <a:bodyPr/>
          <a:lstStyle/>
          <a:p>
            <a:pPr marL="0" indent="0">
              <a:buNone/>
            </a:pPr>
            <a:r>
              <a:rPr lang="en-US" dirty="0" smtClean="0"/>
              <a:t>We denote a spatial process in d dimensions as</a:t>
            </a:r>
          </a:p>
          <a:p>
            <a:pPr marL="514350" indent="-514350">
              <a:buAutoNum type="arabicParenR"/>
            </a:pPr>
            <a:r>
              <a:rPr lang="en-US" dirty="0" err="1" smtClean="0"/>
              <a:t>Geostatistical</a:t>
            </a:r>
            <a:r>
              <a:rPr lang="en-US" dirty="0" smtClean="0"/>
              <a:t> data: The domain D is continuous and fixed set. </a:t>
            </a:r>
          </a:p>
          <a:p>
            <a:pPr marL="514350" indent="-514350">
              <a:buAutoNum type="arabicParenR"/>
            </a:pPr>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29353798"/>
              </p:ext>
            </p:extLst>
          </p:nvPr>
        </p:nvGraphicFramePr>
        <p:xfrm>
          <a:off x="7549515" y="1095252"/>
          <a:ext cx="3006725" cy="569912"/>
        </p:xfrm>
        <a:graphic>
          <a:graphicData uri="http://schemas.openxmlformats.org/presentationml/2006/ole">
            <mc:AlternateContent xmlns:mc="http://schemas.openxmlformats.org/markup-compatibility/2006">
              <mc:Choice xmlns:v="urn:schemas-microsoft-com:vml" Requires="v">
                <p:oleObj spid="_x0000_s1125" name="Equation" r:id="rId3" imgW="1206360" imgH="228600" progId="Equation.3">
                  <p:embed/>
                </p:oleObj>
              </mc:Choice>
              <mc:Fallback>
                <p:oleObj name="Equation" r:id="rId3" imgW="1206360" imgH="228600" progId="Equation.3">
                  <p:embed/>
                  <p:pic>
                    <p:nvPicPr>
                      <p:cNvPr id="0" name=""/>
                      <p:cNvPicPr/>
                      <p:nvPr/>
                    </p:nvPicPr>
                    <p:blipFill>
                      <a:blip r:embed="rId4"/>
                      <a:stretch>
                        <a:fillRect/>
                      </a:stretch>
                    </p:blipFill>
                    <p:spPr>
                      <a:xfrm>
                        <a:off x="7549515" y="1095252"/>
                        <a:ext cx="3006725" cy="569912"/>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838200" y="2925567"/>
            <a:ext cx="5383245" cy="3696813"/>
          </a:xfrm>
          <a:prstGeom prst="rect">
            <a:avLst/>
          </a:prstGeom>
        </p:spPr>
      </p:pic>
      <p:sp>
        <p:nvSpPr>
          <p:cNvPr id="8" name="TextBox 7"/>
          <p:cNvSpPr txBox="1"/>
          <p:nvPr/>
        </p:nvSpPr>
        <p:spPr>
          <a:xfrm>
            <a:off x="6720840" y="2541588"/>
            <a:ext cx="4429760" cy="3108543"/>
          </a:xfrm>
          <a:prstGeom prst="rect">
            <a:avLst/>
          </a:prstGeom>
          <a:noFill/>
        </p:spPr>
        <p:txBody>
          <a:bodyPr wrap="square" rtlCol="0">
            <a:spAutoFit/>
          </a:bodyPr>
          <a:lstStyle/>
          <a:p>
            <a:r>
              <a:rPr lang="en-US" sz="2800" dirty="0" smtClean="0"/>
              <a:t>Examples:</a:t>
            </a:r>
          </a:p>
          <a:p>
            <a:pPr marL="457200" indent="-457200">
              <a:buFont typeface="Arial" panose="020B0604020202020204" pitchFamily="34" charset="0"/>
              <a:buChar char="•"/>
            </a:pPr>
            <a:r>
              <a:rPr lang="en-US" sz="2800" dirty="0" smtClean="0"/>
              <a:t>Weekly concentrations of Nitric Acid in the US</a:t>
            </a:r>
          </a:p>
          <a:p>
            <a:pPr marL="457200" indent="-457200">
              <a:buFont typeface="Arial" panose="020B0604020202020204" pitchFamily="34" charset="0"/>
              <a:buChar char="•"/>
            </a:pPr>
            <a:r>
              <a:rPr lang="en-US" sz="2800" dirty="0" smtClean="0"/>
              <a:t>Weekly concentrations of ozone in the US</a:t>
            </a:r>
          </a:p>
          <a:p>
            <a:pPr marL="457200" indent="-457200">
              <a:buFont typeface="Arial" panose="020B0604020202020204" pitchFamily="34" charset="0"/>
              <a:buChar char="•"/>
            </a:pPr>
            <a:r>
              <a:rPr lang="en-US" sz="2800" dirty="0" smtClean="0"/>
              <a:t>Annual acidic deposition in the US</a:t>
            </a:r>
            <a:endParaRPr lang="en-US" sz="2800" dirty="0"/>
          </a:p>
        </p:txBody>
      </p:sp>
    </p:spTree>
    <p:extLst>
      <p:ext uri="{BB962C8B-B14F-4D97-AF65-F5344CB8AC3E}">
        <p14:creationId xmlns:p14="http://schemas.microsoft.com/office/powerpoint/2010/main" val="3932628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18040" cy="968728"/>
          </a:xfrm>
        </p:spPr>
        <p:txBody>
          <a:bodyPr>
            <a:normAutofit/>
          </a:bodyPr>
          <a:lstStyle/>
          <a:p>
            <a:r>
              <a:rPr lang="en-US" sz="4000" b="1" dirty="0" smtClean="0"/>
              <a:t>Types of spatial data cont.  </a:t>
            </a:r>
            <a:endParaRPr lang="en-US" sz="4000" b="1" dirty="0"/>
          </a:p>
        </p:txBody>
      </p:sp>
      <p:sp>
        <p:nvSpPr>
          <p:cNvPr id="3" name="Content Placeholder 2"/>
          <p:cNvSpPr>
            <a:spLocks noGrp="1"/>
          </p:cNvSpPr>
          <p:nvPr>
            <p:ph idx="1"/>
          </p:nvPr>
        </p:nvSpPr>
        <p:spPr>
          <a:xfrm>
            <a:off x="121920" y="819784"/>
            <a:ext cx="11811000" cy="6038216"/>
          </a:xfrm>
        </p:spPr>
        <p:txBody>
          <a:bodyPr>
            <a:normAutofit fontScale="92500" lnSpcReduction="10000"/>
          </a:bodyPr>
          <a:lstStyle/>
          <a:p>
            <a:pPr marL="0" indent="0">
              <a:buNone/>
            </a:pPr>
            <a:r>
              <a:rPr lang="en-US" dirty="0" smtClean="0"/>
              <a:t>2) Lattice data (regional data): The domain D is fixed and discrete. They are spatially aggregated over areal regions.</a:t>
            </a:r>
          </a:p>
          <a:p>
            <a:pPr marL="0" indent="0">
              <a:buNone/>
            </a:pPr>
            <a:r>
              <a:rPr lang="en-US" dirty="0"/>
              <a:t> </a:t>
            </a:r>
            <a:r>
              <a:rPr lang="en-US" dirty="0" smtClean="0"/>
              <a:t>     Examples: </a:t>
            </a:r>
          </a:p>
          <a:p>
            <a:pPr marL="0" indent="0">
              <a:buNone/>
            </a:pPr>
            <a:r>
              <a:rPr lang="en-US" dirty="0"/>
              <a:t> </a:t>
            </a:r>
            <a:r>
              <a:rPr lang="en-US" dirty="0" smtClean="0"/>
              <a:t>       Remote sensing data (pixel)</a:t>
            </a:r>
          </a:p>
          <a:p>
            <a:pPr marL="0" indent="0">
              <a:buNone/>
            </a:pPr>
            <a:r>
              <a:rPr lang="en-US" dirty="0"/>
              <a:t> </a:t>
            </a:r>
            <a:r>
              <a:rPr lang="en-US" dirty="0" smtClean="0"/>
              <a:t>       US Census bureau data (census tract)</a:t>
            </a:r>
          </a:p>
          <a:p>
            <a:pPr marL="0" indent="0">
              <a:buNone/>
            </a:pPr>
            <a:r>
              <a:rPr lang="en-US" dirty="0"/>
              <a:t> </a:t>
            </a:r>
            <a:r>
              <a:rPr lang="en-US" dirty="0" smtClean="0"/>
              <a:t>       Number of deaths, crimes reported for counties or zip codes</a:t>
            </a:r>
          </a:p>
          <a:p>
            <a:pPr marL="0" indent="0">
              <a:buNone/>
            </a:pPr>
            <a:r>
              <a:rPr lang="en-US" dirty="0" smtClean="0"/>
              <a:t>     </a:t>
            </a:r>
          </a:p>
          <a:p>
            <a:pPr marL="514350" indent="-514350">
              <a:buAutoNum type="arabicParenR" startAt="3"/>
            </a:pPr>
            <a:r>
              <a:rPr lang="en-US" dirty="0" smtClean="0"/>
              <a:t>Point patterns: The domain D is random. Point patterns arise when the important variable to be analyzed is the location of events.</a:t>
            </a:r>
          </a:p>
          <a:p>
            <a:pPr marL="0" indent="0">
              <a:buNone/>
            </a:pPr>
            <a:r>
              <a:rPr lang="en-US" dirty="0"/>
              <a:t> </a:t>
            </a:r>
            <a:r>
              <a:rPr lang="en-US" dirty="0" smtClean="0"/>
              <a:t>      Examples:</a:t>
            </a:r>
          </a:p>
          <a:p>
            <a:pPr marL="0" indent="0">
              <a:buNone/>
            </a:pPr>
            <a:r>
              <a:rPr lang="en-US" dirty="0"/>
              <a:t> </a:t>
            </a:r>
            <a:r>
              <a:rPr lang="en-US" dirty="0" smtClean="0"/>
              <a:t>       Locations of rare species</a:t>
            </a:r>
          </a:p>
          <a:p>
            <a:pPr marL="0" indent="0">
              <a:buNone/>
            </a:pPr>
            <a:r>
              <a:rPr lang="en-US" dirty="0"/>
              <a:t> </a:t>
            </a:r>
            <a:r>
              <a:rPr lang="en-US" dirty="0" smtClean="0"/>
              <a:t>       Location at which weeds emerge in a garden</a:t>
            </a:r>
          </a:p>
          <a:p>
            <a:pPr marL="0" indent="0">
              <a:buNone/>
            </a:pPr>
            <a:r>
              <a:rPr lang="en-US" dirty="0"/>
              <a:t> </a:t>
            </a:r>
            <a:r>
              <a:rPr lang="en-US" dirty="0" smtClean="0"/>
              <a:t>       Locations of birds’ nests in a suitable habitat – evidence of territoriality?</a:t>
            </a:r>
          </a:p>
          <a:p>
            <a:pPr marL="0" indent="0">
              <a:buNone/>
            </a:pPr>
            <a:r>
              <a:rPr lang="en-US" dirty="0"/>
              <a:t> </a:t>
            </a:r>
            <a:r>
              <a:rPr lang="en-US" dirty="0" smtClean="0"/>
              <a:t>       Location of disease</a:t>
            </a:r>
            <a:endParaRPr lang="en-US" dirty="0"/>
          </a:p>
        </p:txBody>
      </p:sp>
    </p:spTree>
    <p:extLst>
      <p:ext uri="{BB962C8B-B14F-4D97-AF65-F5344CB8AC3E}">
        <p14:creationId xmlns:p14="http://schemas.microsoft.com/office/powerpoint/2010/main" val="3507464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Syllabus</a:t>
            </a:r>
            <a:endParaRPr lang="en-US" sz="4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3071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6720</TotalTime>
  <Words>1030</Words>
  <Application>Microsoft Office PowerPoint</Application>
  <PresentationFormat>Widescreen</PresentationFormat>
  <Paragraphs>146</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Equation</vt:lpstr>
      <vt:lpstr> Lecture 1 Introduction</vt:lpstr>
      <vt:lpstr>Spatial data analysis in R</vt:lpstr>
      <vt:lpstr>PowerPoint Presentation</vt:lpstr>
      <vt:lpstr>A little bit history on geostatistics</vt:lpstr>
      <vt:lpstr>Why spatial statistics</vt:lpstr>
      <vt:lpstr>Why geostatistics</vt:lpstr>
      <vt:lpstr>Types of spatial data </vt:lpstr>
      <vt:lpstr>Types of spatial data cont.  </vt:lpstr>
      <vt:lpstr>Syllabus</vt:lpstr>
      <vt:lpstr>Intro to statistics</vt:lpstr>
      <vt:lpstr>Intro to statistics cont.</vt:lpstr>
      <vt:lpstr>Intro to statistics cont.</vt:lpstr>
      <vt:lpstr>Intro to statistics cont.</vt:lpstr>
      <vt:lpstr>Intro to statistics cont.</vt:lpstr>
      <vt:lpstr>Intro to statistics cont.</vt:lpstr>
      <vt:lpstr>Normal distribution</vt:lpstr>
      <vt:lpstr>Central Limit Theorem</vt:lpstr>
      <vt:lpstr>Central Limit Theorem</vt:lpstr>
      <vt:lpstr>Regression</vt:lpstr>
      <vt:lpstr>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Wu</dc:creator>
  <cp:lastModifiedBy>Wei Wu</cp:lastModifiedBy>
  <cp:revision>114</cp:revision>
  <dcterms:created xsi:type="dcterms:W3CDTF">2013-08-22T15:38:13Z</dcterms:created>
  <dcterms:modified xsi:type="dcterms:W3CDTF">2016-08-29T21:47:30Z</dcterms:modified>
</cp:coreProperties>
</file>