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696" r:id="rId2"/>
    <p:sldMasterId id="2147483708" r:id="rId3"/>
  </p:sldMasterIdLst>
  <p:notesMasterIdLst>
    <p:notesMasterId r:id="rId47"/>
  </p:notesMasterIdLst>
  <p:handoutMasterIdLst>
    <p:handoutMasterId r:id="rId48"/>
  </p:handoutMasterIdLst>
  <p:sldIdLst>
    <p:sldId id="293"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97"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8" r:id="rId41"/>
    <p:sldId id="294" r:id="rId42"/>
    <p:sldId id="295" r:id="rId43"/>
    <p:sldId id="296" r:id="rId44"/>
    <p:sldId id="299" r:id="rId45"/>
    <p:sldId id="300"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118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5760" cy="456839"/>
          </a:xfrm>
          <a:prstGeom prst="rect">
            <a:avLst/>
          </a:prstGeom>
          <a:noFill/>
          <a:ln>
            <a:noFill/>
          </a:ln>
        </p:spPr>
        <p:txBody>
          <a:bodyPr vert="horz" wrap="none" lIns="90000" tIns="45000" rIns="90000" bIns="45000"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000000"/>
              </a:solidFill>
              <a:latin typeface="Times New Roman" pitchFamily="18"/>
              <a:ea typeface="Arial Unicode MS" pitchFamily="2"/>
              <a:cs typeface="Tahoma" pitchFamily="2"/>
            </a:endParaRPr>
          </a:p>
        </p:txBody>
      </p:sp>
      <p:sp>
        <p:nvSpPr>
          <p:cNvPr id="3" name="Date Placeholder 2"/>
          <p:cNvSpPr txBox="1">
            <a:spLocks noGrp="1"/>
          </p:cNvSpPr>
          <p:nvPr>
            <p:ph type="dt" sz="quarter" idx="1"/>
          </p:nvPr>
        </p:nvSpPr>
        <p:spPr>
          <a:xfrm>
            <a:off x="3881880" y="0"/>
            <a:ext cx="2975760" cy="456839"/>
          </a:xfrm>
          <a:prstGeom prst="rect">
            <a:avLst/>
          </a:prstGeom>
          <a:noFill/>
          <a:ln>
            <a:noFill/>
          </a:ln>
        </p:spPr>
        <p:txBody>
          <a:bodyPr vert="horz" wrap="none" lIns="90000" tIns="45000" rIns="90000" bIns="45000"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000000"/>
              </a:solidFill>
              <a:latin typeface="Times New Roman" pitchFamily="18"/>
              <a:ea typeface="Arial Unicode MS" pitchFamily="2"/>
              <a:cs typeface="Tahoma" pitchFamily="2"/>
            </a:endParaRPr>
          </a:p>
        </p:txBody>
      </p:sp>
      <p:sp>
        <p:nvSpPr>
          <p:cNvPr id="4" name="Footer Placeholder 3"/>
          <p:cNvSpPr txBox="1">
            <a:spLocks noGrp="1"/>
          </p:cNvSpPr>
          <p:nvPr>
            <p:ph type="ftr" sz="quarter" idx="2"/>
          </p:nvPr>
        </p:nvSpPr>
        <p:spPr>
          <a:xfrm>
            <a:off x="0" y="8686800"/>
            <a:ext cx="2975760" cy="456839"/>
          </a:xfrm>
          <a:prstGeom prst="rect">
            <a:avLst/>
          </a:prstGeom>
          <a:noFill/>
          <a:ln>
            <a:noFill/>
          </a:ln>
        </p:spPr>
        <p:txBody>
          <a:bodyPr vert="horz" wrap="none" lIns="90000" tIns="45000" rIns="90000" bIns="45000" anchor="b"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000000"/>
              </a:solidFill>
              <a:latin typeface="Times New Roman" pitchFamily="18"/>
              <a:ea typeface="Arial Unicode MS" pitchFamily="2"/>
              <a:cs typeface="Tahoma" pitchFamily="2"/>
            </a:endParaRPr>
          </a:p>
        </p:txBody>
      </p:sp>
      <p:sp>
        <p:nvSpPr>
          <p:cNvPr id="5" name="Slide Number Placeholder 4"/>
          <p:cNvSpPr txBox="1">
            <a:spLocks noGrp="1"/>
          </p:cNvSpPr>
          <p:nvPr>
            <p:ph type="sldNum" sz="quarter" idx="3"/>
          </p:nvPr>
        </p:nvSpPr>
        <p:spPr>
          <a:xfrm>
            <a:off x="3881880" y="8686800"/>
            <a:ext cx="2975760" cy="456839"/>
          </a:xfrm>
          <a:prstGeom prst="rect">
            <a:avLst/>
          </a:prstGeom>
          <a:noFill/>
          <a:ln>
            <a:noFill/>
          </a:ln>
        </p:spPr>
        <p:txBody>
          <a:bodyPr vert="horz" wrap="none" lIns="90000" tIns="45000" rIns="90000" bIns="45000" anchor="b"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fld id="{DA54F25F-EFA8-4AB4-B3EA-3D7E40654568}" type="slidenum">
              <a:t>‹#›</a:t>
            </a:fld>
            <a:endParaRPr lang="en-US" sz="1400" b="0" i="0" u="none" strike="noStrike" baseline="0">
              <a:ln>
                <a:noFill/>
              </a:ln>
              <a:solidFill>
                <a:srgbClr val="000000"/>
              </a:solidFill>
              <a:latin typeface="Times New Roman" pitchFamily="18"/>
              <a:ea typeface="Arial Unicode MS" pitchFamily="2"/>
              <a:cs typeface="Tahoma" pitchFamily="2"/>
            </a:endParaRPr>
          </a:p>
        </p:txBody>
      </p:sp>
    </p:spTree>
    <p:extLst>
      <p:ext uri="{BB962C8B-B14F-4D97-AF65-F5344CB8AC3E}">
        <p14:creationId xmlns:p14="http://schemas.microsoft.com/office/powerpoint/2010/main" val="5824454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Move="1" noResize="1"/>
          </p:cNvSpPr>
          <p:nvPr/>
        </p:nvSpPr>
        <p:spPr>
          <a:xfrm>
            <a:off x="0" y="0"/>
            <a:ext cx="6858000" cy="9144000"/>
          </a:xfrm>
          <a:prstGeom prst="rect">
            <a:avLst/>
          </a:prstGeom>
          <a:solidFill>
            <a:srgbClr val="FFFFFF"/>
          </a:solidFill>
          <a:ln>
            <a:noFill/>
            <a:prstDash val="solid"/>
          </a:ln>
        </p:spPr>
        <p:txBody>
          <a:bodyPr vert="horz" wrap="none" lIns="90000" tIns="45000" rIns="90000" bIns="45000" anchor="ctr" anchorCtr="1"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3" name="Freeform 2"/>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4" name="Freeform 3"/>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5" name="Freeform 4"/>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6" name="Freeform 5"/>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7" name="Freeform 6"/>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8" name="Freeform 7"/>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9" name="Freeform 8"/>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10" name="Freeform 9"/>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11" name="Freeform 10"/>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12" name="Header Placeholder 11"/>
          <p:cNvSpPr txBox="1">
            <a:spLocks noGrp="1"/>
          </p:cNvSpPr>
          <p:nvPr>
            <p:ph type="hdr" sz="quarter"/>
          </p:nvPr>
        </p:nvSpPr>
        <p:spPr>
          <a:xfrm>
            <a:off x="-360" y="0"/>
            <a:ext cx="2957400" cy="443159"/>
          </a:xfrm>
          <a:prstGeom prst="rect">
            <a:avLst/>
          </a:prstGeom>
          <a:noFill/>
          <a:ln>
            <a:noFill/>
          </a:ln>
        </p:spPr>
        <p:txBody>
          <a:bodyPr vert="horz" wrap="square" lIns="90000" tIns="46800" rIns="90000" bIns="46800" anchor="t" anchorCtr="0" compatLnSpc="1"/>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200" b="0" i="0" u="none" strike="noStrike" baseline="0">
                <a:solidFill>
                  <a:srgbClr val="000000"/>
                </a:solidFill>
                <a:latin typeface="Times New Roman" pitchFamily="18"/>
                <a:ea typeface="Arial Unicode MS" pitchFamily="2"/>
                <a:cs typeface="Tahoma" pitchFamily="2"/>
              </a:defRPr>
            </a:lvl1pPr>
          </a:lstStyle>
          <a:p>
            <a:pPr lvl="0"/>
            <a:endParaRPr lang="en-US"/>
          </a:p>
        </p:txBody>
      </p:sp>
      <p:sp>
        <p:nvSpPr>
          <p:cNvPr id="13" name="Date Placeholder 12"/>
          <p:cNvSpPr txBox="1">
            <a:spLocks noGrp="1"/>
          </p:cNvSpPr>
          <p:nvPr>
            <p:ph type="dt" idx="1"/>
          </p:nvPr>
        </p:nvSpPr>
        <p:spPr>
          <a:xfrm>
            <a:off x="3885839" y="0"/>
            <a:ext cx="2957400" cy="443159"/>
          </a:xfrm>
          <a:prstGeom prst="rect">
            <a:avLst/>
          </a:prstGeom>
          <a:noFill/>
          <a:ln>
            <a:noFill/>
          </a:ln>
        </p:spPr>
        <p:txBody>
          <a:bodyPr vert="horz" wrap="square" lIns="90000" tIns="46800" rIns="90000" bIns="46800" anchor="t" anchorCtr="0" compatLnSpc="1"/>
          <a:lstStyle>
            <a:lvl1pPr marL="0" marR="0" lvl="0" indent="0" algn="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200" b="0" i="0" u="none" strike="noStrike" baseline="0">
                <a:solidFill>
                  <a:srgbClr val="000000"/>
                </a:solidFill>
                <a:latin typeface="Times New Roman" pitchFamily="18"/>
                <a:ea typeface="Arial Unicode MS" pitchFamily="2"/>
                <a:cs typeface="Tahoma" pitchFamily="2"/>
              </a:defRPr>
            </a:lvl1pPr>
          </a:lstStyle>
          <a:p>
            <a:pPr lvl="0"/>
            <a:endParaRPr lang="en-US"/>
          </a:p>
        </p:txBody>
      </p:sp>
      <p:sp>
        <p:nvSpPr>
          <p:cNvPr id="14" name="Slide Image Placeholder 13"/>
          <p:cNvSpPr>
            <a:spLocks noGrp="1" noRot="1" noChangeAspect="1"/>
          </p:cNvSpPr>
          <p:nvPr>
            <p:ph type="sldImg" idx="2"/>
          </p:nvPr>
        </p:nvSpPr>
        <p:spPr>
          <a:xfrm>
            <a:off x="1143000" y="685440"/>
            <a:ext cx="4557600" cy="3414960"/>
          </a:xfrm>
          <a:prstGeom prst="rect">
            <a:avLst/>
          </a:prstGeom>
          <a:noFill/>
          <a:ln>
            <a:noFill/>
            <a:prstDash val="solid"/>
          </a:ln>
        </p:spPr>
      </p:sp>
      <p:sp>
        <p:nvSpPr>
          <p:cNvPr id="15" name="Notes Placeholder 14"/>
          <p:cNvSpPr txBox="1">
            <a:spLocks noGrp="1"/>
          </p:cNvSpPr>
          <p:nvPr>
            <p:ph type="body" sz="quarter" idx="3"/>
          </p:nvPr>
        </p:nvSpPr>
        <p:spPr>
          <a:xfrm>
            <a:off x="914400" y="4343400"/>
            <a:ext cx="5014800" cy="4100760"/>
          </a:xfrm>
          <a:prstGeom prst="rect">
            <a:avLst/>
          </a:prstGeom>
          <a:noFill/>
          <a:ln>
            <a:noFill/>
          </a:ln>
        </p:spPr>
        <p:txBody>
          <a:bodyPr vert="horz" lIns="0" tIns="0" rIns="0" bIns="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
        <p:nvSpPr>
          <p:cNvPr id="16" name="Footer Placeholder 15"/>
          <p:cNvSpPr txBox="1">
            <a:spLocks noGrp="1"/>
          </p:cNvSpPr>
          <p:nvPr>
            <p:ph type="ftr" sz="quarter" idx="4"/>
          </p:nvPr>
        </p:nvSpPr>
        <p:spPr>
          <a:xfrm>
            <a:off x="-360" y="8686440"/>
            <a:ext cx="2957400" cy="443159"/>
          </a:xfrm>
          <a:prstGeom prst="rect">
            <a:avLst/>
          </a:prstGeom>
          <a:noFill/>
          <a:ln>
            <a:noFill/>
          </a:ln>
        </p:spPr>
        <p:txBody>
          <a:bodyPr vert="horz" wrap="square" lIns="90000" tIns="46800" rIns="90000" bIns="46800" anchor="b" anchorCtr="0" compatLnSpc="1"/>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200" b="0" i="0" u="none" strike="noStrike" baseline="0">
                <a:solidFill>
                  <a:srgbClr val="000000"/>
                </a:solidFill>
                <a:latin typeface="Times New Roman" pitchFamily="18"/>
                <a:ea typeface="Arial Unicode MS" pitchFamily="2"/>
                <a:cs typeface="Tahoma" pitchFamily="2"/>
              </a:defRPr>
            </a:lvl1pPr>
          </a:lstStyle>
          <a:p>
            <a:pPr lvl="0"/>
            <a:endParaRPr lang="en-US"/>
          </a:p>
        </p:txBody>
      </p:sp>
      <p:sp>
        <p:nvSpPr>
          <p:cNvPr id="17" name="Slide Number Placeholder 16"/>
          <p:cNvSpPr txBox="1">
            <a:spLocks noGrp="1"/>
          </p:cNvSpPr>
          <p:nvPr>
            <p:ph type="sldNum" sz="quarter" idx="5"/>
          </p:nvPr>
        </p:nvSpPr>
        <p:spPr>
          <a:xfrm>
            <a:off x="3885839" y="8686440"/>
            <a:ext cx="2957400" cy="443159"/>
          </a:xfrm>
          <a:prstGeom prst="rect">
            <a:avLst/>
          </a:prstGeom>
          <a:noFill/>
          <a:ln>
            <a:noFill/>
          </a:ln>
        </p:spPr>
        <p:txBody>
          <a:bodyPr vert="horz" wrap="square" lIns="90000" tIns="46800" rIns="90000" bIns="46800" anchor="b" anchorCtr="0" compatLnSpc="1"/>
          <a:lstStyle>
            <a:lvl1pPr marL="0" marR="0" lvl="0" indent="0" algn="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200" b="0" i="0" u="none" strike="noStrike" baseline="0">
                <a:solidFill>
                  <a:srgbClr val="000000"/>
                </a:solidFill>
                <a:latin typeface="Times New Roman" pitchFamily="18"/>
                <a:ea typeface="Arial Unicode MS" pitchFamily="2"/>
                <a:cs typeface="Tahoma" pitchFamily="2"/>
              </a:defRPr>
            </a:lvl1pPr>
          </a:lstStyle>
          <a:p>
            <a:pPr lvl="0"/>
            <a:fld id="{6ED5F240-0ACD-4AC8-AA26-D762C5D16F33}" type="slidenum">
              <a:t>‹#›</a:t>
            </a:fld>
            <a:endParaRPr lang="en-US"/>
          </a:p>
        </p:txBody>
      </p:sp>
    </p:spTree>
    <p:extLst>
      <p:ext uri="{BB962C8B-B14F-4D97-AF65-F5344CB8AC3E}">
        <p14:creationId xmlns:p14="http://schemas.microsoft.com/office/powerpoint/2010/main" val="3575034549"/>
      </p:ext>
    </p:extLst>
  </p:cSld>
  <p:clrMap bg1="lt1" tx1="dk1" bg2="lt2" tx2="dk2" accent1="accent1" accent2="accent2" accent3="accent3" accent4="accent4" accent5="accent5" accent6="accent6" hlink="hlink" folHlink="folHlink"/>
  <p:notesStyle>
    <a:lvl1pPr marL="0" marR="0" indent="0" algn="l" rtl="0" hangingPunct="0">
      <a:lnSpc>
        <a:spcPct val="100000"/>
      </a:lnSpc>
      <a:spcBef>
        <a:spcPts val="448"/>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200" b="0" i="0" u="none" strike="noStrike" baseline="0">
        <a:ln>
          <a:noFill/>
        </a:ln>
        <a:solidFill>
          <a:srgbClr val="000000"/>
        </a:solidFill>
        <a:latin typeface="Times New Roman" pitchFamily="18"/>
        <a:ea typeface="Arial Unicode MS" pitchFamily="2"/>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695325"/>
            <a:ext cx="0" cy="0"/>
          </a:xfrm>
          <a:solidFill>
            <a:schemeClr val="accent1"/>
          </a:solidFill>
          <a:ln w="25400">
            <a:solidFill>
              <a:schemeClr val="accent1">
                <a:shade val="50000"/>
              </a:schemeClr>
            </a:solidFill>
            <a:prstDash val="solid"/>
          </a:ln>
        </p:spPr>
      </p:sp>
      <p:sp>
        <p:nvSpPr>
          <p:cNvPr id="3" name="TextBox 2"/>
          <p:cNvSpPr txBox="1"/>
          <p:nvPr/>
        </p:nvSpPr>
        <p:spPr>
          <a:xfrm>
            <a:off x="685799" y="4343040"/>
            <a:ext cx="5486040" cy="4204440"/>
          </a:xfrm>
          <a:prstGeom prst="rect">
            <a:avLst/>
          </a:prstGeom>
          <a:noFill/>
          <a:ln>
            <a:noFill/>
          </a:ln>
        </p:spPr>
        <p:txBody>
          <a:bodyPr vert="horz" wrap="none" lIns="90000" tIns="45000" rIns="90000" bIns="45000" anchorCtr="0" compatLnSpc="1">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Tree>
    <p:extLst>
      <p:ext uri="{BB962C8B-B14F-4D97-AF65-F5344CB8AC3E}">
        <p14:creationId xmlns:p14="http://schemas.microsoft.com/office/powerpoint/2010/main" val="4155999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p14="http://schemas.microsoft.com/office/powerpoint/2010/main" val="1243367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p14="http://schemas.microsoft.com/office/powerpoint/2010/main" val="623200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p14="http://schemas.microsoft.com/office/powerpoint/2010/main" val="793545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p14="http://schemas.microsoft.com/office/powerpoint/2010/main" val="348231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p14="http://schemas.microsoft.com/office/powerpoint/2010/main" val="125746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p14="http://schemas.microsoft.com/office/powerpoint/2010/main" val="331837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p14="http://schemas.microsoft.com/office/powerpoint/2010/main" val="3753805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p14="http://schemas.microsoft.com/office/powerpoint/2010/main" val="3323776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p14="http://schemas.microsoft.com/office/powerpoint/2010/main" val="983289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lstStyle/>
          <a:p>
            <a:pPr marL="216000">
              <a:tabLst/>
            </a:pPr>
            <a:endParaRPr lang="en-US" sz="2400" kern="1200"/>
          </a:p>
        </p:txBody>
      </p:sp>
    </p:spTree>
    <p:extLst>
      <p:ext uri="{BB962C8B-B14F-4D97-AF65-F5344CB8AC3E}">
        <p14:creationId xmlns:p14="http://schemas.microsoft.com/office/powerpoint/2010/main" val="666276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p14="http://schemas.microsoft.com/office/powerpoint/2010/main" val="337080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p14="http://schemas.microsoft.com/office/powerpoint/2010/main" val="34898110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p14="http://schemas.microsoft.com/office/powerpoint/2010/main" val="579568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p14="http://schemas.microsoft.com/office/powerpoint/2010/main" val="3216617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p14="http://schemas.microsoft.com/office/powerpoint/2010/main" val="40640248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p14="http://schemas.microsoft.com/office/powerpoint/2010/main" val="11606321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p14="http://schemas.microsoft.com/office/powerpoint/2010/main" val="7107150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p14="http://schemas.microsoft.com/office/powerpoint/2010/main" val="29727282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p14="http://schemas.microsoft.com/office/powerpoint/2010/main" val="39402813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p14="http://schemas.microsoft.com/office/powerpoint/2010/main" val="14393141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p14="http://schemas.microsoft.com/office/powerpoint/2010/main" val="1933431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p14="http://schemas.microsoft.com/office/powerpoint/2010/main" val="33047660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p14="http://schemas.microsoft.com/office/powerpoint/2010/main" val="24945286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p14="http://schemas.microsoft.com/office/powerpoint/2010/main" val="17274419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p14="http://schemas.microsoft.com/office/powerpoint/2010/main" val="30596517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p14="http://schemas.microsoft.com/office/powerpoint/2010/main" val="31224281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p14="http://schemas.microsoft.com/office/powerpoint/2010/main" val="31311268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p14="http://schemas.microsoft.com/office/powerpoint/2010/main" val="3896386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p14="http://schemas.microsoft.com/office/powerpoint/2010/main" val="2651469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p14="http://schemas.microsoft.com/office/powerpoint/2010/main" val="2667930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p14="http://schemas.microsoft.com/office/powerpoint/2010/main" val="1210034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p14="http://schemas.microsoft.com/office/powerpoint/2010/main" val="836032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p14="http://schemas.microsoft.com/office/powerpoint/2010/main" val="3707173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p14="http://schemas.microsoft.com/office/powerpoint/2010/main" val="474057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114476-948A-4229-8326-B2130A71857B}" type="datetimeFigureOut">
              <a:rPr lang="en-US" smtClean="0"/>
              <a:t>7/14/2016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CCD7C-B207-4CCD-9B31-7A5F30DD707D}" type="slidenum">
              <a:rPr lang="en-US" smtClean="0"/>
              <a:t>‹#›</a:t>
            </a:fld>
            <a:endParaRPr lang="en-US"/>
          </a:p>
        </p:txBody>
      </p:sp>
    </p:spTree>
    <p:extLst>
      <p:ext uri="{BB962C8B-B14F-4D97-AF65-F5344CB8AC3E}">
        <p14:creationId xmlns:p14="http://schemas.microsoft.com/office/powerpoint/2010/main" val="1932669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114476-948A-4229-8326-B2130A71857B}" type="datetimeFigureOut">
              <a:rPr lang="en-US" smtClean="0"/>
              <a:t>7/14/2016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CCD7C-B207-4CCD-9B31-7A5F30DD707D}" type="slidenum">
              <a:rPr lang="en-US" smtClean="0"/>
              <a:t>‹#›</a:t>
            </a:fld>
            <a:endParaRPr lang="en-US"/>
          </a:p>
        </p:txBody>
      </p:sp>
    </p:spTree>
    <p:extLst>
      <p:ext uri="{BB962C8B-B14F-4D97-AF65-F5344CB8AC3E}">
        <p14:creationId xmlns:p14="http://schemas.microsoft.com/office/powerpoint/2010/main" val="2012956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114476-948A-4229-8326-B2130A71857B}" type="datetimeFigureOut">
              <a:rPr lang="en-US" smtClean="0"/>
              <a:t>7/14/2016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CCD7C-B207-4CCD-9B31-7A5F30DD707D}" type="slidenum">
              <a:rPr lang="en-US" smtClean="0"/>
              <a:t>‹#›</a:t>
            </a:fld>
            <a:endParaRPr lang="en-US"/>
          </a:p>
        </p:txBody>
      </p:sp>
    </p:spTree>
    <p:extLst>
      <p:ext uri="{BB962C8B-B14F-4D97-AF65-F5344CB8AC3E}">
        <p14:creationId xmlns:p14="http://schemas.microsoft.com/office/powerpoint/2010/main" val="940340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B263DBCF-4293-4ADC-9C76-E860241433AD}" type="slidenum">
              <a:rPr lang="en-US" smtClean="0"/>
              <a:t>‹#›</a:t>
            </a:fld>
            <a:endParaRPr lang="en-US"/>
          </a:p>
        </p:txBody>
      </p:sp>
    </p:spTree>
    <p:extLst>
      <p:ext uri="{BB962C8B-B14F-4D97-AF65-F5344CB8AC3E}">
        <p14:creationId xmlns:p14="http://schemas.microsoft.com/office/powerpoint/2010/main" val="1937664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1B311D2-5D5C-4BCB-8E6C-A507B2B68FB4}" type="slidenum">
              <a:rPr lang="en-US" smtClean="0"/>
              <a:t>‹#›</a:t>
            </a:fld>
            <a:endParaRPr lang="en-US"/>
          </a:p>
        </p:txBody>
      </p:sp>
    </p:spTree>
    <p:extLst>
      <p:ext uri="{BB962C8B-B14F-4D97-AF65-F5344CB8AC3E}">
        <p14:creationId xmlns:p14="http://schemas.microsoft.com/office/powerpoint/2010/main" val="3299147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A88262C-FB2B-41CD-91DF-37B1878DEDC2}" type="slidenum">
              <a:rPr lang="en-US" smtClean="0"/>
              <a:t>‹#›</a:t>
            </a:fld>
            <a:endParaRPr lang="en-US"/>
          </a:p>
        </p:txBody>
      </p:sp>
    </p:spTree>
    <p:extLst>
      <p:ext uri="{BB962C8B-B14F-4D97-AF65-F5344CB8AC3E}">
        <p14:creationId xmlns:p14="http://schemas.microsoft.com/office/powerpoint/2010/main" val="479976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7D6A0459-E068-4606-8165-DDEDF8D18F99}" type="slidenum">
              <a:rPr lang="en-US" smtClean="0"/>
              <a:t>‹#›</a:t>
            </a:fld>
            <a:endParaRPr lang="en-US"/>
          </a:p>
        </p:txBody>
      </p:sp>
    </p:spTree>
    <p:extLst>
      <p:ext uri="{BB962C8B-B14F-4D97-AF65-F5344CB8AC3E}">
        <p14:creationId xmlns:p14="http://schemas.microsoft.com/office/powerpoint/2010/main" val="2694682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876D3FDB-EA1E-4615-A8E9-63B1BEC640C2}" type="slidenum">
              <a:rPr lang="en-US" smtClean="0"/>
              <a:t>‹#›</a:t>
            </a:fld>
            <a:endParaRPr lang="en-US"/>
          </a:p>
        </p:txBody>
      </p:sp>
    </p:spTree>
    <p:extLst>
      <p:ext uri="{BB962C8B-B14F-4D97-AF65-F5344CB8AC3E}">
        <p14:creationId xmlns:p14="http://schemas.microsoft.com/office/powerpoint/2010/main" val="770123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A230C567-A25C-451B-98AB-CE9DBEC667EF}" type="slidenum">
              <a:rPr lang="en-US" smtClean="0"/>
              <a:t>‹#›</a:t>
            </a:fld>
            <a:endParaRPr lang="en-US"/>
          </a:p>
        </p:txBody>
      </p:sp>
    </p:spTree>
    <p:extLst>
      <p:ext uri="{BB962C8B-B14F-4D97-AF65-F5344CB8AC3E}">
        <p14:creationId xmlns:p14="http://schemas.microsoft.com/office/powerpoint/2010/main" val="1295917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751CFB8F-A004-4323-BE70-A2364F0540D7}" type="slidenum">
              <a:rPr lang="en-US" smtClean="0"/>
              <a:t>‹#›</a:t>
            </a:fld>
            <a:endParaRPr lang="en-US"/>
          </a:p>
        </p:txBody>
      </p:sp>
    </p:spTree>
    <p:extLst>
      <p:ext uri="{BB962C8B-B14F-4D97-AF65-F5344CB8AC3E}">
        <p14:creationId xmlns:p14="http://schemas.microsoft.com/office/powerpoint/2010/main" val="15998100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3ADABEB-ED49-4BB1-BA29-325B0B073086}" type="slidenum">
              <a:rPr lang="en-US" smtClean="0"/>
              <a:t>‹#›</a:t>
            </a:fld>
            <a:endParaRPr lang="en-US"/>
          </a:p>
        </p:txBody>
      </p:sp>
    </p:spTree>
    <p:extLst>
      <p:ext uri="{BB962C8B-B14F-4D97-AF65-F5344CB8AC3E}">
        <p14:creationId xmlns:p14="http://schemas.microsoft.com/office/powerpoint/2010/main" val="4135183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114476-948A-4229-8326-B2130A71857B}" type="datetimeFigureOut">
              <a:rPr lang="en-US" smtClean="0"/>
              <a:t>7/14/2016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CCD7C-B207-4CCD-9B31-7A5F30DD707D}" type="slidenum">
              <a:rPr lang="en-US" smtClean="0"/>
              <a:t>‹#›</a:t>
            </a:fld>
            <a:endParaRPr lang="en-US"/>
          </a:p>
        </p:txBody>
      </p:sp>
    </p:spTree>
    <p:extLst>
      <p:ext uri="{BB962C8B-B14F-4D97-AF65-F5344CB8AC3E}">
        <p14:creationId xmlns:p14="http://schemas.microsoft.com/office/powerpoint/2010/main" val="29018192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EFA3FAAD-E91F-4D4D-9301-903692A59A83}" type="slidenum">
              <a:rPr lang="en-US" smtClean="0"/>
              <a:t>‹#›</a:t>
            </a:fld>
            <a:endParaRPr lang="en-US"/>
          </a:p>
        </p:txBody>
      </p:sp>
    </p:spTree>
    <p:extLst>
      <p:ext uri="{BB962C8B-B14F-4D97-AF65-F5344CB8AC3E}">
        <p14:creationId xmlns:p14="http://schemas.microsoft.com/office/powerpoint/2010/main" val="30369794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AD54893-AEF7-4811-8DCB-A3FB04AE722A}" type="slidenum">
              <a:rPr lang="en-US" smtClean="0"/>
              <a:t>‹#›</a:t>
            </a:fld>
            <a:endParaRPr lang="en-US"/>
          </a:p>
        </p:txBody>
      </p:sp>
    </p:spTree>
    <p:extLst>
      <p:ext uri="{BB962C8B-B14F-4D97-AF65-F5344CB8AC3E}">
        <p14:creationId xmlns:p14="http://schemas.microsoft.com/office/powerpoint/2010/main" val="35808300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B253B86-F33F-48F7-B37C-C7AA8424BFB9}" type="slidenum">
              <a:rPr lang="en-US" smtClean="0"/>
              <a:t>‹#›</a:t>
            </a:fld>
            <a:endParaRPr lang="en-US"/>
          </a:p>
        </p:txBody>
      </p:sp>
    </p:spTree>
    <p:extLst>
      <p:ext uri="{BB962C8B-B14F-4D97-AF65-F5344CB8AC3E}">
        <p14:creationId xmlns:p14="http://schemas.microsoft.com/office/powerpoint/2010/main" val="36138222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06C698-9167-4AC4-8AF4-CF5EC309715F}" type="datetimeFigureOut">
              <a:rPr lang="en-US" smtClean="0"/>
              <a:t>7/14/2016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07D84-E098-4AFF-A3DF-94EE55D22A40}" type="slidenum">
              <a:rPr lang="en-US" smtClean="0"/>
              <a:t>‹#›</a:t>
            </a:fld>
            <a:endParaRPr lang="en-US"/>
          </a:p>
        </p:txBody>
      </p:sp>
    </p:spTree>
    <p:extLst>
      <p:ext uri="{BB962C8B-B14F-4D97-AF65-F5344CB8AC3E}">
        <p14:creationId xmlns:p14="http://schemas.microsoft.com/office/powerpoint/2010/main" val="29346023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06C698-9167-4AC4-8AF4-CF5EC309715F}" type="datetimeFigureOut">
              <a:rPr lang="en-US" smtClean="0"/>
              <a:t>7/14/2016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07D84-E098-4AFF-A3DF-94EE55D22A40}" type="slidenum">
              <a:rPr lang="en-US" smtClean="0"/>
              <a:t>‹#›</a:t>
            </a:fld>
            <a:endParaRPr lang="en-US"/>
          </a:p>
        </p:txBody>
      </p:sp>
    </p:spTree>
    <p:extLst>
      <p:ext uri="{BB962C8B-B14F-4D97-AF65-F5344CB8AC3E}">
        <p14:creationId xmlns:p14="http://schemas.microsoft.com/office/powerpoint/2010/main" val="37835661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06C698-9167-4AC4-8AF4-CF5EC309715F}" type="datetimeFigureOut">
              <a:rPr lang="en-US" smtClean="0"/>
              <a:t>7/14/2016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07D84-E098-4AFF-A3DF-94EE55D22A40}" type="slidenum">
              <a:rPr lang="en-US" smtClean="0"/>
              <a:t>‹#›</a:t>
            </a:fld>
            <a:endParaRPr lang="en-US"/>
          </a:p>
        </p:txBody>
      </p:sp>
    </p:spTree>
    <p:extLst>
      <p:ext uri="{BB962C8B-B14F-4D97-AF65-F5344CB8AC3E}">
        <p14:creationId xmlns:p14="http://schemas.microsoft.com/office/powerpoint/2010/main" val="5299651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06C698-9167-4AC4-8AF4-CF5EC309715F}" type="datetimeFigureOut">
              <a:rPr lang="en-US" smtClean="0"/>
              <a:t>7/14/2016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07D84-E098-4AFF-A3DF-94EE55D22A40}" type="slidenum">
              <a:rPr lang="en-US" smtClean="0"/>
              <a:t>‹#›</a:t>
            </a:fld>
            <a:endParaRPr lang="en-US"/>
          </a:p>
        </p:txBody>
      </p:sp>
    </p:spTree>
    <p:extLst>
      <p:ext uri="{BB962C8B-B14F-4D97-AF65-F5344CB8AC3E}">
        <p14:creationId xmlns:p14="http://schemas.microsoft.com/office/powerpoint/2010/main" val="9682563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06C698-9167-4AC4-8AF4-CF5EC309715F}" type="datetimeFigureOut">
              <a:rPr lang="en-US" smtClean="0"/>
              <a:t>7/14/2016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607D84-E098-4AFF-A3DF-94EE55D22A40}" type="slidenum">
              <a:rPr lang="en-US" smtClean="0"/>
              <a:t>‹#›</a:t>
            </a:fld>
            <a:endParaRPr lang="en-US"/>
          </a:p>
        </p:txBody>
      </p:sp>
    </p:spTree>
    <p:extLst>
      <p:ext uri="{BB962C8B-B14F-4D97-AF65-F5344CB8AC3E}">
        <p14:creationId xmlns:p14="http://schemas.microsoft.com/office/powerpoint/2010/main" val="2380158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06C698-9167-4AC4-8AF4-CF5EC309715F}" type="datetimeFigureOut">
              <a:rPr lang="en-US" smtClean="0"/>
              <a:t>7/14/2016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607D84-E098-4AFF-A3DF-94EE55D22A40}" type="slidenum">
              <a:rPr lang="en-US" smtClean="0"/>
              <a:t>‹#›</a:t>
            </a:fld>
            <a:endParaRPr lang="en-US"/>
          </a:p>
        </p:txBody>
      </p:sp>
    </p:spTree>
    <p:extLst>
      <p:ext uri="{BB962C8B-B14F-4D97-AF65-F5344CB8AC3E}">
        <p14:creationId xmlns:p14="http://schemas.microsoft.com/office/powerpoint/2010/main" val="4208025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6C698-9167-4AC4-8AF4-CF5EC309715F}" type="datetimeFigureOut">
              <a:rPr lang="en-US" smtClean="0"/>
              <a:t>7/14/2016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607D84-E098-4AFF-A3DF-94EE55D22A40}" type="slidenum">
              <a:rPr lang="en-US" smtClean="0"/>
              <a:t>‹#›</a:t>
            </a:fld>
            <a:endParaRPr lang="en-US"/>
          </a:p>
        </p:txBody>
      </p:sp>
    </p:spTree>
    <p:extLst>
      <p:ext uri="{BB962C8B-B14F-4D97-AF65-F5344CB8AC3E}">
        <p14:creationId xmlns:p14="http://schemas.microsoft.com/office/powerpoint/2010/main" val="3049779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114476-948A-4229-8326-B2130A71857B}" type="datetimeFigureOut">
              <a:rPr lang="en-US" smtClean="0"/>
              <a:t>7/14/2016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CCD7C-B207-4CCD-9B31-7A5F30DD707D}" type="slidenum">
              <a:rPr lang="en-US" smtClean="0"/>
              <a:t>‹#›</a:t>
            </a:fld>
            <a:endParaRPr lang="en-US"/>
          </a:p>
        </p:txBody>
      </p:sp>
    </p:spTree>
    <p:extLst>
      <p:ext uri="{BB962C8B-B14F-4D97-AF65-F5344CB8AC3E}">
        <p14:creationId xmlns:p14="http://schemas.microsoft.com/office/powerpoint/2010/main" val="10659246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06C698-9167-4AC4-8AF4-CF5EC309715F}" type="datetimeFigureOut">
              <a:rPr lang="en-US" smtClean="0"/>
              <a:t>7/14/2016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07D84-E098-4AFF-A3DF-94EE55D22A40}" type="slidenum">
              <a:rPr lang="en-US" smtClean="0"/>
              <a:t>‹#›</a:t>
            </a:fld>
            <a:endParaRPr lang="en-US"/>
          </a:p>
        </p:txBody>
      </p:sp>
    </p:spTree>
    <p:extLst>
      <p:ext uri="{BB962C8B-B14F-4D97-AF65-F5344CB8AC3E}">
        <p14:creationId xmlns:p14="http://schemas.microsoft.com/office/powerpoint/2010/main" val="8264875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06C698-9167-4AC4-8AF4-CF5EC309715F}" type="datetimeFigureOut">
              <a:rPr lang="en-US" smtClean="0"/>
              <a:t>7/14/2016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07D84-E098-4AFF-A3DF-94EE55D22A40}" type="slidenum">
              <a:rPr lang="en-US" smtClean="0"/>
              <a:t>‹#›</a:t>
            </a:fld>
            <a:endParaRPr lang="en-US"/>
          </a:p>
        </p:txBody>
      </p:sp>
    </p:spTree>
    <p:extLst>
      <p:ext uri="{BB962C8B-B14F-4D97-AF65-F5344CB8AC3E}">
        <p14:creationId xmlns:p14="http://schemas.microsoft.com/office/powerpoint/2010/main" val="27942978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06C698-9167-4AC4-8AF4-CF5EC309715F}" type="datetimeFigureOut">
              <a:rPr lang="en-US" smtClean="0"/>
              <a:t>7/14/2016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07D84-E098-4AFF-A3DF-94EE55D22A40}" type="slidenum">
              <a:rPr lang="en-US" smtClean="0"/>
              <a:t>‹#›</a:t>
            </a:fld>
            <a:endParaRPr lang="en-US"/>
          </a:p>
        </p:txBody>
      </p:sp>
    </p:spTree>
    <p:extLst>
      <p:ext uri="{BB962C8B-B14F-4D97-AF65-F5344CB8AC3E}">
        <p14:creationId xmlns:p14="http://schemas.microsoft.com/office/powerpoint/2010/main" val="26418149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06C698-9167-4AC4-8AF4-CF5EC309715F}" type="datetimeFigureOut">
              <a:rPr lang="en-US" smtClean="0"/>
              <a:t>7/14/2016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07D84-E098-4AFF-A3DF-94EE55D22A40}" type="slidenum">
              <a:rPr lang="en-US" smtClean="0"/>
              <a:t>‹#›</a:t>
            </a:fld>
            <a:endParaRPr lang="en-US"/>
          </a:p>
        </p:txBody>
      </p:sp>
    </p:spTree>
    <p:extLst>
      <p:ext uri="{BB962C8B-B14F-4D97-AF65-F5344CB8AC3E}">
        <p14:creationId xmlns:p14="http://schemas.microsoft.com/office/powerpoint/2010/main" val="2315879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114476-948A-4229-8326-B2130A71857B}" type="datetimeFigureOut">
              <a:rPr lang="en-US" smtClean="0"/>
              <a:t>7/14/2016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BCCD7C-B207-4CCD-9B31-7A5F30DD707D}" type="slidenum">
              <a:rPr lang="en-US" smtClean="0"/>
              <a:t>‹#›</a:t>
            </a:fld>
            <a:endParaRPr lang="en-US"/>
          </a:p>
        </p:txBody>
      </p:sp>
    </p:spTree>
    <p:extLst>
      <p:ext uri="{BB962C8B-B14F-4D97-AF65-F5344CB8AC3E}">
        <p14:creationId xmlns:p14="http://schemas.microsoft.com/office/powerpoint/2010/main" val="401832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114476-948A-4229-8326-B2130A71857B}" type="datetimeFigureOut">
              <a:rPr lang="en-US" smtClean="0"/>
              <a:t>7/14/2016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BCCD7C-B207-4CCD-9B31-7A5F30DD707D}" type="slidenum">
              <a:rPr lang="en-US" smtClean="0"/>
              <a:t>‹#›</a:t>
            </a:fld>
            <a:endParaRPr lang="en-US"/>
          </a:p>
        </p:txBody>
      </p:sp>
    </p:spTree>
    <p:extLst>
      <p:ext uri="{BB962C8B-B14F-4D97-AF65-F5344CB8AC3E}">
        <p14:creationId xmlns:p14="http://schemas.microsoft.com/office/powerpoint/2010/main" val="3559402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114476-948A-4229-8326-B2130A71857B}" type="datetimeFigureOut">
              <a:rPr lang="en-US" smtClean="0"/>
              <a:t>7/14/2016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BCCD7C-B207-4CCD-9B31-7A5F30DD707D}" type="slidenum">
              <a:rPr lang="en-US" smtClean="0"/>
              <a:t>‹#›</a:t>
            </a:fld>
            <a:endParaRPr lang="en-US"/>
          </a:p>
        </p:txBody>
      </p:sp>
    </p:spTree>
    <p:extLst>
      <p:ext uri="{BB962C8B-B14F-4D97-AF65-F5344CB8AC3E}">
        <p14:creationId xmlns:p14="http://schemas.microsoft.com/office/powerpoint/2010/main" val="33045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114476-948A-4229-8326-B2130A71857B}" type="datetimeFigureOut">
              <a:rPr lang="en-US" smtClean="0"/>
              <a:t>7/14/2016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BCCD7C-B207-4CCD-9B31-7A5F30DD707D}" type="slidenum">
              <a:rPr lang="en-US" smtClean="0"/>
              <a:t>‹#›</a:t>
            </a:fld>
            <a:endParaRPr lang="en-US"/>
          </a:p>
        </p:txBody>
      </p:sp>
    </p:spTree>
    <p:extLst>
      <p:ext uri="{BB962C8B-B14F-4D97-AF65-F5344CB8AC3E}">
        <p14:creationId xmlns:p14="http://schemas.microsoft.com/office/powerpoint/2010/main" val="2712677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114476-948A-4229-8326-B2130A71857B}" type="datetimeFigureOut">
              <a:rPr lang="en-US" smtClean="0"/>
              <a:t>7/14/2016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BCCD7C-B207-4CCD-9B31-7A5F30DD707D}" type="slidenum">
              <a:rPr lang="en-US" smtClean="0"/>
              <a:t>‹#›</a:t>
            </a:fld>
            <a:endParaRPr lang="en-US"/>
          </a:p>
        </p:txBody>
      </p:sp>
    </p:spTree>
    <p:extLst>
      <p:ext uri="{BB962C8B-B14F-4D97-AF65-F5344CB8AC3E}">
        <p14:creationId xmlns:p14="http://schemas.microsoft.com/office/powerpoint/2010/main" val="155239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114476-948A-4229-8326-B2130A71857B}" type="datetimeFigureOut">
              <a:rPr lang="en-US" smtClean="0"/>
              <a:t>7/14/2016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BCCD7C-B207-4CCD-9B31-7A5F30DD707D}" type="slidenum">
              <a:rPr lang="en-US" smtClean="0"/>
              <a:t>‹#›</a:t>
            </a:fld>
            <a:endParaRPr lang="en-US"/>
          </a:p>
        </p:txBody>
      </p:sp>
    </p:spTree>
    <p:extLst>
      <p:ext uri="{BB962C8B-B14F-4D97-AF65-F5344CB8AC3E}">
        <p14:creationId xmlns:p14="http://schemas.microsoft.com/office/powerpoint/2010/main" val="960254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14476-948A-4229-8326-B2130A71857B}" type="datetimeFigureOut">
              <a:rPr lang="en-US" smtClean="0"/>
              <a:t>7/14/2016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BCCD7C-B207-4CCD-9B31-7A5F30DD707D}" type="slidenum">
              <a:rPr lang="en-US" smtClean="0"/>
              <a:t>‹#›</a:t>
            </a:fld>
            <a:endParaRPr lang="en-US"/>
          </a:p>
        </p:txBody>
      </p:sp>
    </p:spTree>
    <p:extLst>
      <p:ext uri="{BB962C8B-B14F-4D97-AF65-F5344CB8AC3E}">
        <p14:creationId xmlns:p14="http://schemas.microsoft.com/office/powerpoint/2010/main" val="171432638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lvl="0"/>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lvl="0"/>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a:fld id="{0D213CCA-93C4-45EC-9E32-FBD54C043265}" type="slidenum">
              <a:rPr lang="en-US" smtClean="0"/>
              <a:t>‹#›</a:t>
            </a:fld>
            <a:endParaRPr lang="en-US"/>
          </a:p>
        </p:txBody>
      </p:sp>
    </p:spTree>
    <p:extLst>
      <p:ext uri="{BB962C8B-B14F-4D97-AF65-F5344CB8AC3E}">
        <p14:creationId xmlns:p14="http://schemas.microsoft.com/office/powerpoint/2010/main" val="41772493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906C698-9167-4AC4-8AF4-CF5EC309715F}" type="datetimeFigureOut">
              <a:rPr lang="en-US" smtClean="0"/>
              <a:t>7/14/2016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07D84-E098-4AFF-A3DF-94EE55D22A40}" type="slidenum">
              <a:rPr lang="en-US" smtClean="0"/>
              <a:t>‹#›</a:t>
            </a:fld>
            <a:endParaRPr lang="en-US"/>
          </a:p>
        </p:txBody>
      </p:sp>
    </p:spTree>
    <p:extLst>
      <p:ext uri="{BB962C8B-B14F-4D97-AF65-F5344CB8AC3E}">
        <p14:creationId xmlns:p14="http://schemas.microsoft.com/office/powerpoint/2010/main" val="153218360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1470025"/>
          </a:xfrm>
        </p:spPr>
        <p:txBody>
          <a:bodyPr/>
          <a:lstStyle/>
          <a:p>
            <a:r>
              <a:rPr lang="en-US" dirty="0" err="1" smtClean="0"/>
              <a:t>GenCyber</a:t>
            </a:r>
            <a:r>
              <a:rPr lang="en-US" dirty="0" smtClean="0"/>
              <a:t> Camp</a:t>
            </a:r>
            <a:endParaRPr lang="en-US" dirty="0"/>
          </a:p>
        </p:txBody>
      </p:sp>
      <p:sp>
        <p:nvSpPr>
          <p:cNvPr id="3" name="Subtitle 2"/>
          <p:cNvSpPr>
            <a:spLocks noGrp="1"/>
          </p:cNvSpPr>
          <p:nvPr>
            <p:ph type="subTitle" idx="1"/>
          </p:nvPr>
        </p:nvSpPr>
        <p:spPr>
          <a:xfrm>
            <a:off x="1371600" y="2552700"/>
            <a:ext cx="6400800" cy="1752600"/>
          </a:xfrm>
        </p:spPr>
        <p:txBody>
          <a:bodyPr/>
          <a:lstStyle/>
          <a:p>
            <a:r>
              <a:rPr lang="en-US" dirty="0" smtClean="0"/>
              <a:t>Lecture 4</a:t>
            </a:r>
          </a:p>
          <a:p>
            <a:r>
              <a:rPr lang="en-US" dirty="0" smtClean="0"/>
              <a:t>Encryption and Network Protocols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Identifying nodes</a:t>
            </a:r>
          </a:p>
        </p:txBody>
      </p:sp>
      <p:sp>
        <p:nvSpPr>
          <p:cNvPr id="3" name="Text Placeholder 2"/>
          <p:cNvSpPr txBox="1">
            <a:spLocks noGrp="1"/>
          </p:cNvSpPr>
          <p:nvPr>
            <p:ph type="body" idx="4294967295"/>
          </p:nvPr>
        </p:nvSpPr>
        <p:spPr>
          <a:xfrm>
            <a:off x="0" y="1604963"/>
            <a:ext cx="8229600" cy="3976687"/>
          </a:xfrm>
        </p:spPr>
        <p:txBody>
          <a:bodyPr>
            <a:noAutofit/>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3200" dirty="0">
                <a:latin typeface="TeXGyreAdventor" pitchFamily="18"/>
              </a:rPr>
              <a:t>Nodes are identified by an IP address</a:t>
            </a:r>
          </a:p>
          <a:p>
            <a:pPr lvl="0"/>
            <a:r>
              <a:rPr lang="en-US" sz="3200" dirty="0">
                <a:latin typeface="TeXGyreAdventor" pitchFamily="18"/>
              </a:rPr>
              <a:t>IP addresses are made up of four sets of numbers that range from 0 to 255 (e.g., 138.47.33.202)</a:t>
            </a:r>
          </a:p>
          <a:p>
            <a:pPr lvl="0"/>
            <a:r>
              <a:rPr lang="en-US" sz="3200" dirty="0">
                <a:latin typeface="TeXGyreAdventor" pitchFamily="18"/>
              </a:rPr>
              <a:t>How many unique IP addresses are there?</a:t>
            </a:r>
          </a:p>
          <a:p>
            <a:pPr lvl="1" rtl="0" hangingPunct="0">
              <a:buClr>
                <a:srgbClr val="000000"/>
              </a:buClr>
              <a:buSzPct val="100000"/>
              <a:buFont typeface="Times New Roman" pitchFamily="18"/>
            </a:pPr>
            <a:r>
              <a:rPr lang="en-US" sz="3200" dirty="0">
                <a:latin typeface="TeXGyreAdventor" pitchFamily="18"/>
              </a:rPr>
              <a:t>4,294,967,296 = 256 x 256 x 256 x 256 = 256</a:t>
            </a:r>
            <a:r>
              <a:rPr lang="en-US" sz="3200" baseline="30000" dirty="0">
                <a:latin typeface="TeXGyreAdventor" pitchFamily="18"/>
              </a:rPr>
              <a:t>4</a:t>
            </a:r>
          </a:p>
          <a:p>
            <a:pPr lvl="0"/>
            <a:r>
              <a:rPr lang="en-US" sz="3200" dirty="0">
                <a:latin typeface="TeXGyreAdventor" pitchFamily="18"/>
              </a:rPr>
              <a:t>Is this enough?</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Identifying nodes</a:t>
            </a:r>
          </a:p>
        </p:txBody>
      </p:sp>
      <p:sp>
        <p:nvSpPr>
          <p:cNvPr id="3" name="Text Placeholder 2"/>
          <p:cNvSpPr txBox="1">
            <a:spLocks noGrp="1"/>
          </p:cNvSpPr>
          <p:nvPr>
            <p:ph type="body" idx="4294967295"/>
          </p:nvPr>
        </p:nvSpPr>
        <p:spPr>
          <a:xfrm>
            <a:off x="0" y="1604963"/>
            <a:ext cx="8229600" cy="4525962"/>
          </a:xfrm>
        </p:spPr>
        <p:txBody>
          <a:bodyPr>
            <a:normAutofit/>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3200" dirty="0">
                <a:latin typeface="TeXGyreAdventor" pitchFamily="18"/>
              </a:rPr>
              <a:t>IPv6 &gt; IPv4 by increasing the address </a:t>
            </a:r>
            <a:r>
              <a:rPr lang="en-US" sz="3200" dirty="0" smtClean="0">
                <a:latin typeface="TeXGyreAdventor" pitchFamily="18"/>
              </a:rPr>
              <a:t>space</a:t>
            </a:r>
          </a:p>
          <a:p>
            <a:pPr lvl="0"/>
            <a:endParaRPr lang="en-US" sz="3200" dirty="0">
              <a:latin typeface="TeXGyreAdventor" pitchFamily="18"/>
            </a:endParaRPr>
          </a:p>
          <a:p>
            <a:pPr lvl="0"/>
            <a:r>
              <a:rPr lang="en-US" sz="3200" dirty="0">
                <a:latin typeface="TeXGyreAdventor" pitchFamily="18"/>
              </a:rPr>
              <a:t>8 sets of hexadecimal numbers that range from 0 to 65,535</a:t>
            </a:r>
          </a:p>
          <a:p>
            <a:pPr lvl="1" rtl="0" hangingPunct="0">
              <a:buClr>
                <a:srgbClr val="000000"/>
              </a:buClr>
              <a:buSzPct val="100000"/>
              <a:buFont typeface="Times New Roman" pitchFamily="18"/>
            </a:pPr>
            <a:r>
              <a:rPr lang="en-US" sz="3200" dirty="0" smtClean="0">
                <a:latin typeface="TeXGyreAdventor" pitchFamily="18"/>
              </a:rPr>
              <a:t>04a4:3bb6:f612:8c88:d399:560e:7ae1:e11e</a:t>
            </a:r>
          </a:p>
          <a:p>
            <a:pPr lvl="1" rtl="0" hangingPunct="0">
              <a:buClr>
                <a:srgbClr val="000000"/>
              </a:buClr>
              <a:buSzPct val="100000"/>
              <a:buFont typeface="Times New Roman" pitchFamily="18"/>
            </a:pPr>
            <a:endParaRPr lang="en-US" sz="3200" dirty="0">
              <a:latin typeface="TeXGyreAdventor" pitchFamily="18"/>
            </a:endParaRPr>
          </a:p>
          <a:p>
            <a:pPr lvl="0"/>
            <a:r>
              <a:rPr lang="en-US" sz="3200" dirty="0">
                <a:latin typeface="TeXGyreAdventor" pitchFamily="18"/>
              </a:rPr>
              <a:t>How many unique IP addresses are there now?</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Identifying nodes</a:t>
            </a:r>
          </a:p>
        </p:txBody>
      </p:sp>
      <p:sp>
        <p:nvSpPr>
          <p:cNvPr id="3" name="Text Placeholder 2"/>
          <p:cNvSpPr txBox="1">
            <a:spLocks noGrp="1"/>
          </p:cNvSpPr>
          <p:nvPr>
            <p:ph type="body" idx="4294967295"/>
          </p:nvPr>
        </p:nvSpPr>
        <p:spPr>
          <a:xfrm>
            <a:off x="0" y="1604963"/>
            <a:ext cx="8229600" cy="4525962"/>
          </a:xfrm>
        </p:spPr>
        <p:txBody>
          <a:bodyPr>
            <a:normAutofit/>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3200" dirty="0">
                <a:latin typeface="TeXGyreAdventor" pitchFamily="18"/>
              </a:rPr>
              <a:t>IPv6 &gt; IPv4 by increasing the address </a:t>
            </a:r>
            <a:r>
              <a:rPr lang="en-US" sz="3200" dirty="0" smtClean="0">
                <a:latin typeface="TeXGyreAdventor" pitchFamily="18"/>
              </a:rPr>
              <a:t>space</a:t>
            </a:r>
          </a:p>
          <a:p>
            <a:pPr lvl="0"/>
            <a:endParaRPr lang="en-US" sz="3200" dirty="0">
              <a:latin typeface="TeXGyreAdventor" pitchFamily="18"/>
            </a:endParaRPr>
          </a:p>
          <a:p>
            <a:pPr lvl="0"/>
            <a:r>
              <a:rPr lang="en-US" sz="3200" dirty="0">
                <a:latin typeface="TeXGyreAdventor" pitchFamily="18"/>
              </a:rPr>
              <a:t>8 sets of hexadecimal numbers that range from 0 to 65,535</a:t>
            </a:r>
          </a:p>
          <a:p>
            <a:pPr lvl="1" rtl="0" hangingPunct="0">
              <a:buClr>
                <a:srgbClr val="000000"/>
              </a:buClr>
              <a:buSzPct val="100000"/>
              <a:buFont typeface="Times New Roman" pitchFamily="18"/>
            </a:pPr>
            <a:r>
              <a:rPr lang="en-US" sz="3200" dirty="0" smtClean="0">
                <a:latin typeface="TeXGyreAdventor" pitchFamily="18"/>
              </a:rPr>
              <a:t>04a4:3bb6:f612:8c88:d399:560e:7ae1:e11e</a:t>
            </a:r>
          </a:p>
          <a:p>
            <a:pPr lvl="1" rtl="0" hangingPunct="0">
              <a:buClr>
                <a:srgbClr val="000000"/>
              </a:buClr>
              <a:buSzPct val="100000"/>
              <a:buFont typeface="Times New Roman" pitchFamily="18"/>
            </a:pPr>
            <a:endParaRPr lang="en-US" sz="3200" dirty="0">
              <a:latin typeface="TeXGyreAdventor" pitchFamily="18"/>
            </a:endParaRPr>
          </a:p>
          <a:p>
            <a:pPr lvl="0"/>
            <a:r>
              <a:rPr lang="en-US" sz="3200" dirty="0">
                <a:latin typeface="TeXGyreAdventor" pitchFamily="18"/>
              </a:rPr>
              <a:t>How many unique IP addresses are there now?</a:t>
            </a:r>
          </a:p>
          <a:p>
            <a:pPr lvl="1" rtl="0" hangingPunct="0">
              <a:buClr>
                <a:srgbClr val="000000"/>
              </a:buClr>
              <a:buSzPct val="100000"/>
              <a:buFont typeface="Times New Roman" pitchFamily="18"/>
            </a:pPr>
            <a:r>
              <a:rPr lang="en-US" sz="3200" dirty="0">
                <a:latin typeface="TeXGyreAdventor" pitchFamily="18"/>
              </a:rPr>
              <a:t>65,536</a:t>
            </a:r>
            <a:r>
              <a:rPr lang="en-US" sz="3200" baseline="30000" dirty="0">
                <a:latin typeface="TeXGyreAdventor" pitchFamily="18"/>
              </a:rPr>
              <a:t>8</a:t>
            </a:r>
            <a:r>
              <a:rPr lang="en-US" sz="3200" dirty="0">
                <a:latin typeface="TeXGyreAdventor" pitchFamily="18"/>
              </a:rPr>
              <a:t> = 3.4×10</a:t>
            </a:r>
            <a:r>
              <a:rPr lang="en-US" sz="3200" spc="201" baseline="30000" dirty="0">
                <a:latin typeface="TeXGyreAdventor" pitchFamily="18"/>
              </a:rPr>
              <a:t>38</a:t>
            </a:r>
            <a:r>
              <a:rPr lang="en-US" sz="3200" dirty="0">
                <a:latin typeface="TeXGyreAdventor" pitchFamily="18"/>
              </a:rPr>
              <a:t> (3.4 undecillion!)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Messages</a:t>
            </a:r>
          </a:p>
        </p:txBody>
      </p:sp>
      <p:sp>
        <p:nvSpPr>
          <p:cNvPr id="3" name="Text Placeholder 2"/>
          <p:cNvSpPr txBox="1">
            <a:spLocks noGrp="1"/>
          </p:cNvSpPr>
          <p:nvPr>
            <p:ph type="body" idx="4294967295"/>
          </p:nvPr>
        </p:nvSpPr>
        <p:spPr>
          <a:xfrm>
            <a:off x="0" y="1604963"/>
            <a:ext cx="8229600" cy="4525962"/>
          </a:xfrm>
        </p:spPr>
        <p:txBody>
          <a:bodyPr>
            <a:normAutofit/>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3600" dirty="0">
                <a:latin typeface="TeXGyreAdventor" pitchFamily="18"/>
              </a:rPr>
              <a:t>Messages are often too large to send in one shot</a:t>
            </a:r>
          </a:p>
          <a:p>
            <a:pPr lvl="0"/>
            <a:r>
              <a:rPr lang="en-US" sz="3600" dirty="0">
                <a:latin typeface="TeXGyreAdventor" pitchFamily="18"/>
              </a:rPr>
              <a:t>We split the message up into chunks called packets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Messages</a:t>
            </a:r>
          </a:p>
        </p:txBody>
      </p:sp>
      <p:sp>
        <p:nvSpPr>
          <p:cNvPr id="3" name="Text Placeholder 2"/>
          <p:cNvSpPr txBox="1">
            <a:spLocks noGrp="1"/>
          </p:cNvSpPr>
          <p:nvPr>
            <p:ph type="body" idx="4294967295"/>
          </p:nvPr>
        </p:nvSpPr>
        <p:spPr>
          <a:xfrm>
            <a:off x="0" y="1604963"/>
            <a:ext cx="8229600" cy="4525962"/>
          </a:xfrm>
        </p:spPr>
        <p:txBody>
          <a:bodyPr>
            <a:normAutofit/>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3600" dirty="0">
                <a:latin typeface="TeXGyreAdventor" pitchFamily="18"/>
              </a:rPr>
              <a:t>Messages are often too large to send in one shot</a:t>
            </a:r>
          </a:p>
          <a:p>
            <a:pPr lvl="0"/>
            <a:r>
              <a:rPr lang="en-US" sz="3600" dirty="0">
                <a:latin typeface="TeXGyreAdventor" pitchFamily="18"/>
              </a:rPr>
              <a:t>We split the message up into chunks called packets</a:t>
            </a:r>
          </a:p>
        </p:txBody>
      </p:sp>
      <p:pic>
        <p:nvPicPr>
          <p:cNvPr id="4" name="Picture 3"/>
          <p:cNvPicPr>
            <a:picLocks noChangeAspect="1"/>
          </p:cNvPicPr>
          <p:nvPr/>
        </p:nvPicPr>
        <p:blipFill>
          <a:blip r:embed="rId3" cstate="print">
            <a:alphaModFix/>
            <a:lum/>
          </a:blip>
          <a:srcRect/>
          <a:stretch>
            <a:fillRect/>
          </a:stretch>
        </p:blipFill>
        <p:spPr>
          <a:xfrm>
            <a:off x="646560" y="4347360"/>
            <a:ext cx="974520" cy="654480"/>
          </a:xfrm>
          <a:prstGeom prst="rect">
            <a:avLst/>
          </a:prstGeom>
          <a:noFill/>
          <a:ln>
            <a:noFill/>
          </a:ln>
        </p:spPr>
      </p:pic>
      <p:pic>
        <p:nvPicPr>
          <p:cNvPr id="5" name="Picture 4"/>
          <p:cNvPicPr>
            <a:picLocks noChangeAspect="1"/>
          </p:cNvPicPr>
          <p:nvPr/>
        </p:nvPicPr>
        <p:blipFill>
          <a:blip r:embed="rId3" cstate="print">
            <a:alphaModFix/>
            <a:lum/>
          </a:blip>
          <a:srcRect/>
          <a:stretch>
            <a:fillRect/>
          </a:stretch>
        </p:blipFill>
        <p:spPr>
          <a:xfrm>
            <a:off x="1628999" y="4347360"/>
            <a:ext cx="974520" cy="654480"/>
          </a:xfrm>
          <a:prstGeom prst="rect">
            <a:avLst/>
          </a:prstGeom>
          <a:noFill/>
          <a:ln>
            <a:noFill/>
          </a:ln>
        </p:spPr>
      </p:pic>
      <p:pic>
        <p:nvPicPr>
          <p:cNvPr id="6" name="Picture 5"/>
          <p:cNvPicPr>
            <a:picLocks noChangeAspect="1"/>
          </p:cNvPicPr>
          <p:nvPr/>
        </p:nvPicPr>
        <p:blipFill>
          <a:blip r:embed="rId3" cstate="print">
            <a:alphaModFix/>
            <a:lum/>
          </a:blip>
          <a:srcRect/>
          <a:stretch>
            <a:fillRect/>
          </a:stretch>
        </p:blipFill>
        <p:spPr>
          <a:xfrm>
            <a:off x="2611440" y="4347360"/>
            <a:ext cx="974520" cy="654480"/>
          </a:xfrm>
          <a:prstGeom prst="rect">
            <a:avLst/>
          </a:prstGeom>
          <a:noFill/>
          <a:ln>
            <a:noFill/>
          </a:ln>
        </p:spPr>
      </p:pic>
      <p:pic>
        <p:nvPicPr>
          <p:cNvPr id="7" name="Picture 6"/>
          <p:cNvPicPr>
            <a:picLocks noChangeAspect="1"/>
          </p:cNvPicPr>
          <p:nvPr/>
        </p:nvPicPr>
        <p:blipFill>
          <a:blip r:embed="rId3" cstate="print">
            <a:alphaModFix/>
            <a:lum/>
          </a:blip>
          <a:srcRect/>
          <a:stretch>
            <a:fillRect/>
          </a:stretch>
        </p:blipFill>
        <p:spPr>
          <a:xfrm>
            <a:off x="3593880" y="4347360"/>
            <a:ext cx="974520" cy="654480"/>
          </a:xfrm>
          <a:prstGeom prst="rect">
            <a:avLst/>
          </a:prstGeom>
          <a:noFill/>
          <a:ln>
            <a:noFill/>
          </a:ln>
        </p:spPr>
      </p:pic>
      <p:pic>
        <p:nvPicPr>
          <p:cNvPr id="8" name="Picture 7"/>
          <p:cNvPicPr>
            <a:picLocks noChangeAspect="1"/>
          </p:cNvPicPr>
          <p:nvPr/>
        </p:nvPicPr>
        <p:blipFill>
          <a:blip r:embed="rId3" cstate="print">
            <a:alphaModFix/>
            <a:lum/>
          </a:blip>
          <a:srcRect/>
          <a:stretch>
            <a:fillRect/>
          </a:stretch>
        </p:blipFill>
        <p:spPr>
          <a:xfrm>
            <a:off x="4575959" y="4347360"/>
            <a:ext cx="974520" cy="654480"/>
          </a:xfrm>
          <a:prstGeom prst="rect">
            <a:avLst/>
          </a:prstGeom>
          <a:noFill/>
          <a:ln>
            <a:noFill/>
          </a:ln>
        </p:spPr>
      </p:pic>
      <p:pic>
        <p:nvPicPr>
          <p:cNvPr id="9" name="Picture 8"/>
          <p:cNvPicPr>
            <a:picLocks noChangeAspect="1"/>
          </p:cNvPicPr>
          <p:nvPr/>
        </p:nvPicPr>
        <p:blipFill>
          <a:blip r:embed="rId3" cstate="print">
            <a:alphaModFix/>
            <a:lum/>
          </a:blip>
          <a:srcRect/>
          <a:stretch>
            <a:fillRect/>
          </a:stretch>
        </p:blipFill>
        <p:spPr>
          <a:xfrm>
            <a:off x="5558400" y="4347360"/>
            <a:ext cx="974520" cy="654480"/>
          </a:xfrm>
          <a:prstGeom prst="rect">
            <a:avLst/>
          </a:prstGeom>
          <a:noFill/>
          <a:ln>
            <a:noFill/>
          </a:ln>
        </p:spPr>
      </p:pic>
      <p:pic>
        <p:nvPicPr>
          <p:cNvPr id="10" name="Picture 9"/>
          <p:cNvPicPr>
            <a:picLocks noChangeAspect="1"/>
          </p:cNvPicPr>
          <p:nvPr/>
        </p:nvPicPr>
        <p:blipFill>
          <a:blip r:embed="rId3" cstate="print">
            <a:alphaModFix/>
            <a:lum/>
          </a:blip>
          <a:srcRect/>
          <a:stretch>
            <a:fillRect/>
          </a:stretch>
        </p:blipFill>
        <p:spPr>
          <a:xfrm>
            <a:off x="6540840" y="4347360"/>
            <a:ext cx="974520" cy="654480"/>
          </a:xfrm>
          <a:prstGeom prst="rect">
            <a:avLst/>
          </a:prstGeom>
          <a:noFill/>
          <a:ln>
            <a:noFill/>
          </a:ln>
        </p:spPr>
      </p:pic>
      <p:pic>
        <p:nvPicPr>
          <p:cNvPr id="11" name="Picture 10"/>
          <p:cNvPicPr>
            <a:picLocks noChangeAspect="1"/>
          </p:cNvPicPr>
          <p:nvPr/>
        </p:nvPicPr>
        <p:blipFill>
          <a:blip r:embed="rId3" cstate="print">
            <a:alphaModFix/>
            <a:lum/>
          </a:blip>
          <a:srcRect/>
          <a:stretch>
            <a:fillRect/>
          </a:stretch>
        </p:blipFill>
        <p:spPr>
          <a:xfrm>
            <a:off x="7523280" y="4347360"/>
            <a:ext cx="974520" cy="6544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alphaModFix/>
            <a:lum/>
          </a:blip>
          <a:srcRect/>
          <a:stretch>
            <a:fillRect/>
          </a:stretch>
        </p:blipFill>
        <p:spPr>
          <a:xfrm>
            <a:off x="2411280" y="1211400"/>
            <a:ext cx="4321440" cy="4305960"/>
          </a:xfrm>
          <a:prstGeom prst="rect">
            <a:avLst/>
          </a:prstGeom>
          <a:noFill/>
          <a:ln>
            <a:noFill/>
          </a:ln>
        </p:spPr>
      </p:pic>
      <p:sp>
        <p:nvSpPr>
          <p:cNvPr id="3" name="Title 2"/>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Messages</a:t>
            </a:r>
          </a:p>
        </p:txBody>
      </p:sp>
      <p:pic>
        <p:nvPicPr>
          <p:cNvPr id="4" name="Picture 3"/>
          <p:cNvPicPr>
            <a:picLocks noChangeAspect="1"/>
          </p:cNvPicPr>
          <p:nvPr/>
        </p:nvPicPr>
        <p:blipFill>
          <a:blip r:embed="rId4" cstate="print">
            <a:alphaModFix/>
            <a:lum/>
          </a:blip>
          <a:srcRect/>
          <a:stretch>
            <a:fillRect/>
          </a:stretch>
        </p:blipFill>
        <p:spPr>
          <a:xfrm>
            <a:off x="1629360" y="3051360"/>
            <a:ext cx="974520" cy="654480"/>
          </a:xfrm>
          <a:prstGeom prst="rect">
            <a:avLst/>
          </a:prstGeom>
          <a:noFill/>
          <a:ln>
            <a:noFill/>
          </a:ln>
        </p:spPr>
      </p:pic>
      <p:pic>
        <p:nvPicPr>
          <p:cNvPr id="5" name="Picture 4"/>
          <p:cNvPicPr>
            <a:picLocks noChangeAspect="1"/>
          </p:cNvPicPr>
          <p:nvPr/>
        </p:nvPicPr>
        <p:blipFill>
          <a:blip r:embed="rId4" cstate="print">
            <a:alphaModFix/>
            <a:lum/>
          </a:blip>
          <a:srcRect/>
          <a:stretch>
            <a:fillRect/>
          </a:stretch>
        </p:blipFill>
        <p:spPr>
          <a:xfrm>
            <a:off x="3594240" y="3051360"/>
            <a:ext cx="974520" cy="654480"/>
          </a:xfrm>
          <a:prstGeom prst="rect">
            <a:avLst/>
          </a:prstGeom>
          <a:noFill/>
          <a:ln>
            <a:noFill/>
          </a:ln>
        </p:spPr>
      </p:pic>
      <p:pic>
        <p:nvPicPr>
          <p:cNvPr id="6" name="Picture 5"/>
          <p:cNvPicPr>
            <a:picLocks noChangeAspect="1"/>
          </p:cNvPicPr>
          <p:nvPr/>
        </p:nvPicPr>
        <p:blipFill>
          <a:blip r:embed="rId4" cstate="print">
            <a:alphaModFix/>
            <a:lum/>
          </a:blip>
          <a:srcRect/>
          <a:stretch>
            <a:fillRect/>
          </a:stretch>
        </p:blipFill>
        <p:spPr>
          <a:xfrm>
            <a:off x="4576320" y="3051360"/>
            <a:ext cx="974520" cy="654480"/>
          </a:xfrm>
          <a:prstGeom prst="rect">
            <a:avLst/>
          </a:prstGeom>
          <a:noFill/>
          <a:ln>
            <a:noFill/>
          </a:ln>
        </p:spPr>
      </p:pic>
      <p:pic>
        <p:nvPicPr>
          <p:cNvPr id="7" name="Picture 6"/>
          <p:cNvPicPr>
            <a:picLocks noChangeAspect="1"/>
          </p:cNvPicPr>
          <p:nvPr/>
        </p:nvPicPr>
        <p:blipFill>
          <a:blip r:embed="rId4" cstate="print">
            <a:alphaModFix/>
            <a:lum/>
          </a:blip>
          <a:srcRect/>
          <a:stretch>
            <a:fillRect/>
          </a:stretch>
        </p:blipFill>
        <p:spPr>
          <a:xfrm>
            <a:off x="6541200" y="3051360"/>
            <a:ext cx="974520" cy="654480"/>
          </a:xfrm>
          <a:prstGeom prst="rect">
            <a:avLst/>
          </a:prstGeom>
          <a:noFill/>
          <a:ln>
            <a:noFill/>
          </a:ln>
        </p:spPr>
      </p:pic>
      <p:pic>
        <p:nvPicPr>
          <p:cNvPr id="8" name="Picture 7"/>
          <p:cNvPicPr>
            <a:picLocks noChangeAspect="1"/>
          </p:cNvPicPr>
          <p:nvPr/>
        </p:nvPicPr>
        <p:blipFill>
          <a:blip r:embed="rId4" cstate="print">
            <a:alphaModFix/>
            <a:lum/>
          </a:blip>
          <a:srcRect/>
          <a:stretch>
            <a:fillRect/>
          </a:stretch>
        </p:blipFill>
        <p:spPr>
          <a:xfrm>
            <a:off x="7523640" y="3051360"/>
            <a:ext cx="974520" cy="654480"/>
          </a:xfrm>
          <a:prstGeom prst="rect">
            <a:avLst/>
          </a:prstGeom>
          <a:noFill/>
          <a:ln>
            <a:noFill/>
          </a:ln>
        </p:spPr>
      </p:pic>
      <p:pic>
        <p:nvPicPr>
          <p:cNvPr id="9" name="Picture 8"/>
          <p:cNvPicPr>
            <a:picLocks noChangeAspect="1"/>
          </p:cNvPicPr>
          <p:nvPr/>
        </p:nvPicPr>
        <p:blipFill>
          <a:blip r:embed="rId4" cstate="print">
            <a:alphaModFix/>
            <a:lum/>
          </a:blip>
          <a:srcRect/>
          <a:stretch>
            <a:fillRect/>
          </a:stretch>
        </p:blipFill>
        <p:spPr>
          <a:xfrm>
            <a:off x="646920" y="3051360"/>
            <a:ext cx="974520" cy="654480"/>
          </a:xfrm>
          <a:prstGeom prst="rect">
            <a:avLst/>
          </a:prstGeom>
          <a:noFill/>
          <a:ln>
            <a:noFill/>
          </a:ln>
        </p:spPr>
      </p:pic>
      <p:pic>
        <p:nvPicPr>
          <p:cNvPr id="10" name="Picture 9"/>
          <p:cNvPicPr>
            <a:picLocks noChangeAspect="1"/>
          </p:cNvPicPr>
          <p:nvPr/>
        </p:nvPicPr>
        <p:blipFill>
          <a:blip r:embed="rId4" cstate="print">
            <a:alphaModFix/>
            <a:lum/>
          </a:blip>
          <a:srcRect/>
          <a:stretch>
            <a:fillRect/>
          </a:stretch>
        </p:blipFill>
        <p:spPr>
          <a:xfrm>
            <a:off x="2611800" y="3051360"/>
            <a:ext cx="974520" cy="654480"/>
          </a:xfrm>
          <a:prstGeom prst="rect">
            <a:avLst/>
          </a:prstGeom>
          <a:noFill/>
          <a:ln>
            <a:noFill/>
          </a:ln>
        </p:spPr>
      </p:pic>
      <p:pic>
        <p:nvPicPr>
          <p:cNvPr id="11" name="Picture 10"/>
          <p:cNvPicPr>
            <a:picLocks noChangeAspect="1"/>
          </p:cNvPicPr>
          <p:nvPr/>
        </p:nvPicPr>
        <p:blipFill>
          <a:blip r:embed="rId4" cstate="print">
            <a:alphaModFix/>
            <a:lum/>
          </a:blip>
          <a:srcRect/>
          <a:stretch>
            <a:fillRect/>
          </a:stretch>
        </p:blipFill>
        <p:spPr>
          <a:xfrm>
            <a:off x="5558760" y="3051360"/>
            <a:ext cx="974520" cy="6544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par>
                                <p:cTn id="8" presetClass="entr"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par>
                                <p:cTn id="11" presetClass="entr"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childTnLst>
                                </p:cTn>
                              </p:par>
                              <p:par>
                                <p:cTn id="14" presetClass="entr"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par>
                                <p:cTn id="17" presetClass="entr"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childTnLst>
                                </p:cTn>
                              </p:par>
                              <p:par>
                                <p:cTn id="20" presetClass="entr"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childTnLst>
                                </p:cTn>
                              </p:par>
                              <p:par>
                                <p:cTn id="23" presetClass="entr"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childTnLst>
                                </p:cTn>
                              </p:par>
                              <p:par>
                                <p:cTn id="26" presetClass="entr"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Class="path" accel="500" decel="500" fill="hold" nodeType="clickEffect">
                                  <p:stCondLst>
                                    <p:cond delay="0"/>
                                  </p:stCondLst>
                                  <p:childTnLst>
                                    <p:animMotion origin="layout" path="m0.00023225514076928 0h0.17158273381295">
                                      <p:cBhvr>
                                        <p:cTn id="32" dur="1000" fill="hold"/>
                                        <p:tgtEl>
                                          <p:spTgt spid="9"/>
                                        </p:tgtEl>
                                      </p:cBhvr>
                                    </p:animMotion>
                                  </p:childTnLst>
                                </p:cTn>
                              </p:par>
                              <p:par>
                                <p:cTn id="33" presetClass="path" accel="500" decel="500" fill="hold" nodeType="withEffect">
                                  <p:stCondLst>
                                    <p:cond delay="0"/>
                                  </p:stCondLst>
                                  <p:childTnLst>
                                    <p:animMotion origin="layout" path="m-0.00108876678185013 0h0.0602877697841727">
                                      <p:cBhvr>
                                        <p:cTn id="34" dur="1000" fill="hold"/>
                                        <p:tgtEl>
                                          <p:spTgt spid="4"/>
                                        </p:tgtEl>
                                      </p:cBhvr>
                                    </p:animMotion>
                                  </p:childTnLst>
                                </p:cTn>
                              </p:par>
                              <p:par>
                                <p:cTn id="35" presetClass="path" accel="500" decel="500" fill="hold" nodeType="withEffect">
                                  <p:stCondLst>
                                    <p:cond delay="0"/>
                                  </p:stCondLst>
                                  <p:childTnLst>
                                    <p:animMotion origin="layout" path="m0.00525349798901036 0h-0.0554676258992806">
                                      <p:cBhvr>
                                        <p:cTn id="36" dur="1000" fill="hold"/>
                                        <p:tgtEl>
                                          <p:spTgt spid="10"/>
                                        </p:tgtEl>
                                      </p:cBhvr>
                                    </p:animMotion>
                                  </p:childTnLst>
                                </p:cTn>
                              </p:par>
                              <p:par>
                                <p:cTn id="37" presetClass="path" accel="500" decel="500" fill="hold" nodeType="withEffect">
                                  <p:stCondLst>
                                    <p:cond delay="0"/>
                                  </p:stCondLst>
                                  <p:childTnLst>
                                    <p:animMotion origin="layout" path="m-0.00288959383674159 0h-0.144496402877698">
                                      <p:cBhvr>
                                        <p:cTn id="38" dur="1000" fill="hold"/>
                                        <p:tgtEl>
                                          <p:spTgt spid="5"/>
                                        </p:tgtEl>
                                      </p:cBhvr>
                                    </p:animMotion>
                                  </p:childTnLst>
                                </p:cTn>
                              </p:par>
                              <p:par>
                                <p:cTn id="39" presetClass="path" accel="500" decel="500" fill="hold" nodeType="withEffect">
                                  <p:stCondLst>
                                    <p:cond delay="0"/>
                                  </p:stCondLst>
                                  <p:childTnLst>
                                    <p:animMotion origin="layout" path="M 0 0  L -0.25 0">
                                      <p:cBhvr>
                                        <p:cTn id="40" dur="1000" fill="hold"/>
                                        <p:tgtEl>
                                          <p:spTgt spid="6"/>
                                        </p:tgtEl>
                                      </p:cBhvr>
                                    </p:animMotion>
                                  </p:childTnLst>
                                </p:cTn>
                              </p:par>
                              <p:par>
                                <p:cTn id="41" presetClass="path" accel="500" decel="500" fill="hold" nodeType="withEffect">
                                  <p:stCondLst>
                                    <p:cond delay="0"/>
                                  </p:stCondLst>
                                  <p:childTnLst>
                                    <p:animMotion origin="layout" path="m-0.000352348042825603 0h-0.340791366906475">
                                      <p:cBhvr>
                                        <p:cTn id="42" dur="1000" fill="hold"/>
                                        <p:tgtEl>
                                          <p:spTgt spid="11"/>
                                        </p:tgtEl>
                                      </p:cBhvr>
                                    </p:animMotion>
                                  </p:childTnLst>
                                </p:cTn>
                              </p:par>
                              <p:par>
                                <p:cTn id="43" presetClass="path" accel="500" decel="500" fill="hold" nodeType="withEffect">
                                  <p:stCondLst>
                                    <p:cond delay="0"/>
                                  </p:stCondLst>
                                  <p:childTnLst>
                                    <p:animMotion origin="layout" path="m-0.00167336996544476 0h-0.452086330935252">
                                      <p:cBhvr>
                                        <p:cTn id="44" dur="1000" fill="hold"/>
                                        <p:tgtEl>
                                          <p:spTgt spid="7"/>
                                        </p:tgtEl>
                                      </p:cBhvr>
                                    </p:animMotion>
                                  </p:childTnLst>
                                </p:cTn>
                              </p:par>
                              <p:par>
                                <p:cTn id="45" presetClass="path" accel="500" decel="500" fill="hold" nodeType="withEffect">
                                  <p:stCondLst>
                                    <p:cond delay="0"/>
                                  </p:stCondLst>
                                  <p:childTnLst>
                                    <p:animMotion origin="layout" path="m-0.00612247210105926 0h-0.546258992805755">
                                      <p:cBhvr>
                                        <p:cTn id="46" dur="1000" fill="hold"/>
                                        <p:tgtEl>
                                          <p:spTgt spid="8"/>
                                        </p:tgtEl>
                                      </p:cBhvr>
                                    </p:animMotion>
                                  </p:childTnLst>
                                </p:cTn>
                              </p:par>
                            </p:childTnLst>
                          </p:cTn>
                        </p:par>
                      </p:childTnLst>
                    </p:cTn>
                  </p:par>
                  <p:par>
                    <p:cTn id="47" fill="hold">
                      <p:stCondLst>
                        <p:cond delay="indefinite"/>
                      </p:stCondLst>
                      <p:childTnLst>
                        <p:par>
                          <p:cTn id="48" fill="hold">
                            <p:stCondLst>
                              <p:cond delay="0"/>
                            </p:stCondLst>
                            <p:childTnLst>
                              <p:par>
                                <p:cTn id="49" presetClass="path" accel="500" decel="500" fill="hold" nodeType="clickEffect">
                                  <p:stCondLst>
                                    <p:cond delay="0"/>
                                  </p:stCondLst>
                                  <p:childTnLst>
                                    <p:animMotion origin="layout" path="m0.187795275590551-0.00477690288713911c0.2-0.261522309711286 0.2-0.261522309711286 0.2-0.261522309711286l0.2 0.261522309711286">
                                      <p:cBhvr>
                                        <p:cTn id="50" dur="2000" fill="hold"/>
                                        <p:tgtEl>
                                          <p:spTgt spid="9"/>
                                        </p:tgtEl>
                                      </p:cBhvr>
                                    </p:animMotion>
                                  </p:childTnLst>
                                </p:cTn>
                              </p:par>
                              <p:par>
                                <p:cTn id="51" presetClass="path" accel="500" decel="500" fill="hold" nodeType="withEffect">
                                  <p:stCondLst>
                                    <p:cond delay="0"/>
                                  </p:stCondLst>
                                  <p:childTnLst>
                                    <p:animMotion origin="layout" path="m0.0746062992125984-0.00477690288713911c0.19-0.248188976377953 0.19-0.248188976377953 0.19-0.248188976377953v0.52l0.214488188976378-0.271811023622047">
                                      <p:cBhvr>
                                        <p:cTn id="52" dur="2000" fill="hold"/>
                                        <p:tgtEl>
                                          <p:spTgt spid="4"/>
                                        </p:tgtEl>
                                      </p:cBhvr>
                                    </p:animMotion>
                                  </p:childTnLst>
                                </p:cTn>
                              </p:par>
                              <p:par>
                                <p:cTn id="53" presetClass="path" accel="500" decel="500" fill="hold" nodeType="withEffect">
                                  <p:stCondLst>
                                    <p:cond delay="0"/>
                                  </p:stCondLst>
                                  <p:childTnLst>
                                    <p:animMotion origin="layout" path="m-0.0288976377952756-0.00729658792650919c0.19-0.266666666666667 0.19-0.266666666666667 0.19-0.266666666666667v0.266666666666667h0.2">
                                      <p:cBhvr>
                                        <p:cTn id="54" dur="2000" fill="hold"/>
                                        <p:tgtEl>
                                          <p:spTgt spid="10"/>
                                        </p:tgtEl>
                                      </p:cBhvr>
                                    </p:animMotion>
                                  </p:childTnLst>
                                </p:cTn>
                              </p:par>
                              <p:par>
                                <p:cTn id="55" presetClass="path" accel="500" decel="500" fill="hold" nodeType="withEffect">
                                  <p:stCondLst>
                                    <p:cond delay="0"/>
                                  </p:stCondLst>
                                  <p:childTnLst>
                                    <p:animMotion origin="layout" path="m-0.146338582677165 0.00561679790026247c0.2 0.266666666666667 0.2 0.266666666666667 0.2 0.266666666666667v-0.52l0.2 0.266666666666667">
                                      <p:cBhvr>
                                        <p:cTn id="56" dur="2000" fill="hold"/>
                                        <p:tgtEl>
                                          <p:spTgt spid="5"/>
                                        </p:tgtEl>
                                      </p:cBhvr>
                                    </p:animMotion>
                                  </p:childTnLst>
                                </p:cTn>
                              </p:par>
                              <p:par>
                                <p:cTn id="57" presetClass="path" accel="500" decel="500" fill="hold" nodeType="withEffect">
                                  <p:stCondLst>
                                    <p:cond delay="0"/>
                                  </p:stCondLst>
                                  <p:childTnLst>
                                    <p:animMotion origin="layout" path="m-0.253740157480315-0.00204724409448819c0.2 0 0.2 0 0.2 0v0.24l0.2-0.253333333333333">
                                      <p:cBhvr>
                                        <p:cTn id="58" dur="2000" fill="hold"/>
                                        <p:tgtEl>
                                          <p:spTgt spid="6"/>
                                        </p:tgtEl>
                                      </p:cBhvr>
                                    </p:animMotion>
                                  </p:childTnLst>
                                </p:cTn>
                              </p:par>
                              <p:par>
                                <p:cTn id="59" presetClass="path" accel="500" decel="500" fill="hold" nodeType="withEffect">
                                  <p:stCondLst>
                                    <p:cond delay="0"/>
                                  </p:stCondLst>
                                  <p:childTnLst>
                                    <p:animMotion origin="layout" path="m-0.353307086614173-0.00204724409448819c0.2 0 0.2 0 0.2 0v-0.266666666666667l0.2 0.266666666666667">
                                      <p:cBhvr>
                                        <p:cTn id="60" dur="2000" fill="hold"/>
                                        <p:tgtEl>
                                          <p:spTgt spid="11"/>
                                        </p:tgtEl>
                                      </p:cBhvr>
                                    </p:animMotion>
                                  </p:childTnLst>
                                </p:cTn>
                              </p:par>
                              <p:par>
                                <p:cTn id="61" presetClass="path" accel="500" decel="500" fill="hold" nodeType="withEffect">
                                  <p:stCondLst>
                                    <p:cond delay="0"/>
                                  </p:stCondLst>
                                  <p:childTnLst>
                                    <p:animMotion origin="layout" path="m-0.468622047244094 0.00845144356955381c0.2 0.24 0.2 0.24 0.2 0.24l0.19-0.253333333333333">
                                      <p:cBhvr>
                                        <p:cTn id="62" dur="2000" fill="hold"/>
                                        <p:tgtEl>
                                          <p:spTgt spid="7"/>
                                        </p:tgtEl>
                                      </p:cBhvr>
                                    </p:animMotion>
                                  </p:childTnLst>
                                </p:cTn>
                              </p:par>
                              <p:par>
                                <p:cTn id="63" presetClass="path" accel="500" decel="500" fill="hold" nodeType="withEffect">
                                  <p:stCondLst>
                                    <p:cond delay="0"/>
                                  </p:stCondLst>
                                  <p:childTnLst>
                                    <p:animMotion origin="layout" path="m-0.576062992125984 0.00036745406824147c0.4-0.00514435695538058 0.4-0.00514435695538058 0.4 0v-0.00514435695538067">
                                      <p:cBhvr>
                                        <p:cTn id="64" dur="2000" fill="hold"/>
                                        <p:tgtEl>
                                          <p:spTgt spid="8"/>
                                        </p:tgtEl>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Packets</a:t>
            </a:r>
          </a:p>
        </p:txBody>
      </p:sp>
      <p:pic>
        <p:nvPicPr>
          <p:cNvPr id="3" name="Picture 2"/>
          <p:cNvPicPr>
            <a:picLocks noChangeAspect="1"/>
          </p:cNvPicPr>
          <p:nvPr/>
        </p:nvPicPr>
        <p:blipFill>
          <a:blip r:embed="rId3" cstate="print">
            <a:alphaModFix/>
            <a:lum/>
          </a:blip>
          <a:srcRect/>
          <a:stretch>
            <a:fillRect/>
          </a:stretch>
        </p:blipFill>
        <p:spPr>
          <a:xfrm>
            <a:off x="594360" y="1207439"/>
            <a:ext cx="7955280" cy="4179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Packets</a:t>
            </a:r>
          </a:p>
        </p:txBody>
      </p:sp>
      <p:pic>
        <p:nvPicPr>
          <p:cNvPr id="3" name="Picture 2"/>
          <p:cNvPicPr>
            <a:picLocks noChangeAspect="1"/>
          </p:cNvPicPr>
          <p:nvPr/>
        </p:nvPicPr>
        <p:blipFill>
          <a:blip r:embed="rId3" cstate="print">
            <a:alphaModFix/>
            <a:lum/>
          </a:blip>
          <a:srcRect/>
          <a:stretch>
            <a:fillRect/>
          </a:stretch>
        </p:blipFill>
        <p:spPr>
          <a:xfrm>
            <a:off x="594360" y="1207439"/>
            <a:ext cx="7955280" cy="4179600"/>
          </a:xfrm>
          <a:prstGeom prst="rect">
            <a:avLst/>
          </a:prstGeom>
          <a:noFill/>
          <a:ln>
            <a:noFill/>
          </a:ln>
        </p:spPr>
      </p:pic>
      <p:sp>
        <p:nvSpPr>
          <p:cNvPr id="4" name="Freeform 3"/>
          <p:cNvSpPr/>
          <p:nvPr/>
        </p:nvSpPr>
        <p:spPr>
          <a:xfrm>
            <a:off x="1188719" y="1546560"/>
            <a:ext cx="2194560" cy="73151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66"/>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Sequence #</a:t>
            </a:r>
          </a:p>
        </p:txBody>
      </p:sp>
      <p:sp>
        <p:nvSpPr>
          <p:cNvPr id="5" name="Freeform 4"/>
          <p:cNvSpPr/>
          <p:nvPr/>
        </p:nvSpPr>
        <p:spPr>
          <a:xfrm>
            <a:off x="1188719" y="2447280"/>
            <a:ext cx="2194560" cy="73151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66"/>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Source IP</a:t>
            </a:r>
          </a:p>
        </p:txBody>
      </p:sp>
      <p:sp>
        <p:nvSpPr>
          <p:cNvPr id="6" name="Freeform 5"/>
          <p:cNvSpPr/>
          <p:nvPr/>
        </p:nvSpPr>
        <p:spPr>
          <a:xfrm>
            <a:off x="1188719" y="3346560"/>
            <a:ext cx="2194560" cy="73151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66"/>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Target IP</a:t>
            </a:r>
          </a:p>
        </p:txBody>
      </p:sp>
      <p:sp>
        <p:nvSpPr>
          <p:cNvPr id="7" name="Freeform 6"/>
          <p:cNvSpPr/>
          <p:nvPr/>
        </p:nvSpPr>
        <p:spPr>
          <a:xfrm>
            <a:off x="3931920" y="2278080"/>
            <a:ext cx="3840479" cy="2651760"/>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FFFF66"/>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Part of the message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latin typeface="TeXGyreAdventor" pitchFamily="18"/>
              </a:rPr>
              <a:t>Packets</a:t>
            </a:r>
          </a:p>
        </p:txBody>
      </p:sp>
      <p:pic>
        <p:nvPicPr>
          <p:cNvPr id="3" name="Picture 2"/>
          <p:cNvPicPr>
            <a:picLocks noChangeAspect="1"/>
          </p:cNvPicPr>
          <p:nvPr/>
        </p:nvPicPr>
        <p:blipFill>
          <a:blip r:embed="rId3" cstate="print">
            <a:alphaModFix/>
            <a:lum/>
          </a:blip>
          <a:srcRect/>
          <a:stretch>
            <a:fillRect/>
          </a:stretch>
        </p:blipFill>
        <p:spPr>
          <a:xfrm>
            <a:off x="594360" y="1207439"/>
            <a:ext cx="7955280" cy="4179600"/>
          </a:xfrm>
          <a:prstGeom prst="rect">
            <a:avLst/>
          </a:prstGeom>
          <a:noFill/>
          <a:ln>
            <a:noFill/>
          </a:ln>
        </p:spPr>
      </p:pic>
      <p:sp>
        <p:nvSpPr>
          <p:cNvPr id="4" name="Freeform 3"/>
          <p:cNvSpPr/>
          <p:nvPr/>
        </p:nvSpPr>
        <p:spPr>
          <a:xfrm>
            <a:off x="1188719" y="1546560"/>
            <a:ext cx="2194560" cy="73151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66"/>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1</a:t>
            </a:r>
          </a:p>
        </p:txBody>
      </p:sp>
      <p:sp>
        <p:nvSpPr>
          <p:cNvPr id="5" name="Freeform 4"/>
          <p:cNvSpPr/>
          <p:nvPr/>
        </p:nvSpPr>
        <p:spPr>
          <a:xfrm>
            <a:off x="1188719" y="2447280"/>
            <a:ext cx="2194560" cy="73151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66"/>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138.47.102.20</a:t>
            </a:r>
          </a:p>
        </p:txBody>
      </p:sp>
      <p:sp>
        <p:nvSpPr>
          <p:cNvPr id="6" name="Freeform 5"/>
          <p:cNvSpPr/>
          <p:nvPr/>
        </p:nvSpPr>
        <p:spPr>
          <a:xfrm>
            <a:off x="1188719" y="3346560"/>
            <a:ext cx="2194560" cy="73151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66"/>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138.47.55.55</a:t>
            </a:r>
          </a:p>
        </p:txBody>
      </p:sp>
      <p:sp>
        <p:nvSpPr>
          <p:cNvPr id="7" name="Freeform 6"/>
          <p:cNvSpPr/>
          <p:nvPr/>
        </p:nvSpPr>
        <p:spPr>
          <a:xfrm>
            <a:off x="3931920" y="2278080"/>
            <a:ext cx="3840479" cy="2651760"/>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FFFF66"/>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Courier new" pitchFamily="49"/>
                <a:ea typeface="Arial Unicode MS" pitchFamily="2"/>
                <a:cs typeface="Tahoma" pitchFamily="2"/>
              </a:rPr>
              <a:t>Meet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Packets</a:t>
            </a:r>
          </a:p>
        </p:txBody>
      </p:sp>
      <p:pic>
        <p:nvPicPr>
          <p:cNvPr id="3" name="Picture 2"/>
          <p:cNvPicPr>
            <a:picLocks noChangeAspect="1"/>
          </p:cNvPicPr>
          <p:nvPr/>
        </p:nvPicPr>
        <p:blipFill>
          <a:blip r:embed="rId3" cstate="print">
            <a:alphaModFix/>
            <a:lum/>
          </a:blip>
          <a:srcRect/>
          <a:stretch>
            <a:fillRect/>
          </a:stretch>
        </p:blipFill>
        <p:spPr>
          <a:xfrm>
            <a:off x="594360" y="1207439"/>
            <a:ext cx="7955280" cy="4179600"/>
          </a:xfrm>
          <a:prstGeom prst="rect">
            <a:avLst/>
          </a:prstGeom>
          <a:noFill/>
          <a:ln>
            <a:noFill/>
          </a:ln>
        </p:spPr>
      </p:pic>
      <p:sp>
        <p:nvSpPr>
          <p:cNvPr id="4" name="Freeform 3"/>
          <p:cNvSpPr/>
          <p:nvPr/>
        </p:nvSpPr>
        <p:spPr>
          <a:xfrm>
            <a:off x="1188719" y="1546560"/>
            <a:ext cx="2194560" cy="73151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66"/>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1</a:t>
            </a:r>
          </a:p>
        </p:txBody>
      </p:sp>
      <p:sp>
        <p:nvSpPr>
          <p:cNvPr id="5" name="Freeform 4"/>
          <p:cNvSpPr/>
          <p:nvPr/>
        </p:nvSpPr>
        <p:spPr>
          <a:xfrm>
            <a:off x="1188719" y="2447280"/>
            <a:ext cx="2194560" cy="73151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66"/>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138.47.102.20</a:t>
            </a:r>
          </a:p>
        </p:txBody>
      </p:sp>
      <p:sp>
        <p:nvSpPr>
          <p:cNvPr id="6" name="Freeform 5"/>
          <p:cNvSpPr/>
          <p:nvPr/>
        </p:nvSpPr>
        <p:spPr>
          <a:xfrm>
            <a:off x="1188719" y="3346560"/>
            <a:ext cx="2194560" cy="73151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66"/>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138.47.55.55</a:t>
            </a:r>
          </a:p>
        </p:txBody>
      </p:sp>
      <p:sp>
        <p:nvSpPr>
          <p:cNvPr id="7" name="Freeform 6"/>
          <p:cNvSpPr/>
          <p:nvPr/>
        </p:nvSpPr>
        <p:spPr>
          <a:xfrm>
            <a:off x="3931920" y="2278080"/>
            <a:ext cx="3840479" cy="2651760"/>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FFFF66"/>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Courier new" pitchFamily="49"/>
                <a:ea typeface="Arial Unicode MS" pitchFamily="2"/>
                <a:cs typeface="Tahoma" pitchFamily="2"/>
              </a:rPr>
              <a:t>Meet</a:t>
            </a:r>
          </a:p>
        </p:txBody>
      </p:sp>
      <p:sp>
        <p:nvSpPr>
          <p:cNvPr id="8" name="Freeform 7"/>
          <p:cNvSpPr/>
          <p:nvPr/>
        </p:nvSpPr>
        <p:spPr>
          <a:xfrm>
            <a:off x="1188719" y="1546560"/>
            <a:ext cx="2194560" cy="73151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66"/>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2</a:t>
            </a:r>
          </a:p>
        </p:txBody>
      </p:sp>
      <p:sp>
        <p:nvSpPr>
          <p:cNvPr id="9" name="Freeform 8"/>
          <p:cNvSpPr/>
          <p:nvPr/>
        </p:nvSpPr>
        <p:spPr>
          <a:xfrm>
            <a:off x="3931920" y="2278080"/>
            <a:ext cx="3840479" cy="2651760"/>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FFFF66"/>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Courier new" pitchFamily="49"/>
                <a:ea typeface="Arial Unicode MS" pitchFamily="2"/>
                <a:cs typeface="Tahoma" pitchFamily="2"/>
              </a:rPr>
              <a:t>_me_</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extBox 1"/>
          <p:cNvSpPr txBox="1"/>
          <p:nvPr/>
        </p:nvSpPr>
        <p:spPr>
          <a:xfrm>
            <a:off x="1371600" y="1828800"/>
            <a:ext cx="6999448" cy="2306870"/>
          </a:xfrm>
          <a:prstGeom prst="rect">
            <a:avLst/>
          </a:prstGeom>
          <a:noFill/>
          <a:ln>
            <a:noFill/>
          </a:ln>
        </p:spPr>
        <p:txBody>
          <a:bodyPr vert="horz" wrap="square" lIns="90000" tIns="45000" rIns="90000" bIns="45000" anchorCtr="0" compatLnSpc="1">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3600" b="0" i="0" u="none" strike="noStrike" baseline="0" dirty="0">
                <a:ln>
                  <a:noFill/>
                </a:ln>
                <a:solidFill>
                  <a:srgbClr val="000000"/>
                </a:solidFill>
                <a:latin typeface="TeXGyreAdventor" pitchFamily="18"/>
                <a:ea typeface="TeXGyreAdventor" pitchFamily="2"/>
                <a:cs typeface="TeXGyreAdventor" pitchFamily="2"/>
              </a:rPr>
              <a:t>→	Computer networks</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3600" b="0" i="0" u="none" strike="noStrike" baseline="0" dirty="0">
              <a:ln>
                <a:noFill/>
              </a:ln>
              <a:solidFill>
                <a:srgbClr val="000000"/>
              </a:solidFill>
              <a:latin typeface="TeXGyreAdventor" pitchFamily="18"/>
              <a:ea typeface="Arial Unicode MS" pitchFamily="2"/>
              <a:cs typeface="Tahoma" pitchFamily="2"/>
            </a:endParaRP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3600" b="0" i="0" u="none" strike="noStrike" baseline="0" dirty="0">
                <a:ln>
                  <a:noFill/>
                </a:ln>
                <a:solidFill>
                  <a:srgbClr val="000000"/>
                </a:solidFill>
                <a:latin typeface="TeXGyreAdventor" pitchFamily="18"/>
                <a:ea typeface="TeXGyreAdventor" pitchFamily="2"/>
                <a:cs typeface="TeXGyreAdventor" pitchFamily="2"/>
              </a:rPr>
              <a:t>→	</a:t>
            </a:r>
            <a:r>
              <a:rPr lang="en-US" sz="3600" b="0" i="0" u="none" strike="noStrike" baseline="0" dirty="0">
                <a:ln>
                  <a:noFill/>
                </a:ln>
                <a:solidFill>
                  <a:srgbClr val="000000"/>
                </a:solidFill>
                <a:latin typeface="TeXGyreAdventor" pitchFamily="18"/>
                <a:ea typeface="Arial Unicode MS" pitchFamily="2"/>
                <a:cs typeface="Tahoma" pitchFamily="2"/>
              </a:rPr>
              <a:t>The story of Alice and Bob</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3600" b="0" i="0" u="none" strike="noStrike" baseline="0" dirty="0">
                <a:ln>
                  <a:noFill/>
                </a:ln>
                <a:solidFill>
                  <a:srgbClr val="000000"/>
                </a:solidFill>
                <a:latin typeface="TeXGyreAdventor" pitchFamily="18"/>
                <a:ea typeface="Arial Unicode MS" pitchFamily="2"/>
                <a:cs typeface="Tahoma" pitchFamily="2"/>
              </a:rPr>
              <a:t>	part 2</a:t>
            </a:r>
          </a:p>
        </p:txBody>
      </p:sp>
      <p:sp>
        <p:nvSpPr>
          <p:cNvPr id="3" name="TextBox 2"/>
          <p:cNvSpPr txBox="1"/>
          <p:nvPr/>
        </p:nvSpPr>
        <p:spPr>
          <a:xfrm>
            <a:off x="911519" y="4417560"/>
            <a:ext cx="4194075" cy="521766"/>
          </a:xfrm>
          <a:prstGeom prst="rect">
            <a:avLst/>
          </a:prstGeom>
          <a:noFill/>
          <a:ln>
            <a:noFill/>
          </a:ln>
        </p:spPr>
        <p:txBody>
          <a:bodyPr vert="horz" wrap="none" lIns="90000" tIns="45000" rIns="90000" bIns="45000" anchorCtr="0" compatLnSpc="1">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800" b="0" i="0" u="none" strike="noStrike" baseline="0" dirty="0">
                <a:ln>
                  <a:noFill/>
                </a:ln>
                <a:solidFill>
                  <a:srgbClr val="000000"/>
                </a:solidFill>
                <a:latin typeface="Venus Rising" pitchFamily="18"/>
                <a:ea typeface="Arial Unicode MS" pitchFamily="2"/>
                <a:cs typeface="Tahoma" pitchFamily="2"/>
              </a:rPr>
              <a:t>Cryptography </a:t>
            </a:r>
            <a:r>
              <a:rPr lang="en-US" sz="2800" b="0" i="0" u="none" strike="noStrike" baseline="0" dirty="0" smtClean="0">
                <a:ln>
                  <a:noFill/>
                </a:ln>
                <a:solidFill>
                  <a:srgbClr val="000000"/>
                </a:solidFill>
                <a:latin typeface="Venus Rising" pitchFamily="18"/>
                <a:ea typeface="Arial Unicode MS" pitchFamily="2"/>
                <a:cs typeface="Tahoma" pitchFamily="2"/>
              </a:rPr>
              <a:t>lecture</a:t>
            </a:r>
            <a:r>
              <a:rPr lang="en-US" sz="2800" b="0" i="0" u="none" strike="noStrike" dirty="0" smtClean="0">
                <a:ln>
                  <a:noFill/>
                </a:ln>
                <a:solidFill>
                  <a:srgbClr val="000000"/>
                </a:solidFill>
                <a:latin typeface="Venus Rising" pitchFamily="18"/>
                <a:ea typeface="Arial Unicode MS" pitchFamily="2"/>
                <a:cs typeface="Tahoma" pitchFamily="2"/>
              </a:rPr>
              <a:t> 4</a:t>
            </a:r>
            <a:endParaRPr lang="en-US" sz="2800" b="0" i="0" u="none" strike="noStrike" baseline="0" dirty="0">
              <a:ln>
                <a:noFill/>
              </a:ln>
              <a:solidFill>
                <a:srgbClr val="000000"/>
              </a:solidFill>
              <a:latin typeface="Venus Rising" pitchFamily="18"/>
              <a:ea typeface="Arial Unicode MS" pitchFamily="2"/>
              <a:cs typeface="Tahoma" pitchFamily="2"/>
            </a:endParaRPr>
          </a:p>
        </p:txBody>
      </p:sp>
      <p:sp>
        <p:nvSpPr>
          <p:cNvPr id="5" name="TextBox 4"/>
          <p:cNvSpPr txBox="1"/>
          <p:nvPr/>
        </p:nvSpPr>
        <p:spPr>
          <a:xfrm>
            <a:off x="911519" y="533400"/>
            <a:ext cx="7546681" cy="830997"/>
          </a:xfrm>
          <a:prstGeom prst="rect">
            <a:avLst/>
          </a:prstGeom>
          <a:noFill/>
        </p:spPr>
        <p:txBody>
          <a:bodyPr wrap="square" rtlCol="0">
            <a:spAutoFit/>
          </a:bodyPr>
          <a:lstStyle/>
          <a:p>
            <a:r>
              <a:rPr lang="en-US" sz="4800" dirty="0" smtClean="0"/>
              <a:t>Gen Cyber Camp – Lecture 4</a:t>
            </a:r>
            <a:endParaRPr lang="en-US" sz="4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a:t>
            </a:r>
            <a:endParaRPr lang="en-US" dirty="0"/>
          </a:p>
        </p:txBody>
      </p:sp>
      <p:sp>
        <p:nvSpPr>
          <p:cNvPr id="3" name="Content Placeholder 2"/>
          <p:cNvSpPr>
            <a:spLocks noGrp="1"/>
          </p:cNvSpPr>
          <p:nvPr>
            <p:ph idx="1"/>
          </p:nvPr>
        </p:nvSpPr>
        <p:spPr/>
        <p:txBody>
          <a:bodyPr>
            <a:normAutofit/>
          </a:bodyPr>
          <a:lstStyle/>
          <a:p>
            <a:r>
              <a:rPr lang="en-US" sz="2800" dirty="0" smtClean="0">
                <a:latin typeface="TeXGyreAdventor"/>
              </a:rPr>
              <a:t>Messages are sent according to a strict set of rules, called a protocol</a:t>
            </a:r>
          </a:p>
          <a:p>
            <a:endParaRPr lang="en-US" sz="2800" dirty="0">
              <a:latin typeface="TeXGyreAdventor"/>
            </a:endParaRPr>
          </a:p>
          <a:p>
            <a:r>
              <a:rPr lang="en-US" sz="2800" dirty="0" smtClean="0">
                <a:latin typeface="TeXGyreAdventor"/>
              </a:rPr>
              <a:t>The rules ensure that if a packet is corrupted or lost, then it is resent.</a:t>
            </a:r>
          </a:p>
          <a:p>
            <a:endParaRPr lang="en-US" sz="2800" dirty="0">
              <a:latin typeface="TeXGyreAdventor"/>
            </a:endParaRPr>
          </a:p>
          <a:p>
            <a:r>
              <a:rPr lang="en-US" sz="2800" dirty="0" smtClean="0">
                <a:latin typeface="TeXGyreAdventor"/>
              </a:rPr>
              <a:t>http://       and        https://         and       ftp://</a:t>
            </a:r>
          </a:p>
          <a:p>
            <a:pPr marL="0" indent="0">
              <a:buNone/>
            </a:pPr>
            <a:r>
              <a:rPr lang="en-US" sz="2800" dirty="0" smtClean="0">
                <a:latin typeface="TeXGyreAdventor"/>
              </a:rPr>
              <a:t>Are all different protocols</a:t>
            </a:r>
          </a:p>
        </p:txBody>
      </p:sp>
    </p:spTree>
    <p:extLst>
      <p:ext uri="{BB962C8B-B14F-4D97-AF65-F5344CB8AC3E}">
        <p14:creationId xmlns:p14="http://schemas.microsoft.com/office/powerpoint/2010/main" val="8884415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304800"/>
            <a:ext cx="8229600" cy="549381"/>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en-US" dirty="0">
                <a:latin typeface="TeXGyreAdventor" pitchFamily="18"/>
              </a:rPr>
              <a:t>Shall we play a game?</a:t>
            </a:r>
          </a:p>
        </p:txBody>
      </p:sp>
      <p:sp>
        <p:nvSpPr>
          <p:cNvPr id="3" name="Text Placeholder 2"/>
          <p:cNvSpPr txBox="1">
            <a:spLocks noGrp="1"/>
          </p:cNvSpPr>
          <p:nvPr>
            <p:ph type="body" idx="4294967295"/>
          </p:nvPr>
        </p:nvSpPr>
        <p:spPr>
          <a:xfrm>
            <a:off x="0" y="1143001"/>
            <a:ext cx="8229600" cy="5257800"/>
          </a:xfrm>
        </p:spPr>
        <p:txBody>
          <a:bodyPr>
            <a:normAutofit fontScale="92500" lnSpcReduction="20000"/>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dirty="0">
                <a:latin typeface="TeXGyreAdventor" pitchFamily="18"/>
              </a:rPr>
              <a:t>Hello, would you like to hear a TCP joke?</a:t>
            </a:r>
          </a:p>
          <a:p>
            <a:pPr lvl="0"/>
            <a:r>
              <a:rPr lang="en-US" dirty="0">
                <a:latin typeface="TeXGyreAdventor" pitchFamily="18"/>
              </a:rPr>
              <a:t>Yes, I'd like to hear a TCP joke.</a:t>
            </a:r>
          </a:p>
          <a:p>
            <a:pPr lvl="0"/>
            <a:r>
              <a:rPr lang="en-US" dirty="0">
                <a:latin typeface="TeXGyreAdventor" pitchFamily="18"/>
              </a:rPr>
              <a:t>OK, I'll tell you a TCP joke.</a:t>
            </a:r>
          </a:p>
          <a:p>
            <a:pPr lvl="0"/>
            <a:r>
              <a:rPr lang="en-US" dirty="0">
                <a:latin typeface="TeXGyreAdventor" pitchFamily="18"/>
              </a:rPr>
              <a:t>OK, I will hear a TCP joke.</a:t>
            </a:r>
          </a:p>
          <a:p>
            <a:pPr lvl="0"/>
            <a:r>
              <a:rPr lang="en-US" dirty="0">
                <a:latin typeface="TeXGyreAdventor" pitchFamily="18"/>
              </a:rPr>
              <a:t>Are you ready to hear a TCP joke?</a:t>
            </a:r>
          </a:p>
          <a:p>
            <a:pPr lvl="0"/>
            <a:r>
              <a:rPr lang="en-US" dirty="0">
                <a:latin typeface="TeXGyreAdventor" pitchFamily="18"/>
              </a:rPr>
              <a:t>Yes, I'm ready to hear a TCP joke.</a:t>
            </a:r>
          </a:p>
          <a:p>
            <a:pPr lvl="0"/>
            <a:r>
              <a:rPr lang="en-US" dirty="0">
                <a:latin typeface="TeXGyreAdventor" pitchFamily="18"/>
              </a:rPr>
              <a:t>OK, I'm about to send the TCP joke.  It will last 10 seconds, it has two characters, it ends with a punchline.</a:t>
            </a:r>
          </a:p>
          <a:p>
            <a:pPr lvl="0"/>
            <a:r>
              <a:rPr lang="en-US" dirty="0">
                <a:latin typeface="TeXGyreAdventor" pitchFamily="18"/>
              </a:rPr>
              <a:t>OK, I'm ready to hear your TCP joke that will last 10 seconds, has two characters, and ends with a punchline.</a:t>
            </a:r>
          </a:p>
          <a:p>
            <a:pPr lvl="0"/>
            <a:r>
              <a:rPr lang="en-US" dirty="0">
                <a:latin typeface="TeXGyreAdventor" pitchFamily="18"/>
              </a:rPr>
              <a:t>I'm sorry, your connection has timed out.</a:t>
            </a:r>
            <a:br>
              <a:rPr lang="en-US" dirty="0">
                <a:latin typeface="TeXGyreAdventor" pitchFamily="18"/>
              </a:rPr>
            </a:br>
            <a:r>
              <a:rPr lang="en-US" dirty="0">
                <a:latin typeface="TeXGyreAdventor" pitchFamily="18"/>
              </a:rPr>
              <a:t>...Hello, would you like to hear a TCP joke?</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The real world?</a:t>
            </a:r>
          </a:p>
        </p:txBody>
      </p:sp>
      <p:sp>
        <p:nvSpPr>
          <p:cNvPr id="3" name="Text Placeholder 2"/>
          <p:cNvSpPr txBox="1">
            <a:spLocks noGrp="1"/>
          </p:cNvSpPr>
          <p:nvPr>
            <p:ph type="body" idx="4294967295"/>
          </p:nvPr>
        </p:nvSpPr>
        <p:spPr>
          <a:xfrm>
            <a:off x="0" y="1604963"/>
            <a:ext cx="8229600" cy="3976687"/>
          </a:xfrm>
        </p:spPr>
        <p:txBody>
          <a:bodyPr>
            <a:noAutofit/>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2800" dirty="0">
                <a:latin typeface="TeXGyreAdventor" pitchFamily="18"/>
              </a:rPr>
              <a:t>Nodes are machines</a:t>
            </a:r>
          </a:p>
          <a:p>
            <a:pPr lvl="1" rtl="0" hangingPunct="0">
              <a:buClr>
                <a:srgbClr val="000000"/>
              </a:buClr>
              <a:buSzPct val="100000"/>
              <a:buFont typeface="Times New Roman" pitchFamily="18"/>
            </a:pPr>
            <a:r>
              <a:rPr lang="en-US" sz="2800" dirty="0">
                <a:latin typeface="TeXGyreAdventor" pitchFamily="18"/>
              </a:rPr>
              <a:t>Computer</a:t>
            </a:r>
          </a:p>
          <a:p>
            <a:pPr lvl="1" rtl="0" hangingPunct="0">
              <a:buClr>
                <a:srgbClr val="000000"/>
              </a:buClr>
              <a:buSzPct val="100000"/>
              <a:buFont typeface="Times New Roman" pitchFamily="18"/>
            </a:pPr>
            <a:r>
              <a:rPr lang="en-US" sz="2800" dirty="0">
                <a:latin typeface="TeXGyreAdventor" pitchFamily="18"/>
              </a:rPr>
              <a:t>Laptop</a:t>
            </a:r>
          </a:p>
          <a:p>
            <a:pPr lvl="1" rtl="0" hangingPunct="0">
              <a:buClr>
                <a:srgbClr val="000000"/>
              </a:buClr>
              <a:buSzPct val="100000"/>
              <a:buFont typeface="Times New Roman" pitchFamily="18"/>
            </a:pPr>
            <a:r>
              <a:rPr lang="en-US" sz="2800" dirty="0">
                <a:latin typeface="TeXGyreAdventor" pitchFamily="18"/>
              </a:rPr>
              <a:t>Cell phone</a:t>
            </a:r>
          </a:p>
          <a:p>
            <a:pPr lvl="1" rtl="0" hangingPunct="0">
              <a:buClr>
                <a:srgbClr val="000000"/>
              </a:buClr>
              <a:buSzPct val="100000"/>
              <a:buFont typeface="Times New Roman" pitchFamily="18"/>
            </a:pPr>
            <a:r>
              <a:rPr lang="en-US" sz="2800" dirty="0">
                <a:latin typeface="TeXGyreAdventor" pitchFamily="18"/>
              </a:rPr>
              <a:t> </a:t>
            </a:r>
          </a:p>
          <a:p>
            <a:pPr lvl="1" rtl="0" hangingPunct="0">
              <a:buClr>
                <a:srgbClr val="000000"/>
              </a:buClr>
              <a:buSzPct val="100000"/>
              <a:buFont typeface="Times New Roman" pitchFamily="18"/>
            </a:pPr>
            <a:r>
              <a:rPr lang="en-US" sz="2800" dirty="0">
                <a:latin typeface="TeXGyreAdventor" pitchFamily="18"/>
              </a:rPr>
              <a:t> </a:t>
            </a:r>
          </a:p>
          <a:p>
            <a:pPr lvl="1" rtl="0" hangingPunct="0">
              <a:buClr>
                <a:srgbClr val="000000"/>
              </a:buClr>
              <a:buSzPct val="100000"/>
              <a:buFont typeface="Times New Roman" pitchFamily="18"/>
            </a:pPr>
            <a:r>
              <a:rPr lang="en-US" sz="2800" dirty="0">
                <a:latin typeface="TeXGyreAdventor" pitchFamily="18"/>
              </a:rPr>
              <a:t> </a:t>
            </a:r>
          </a:p>
          <a:p>
            <a:pPr lvl="0"/>
            <a:r>
              <a:rPr lang="en-US" sz="2800" dirty="0">
                <a:latin typeface="TeXGyreAdventor" pitchFamily="18"/>
              </a:rPr>
              <a:t>Links are network cable or wireless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The real world?</a:t>
            </a:r>
          </a:p>
        </p:txBody>
      </p:sp>
      <p:sp>
        <p:nvSpPr>
          <p:cNvPr id="3" name="Text Placeholder 2"/>
          <p:cNvSpPr txBox="1">
            <a:spLocks noGrp="1"/>
          </p:cNvSpPr>
          <p:nvPr>
            <p:ph type="body" idx="4294967295"/>
          </p:nvPr>
        </p:nvSpPr>
        <p:spPr>
          <a:xfrm>
            <a:off x="0" y="1604963"/>
            <a:ext cx="8229600" cy="3976687"/>
          </a:xfrm>
        </p:spPr>
        <p:txBody>
          <a:bodyPr>
            <a:noAutofit/>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2800" dirty="0">
                <a:latin typeface="TeXGyreAdventor" pitchFamily="18"/>
              </a:rPr>
              <a:t>Nodes are machines</a:t>
            </a:r>
          </a:p>
          <a:p>
            <a:pPr lvl="1" rtl="0" hangingPunct="0">
              <a:buClr>
                <a:srgbClr val="000000"/>
              </a:buClr>
              <a:buSzPct val="100000"/>
              <a:buFont typeface="Times New Roman" pitchFamily="18"/>
            </a:pPr>
            <a:r>
              <a:rPr lang="en-US" sz="2800" dirty="0">
                <a:latin typeface="TeXGyreAdventor" pitchFamily="18"/>
              </a:rPr>
              <a:t>Computer</a:t>
            </a:r>
          </a:p>
          <a:p>
            <a:pPr lvl="1" rtl="0" hangingPunct="0">
              <a:buClr>
                <a:srgbClr val="000000"/>
              </a:buClr>
              <a:buSzPct val="100000"/>
              <a:buFont typeface="Times New Roman" pitchFamily="18"/>
            </a:pPr>
            <a:r>
              <a:rPr lang="en-US" sz="2800" dirty="0">
                <a:latin typeface="TeXGyreAdventor" pitchFamily="18"/>
              </a:rPr>
              <a:t>Laptop</a:t>
            </a:r>
          </a:p>
          <a:p>
            <a:pPr lvl="1" rtl="0" hangingPunct="0">
              <a:buClr>
                <a:srgbClr val="000000"/>
              </a:buClr>
              <a:buSzPct val="100000"/>
              <a:buFont typeface="Times New Roman" pitchFamily="18"/>
            </a:pPr>
            <a:r>
              <a:rPr lang="en-US" sz="2800" dirty="0">
                <a:latin typeface="TeXGyreAdventor" pitchFamily="18"/>
              </a:rPr>
              <a:t>Cell phone</a:t>
            </a:r>
          </a:p>
          <a:p>
            <a:pPr lvl="1" rtl="0" hangingPunct="0">
              <a:buClr>
                <a:srgbClr val="000000"/>
              </a:buClr>
              <a:buSzPct val="100000"/>
              <a:buFont typeface="Times New Roman" pitchFamily="18"/>
            </a:pPr>
            <a:r>
              <a:rPr lang="en-US" sz="2800" dirty="0">
                <a:latin typeface="TeXGyreAdventor" pitchFamily="18"/>
              </a:rPr>
              <a:t>Wii</a:t>
            </a:r>
          </a:p>
          <a:p>
            <a:pPr lvl="1" rtl="0" hangingPunct="0">
              <a:buClr>
                <a:srgbClr val="000000"/>
              </a:buClr>
              <a:buSzPct val="100000"/>
              <a:buFont typeface="Times New Roman" pitchFamily="18"/>
            </a:pPr>
            <a:r>
              <a:rPr lang="en-US" sz="2800" dirty="0">
                <a:latin typeface="TeXGyreAdventor" pitchFamily="18"/>
              </a:rPr>
              <a:t>PlayStation</a:t>
            </a:r>
          </a:p>
          <a:p>
            <a:pPr lvl="1" rtl="0" hangingPunct="0">
              <a:buClr>
                <a:srgbClr val="000000"/>
              </a:buClr>
              <a:buSzPct val="100000"/>
              <a:buFont typeface="Times New Roman" pitchFamily="18"/>
            </a:pPr>
            <a:r>
              <a:rPr lang="en-US" sz="2800" dirty="0" smtClean="0">
                <a:latin typeface="TeXGyreAdventor" pitchFamily="18"/>
              </a:rPr>
              <a:t>Xbox</a:t>
            </a:r>
          </a:p>
          <a:p>
            <a:pPr lvl="1" rtl="0" hangingPunct="0">
              <a:buClr>
                <a:srgbClr val="000000"/>
              </a:buClr>
              <a:buSzPct val="100000"/>
              <a:buFont typeface="Times New Roman" pitchFamily="18"/>
            </a:pPr>
            <a:r>
              <a:rPr lang="en-US" sz="2800" dirty="0" smtClean="0">
                <a:latin typeface="TeXGyreAdventor" pitchFamily="18"/>
              </a:rPr>
              <a:t>Surveillance video camera</a:t>
            </a:r>
            <a:endParaRPr lang="en-US" sz="2800" dirty="0">
              <a:latin typeface="TeXGyreAdventor" pitchFamily="18"/>
            </a:endParaRPr>
          </a:p>
          <a:p>
            <a:pPr lvl="0"/>
            <a:r>
              <a:rPr lang="en-US" sz="2800" dirty="0">
                <a:latin typeface="TeXGyreAdventor" pitchFamily="18"/>
              </a:rPr>
              <a:t>Links are network cable or wireless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a:buNone/>
            </a:pPr>
            <a:r>
              <a:rPr lang="en-US">
                <a:latin typeface="TeXGyreAdventor" pitchFamily="18"/>
              </a:rPr>
              <a:t>The real world?</a:t>
            </a:r>
          </a:p>
        </p:txBody>
      </p:sp>
      <p:pic>
        <p:nvPicPr>
          <p:cNvPr id="3" name="Picture 2"/>
          <p:cNvPicPr>
            <a:picLocks noChangeAspect="1"/>
          </p:cNvPicPr>
          <p:nvPr/>
        </p:nvPicPr>
        <p:blipFill>
          <a:blip r:embed="rId3" cstate="print">
            <a:alphaModFix/>
            <a:lum/>
          </a:blip>
          <a:srcRect/>
          <a:stretch>
            <a:fillRect/>
          </a:stretch>
        </p:blipFill>
        <p:spPr>
          <a:xfrm>
            <a:off x="4038840" y="273240"/>
            <a:ext cx="4668480" cy="53366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417513"/>
            <a:ext cx="8229600" cy="1144587"/>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Here are Bob and Alice again...</a:t>
            </a:r>
          </a:p>
        </p:txBody>
      </p:sp>
      <p:pic>
        <p:nvPicPr>
          <p:cNvPr id="3" name="Picture 2"/>
          <p:cNvPicPr>
            <a:picLocks noChangeAspect="1"/>
          </p:cNvPicPr>
          <p:nvPr/>
        </p:nvPicPr>
        <p:blipFill>
          <a:blip r:embed="rId3" cstate="print">
            <a:alphaModFix/>
            <a:lum/>
          </a:blip>
          <a:srcRect/>
          <a:stretch>
            <a:fillRect/>
          </a:stretch>
        </p:blipFill>
        <p:spPr>
          <a:xfrm>
            <a:off x="5465160" y="1371599"/>
            <a:ext cx="1702080" cy="4255200"/>
          </a:xfrm>
          <a:prstGeom prst="rect">
            <a:avLst/>
          </a:prstGeom>
          <a:noFill/>
          <a:ln>
            <a:noFill/>
          </a:ln>
        </p:spPr>
      </p:pic>
      <p:pic>
        <p:nvPicPr>
          <p:cNvPr id="4" name="Picture 3"/>
          <p:cNvPicPr>
            <a:picLocks noChangeAspect="1"/>
          </p:cNvPicPr>
          <p:nvPr/>
        </p:nvPicPr>
        <p:blipFill>
          <a:blip r:embed="rId4" cstate="print">
            <a:alphaModFix/>
            <a:lum/>
          </a:blip>
          <a:srcRect/>
          <a:stretch>
            <a:fillRect/>
          </a:stretch>
        </p:blipFill>
        <p:spPr>
          <a:xfrm>
            <a:off x="1977120" y="1280159"/>
            <a:ext cx="2766960" cy="42062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667000" y="669971"/>
            <a:ext cx="4550229" cy="1006429"/>
          </a:xfrm>
        </p:spPr>
        <p:txBody>
          <a:bodyPr wrap="square">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latin typeface="TeXGyreAdventor" pitchFamily="18"/>
              </a:rPr>
              <a:t>Bob creates a</a:t>
            </a:r>
            <a:br>
              <a:rPr lang="en-US" dirty="0">
                <a:latin typeface="TeXGyreAdventor" pitchFamily="18"/>
              </a:rPr>
            </a:br>
            <a:r>
              <a:rPr lang="en-US" dirty="0">
                <a:latin typeface="TeXGyreAdventor" pitchFamily="18"/>
              </a:rPr>
              <a:t>private and public key</a:t>
            </a:r>
          </a:p>
        </p:txBody>
      </p:sp>
      <p:pic>
        <p:nvPicPr>
          <p:cNvPr id="3" name="Picture 2"/>
          <p:cNvPicPr>
            <a:picLocks noChangeAspect="1"/>
          </p:cNvPicPr>
          <p:nvPr/>
        </p:nvPicPr>
        <p:blipFill>
          <a:blip r:embed="rId3" cstate="print">
            <a:alphaModFix/>
            <a:lum/>
          </a:blip>
          <a:srcRect/>
          <a:stretch>
            <a:fillRect/>
          </a:stretch>
        </p:blipFill>
        <p:spPr>
          <a:xfrm>
            <a:off x="397440" y="245160"/>
            <a:ext cx="1065600" cy="1620360"/>
          </a:xfrm>
          <a:prstGeom prst="rect">
            <a:avLst/>
          </a:prstGeom>
          <a:noFill/>
          <a:ln>
            <a:noFill/>
          </a:ln>
        </p:spPr>
      </p:pic>
      <p:pic>
        <p:nvPicPr>
          <p:cNvPr id="4" name="Picture 3"/>
          <p:cNvPicPr>
            <a:picLocks noChangeAspect="1"/>
          </p:cNvPicPr>
          <p:nvPr/>
        </p:nvPicPr>
        <p:blipFill>
          <a:blip r:embed="rId4" cstate="print">
            <a:alphaModFix/>
            <a:lum/>
          </a:blip>
          <a:srcRect/>
          <a:stretch>
            <a:fillRect/>
          </a:stretch>
        </p:blipFill>
        <p:spPr>
          <a:xfrm>
            <a:off x="1990440" y="2640240"/>
            <a:ext cx="799560" cy="1751759"/>
          </a:xfrm>
          <a:prstGeom prst="rect">
            <a:avLst/>
          </a:prstGeom>
          <a:noFill/>
          <a:ln>
            <a:noFill/>
          </a:ln>
        </p:spPr>
      </p:pic>
      <p:pic>
        <p:nvPicPr>
          <p:cNvPr id="5" name="Picture 4"/>
          <p:cNvPicPr>
            <a:picLocks noChangeAspect="1"/>
          </p:cNvPicPr>
          <p:nvPr/>
        </p:nvPicPr>
        <p:blipFill>
          <a:blip r:embed="rId5" cstate="print">
            <a:alphaModFix/>
            <a:lum/>
          </a:blip>
          <a:srcRect/>
          <a:stretch>
            <a:fillRect/>
          </a:stretch>
        </p:blipFill>
        <p:spPr>
          <a:xfrm>
            <a:off x="5261400" y="2366640"/>
            <a:ext cx="2444400" cy="2468880"/>
          </a:xfrm>
          <a:prstGeom prst="rect">
            <a:avLst/>
          </a:prstGeom>
          <a:noFill/>
          <a:ln>
            <a:noFill/>
          </a:ln>
        </p:spPr>
      </p:pic>
      <p:sp>
        <p:nvSpPr>
          <p:cNvPr id="6" name="TextBox 5"/>
          <p:cNvSpPr txBox="1"/>
          <p:nvPr/>
        </p:nvSpPr>
        <p:spPr>
          <a:xfrm>
            <a:off x="1512720" y="4738320"/>
            <a:ext cx="1796040" cy="456119"/>
          </a:xfrm>
          <a:prstGeom prst="rect">
            <a:avLst/>
          </a:prstGeom>
          <a:noFill/>
          <a:ln>
            <a:noFill/>
          </a:ln>
        </p:spPr>
        <p:txBody>
          <a:bodyPr vert="horz" wrap="none" lIns="90000" tIns="45000" rIns="90000" bIns="45000" anchorCtr="0" compatLnSpc="1">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Private key</a:t>
            </a:r>
          </a:p>
        </p:txBody>
      </p:sp>
      <p:sp>
        <p:nvSpPr>
          <p:cNvPr id="7" name="TextBox 6"/>
          <p:cNvSpPr txBox="1"/>
          <p:nvPr/>
        </p:nvSpPr>
        <p:spPr>
          <a:xfrm>
            <a:off x="5581080" y="4738680"/>
            <a:ext cx="1677240" cy="456119"/>
          </a:xfrm>
          <a:prstGeom prst="rect">
            <a:avLst/>
          </a:prstGeom>
          <a:noFill/>
          <a:ln>
            <a:noFill/>
          </a:ln>
        </p:spPr>
        <p:txBody>
          <a:bodyPr vert="horz" wrap="none" lIns="90000" tIns="45000" rIns="90000" bIns="45000" anchorCtr="0" compatLnSpc="1">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Public key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grpSp>
        <p:nvGrpSpPr>
          <p:cNvPr id="2" name="Group 1"/>
          <p:cNvGrpSpPr/>
          <p:nvPr/>
        </p:nvGrpSpPr>
        <p:grpSpPr>
          <a:xfrm>
            <a:off x="650520" y="322560"/>
            <a:ext cx="6192359" cy="4980960"/>
            <a:chOff x="650520" y="322560"/>
            <a:chExt cx="6192359" cy="4980960"/>
          </a:xfrm>
        </p:grpSpPr>
        <p:sp>
          <p:nvSpPr>
            <p:cNvPr id="3" name="Freeform 2"/>
            <p:cNvSpPr/>
            <p:nvPr/>
          </p:nvSpPr>
          <p:spPr>
            <a:xfrm>
              <a:off x="1861920" y="2476440"/>
              <a:ext cx="268920" cy="269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4" name="Freeform 3"/>
            <p:cNvSpPr/>
            <p:nvPr/>
          </p:nvSpPr>
          <p:spPr>
            <a:xfrm>
              <a:off x="3611880" y="2140200"/>
              <a:ext cx="269280" cy="2689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5" name="Freeform 4"/>
            <p:cNvSpPr/>
            <p:nvPr/>
          </p:nvSpPr>
          <p:spPr>
            <a:xfrm>
              <a:off x="6438960" y="4159440"/>
              <a:ext cx="269280" cy="269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6" name="Freeform 5"/>
            <p:cNvSpPr/>
            <p:nvPr/>
          </p:nvSpPr>
          <p:spPr>
            <a:xfrm>
              <a:off x="1592639" y="4361400"/>
              <a:ext cx="269280" cy="269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7" name="Freeform 6"/>
            <p:cNvSpPr/>
            <p:nvPr/>
          </p:nvSpPr>
          <p:spPr>
            <a:xfrm>
              <a:off x="2265480" y="3351600"/>
              <a:ext cx="269280" cy="269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8" name="Freeform 7"/>
            <p:cNvSpPr/>
            <p:nvPr/>
          </p:nvSpPr>
          <p:spPr>
            <a:xfrm>
              <a:off x="650520" y="3217320"/>
              <a:ext cx="268560" cy="2685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9" name="Freeform 8"/>
            <p:cNvSpPr/>
            <p:nvPr/>
          </p:nvSpPr>
          <p:spPr>
            <a:xfrm>
              <a:off x="1390680" y="1534319"/>
              <a:ext cx="269280" cy="269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10" name="Freeform 9"/>
            <p:cNvSpPr/>
            <p:nvPr/>
          </p:nvSpPr>
          <p:spPr>
            <a:xfrm>
              <a:off x="3073679" y="2947679"/>
              <a:ext cx="268560" cy="2696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11" name="Freeform 10"/>
            <p:cNvSpPr/>
            <p:nvPr/>
          </p:nvSpPr>
          <p:spPr>
            <a:xfrm>
              <a:off x="3813840" y="1264680"/>
              <a:ext cx="269280" cy="2696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12" name="Freeform 11"/>
            <p:cNvSpPr/>
            <p:nvPr/>
          </p:nvSpPr>
          <p:spPr>
            <a:xfrm>
              <a:off x="4419720" y="2341800"/>
              <a:ext cx="268920" cy="269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13" name="Freeform 12"/>
            <p:cNvSpPr/>
            <p:nvPr/>
          </p:nvSpPr>
          <p:spPr>
            <a:xfrm>
              <a:off x="4890600" y="3553200"/>
              <a:ext cx="269280" cy="2696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14" name="Freeform 13"/>
            <p:cNvSpPr/>
            <p:nvPr/>
          </p:nvSpPr>
          <p:spPr>
            <a:xfrm>
              <a:off x="6371640" y="3015000"/>
              <a:ext cx="269280" cy="269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15" name="Freeform 14"/>
            <p:cNvSpPr/>
            <p:nvPr/>
          </p:nvSpPr>
          <p:spPr>
            <a:xfrm>
              <a:off x="4419720" y="5034240"/>
              <a:ext cx="268920" cy="269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16" name="Freeform 15"/>
            <p:cNvSpPr/>
            <p:nvPr/>
          </p:nvSpPr>
          <p:spPr>
            <a:xfrm>
              <a:off x="5900760" y="1938239"/>
              <a:ext cx="268920" cy="269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cxnSp>
          <p:nvCxnSpPr>
            <p:cNvPr id="17" name="Curved Connector 16"/>
            <p:cNvCxnSpPr>
              <a:stCxn id="3" idx="4"/>
              <a:endCxn id="9" idx="8"/>
            </p:cNvCxnSpPr>
            <p:nvPr/>
          </p:nvCxnSpPr>
          <p:spPr>
            <a:xfrm rot="16200000" flipV="1">
              <a:off x="1424430" y="1904490"/>
              <a:ext cx="672841" cy="471060"/>
            </a:xfrm>
            <a:prstGeom prst="curvedConnector3">
              <a:avLst>
                <a:gd name="adj1" fmla="val 173997"/>
              </a:avLst>
            </a:prstGeom>
            <a:noFill/>
            <a:ln w="9360">
              <a:solidFill>
                <a:srgbClr val="000000"/>
              </a:solidFill>
              <a:prstDash val="solid"/>
              <a:miter/>
            </a:ln>
          </p:spPr>
        </p:cxnSp>
        <p:cxnSp>
          <p:nvCxnSpPr>
            <p:cNvPr id="18" name="Curved Connector 17"/>
            <p:cNvCxnSpPr>
              <a:stCxn id="3" idx="6"/>
              <a:endCxn id="8" idx="10"/>
            </p:cNvCxnSpPr>
            <p:nvPr/>
          </p:nvCxnSpPr>
          <p:spPr>
            <a:xfrm rot="16200000" flipH="1" flipV="1">
              <a:off x="1020240" y="2509920"/>
              <a:ext cx="740520" cy="942840"/>
            </a:xfrm>
            <a:prstGeom prst="curvedConnector3">
              <a:avLst>
                <a:gd name="adj1" fmla="val -49052"/>
              </a:avLst>
            </a:prstGeom>
            <a:noFill/>
            <a:ln w="9360">
              <a:solidFill>
                <a:srgbClr val="000000"/>
              </a:solidFill>
              <a:prstDash val="solid"/>
              <a:miter/>
            </a:ln>
          </p:spPr>
        </p:cxnSp>
        <p:cxnSp>
          <p:nvCxnSpPr>
            <p:cNvPr id="19" name="Straight Arrow Connector 18"/>
            <p:cNvCxnSpPr>
              <a:stCxn id="3" idx="8"/>
              <a:endCxn id="6" idx="4"/>
            </p:cNvCxnSpPr>
            <p:nvPr/>
          </p:nvCxnSpPr>
          <p:spPr>
            <a:xfrm flipH="1">
              <a:off x="1727279" y="2745720"/>
              <a:ext cx="269101" cy="1615680"/>
            </a:xfrm>
            <a:prstGeom prst="straightConnector1">
              <a:avLst/>
            </a:prstGeom>
            <a:noFill/>
            <a:ln w="9360">
              <a:solidFill>
                <a:srgbClr val="000000"/>
              </a:solidFill>
              <a:prstDash val="solid"/>
              <a:miter/>
            </a:ln>
          </p:spPr>
        </p:cxnSp>
        <p:cxnSp>
          <p:nvCxnSpPr>
            <p:cNvPr id="20" name="Curved Connector 19"/>
            <p:cNvCxnSpPr>
              <a:stCxn id="4" idx="6"/>
              <a:endCxn id="10" idx="4"/>
            </p:cNvCxnSpPr>
            <p:nvPr/>
          </p:nvCxnSpPr>
          <p:spPr>
            <a:xfrm rot="16200000" flipH="1" flipV="1">
              <a:off x="3073410" y="2409208"/>
              <a:ext cx="673019" cy="403921"/>
            </a:xfrm>
            <a:prstGeom prst="curvedConnector3">
              <a:avLst>
                <a:gd name="adj1" fmla="val -53945"/>
              </a:avLst>
            </a:prstGeom>
            <a:noFill/>
            <a:ln w="9360">
              <a:solidFill>
                <a:srgbClr val="000000"/>
              </a:solidFill>
              <a:prstDash val="solid"/>
              <a:miter/>
            </a:ln>
          </p:spPr>
        </p:cxnSp>
        <p:cxnSp>
          <p:nvCxnSpPr>
            <p:cNvPr id="21" name="Curved Connector 20"/>
            <p:cNvCxnSpPr>
              <a:stCxn id="4" idx="10"/>
              <a:endCxn id="12" idx="4"/>
            </p:cNvCxnSpPr>
            <p:nvPr/>
          </p:nvCxnSpPr>
          <p:spPr>
            <a:xfrm rot="16200000" flipH="1">
              <a:off x="4184100" y="1971720"/>
              <a:ext cx="67140" cy="673020"/>
            </a:xfrm>
            <a:prstGeom prst="curvedConnector3">
              <a:avLst>
                <a:gd name="adj1" fmla="val -540751"/>
              </a:avLst>
            </a:prstGeom>
            <a:noFill/>
            <a:ln w="9360">
              <a:solidFill>
                <a:srgbClr val="000000"/>
              </a:solidFill>
              <a:prstDash val="solid"/>
              <a:miter/>
            </a:ln>
          </p:spPr>
        </p:cxnSp>
        <p:cxnSp>
          <p:nvCxnSpPr>
            <p:cNvPr id="22" name="Straight Arrow Connector 21"/>
            <p:cNvCxnSpPr>
              <a:stCxn id="5" idx="6"/>
              <a:endCxn id="13" idx="9"/>
            </p:cNvCxnSpPr>
            <p:nvPr/>
          </p:nvCxnSpPr>
          <p:spPr>
            <a:xfrm flipH="1" flipV="1">
              <a:off x="5120448" y="3783355"/>
              <a:ext cx="1318512" cy="510725"/>
            </a:xfrm>
            <a:prstGeom prst="straightConnector1">
              <a:avLst/>
            </a:prstGeom>
            <a:noFill/>
            <a:ln w="9360">
              <a:solidFill>
                <a:srgbClr val="000000"/>
              </a:solidFill>
              <a:prstDash val="solid"/>
              <a:miter/>
            </a:ln>
          </p:spPr>
        </p:cxnSp>
        <p:cxnSp>
          <p:nvCxnSpPr>
            <p:cNvPr id="23" name="Curved Connector 22"/>
            <p:cNvCxnSpPr>
              <a:stCxn id="5" idx="8"/>
              <a:endCxn id="15" idx="10"/>
            </p:cNvCxnSpPr>
            <p:nvPr/>
          </p:nvCxnSpPr>
          <p:spPr>
            <a:xfrm rot="16200000" flipH="1" flipV="1">
              <a:off x="5261040" y="3856320"/>
              <a:ext cx="740160" cy="1884960"/>
            </a:xfrm>
            <a:prstGeom prst="curvedConnector3">
              <a:avLst>
                <a:gd name="adj1" fmla="val -67267"/>
              </a:avLst>
            </a:prstGeom>
            <a:noFill/>
            <a:ln w="9360">
              <a:solidFill>
                <a:srgbClr val="000000"/>
              </a:solidFill>
              <a:prstDash val="solid"/>
              <a:miter/>
            </a:ln>
          </p:spPr>
        </p:cxnSp>
        <p:cxnSp>
          <p:nvCxnSpPr>
            <p:cNvPr id="24" name="Straight Arrow Connector 23"/>
            <p:cNvCxnSpPr>
              <a:stCxn id="5" idx="4"/>
              <a:endCxn id="14" idx="8"/>
            </p:cNvCxnSpPr>
            <p:nvPr/>
          </p:nvCxnSpPr>
          <p:spPr>
            <a:xfrm flipH="1" flipV="1">
              <a:off x="6506280" y="3284280"/>
              <a:ext cx="67320" cy="875160"/>
            </a:xfrm>
            <a:prstGeom prst="straightConnector1">
              <a:avLst/>
            </a:prstGeom>
            <a:noFill/>
            <a:ln w="9360">
              <a:solidFill>
                <a:srgbClr val="000000"/>
              </a:solidFill>
              <a:prstDash val="solid"/>
              <a:miter/>
            </a:ln>
          </p:spPr>
        </p:cxnSp>
        <p:cxnSp>
          <p:nvCxnSpPr>
            <p:cNvPr id="25" name="Straight Arrow Connector 24"/>
            <p:cNvCxnSpPr>
              <a:stCxn id="11" idx="8"/>
              <a:endCxn id="4" idx="4"/>
            </p:cNvCxnSpPr>
            <p:nvPr/>
          </p:nvCxnSpPr>
          <p:spPr>
            <a:xfrm flipH="1">
              <a:off x="3746520" y="1534320"/>
              <a:ext cx="201960" cy="605880"/>
            </a:xfrm>
            <a:prstGeom prst="straightConnector1">
              <a:avLst/>
            </a:prstGeom>
            <a:noFill/>
            <a:ln w="9360">
              <a:solidFill>
                <a:srgbClr val="000000"/>
              </a:solidFill>
              <a:prstDash val="solid"/>
              <a:miter/>
            </a:ln>
          </p:spPr>
        </p:cxnSp>
        <p:sp>
          <p:nvSpPr>
            <p:cNvPr id="26" name="Freeform 25"/>
            <p:cNvSpPr/>
            <p:nvPr/>
          </p:nvSpPr>
          <p:spPr>
            <a:xfrm>
              <a:off x="1929240" y="726479"/>
              <a:ext cx="268920" cy="2696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27" name="Freeform 26"/>
            <p:cNvSpPr/>
            <p:nvPr/>
          </p:nvSpPr>
          <p:spPr>
            <a:xfrm>
              <a:off x="6573599" y="861119"/>
              <a:ext cx="269280" cy="2689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28" name="Freeform 27"/>
            <p:cNvSpPr/>
            <p:nvPr/>
          </p:nvSpPr>
          <p:spPr>
            <a:xfrm>
              <a:off x="3207960" y="4630680"/>
              <a:ext cx="269280" cy="2689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29" name="Freeform 28"/>
            <p:cNvSpPr/>
            <p:nvPr/>
          </p:nvSpPr>
          <p:spPr>
            <a:xfrm>
              <a:off x="5294879" y="1062719"/>
              <a:ext cx="268920" cy="269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30" name="Freeform 29"/>
            <p:cNvSpPr/>
            <p:nvPr/>
          </p:nvSpPr>
          <p:spPr>
            <a:xfrm>
              <a:off x="3410280" y="793800"/>
              <a:ext cx="268920" cy="2689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31" name="Freeform 30"/>
            <p:cNvSpPr/>
            <p:nvPr/>
          </p:nvSpPr>
          <p:spPr>
            <a:xfrm>
              <a:off x="3544200" y="4159440"/>
              <a:ext cx="269640" cy="269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32" name="Freeform 31"/>
            <p:cNvSpPr/>
            <p:nvPr/>
          </p:nvSpPr>
          <p:spPr>
            <a:xfrm>
              <a:off x="1121040" y="322560"/>
              <a:ext cx="269640" cy="269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33" name="Freeform 32"/>
            <p:cNvSpPr/>
            <p:nvPr/>
          </p:nvSpPr>
          <p:spPr>
            <a:xfrm>
              <a:off x="2400119" y="1466640"/>
              <a:ext cx="269280" cy="2696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34" name="Freeform 33"/>
            <p:cNvSpPr/>
            <p:nvPr/>
          </p:nvSpPr>
          <p:spPr>
            <a:xfrm>
              <a:off x="2534760" y="4226759"/>
              <a:ext cx="269280" cy="269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35" name="Freeform 34"/>
            <p:cNvSpPr/>
            <p:nvPr/>
          </p:nvSpPr>
          <p:spPr>
            <a:xfrm>
              <a:off x="5429160" y="3082320"/>
              <a:ext cx="269640" cy="269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36" name="Freeform 35"/>
            <p:cNvSpPr/>
            <p:nvPr/>
          </p:nvSpPr>
          <p:spPr>
            <a:xfrm>
              <a:off x="2130840" y="4966920"/>
              <a:ext cx="269280" cy="269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cxnSp>
          <p:nvCxnSpPr>
            <p:cNvPr id="37" name="Curved Connector 36"/>
            <p:cNvCxnSpPr>
              <a:stCxn id="26" idx="6"/>
              <a:endCxn id="32" idx="10"/>
            </p:cNvCxnSpPr>
            <p:nvPr/>
          </p:nvCxnSpPr>
          <p:spPr>
            <a:xfrm rot="16200000" flipV="1">
              <a:off x="1457911" y="389970"/>
              <a:ext cx="404099" cy="538560"/>
            </a:xfrm>
            <a:prstGeom prst="curvedConnector3">
              <a:avLst>
                <a:gd name="adj1" fmla="val 189889"/>
              </a:avLst>
            </a:prstGeom>
            <a:noFill/>
            <a:ln w="9360">
              <a:solidFill>
                <a:srgbClr val="000000"/>
              </a:solidFill>
              <a:prstDash val="solid"/>
              <a:miter/>
            </a:ln>
          </p:spPr>
        </p:cxnSp>
        <p:cxnSp>
          <p:nvCxnSpPr>
            <p:cNvPr id="38" name="Straight Arrow Connector 37"/>
            <p:cNvCxnSpPr>
              <a:stCxn id="26" idx="10"/>
              <a:endCxn id="30" idx="6"/>
            </p:cNvCxnSpPr>
            <p:nvPr/>
          </p:nvCxnSpPr>
          <p:spPr>
            <a:xfrm>
              <a:off x="2198160" y="861299"/>
              <a:ext cx="1212120" cy="66961"/>
            </a:xfrm>
            <a:prstGeom prst="straightConnector1">
              <a:avLst/>
            </a:prstGeom>
            <a:noFill/>
            <a:ln w="9360">
              <a:solidFill>
                <a:srgbClr val="000000"/>
              </a:solidFill>
              <a:prstDash val="solid"/>
              <a:miter/>
            </a:ln>
          </p:spPr>
        </p:cxnSp>
        <p:cxnSp>
          <p:nvCxnSpPr>
            <p:cNvPr id="39" name="Curved Connector 38"/>
            <p:cNvCxnSpPr>
              <a:stCxn id="26" idx="8"/>
              <a:endCxn id="33" idx="4"/>
            </p:cNvCxnSpPr>
            <p:nvPr/>
          </p:nvCxnSpPr>
          <p:spPr>
            <a:xfrm rot="16200000" flipH="1">
              <a:off x="2063968" y="995850"/>
              <a:ext cx="470521" cy="471059"/>
            </a:xfrm>
            <a:prstGeom prst="curvedConnector3">
              <a:avLst>
                <a:gd name="adj1" fmla="val -105891"/>
              </a:avLst>
            </a:prstGeom>
            <a:noFill/>
            <a:ln w="9360">
              <a:solidFill>
                <a:srgbClr val="000000"/>
              </a:solidFill>
              <a:prstDash val="solid"/>
              <a:miter/>
            </a:ln>
          </p:spPr>
        </p:cxnSp>
        <p:cxnSp>
          <p:nvCxnSpPr>
            <p:cNvPr id="40" name="Curved Connector 39"/>
            <p:cNvCxnSpPr>
              <a:stCxn id="28" idx="7"/>
              <a:endCxn id="36" idx="10"/>
            </p:cNvCxnSpPr>
            <p:nvPr/>
          </p:nvCxnSpPr>
          <p:spPr>
            <a:xfrm rot="16200000" flipH="1" flipV="1">
              <a:off x="2703086" y="4557254"/>
              <a:ext cx="241339" cy="847272"/>
            </a:xfrm>
            <a:prstGeom prst="curvedConnector3">
              <a:avLst>
                <a:gd name="adj1" fmla="val -189833"/>
              </a:avLst>
            </a:prstGeom>
            <a:noFill/>
            <a:ln w="9360">
              <a:solidFill>
                <a:srgbClr val="000000"/>
              </a:solidFill>
              <a:prstDash val="solid"/>
              <a:miter/>
            </a:ln>
          </p:spPr>
        </p:cxnSp>
        <p:cxnSp>
          <p:nvCxnSpPr>
            <p:cNvPr id="41" name="Curved Connector 40"/>
            <p:cNvCxnSpPr>
              <a:stCxn id="28" idx="5"/>
              <a:endCxn id="34" idx="10"/>
            </p:cNvCxnSpPr>
            <p:nvPr/>
          </p:nvCxnSpPr>
          <p:spPr>
            <a:xfrm rot="16200000" flipV="1">
              <a:off x="2871386" y="4294053"/>
              <a:ext cx="308660" cy="443352"/>
            </a:xfrm>
            <a:prstGeom prst="curvedConnector3">
              <a:avLst>
                <a:gd name="adj1" fmla="val 217683"/>
              </a:avLst>
            </a:prstGeom>
            <a:noFill/>
            <a:ln w="9360">
              <a:solidFill>
                <a:srgbClr val="000000"/>
              </a:solidFill>
              <a:prstDash val="solid"/>
              <a:miter/>
            </a:ln>
          </p:spPr>
        </p:cxnSp>
        <p:cxnSp>
          <p:nvCxnSpPr>
            <p:cNvPr id="42" name="Straight Arrow Connector 41"/>
            <p:cNvCxnSpPr>
              <a:stCxn id="28" idx="11"/>
              <a:endCxn id="31" idx="7"/>
            </p:cNvCxnSpPr>
            <p:nvPr/>
          </p:nvCxnSpPr>
          <p:spPr>
            <a:xfrm flipV="1">
              <a:off x="3437808" y="4389288"/>
              <a:ext cx="145877" cy="280771"/>
            </a:xfrm>
            <a:prstGeom prst="straightConnector1">
              <a:avLst/>
            </a:prstGeom>
            <a:noFill/>
            <a:ln w="9360">
              <a:solidFill>
                <a:srgbClr val="000000"/>
              </a:solidFill>
              <a:prstDash val="solid"/>
              <a:miter/>
            </a:ln>
          </p:spPr>
        </p:cxnSp>
        <p:cxnSp>
          <p:nvCxnSpPr>
            <p:cNvPr id="43" name="Curved Connector 42"/>
            <p:cNvCxnSpPr>
              <a:stCxn id="5" idx="5"/>
              <a:endCxn id="35" idx="8"/>
            </p:cNvCxnSpPr>
            <p:nvPr/>
          </p:nvCxnSpPr>
          <p:spPr>
            <a:xfrm rot="16200000" flipV="1">
              <a:off x="5597550" y="3318030"/>
              <a:ext cx="847272" cy="914412"/>
            </a:xfrm>
            <a:prstGeom prst="curvedConnector3">
              <a:avLst>
                <a:gd name="adj1" fmla="val 158763"/>
              </a:avLst>
            </a:prstGeom>
            <a:noFill/>
            <a:ln w="9360">
              <a:solidFill>
                <a:srgbClr val="000000"/>
              </a:solidFill>
              <a:prstDash val="solid"/>
              <a:miter/>
            </a:ln>
          </p:spPr>
        </p:cxnSp>
        <p:cxnSp>
          <p:nvCxnSpPr>
            <p:cNvPr id="44" name="Curved Connector 43"/>
            <p:cNvCxnSpPr>
              <a:stCxn id="27" idx="8"/>
              <a:endCxn id="16" idx="10"/>
            </p:cNvCxnSpPr>
            <p:nvPr/>
          </p:nvCxnSpPr>
          <p:spPr>
            <a:xfrm rot="16200000" flipH="1" flipV="1">
              <a:off x="5967540" y="1332179"/>
              <a:ext cx="942840" cy="538559"/>
            </a:xfrm>
            <a:prstGeom prst="curvedConnector3">
              <a:avLst>
                <a:gd name="adj1" fmla="val -52768"/>
              </a:avLst>
            </a:prstGeom>
            <a:noFill/>
            <a:ln w="9360">
              <a:solidFill>
                <a:srgbClr val="000000"/>
              </a:solidFill>
              <a:prstDash val="solid"/>
              <a:miter/>
            </a:ln>
          </p:spPr>
        </p:cxnSp>
        <p:cxnSp>
          <p:nvCxnSpPr>
            <p:cNvPr id="45" name="Curved Connector 44"/>
            <p:cNvCxnSpPr>
              <a:stCxn id="27" idx="6"/>
              <a:endCxn id="29" idx="11"/>
            </p:cNvCxnSpPr>
            <p:nvPr/>
          </p:nvCxnSpPr>
          <p:spPr>
            <a:xfrm rot="16200000" flipH="1" flipV="1">
              <a:off x="5995724" y="524275"/>
              <a:ext cx="106572" cy="1049179"/>
            </a:xfrm>
            <a:prstGeom prst="curvedConnector3">
              <a:avLst>
                <a:gd name="adj1" fmla="val -340671"/>
              </a:avLst>
            </a:prstGeom>
            <a:noFill/>
            <a:ln w="9360">
              <a:solidFill>
                <a:srgbClr val="000000"/>
              </a:solidFill>
              <a:prstDash val="solid"/>
              <a:miter/>
            </a:ln>
          </p:spPr>
        </p:cxnSp>
        <p:cxnSp>
          <p:nvCxnSpPr>
            <p:cNvPr id="46" name="Straight Arrow Connector 45"/>
            <p:cNvCxnSpPr>
              <a:stCxn id="3" idx="9"/>
              <a:endCxn id="7" idx="4"/>
            </p:cNvCxnSpPr>
            <p:nvPr/>
          </p:nvCxnSpPr>
          <p:spPr>
            <a:xfrm>
              <a:off x="2091461" y="2706288"/>
              <a:ext cx="308659" cy="645312"/>
            </a:xfrm>
            <a:prstGeom prst="straightConnector1">
              <a:avLst/>
            </a:prstGeom>
            <a:noFill/>
            <a:ln w="9360">
              <a:solidFill>
                <a:srgbClr val="000000"/>
              </a:solidFill>
              <a:prstDash val="solid"/>
              <a:miter/>
            </a:ln>
          </p:spPr>
        </p:cxnSp>
        <p:sp>
          <p:nvSpPr>
            <p:cNvPr id="47" name="Freeform 46"/>
            <p:cNvSpPr/>
            <p:nvPr/>
          </p:nvSpPr>
          <p:spPr>
            <a:xfrm>
              <a:off x="3948480" y="3284279"/>
              <a:ext cx="269280" cy="2689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48" name="Freeform 47"/>
            <p:cNvSpPr/>
            <p:nvPr/>
          </p:nvSpPr>
          <p:spPr>
            <a:xfrm>
              <a:off x="2602080" y="2207520"/>
              <a:ext cx="269640" cy="2689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cxnSp>
          <p:nvCxnSpPr>
            <p:cNvPr id="49" name="Straight Arrow Connector 48"/>
            <p:cNvCxnSpPr>
              <a:stCxn id="3" idx="10"/>
              <a:endCxn id="48" idx="6"/>
            </p:cNvCxnSpPr>
            <p:nvPr/>
          </p:nvCxnSpPr>
          <p:spPr>
            <a:xfrm flipV="1">
              <a:off x="2130840" y="2341980"/>
              <a:ext cx="471240" cy="269100"/>
            </a:xfrm>
            <a:prstGeom prst="straightConnector1">
              <a:avLst/>
            </a:prstGeom>
            <a:noFill/>
            <a:ln w="9360">
              <a:solidFill>
                <a:srgbClr val="000000"/>
              </a:solidFill>
              <a:prstDash val="solid"/>
              <a:miter/>
            </a:ln>
          </p:spPr>
        </p:cxnSp>
        <p:cxnSp>
          <p:nvCxnSpPr>
            <p:cNvPr id="50" name="Straight Arrow Connector 49"/>
            <p:cNvCxnSpPr>
              <a:stCxn id="4" idx="8"/>
              <a:endCxn id="47" idx="5"/>
            </p:cNvCxnSpPr>
            <p:nvPr/>
          </p:nvCxnSpPr>
          <p:spPr>
            <a:xfrm>
              <a:off x="3746520" y="2409120"/>
              <a:ext cx="241392" cy="914538"/>
            </a:xfrm>
            <a:prstGeom prst="straightConnector1">
              <a:avLst/>
            </a:prstGeom>
            <a:noFill/>
            <a:ln w="9360">
              <a:solidFill>
                <a:srgbClr val="000000"/>
              </a:solidFill>
              <a:prstDash val="solid"/>
              <a:miter/>
            </a:ln>
          </p:spPr>
        </p:cxnSp>
        <p:cxnSp>
          <p:nvCxnSpPr>
            <p:cNvPr id="51" name="Straight Arrow Connector 50"/>
            <p:cNvCxnSpPr>
              <a:stCxn id="32" idx="8"/>
              <a:endCxn id="9" idx="5"/>
            </p:cNvCxnSpPr>
            <p:nvPr/>
          </p:nvCxnSpPr>
          <p:spPr>
            <a:xfrm>
              <a:off x="1255860" y="591840"/>
              <a:ext cx="174252" cy="981911"/>
            </a:xfrm>
            <a:prstGeom prst="straightConnector1">
              <a:avLst/>
            </a:prstGeom>
            <a:noFill/>
            <a:ln w="9360">
              <a:solidFill>
                <a:srgbClr val="000000"/>
              </a:solidFill>
              <a:prstDash val="solid"/>
              <a:miter/>
            </a:ln>
          </p:spPr>
        </p:cxnSp>
        <p:cxnSp>
          <p:nvCxnSpPr>
            <p:cNvPr id="52" name="Curved Connector 51"/>
            <p:cNvCxnSpPr>
              <a:stCxn id="32" idx="6"/>
              <a:endCxn id="8" idx="5"/>
            </p:cNvCxnSpPr>
            <p:nvPr/>
          </p:nvCxnSpPr>
          <p:spPr>
            <a:xfrm rot="16200000" flipH="1" flipV="1">
              <a:off x="-494280" y="1641326"/>
              <a:ext cx="2799447" cy="431193"/>
            </a:xfrm>
            <a:prstGeom prst="curvedConnector3">
              <a:avLst>
                <a:gd name="adj1" fmla="val -12975"/>
              </a:avLst>
            </a:prstGeom>
            <a:noFill/>
            <a:ln w="9360">
              <a:solidFill>
                <a:srgbClr val="000000"/>
              </a:solidFill>
              <a:prstDash val="solid"/>
              <a:miter/>
            </a:ln>
          </p:spPr>
        </p:cxnSp>
        <p:cxnSp>
          <p:nvCxnSpPr>
            <p:cNvPr id="53" name="Curved Connector 52"/>
            <p:cNvCxnSpPr>
              <a:stCxn id="8" idx="8"/>
              <a:endCxn id="6" idx="6"/>
            </p:cNvCxnSpPr>
            <p:nvPr/>
          </p:nvCxnSpPr>
          <p:spPr>
            <a:xfrm rot="16200000" flipH="1">
              <a:off x="683639" y="3587041"/>
              <a:ext cx="1010160" cy="807839"/>
            </a:xfrm>
            <a:prstGeom prst="curvedConnector3">
              <a:avLst>
                <a:gd name="adj1" fmla="val -49216"/>
              </a:avLst>
            </a:prstGeom>
            <a:noFill/>
            <a:ln w="9360">
              <a:solidFill>
                <a:srgbClr val="000000"/>
              </a:solidFill>
              <a:prstDash val="solid"/>
              <a:miter/>
            </a:ln>
          </p:spPr>
        </p:cxnSp>
        <p:cxnSp>
          <p:nvCxnSpPr>
            <p:cNvPr id="54" name="Curved Connector 53"/>
            <p:cNvCxnSpPr>
              <a:stCxn id="8" idx="6"/>
              <a:endCxn id="36" idx="7"/>
            </p:cNvCxnSpPr>
            <p:nvPr/>
          </p:nvCxnSpPr>
          <p:spPr>
            <a:xfrm rot="16200000" flipH="1">
              <a:off x="487812" y="3514308"/>
              <a:ext cx="1845168" cy="1519752"/>
            </a:xfrm>
            <a:prstGeom prst="curvedConnector3">
              <a:avLst>
                <a:gd name="adj1" fmla="val -19667"/>
              </a:avLst>
            </a:prstGeom>
            <a:noFill/>
            <a:ln w="9360">
              <a:solidFill>
                <a:srgbClr val="000000"/>
              </a:solidFill>
              <a:prstDash val="solid"/>
              <a:miter/>
            </a:ln>
          </p:spPr>
        </p:cxnSp>
        <p:cxnSp>
          <p:nvCxnSpPr>
            <p:cNvPr id="55" name="Straight Arrow Connector 54"/>
            <p:cNvCxnSpPr>
              <a:stCxn id="36" idx="5"/>
              <a:endCxn id="7" idx="7"/>
            </p:cNvCxnSpPr>
            <p:nvPr/>
          </p:nvCxnSpPr>
          <p:spPr>
            <a:xfrm flipV="1">
              <a:off x="2170272" y="3581448"/>
              <a:ext cx="134640" cy="1424904"/>
            </a:xfrm>
            <a:prstGeom prst="straightConnector1">
              <a:avLst/>
            </a:prstGeom>
            <a:noFill/>
            <a:ln w="9360">
              <a:solidFill>
                <a:srgbClr val="000000"/>
              </a:solidFill>
              <a:prstDash val="solid"/>
              <a:miter/>
            </a:ln>
          </p:spPr>
        </p:cxnSp>
        <p:cxnSp>
          <p:nvCxnSpPr>
            <p:cNvPr id="56" name="Straight Arrow Connector 55"/>
            <p:cNvCxnSpPr>
              <a:stCxn id="7" idx="9"/>
              <a:endCxn id="34" idx="4"/>
            </p:cNvCxnSpPr>
            <p:nvPr/>
          </p:nvCxnSpPr>
          <p:spPr>
            <a:xfrm>
              <a:off x="2495328" y="3581448"/>
              <a:ext cx="174072" cy="645311"/>
            </a:xfrm>
            <a:prstGeom prst="straightConnector1">
              <a:avLst/>
            </a:prstGeom>
            <a:noFill/>
            <a:ln w="9360">
              <a:solidFill>
                <a:srgbClr val="000000"/>
              </a:solidFill>
              <a:prstDash val="solid"/>
              <a:miter/>
            </a:ln>
          </p:spPr>
        </p:cxnSp>
        <p:cxnSp>
          <p:nvCxnSpPr>
            <p:cNvPr id="57" name="Straight Arrow Connector 56"/>
            <p:cNvCxnSpPr>
              <a:stCxn id="7" idx="11"/>
              <a:endCxn id="10" idx="7"/>
            </p:cNvCxnSpPr>
            <p:nvPr/>
          </p:nvCxnSpPr>
          <p:spPr>
            <a:xfrm flipV="1">
              <a:off x="2495328" y="3177834"/>
              <a:ext cx="617678" cy="213198"/>
            </a:xfrm>
            <a:prstGeom prst="straightConnector1">
              <a:avLst/>
            </a:prstGeom>
            <a:noFill/>
            <a:ln w="9360">
              <a:solidFill>
                <a:srgbClr val="000000"/>
              </a:solidFill>
              <a:prstDash val="solid"/>
              <a:miter/>
            </a:ln>
          </p:spPr>
        </p:cxnSp>
        <p:cxnSp>
          <p:nvCxnSpPr>
            <p:cNvPr id="58" name="Curved Connector 57"/>
            <p:cNvCxnSpPr>
              <a:stCxn id="48" idx="10"/>
              <a:endCxn id="11" idx="6"/>
            </p:cNvCxnSpPr>
            <p:nvPr/>
          </p:nvCxnSpPr>
          <p:spPr>
            <a:xfrm rot="5400000" flipH="1" flipV="1">
              <a:off x="2871540" y="1399680"/>
              <a:ext cx="942480" cy="942120"/>
            </a:xfrm>
            <a:prstGeom prst="curvedConnector3">
              <a:avLst>
                <a:gd name="adj1" fmla="val 138560"/>
              </a:avLst>
            </a:prstGeom>
            <a:noFill/>
            <a:ln w="9360">
              <a:solidFill>
                <a:srgbClr val="000000"/>
              </a:solidFill>
              <a:prstDash val="solid"/>
              <a:miter/>
            </a:ln>
          </p:spPr>
        </p:cxnSp>
        <p:cxnSp>
          <p:nvCxnSpPr>
            <p:cNvPr id="59" name="Straight Arrow Connector 58"/>
            <p:cNvCxnSpPr>
              <a:stCxn id="48" idx="4"/>
              <a:endCxn id="33" idx="9"/>
            </p:cNvCxnSpPr>
            <p:nvPr/>
          </p:nvCxnSpPr>
          <p:spPr>
            <a:xfrm flipH="1" flipV="1">
              <a:off x="2629967" y="1696795"/>
              <a:ext cx="106933" cy="510725"/>
            </a:xfrm>
            <a:prstGeom prst="straightConnector1">
              <a:avLst/>
            </a:prstGeom>
            <a:noFill/>
            <a:ln w="9360">
              <a:solidFill>
                <a:srgbClr val="000000"/>
              </a:solidFill>
              <a:prstDash val="solid"/>
              <a:miter/>
            </a:ln>
          </p:spPr>
        </p:cxnSp>
        <p:cxnSp>
          <p:nvCxnSpPr>
            <p:cNvPr id="60" name="Curved Connector 59"/>
            <p:cNvCxnSpPr>
              <a:stCxn id="33" idx="11"/>
              <a:endCxn id="30" idx="7"/>
            </p:cNvCxnSpPr>
            <p:nvPr/>
          </p:nvCxnSpPr>
          <p:spPr>
            <a:xfrm rot="5400000" flipH="1" flipV="1">
              <a:off x="2798421" y="854887"/>
              <a:ext cx="482784" cy="819692"/>
            </a:xfrm>
            <a:prstGeom prst="curvedConnector3">
              <a:avLst>
                <a:gd name="adj1" fmla="val 194896"/>
              </a:avLst>
            </a:prstGeom>
            <a:noFill/>
            <a:ln w="9360">
              <a:solidFill>
                <a:srgbClr val="000000"/>
              </a:solidFill>
              <a:prstDash val="solid"/>
              <a:miter/>
            </a:ln>
          </p:spPr>
        </p:cxnSp>
        <p:cxnSp>
          <p:nvCxnSpPr>
            <p:cNvPr id="61" name="Curved Connector 60"/>
            <p:cNvCxnSpPr>
              <a:stCxn id="30" idx="11"/>
              <a:endCxn id="29" idx="4"/>
            </p:cNvCxnSpPr>
            <p:nvPr/>
          </p:nvCxnSpPr>
          <p:spPr>
            <a:xfrm rot="16200000" flipH="1">
              <a:off x="4419810" y="53190"/>
              <a:ext cx="229540" cy="1789518"/>
            </a:xfrm>
            <a:prstGeom prst="curvedConnector3">
              <a:avLst>
                <a:gd name="adj1" fmla="val -116746"/>
              </a:avLst>
            </a:prstGeom>
            <a:noFill/>
            <a:ln w="9360">
              <a:solidFill>
                <a:srgbClr val="000000"/>
              </a:solidFill>
              <a:prstDash val="solid"/>
              <a:miter/>
            </a:ln>
          </p:spPr>
        </p:cxnSp>
        <p:cxnSp>
          <p:nvCxnSpPr>
            <p:cNvPr id="62" name="Straight Arrow Connector 61"/>
            <p:cNvCxnSpPr>
              <a:stCxn id="16" idx="9"/>
              <a:endCxn id="14" idx="11"/>
            </p:cNvCxnSpPr>
            <p:nvPr/>
          </p:nvCxnSpPr>
          <p:spPr>
            <a:xfrm>
              <a:off x="6130301" y="2168087"/>
              <a:ext cx="471187" cy="886345"/>
            </a:xfrm>
            <a:prstGeom prst="straightConnector1">
              <a:avLst/>
            </a:prstGeom>
            <a:noFill/>
            <a:ln w="9360">
              <a:solidFill>
                <a:srgbClr val="000000"/>
              </a:solidFill>
              <a:prstDash val="solid"/>
              <a:miter/>
            </a:ln>
          </p:spPr>
        </p:cxnSp>
        <p:cxnSp>
          <p:nvCxnSpPr>
            <p:cNvPr id="63" name="Curved Connector 62"/>
            <p:cNvCxnSpPr>
              <a:stCxn id="16" idx="6"/>
              <a:endCxn id="35" idx="4"/>
            </p:cNvCxnSpPr>
            <p:nvPr/>
          </p:nvCxnSpPr>
          <p:spPr>
            <a:xfrm rot="16200000" flipH="1" flipV="1">
              <a:off x="5227649" y="2409209"/>
              <a:ext cx="1009441" cy="336780"/>
            </a:xfrm>
            <a:prstGeom prst="curvedConnector3">
              <a:avLst>
                <a:gd name="adj1" fmla="val -35984"/>
              </a:avLst>
            </a:prstGeom>
            <a:noFill/>
            <a:ln w="9360">
              <a:solidFill>
                <a:srgbClr val="000000"/>
              </a:solidFill>
              <a:prstDash val="solid"/>
              <a:miter/>
            </a:ln>
          </p:spPr>
        </p:cxnSp>
        <p:cxnSp>
          <p:nvCxnSpPr>
            <p:cNvPr id="64" name="Curved Connector 63"/>
            <p:cNvCxnSpPr>
              <a:stCxn id="16" idx="4"/>
              <a:endCxn id="29" idx="8"/>
            </p:cNvCxnSpPr>
            <p:nvPr/>
          </p:nvCxnSpPr>
          <p:spPr>
            <a:xfrm rot="16200000" flipV="1">
              <a:off x="5429160" y="1332178"/>
              <a:ext cx="606240" cy="605881"/>
            </a:xfrm>
            <a:prstGeom prst="curvedConnector3">
              <a:avLst>
                <a:gd name="adj1" fmla="val 182126"/>
              </a:avLst>
            </a:prstGeom>
            <a:noFill/>
            <a:ln w="9360">
              <a:solidFill>
                <a:srgbClr val="000000"/>
              </a:solidFill>
              <a:prstDash val="solid"/>
              <a:miter/>
            </a:ln>
          </p:spPr>
        </p:cxnSp>
        <p:cxnSp>
          <p:nvCxnSpPr>
            <p:cNvPr id="65" name="Curved Connector 64"/>
            <p:cNvCxnSpPr>
              <a:stCxn id="29" idx="6"/>
              <a:endCxn id="12" idx="4"/>
            </p:cNvCxnSpPr>
            <p:nvPr/>
          </p:nvCxnSpPr>
          <p:spPr>
            <a:xfrm rot="16200000" flipH="1" flipV="1">
              <a:off x="4352309" y="1399229"/>
              <a:ext cx="1144441" cy="740699"/>
            </a:xfrm>
            <a:prstGeom prst="curvedConnector3">
              <a:avLst>
                <a:gd name="adj1" fmla="val -31740"/>
              </a:avLst>
            </a:prstGeom>
            <a:noFill/>
            <a:ln w="9360">
              <a:solidFill>
                <a:srgbClr val="000000"/>
              </a:solidFill>
              <a:prstDash val="solid"/>
              <a:miter/>
            </a:ln>
          </p:spPr>
        </p:cxnSp>
        <p:cxnSp>
          <p:nvCxnSpPr>
            <p:cNvPr id="66" name="Curved Connector 65"/>
            <p:cNvCxnSpPr>
              <a:stCxn id="35" idx="5"/>
              <a:endCxn id="12" idx="10"/>
            </p:cNvCxnSpPr>
            <p:nvPr/>
          </p:nvCxnSpPr>
          <p:spPr>
            <a:xfrm rot="16200000" flipV="1">
              <a:off x="4755987" y="2409093"/>
              <a:ext cx="645312" cy="780005"/>
            </a:xfrm>
            <a:prstGeom prst="curvedConnector3">
              <a:avLst>
                <a:gd name="adj1" fmla="val 156289"/>
              </a:avLst>
            </a:prstGeom>
            <a:noFill/>
            <a:ln w="9360">
              <a:solidFill>
                <a:srgbClr val="000000"/>
              </a:solidFill>
              <a:prstDash val="solid"/>
              <a:miter/>
            </a:ln>
          </p:spPr>
        </p:cxnSp>
        <p:cxnSp>
          <p:nvCxnSpPr>
            <p:cNvPr id="67" name="Straight Arrow Connector 66"/>
            <p:cNvCxnSpPr>
              <a:stCxn id="13" idx="6"/>
              <a:endCxn id="47" idx="10"/>
            </p:cNvCxnSpPr>
            <p:nvPr/>
          </p:nvCxnSpPr>
          <p:spPr>
            <a:xfrm flipH="1" flipV="1">
              <a:off x="4217760" y="3418739"/>
              <a:ext cx="672840" cy="269281"/>
            </a:xfrm>
            <a:prstGeom prst="straightConnector1">
              <a:avLst/>
            </a:prstGeom>
            <a:noFill/>
            <a:ln w="9360">
              <a:solidFill>
                <a:srgbClr val="000000"/>
              </a:solidFill>
              <a:prstDash val="solid"/>
              <a:miter/>
            </a:ln>
          </p:spPr>
        </p:cxnSp>
        <p:cxnSp>
          <p:nvCxnSpPr>
            <p:cNvPr id="68" name="Straight Arrow Connector 67"/>
            <p:cNvCxnSpPr>
              <a:stCxn id="13" idx="8"/>
              <a:endCxn id="15" idx="4"/>
            </p:cNvCxnSpPr>
            <p:nvPr/>
          </p:nvCxnSpPr>
          <p:spPr>
            <a:xfrm flipH="1">
              <a:off x="4554180" y="3822840"/>
              <a:ext cx="471060" cy="1211400"/>
            </a:xfrm>
            <a:prstGeom prst="straightConnector1">
              <a:avLst/>
            </a:prstGeom>
            <a:noFill/>
            <a:ln w="9360">
              <a:solidFill>
                <a:srgbClr val="000000"/>
              </a:solidFill>
              <a:prstDash val="solid"/>
              <a:miter/>
            </a:ln>
          </p:spPr>
        </p:cxnSp>
        <p:cxnSp>
          <p:nvCxnSpPr>
            <p:cNvPr id="69" name="Curved Connector 68"/>
            <p:cNvCxnSpPr>
              <a:stCxn id="15" idx="5"/>
              <a:endCxn id="31" idx="8"/>
            </p:cNvCxnSpPr>
            <p:nvPr/>
          </p:nvCxnSpPr>
          <p:spPr>
            <a:xfrm rot="16200000" flipV="1">
              <a:off x="3746584" y="4361156"/>
              <a:ext cx="644952" cy="780079"/>
            </a:xfrm>
            <a:prstGeom prst="curvedConnector3">
              <a:avLst>
                <a:gd name="adj1" fmla="val 177196"/>
              </a:avLst>
            </a:prstGeom>
            <a:noFill/>
            <a:ln w="9360">
              <a:solidFill>
                <a:srgbClr val="000000"/>
              </a:solidFill>
              <a:prstDash val="solid"/>
              <a:miter/>
            </a:ln>
          </p:spPr>
        </p:cxnSp>
        <p:cxnSp>
          <p:nvCxnSpPr>
            <p:cNvPr id="70" name="Straight Arrow Connector 69"/>
            <p:cNvCxnSpPr>
              <a:stCxn id="47" idx="7"/>
              <a:endCxn id="31" idx="11"/>
            </p:cNvCxnSpPr>
            <p:nvPr/>
          </p:nvCxnSpPr>
          <p:spPr>
            <a:xfrm flipH="1">
              <a:off x="3774355" y="3513820"/>
              <a:ext cx="213557" cy="685052"/>
            </a:xfrm>
            <a:prstGeom prst="straightConnector1">
              <a:avLst/>
            </a:prstGeom>
            <a:noFill/>
            <a:ln w="9360">
              <a:solidFill>
                <a:srgbClr val="000000"/>
              </a:solidFill>
              <a:prstDash val="solid"/>
              <a:miter/>
            </a:ln>
          </p:spPr>
        </p:cxnSp>
      </p:grpSp>
      <p:sp>
        <p:nvSpPr>
          <p:cNvPr id="71" name="Freeform 70"/>
          <p:cNvSpPr/>
          <p:nvPr/>
        </p:nvSpPr>
        <p:spPr>
          <a:xfrm>
            <a:off x="6113159" y="5128200"/>
            <a:ext cx="2605320" cy="459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Bob’s Public Key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latin typeface="TeXGyreAdventor" pitchFamily="18"/>
              </a:rPr>
              <a:t>Why just numbers?</a:t>
            </a:r>
          </a:p>
        </p:txBody>
      </p:sp>
      <p:sp>
        <p:nvSpPr>
          <p:cNvPr id="3" name="Text Placeholder 2"/>
          <p:cNvSpPr txBox="1">
            <a:spLocks noGrp="1"/>
          </p:cNvSpPr>
          <p:nvPr>
            <p:ph type="body" idx="4294967295"/>
          </p:nvPr>
        </p:nvSpPr>
        <p:spPr>
          <a:xfrm>
            <a:off x="304800" y="2500313"/>
            <a:ext cx="8229600" cy="3976687"/>
          </a:xfrm>
        </p:spPr>
        <p:txBody>
          <a:bodyPr>
            <a:normAutofit/>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3200" dirty="0">
                <a:latin typeface="TeXGyreAdventor" pitchFamily="18"/>
              </a:rPr>
              <a:t>Message: Hello There</a:t>
            </a:r>
          </a:p>
          <a:p>
            <a:pPr lvl="1" rtl="0" hangingPunct="0">
              <a:buClr>
                <a:srgbClr val="000000"/>
              </a:buClr>
              <a:buSzPct val="100000"/>
              <a:buFont typeface="Times New Roman" pitchFamily="18"/>
            </a:pPr>
            <a:r>
              <a:rPr lang="en-US" sz="3200" dirty="0">
                <a:latin typeface="TeXGyreAdventor" pitchFamily="18"/>
              </a:rPr>
              <a:t>Encoded in ASCII or Unicode or EBCDIC</a:t>
            </a:r>
          </a:p>
          <a:p>
            <a:pPr lvl="0"/>
            <a:r>
              <a:rPr lang="en-US" sz="3200" dirty="0">
                <a:latin typeface="TeXGyreAdventor" pitchFamily="18"/>
              </a:rPr>
              <a:t>Decimal (base 10):  (ASCII)</a:t>
            </a:r>
          </a:p>
          <a:p>
            <a:pPr lvl="1" rtl="0">
              <a:buClr>
                <a:srgbClr val="000000"/>
              </a:buClr>
              <a:buSzPct val="100000"/>
              <a:buFont typeface="Times New Roman" pitchFamily="18"/>
            </a:pPr>
            <a:r>
              <a:rPr lang="en-US" sz="3200" dirty="0">
                <a:latin typeface="TeXGyreAdventor" pitchFamily="18"/>
              </a:rPr>
              <a:t>72 101 108 108 111 32 84 104 101 114 101</a:t>
            </a:r>
          </a:p>
          <a:p>
            <a:pPr lvl="0" hangingPunct="1">
              <a:buNone/>
            </a:pPr>
            <a:endParaRPr lang="en-US" sz="3200" dirty="0">
              <a:latin typeface="TeXGyreAdventor" pitchFamily="1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How do we send more numbers?</a:t>
            </a:r>
          </a:p>
        </p:txBody>
      </p:sp>
      <p:sp>
        <p:nvSpPr>
          <p:cNvPr id="3" name="Text Placeholder 2"/>
          <p:cNvSpPr txBox="1">
            <a:spLocks noGrp="1"/>
          </p:cNvSpPr>
          <p:nvPr>
            <p:ph type="body" idx="4294967295"/>
          </p:nvPr>
        </p:nvSpPr>
        <p:spPr>
          <a:xfrm>
            <a:off x="0" y="1584325"/>
            <a:ext cx="7758113" cy="3978275"/>
          </a:xfrm>
        </p:spPr>
        <p:txBody>
          <a:bodyPr>
            <a:normAutofit/>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3600" dirty="0">
                <a:latin typeface="TeXGyreAdventor" pitchFamily="18"/>
              </a:rPr>
              <a:t>Use more graphs</a:t>
            </a:r>
          </a:p>
          <a:p>
            <a:pPr lvl="0"/>
            <a:r>
              <a:rPr lang="en-US" sz="3600" dirty="0">
                <a:latin typeface="TeXGyreAdventor" pitchFamily="18"/>
              </a:rPr>
              <a:t>One per number</a:t>
            </a:r>
          </a:p>
          <a:p>
            <a:pPr lvl="0"/>
            <a:r>
              <a:rPr lang="en-US" sz="3600" dirty="0">
                <a:latin typeface="TeXGyreAdventor" pitchFamily="18"/>
              </a:rPr>
              <a:t>“Hello There” requires 11 graphs</a:t>
            </a:r>
          </a:p>
          <a:p>
            <a:pPr lvl="0"/>
            <a:r>
              <a:rPr lang="en-US" sz="3600" dirty="0">
                <a:latin typeface="TeXGyreAdventor" pitchFamily="18"/>
              </a:rPr>
              <a:t>This is certainly not practical</a:t>
            </a:r>
          </a:p>
          <a:p>
            <a:pPr lvl="0"/>
            <a:r>
              <a:rPr lang="en-US" sz="3600" dirty="0">
                <a:latin typeface="TeXGyreAdventor" pitchFamily="18"/>
              </a:rPr>
              <a:t>Can make the numbers bigger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7813"/>
            <a:ext cx="8229600" cy="113665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What is a network?</a:t>
            </a:r>
          </a:p>
        </p:txBody>
      </p:sp>
      <p:sp>
        <p:nvSpPr>
          <p:cNvPr id="3" name="Text Placeholder 2"/>
          <p:cNvSpPr txBox="1">
            <a:spLocks noGrp="1"/>
          </p:cNvSpPr>
          <p:nvPr>
            <p:ph type="body" idx="4294967295"/>
          </p:nvPr>
        </p:nvSpPr>
        <p:spPr>
          <a:xfrm>
            <a:off x="0" y="1604963"/>
            <a:ext cx="8229600" cy="4525962"/>
          </a:xfrm>
        </p:spPr>
        <p:txBody>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a:latin typeface="TeXGyreAdventor" pitchFamily="18"/>
              </a:rPr>
              <a:t>A bunch of connected components</a:t>
            </a:r>
          </a:p>
          <a:p>
            <a:pPr lvl="0"/>
            <a:r>
              <a:rPr lang="en-US">
                <a:latin typeface="TeXGyreAdventor" pitchFamily="18"/>
              </a:rPr>
              <a:t>Components are called nodes</a:t>
            </a:r>
          </a:p>
        </p:txBody>
      </p:sp>
      <p:sp>
        <p:nvSpPr>
          <p:cNvPr id="4" name="Freeform 3"/>
          <p:cNvSpPr/>
          <p:nvPr/>
        </p:nvSpPr>
        <p:spPr>
          <a:xfrm>
            <a:off x="2764440" y="3945600"/>
            <a:ext cx="1224000" cy="1224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0C0C0"/>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node</a:t>
            </a:r>
          </a:p>
        </p:txBody>
      </p:sp>
      <p:sp>
        <p:nvSpPr>
          <p:cNvPr id="5" name="Freeform 4"/>
          <p:cNvSpPr/>
          <p:nvPr/>
        </p:nvSpPr>
        <p:spPr>
          <a:xfrm>
            <a:off x="7171199" y="3945600"/>
            <a:ext cx="1224000" cy="1224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0C0C0"/>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node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Prime factors</a:t>
            </a:r>
          </a:p>
        </p:txBody>
      </p:sp>
      <p:sp>
        <p:nvSpPr>
          <p:cNvPr id="3" name="Text Placeholder 2"/>
          <p:cNvSpPr txBox="1">
            <a:spLocks noGrp="1"/>
          </p:cNvSpPr>
          <p:nvPr>
            <p:ph type="body" idx="4294967295"/>
          </p:nvPr>
        </p:nvSpPr>
        <p:spPr>
          <a:xfrm>
            <a:off x="0" y="1584325"/>
            <a:ext cx="7758113" cy="3978275"/>
          </a:xfrm>
        </p:spPr>
        <p:txBody>
          <a:bodyPr>
            <a:normAutofit/>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3600" dirty="0">
                <a:latin typeface="TeXGyreAdventor" pitchFamily="18"/>
              </a:rPr>
              <a:t>21		=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latin typeface="TeXGyreAdventor" pitchFamily="18"/>
              </a:rPr>
              <a:t>Prime factors</a:t>
            </a:r>
          </a:p>
        </p:txBody>
      </p:sp>
      <p:sp>
        <p:nvSpPr>
          <p:cNvPr id="3" name="Text Placeholder 2"/>
          <p:cNvSpPr txBox="1">
            <a:spLocks noGrp="1"/>
          </p:cNvSpPr>
          <p:nvPr>
            <p:ph type="body" idx="4294967295"/>
          </p:nvPr>
        </p:nvSpPr>
        <p:spPr>
          <a:xfrm>
            <a:off x="0" y="1584325"/>
            <a:ext cx="7758113" cy="3978275"/>
          </a:xfrm>
        </p:spPr>
        <p:txBody>
          <a:bodyPr>
            <a:normAutofit/>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3600" dirty="0">
                <a:latin typeface="TeXGyreAdventor" pitchFamily="18"/>
              </a:rPr>
              <a:t>21		= 3	* 7</a:t>
            </a:r>
          </a:p>
          <a:p>
            <a:pPr lvl="0"/>
            <a:r>
              <a:rPr lang="en-US" sz="3600" dirty="0">
                <a:latin typeface="TeXGyreAdventor" pitchFamily="18"/>
              </a:rPr>
              <a:t>589	= ?</a:t>
            </a:r>
          </a:p>
          <a:p>
            <a:pPr lvl="0"/>
            <a:endParaRPr lang="en-US" sz="3600" dirty="0">
              <a:latin typeface="TeXGyreAdventor" pitchFamily="1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Prime factors</a:t>
            </a:r>
          </a:p>
        </p:txBody>
      </p:sp>
      <p:sp>
        <p:nvSpPr>
          <p:cNvPr id="3" name="Text Placeholder 2"/>
          <p:cNvSpPr txBox="1">
            <a:spLocks noGrp="1"/>
          </p:cNvSpPr>
          <p:nvPr>
            <p:ph type="body" idx="4294967295"/>
          </p:nvPr>
        </p:nvSpPr>
        <p:spPr>
          <a:xfrm>
            <a:off x="0" y="1584325"/>
            <a:ext cx="7758113" cy="3978275"/>
          </a:xfrm>
        </p:spPr>
        <p:txBody>
          <a:bodyPr>
            <a:normAutofit/>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3600" dirty="0">
                <a:latin typeface="TeXGyreAdventor" pitchFamily="18"/>
              </a:rPr>
              <a:t>21		= 3	* 7</a:t>
            </a:r>
          </a:p>
          <a:p>
            <a:pPr lvl="0"/>
            <a:r>
              <a:rPr lang="en-US" sz="3600" dirty="0">
                <a:latin typeface="TeXGyreAdventor" pitchFamily="18"/>
              </a:rPr>
              <a:t>589	= 31	* 19</a:t>
            </a:r>
          </a:p>
          <a:p>
            <a:pPr lvl="0"/>
            <a:r>
              <a:rPr lang="en-US" sz="3600" dirty="0">
                <a:latin typeface="TeXGyreAdventor" pitchFamily="18"/>
              </a:rPr>
              <a:t>8633	=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Prime factors</a:t>
            </a:r>
          </a:p>
        </p:txBody>
      </p:sp>
      <p:sp>
        <p:nvSpPr>
          <p:cNvPr id="3" name="Text Placeholder 2"/>
          <p:cNvSpPr txBox="1">
            <a:spLocks noGrp="1"/>
          </p:cNvSpPr>
          <p:nvPr>
            <p:ph type="body" idx="4294967295"/>
          </p:nvPr>
        </p:nvSpPr>
        <p:spPr>
          <a:xfrm>
            <a:off x="0" y="1584325"/>
            <a:ext cx="7758113" cy="3978275"/>
          </a:xfrm>
        </p:spPr>
        <p:txBody>
          <a:bodyPr>
            <a:normAutofit/>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3600" dirty="0">
                <a:latin typeface="TeXGyreAdventor" pitchFamily="18"/>
              </a:rPr>
              <a:t>21		= 3	* 7</a:t>
            </a:r>
          </a:p>
          <a:p>
            <a:pPr lvl="0"/>
            <a:r>
              <a:rPr lang="en-US" sz="3600" dirty="0">
                <a:latin typeface="TeXGyreAdventor" pitchFamily="18"/>
              </a:rPr>
              <a:t>589	= 31	* 19</a:t>
            </a:r>
          </a:p>
          <a:p>
            <a:pPr lvl="0"/>
            <a:r>
              <a:rPr lang="en-US" sz="3600" dirty="0">
                <a:latin typeface="TeXGyreAdventor" pitchFamily="18"/>
              </a:rPr>
              <a:t>8633	= 97	* 89</a:t>
            </a:r>
          </a:p>
          <a:p>
            <a:pPr lvl="0"/>
            <a:endParaRPr lang="en-US" sz="3600" dirty="0">
              <a:latin typeface="TeXGyreAdventor" pitchFamily="18"/>
            </a:endParaRPr>
          </a:p>
          <a:p>
            <a:pPr lvl="0"/>
            <a:r>
              <a:rPr lang="en-US" sz="3600" dirty="0">
                <a:latin typeface="TeXGyreAdventor" pitchFamily="18"/>
              </a:rPr>
              <a:t>Is it easy?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RSA-100</a:t>
            </a:r>
          </a:p>
        </p:txBody>
      </p:sp>
      <p:sp>
        <p:nvSpPr>
          <p:cNvPr id="3" name="Text Placeholder 2"/>
          <p:cNvSpPr txBox="1">
            <a:spLocks noGrp="1"/>
          </p:cNvSpPr>
          <p:nvPr>
            <p:ph type="body" idx="4294967295"/>
          </p:nvPr>
        </p:nvSpPr>
        <p:spPr>
          <a:xfrm>
            <a:off x="0" y="1604963"/>
            <a:ext cx="8686800" cy="3976687"/>
          </a:xfrm>
        </p:spPr>
        <p:txBody>
          <a:bodyPr>
            <a:normAutofit/>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3600" dirty="0">
                <a:latin typeface="TeXGyreAdventor" pitchFamily="18"/>
              </a:rPr>
              <a:t>What about</a:t>
            </a:r>
            <a:r>
              <a:rPr lang="en-US" sz="3600" dirty="0" smtClean="0">
                <a:latin typeface="TeXGyreAdventor" pitchFamily="18"/>
              </a:rPr>
              <a:t>:</a:t>
            </a:r>
          </a:p>
          <a:p>
            <a:pPr lvl="0"/>
            <a:endParaRPr lang="en-US" sz="3600" dirty="0">
              <a:latin typeface="TeXGyreAdventor" pitchFamily="18"/>
            </a:endParaRPr>
          </a:p>
          <a:p>
            <a:pPr lvl="0"/>
            <a:r>
              <a:rPr lang="en-US" sz="3600" dirty="0">
                <a:latin typeface="TeXGyreAdventor" pitchFamily="18"/>
              </a:rPr>
              <a:t>1522605027922533360535618378132637429718068114961380688657908494580122963258952897654000350692006139</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latin typeface="TeXGyreAdventor" pitchFamily="18"/>
              </a:rPr>
              <a:t>RSA-100</a:t>
            </a:r>
          </a:p>
        </p:txBody>
      </p:sp>
      <p:sp>
        <p:nvSpPr>
          <p:cNvPr id="3" name="Text Placeholder 2"/>
          <p:cNvSpPr txBox="1">
            <a:spLocks noGrp="1"/>
          </p:cNvSpPr>
          <p:nvPr>
            <p:ph type="body" idx="4294967295"/>
          </p:nvPr>
        </p:nvSpPr>
        <p:spPr>
          <a:xfrm>
            <a:off x="0" y="1604963"/>
            <a:ext cx="8229600" cy="3976687"/>
          </a:xfrm>
        </p:spPr>
        <p:txBody>
          <a:bodyPr>
            <a:normAutofit/>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buNone/>
            </a:pPr>
            <a:r>
              <a:rPr lang="en-US" sz="3600" dirty="0">
                <a:latin typeface="TeXGyreAdventor" pitchFamily="18"/>
              </a:rPr>
              <a:t>37975227936943673922808872755445627854565536638199</a:t>
            </a:r>
          </a:p>
          <a:p>
            <a:pPr lvl="0" algn="ctr">
              <a:buNone/>
            </a:pPr>
            <a:r>
              <a:rPr lang="en-US" sz="3600" dirty="0">
                <a:latin typeface="TeXGyreAdventor" pitchFamily="18"/>
              </a:rPr>
              <a:t>*</a:t>
            </a:r>
          </a:p>
          <a:p>
            <a:pPr lvl="0">
              <a:buNone/>
            </a:pPr>
            <a:r>
              <a:rPr lang="en-US" sz="3600" dirty="0">
                <a:latin typeface="TeXGyreAdventor" pitchFamily="18"/>
              </a:rPr>
              <a:t>40094690950920881030683735292761468389214899724061</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latin typeface="TeXGyreAdventor" pitchFamily="18"/>
              </a:rPr>
              <a:t>RSA-1024</a:t>
            </a:r>
          </a:p>
        </p:txBody>
      </p:sp>
      <p:sp>
        <p:nvSpPr>
          <p:cNvPr id="3" name="Text Placeholder 2"/>
          <p:cNvSpPr txBox="1">
            <a:spLocks noGrp="1"/>
          </p:cNvSpPr>
          <p:nvPr>
            <p:ph type="body" idx="4294967295"/>
          </p:nvPr>
        </p:nvSpPr>
        <p:spPr>
          <a:xfrm>
            <a:off x="0" y="1604963"/>
            <a:ext cx="8229600" cy="3976687"/>
          </a:xfrm>
        </p:spPr>
        <p:txBody>
          <a:bodyPr>
            <a:normAutofit/>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2800" dirty="0">
                <a:latin typeface="TeXGyreAdventor" pitchFamily="18"/>
              </a:rPr>
              <a:t>309 digits!</a:t>
            </a:r>
          </a:p>
          <a:p>
            <a:pPr lvl="0"/>
            <a:r>
              <a:rPr lang="en-US" sz="2800" dirty="0">
                <a:latin typeface="TeXGyreAdventor" pitchFamily="18"/>
              </a:rPr>
              <a:t>135066410865995223349603216278805969938881475605667027524485143851526510604859533833940287150571909441798207282164471551373680419703964191743046496589274256239341020864383202110372958725762358509643110564073501508187510676594629205563685529475213500852879416377328533906109750544334999811150056977236890927563</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How RSA works...basically</a:t>
            </a:r>
          </a:p>
        </p:txBody>
      </p:sp>
      <p:sp>
        <p:nvSpPr>
          <p:cNvPr id="3" name="Text Placeholder 2"/>
          <p:cNvSpPr txBox="1">
            <a:spLocks noGrp="1"/>
          </p:cNvSpPr>
          <p:nvPr>
            <p:ph type="body" idx="4294967295"/>
          </p:nvPr>
        </p:nvSpPr>
        <p:spPr>
          <a:xfrm>
            <a:off x="0" y="1604963"/>
            <a:ext cx="8915400" cy="3976687"/>
          </a:xfrm>
        </p:spPr>
        <p:txBody>
          <a:bodyPr>
            <a:noAutofit/>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3600" dirty="0">
                <a:latin typeface="TeXGyreAdventor" pitchFamily="18"/>
              </a:rPr>
              <a:t>A large number, </a:t>
            </a:r>
            <a:r>
              <a:rPr lang="en-US" sz="3600" b="1" i="1" dirty="0">
                <a:solidFill>
                  <a:srgbClr val="FF3333"/>
                </a:solidFill>
                <a:latin typeface="TeXGyreAdventor" pitchFamily="18"/>
              </a:rPr>
              <a:t>N</a:t>
            </a:r>
            <a:r>
              <a:rPr lang="en-US" sz="3600" dirty="0">
                <a:latin typeface="TeXGyreAdventor" pitchFamily="18"/>
              </a:rPr>
              <a:t>, is the public key</a:t>
            </a:r>
          </a:p>
          <a:p>
            <a:pPr lvl="0"/>
            <a:r>
              <a:rPr lang="en-US" sz="3600" dirty="0">
                <a:latin typeface="TeXGyreAdventor" pitchFamily="18"/>
              </a:rPr>
              <a:t>A prime factor of </a:t>
            </a:r>
            <a:r>
              <a:rPr lang="en-US" sz="3600" i="1" dirty="0">
                <a:latin typeface="TeXGyreAdventor" pitchFamily="18"/>
              </a:rPr>
              <a:t>N</a:t>
            </a:r>
            <a:r>
              <a:rPr lang="en-US" sz="3600" dirty="0">
                <a:latin typeface="TeXGyreAdventor" pitchFamily="18"/>
              </a:rPr>
              <a:t>, </a:t>
            </a:r>
            <a:r>
              <a:rPr lang="en-US" sz="3600" b="1" i="1" dirty="0">
                <a:solidFill>
                  <a:srgbClr val="FF3333"/>
                </a:solidFill>
                <a:latin typeface="TeXGyreAdventor" pitchFamily="18"/>
              </a:rPr>
              <a:t>F</a:t>
            </a:r>
            <a:r>
              <a:rPr lang="en-US" sz="3600" dirty="0">
                <a:latin typeface="TeXGyreAdventor" pitchFamily="18"/>
              </a:rPr>
              <a:t>, is the private key</a:t>
            </a:r>
          </a:p>
          <a:p>
            <a:pPr lvl="0"/>
            <a:r>
              <a:rPr lang="en-US" sz="3600" dirty="0">
                <a:latin typeface="TeXGyreAdventor" pitchFamily="18"/>
              </a:rPr>
              <a:t>It works because </a:t>
            </a:r>
            <a:r>
              <a:rPr lang="en-US" sz="3600" i="1" dirty="0">
                <a:latin typeface="TeXGyreAdventor" pitchFamily="18"/>
              </a:rPr>
              <a:t>N</a:t>
            </a:r>
            <a:r>
              <a:rPr lang="en-US" sz="3600" dirty="0">
                <a:latin typeface="TeXGyreAdventor" pitchFamily="18"/>
              </a:rPr>
              <a:t> is huge, and factoring </a:t>
            </a:r>
            <a:r>
              <a:rPr lang="en-US" sz="3600" i="1" dirty="0">
                <a:latin typeface="TeXGyreAdventor" pitchFamily="18"/>
              </a:rPr>
              <a:t>N</a:t>
            </a:r>
            <a:r>
              <a:rPr lang="en-US" sz="3600" dirty="0">
                <a:latin typeface="TeXGyreAdventor" pitchFamily="18"/>
              </a:rPr>
              <a:t> into a product of two primes is </a:t>
            </a:r>
            <a:r>
              <a:rPr lang="en-US" sz="3600" b="1" dirty="0">
                <a:solidFill>
                  <a:srgbClr val="FF3333"/>
                </a:solidFill>
                <a:latin typeface="TeXGyreAdventor" pitchFamily="18"/>
              </a:rPr>
              <a:t>“HARD”</a:t>
            </a:r>
          </a:p>
          <a:p>
            <a:pPr lvl="0"/>
            <a:r>
              <a:rPr lang="en-US" sz="3600" dirty="0">
                <a:latin typeface="TeXGyreAdventor" pitchFamily="18"/>
              </a:rPr>
              <a:t>So it's hard to find (or guess) the private key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839" y="273240"/>
            <a:ext cx="8229240" cy="564960"/>
          </a:xfrm>
        </p:spPr>
        <p:txBody>
          <a:bodyPr/>
          <a:lstStyle/>
          <a:p>
            <a:pPr>
              <a:buNone/>
            </a:pPr>
            <a:r>
              <a:rPr lang="en-US" dirty="0" smtClean="0"/>
              <a:t>How </a:t>
            </a:r>
            <a:r>
              <a:rPr lang="en-US" dirty="0" smtClean="0"/>
              <a:t>sending a </a:t>
            </a:r>
            <a:r>
              <a:rPr lang="en-US" dirty="0" smtClean="0"/>
              <a:t>message works logically</a:t>
            </a:r>
            <a:endParaRPr lang="en-US" dirty="0"/>
          </a:p>
        </p:txBody>
      </p:sp>
      <p:sp>
        <p:nvSpPr>
          <p:cNvPr id="3" name="Content Placeholder 2"/>
          <p:cNvSpPr>
            <a:spLocks noGrp="1"/>
          </p:cNvSpPr>
          <p:nvPr>
            <p:ph idx="1"/>
          </p:nvPr>
        </p:nvSpPr>
        <p:spPr>
          <a:xfrm>
            <a:off x="456839" y="1066800"/>
            <a:ext cx="8229240" cy="5486400"/>
          </a:xfrm>
        </p:spPr>
        <p:txBody>
          <a:bodyPr>
            <a:noAutofit/>
          </a:bodyPr>
          <a:lstStyle/>
          <a:p>
            <a:r>
              <a:rPr lang="en-US" sz="2800" dirty="0" smtClean="0"/>
              <a:t>Suppose there are two primes</a:t>
            </a:r>
          </a:p>
          <a:p>
            <a:pPr lvl="1"/>
            <a:r>
              <a:rPr lang="en-US" sz="2400" dirty="0" smtClean="0"/>
              <a:t>Say 23 and 47,  Let’s call 47 the private key</a:t>
            </a:r>
          </a:p>
          <a:p>
            <a:pPr lvl="1"/>
            <a:r>
              <a:rPr lang="en-US" sz="2400" dirty="0" smtClean="0"/>
              <a:t>Public key = 23 * 47 =  1081</a:t>
            </a:r>
          </a:p>
          <a:p>
            <a:r>
              <a:rPr lang="en-US" sz="2800" dirty="0" smtClean="0"/>
              <a:t>Alice gets Bob’s Public key, 1081, encodes her message with it</a:t>
            </a:r>
            <a:r>
              <a:rPr lang="en-US" sz="2800" dirty="0" smtClean="0"/>
              <a:t>.</a:t>
            </a:r>
          </a:p>
          <a:p>
            <a:r>
              <a:rPr lang="en-US" sz="2800" dirty="0" smtClean="0"/>
              <a:t>Physically we scramble the bits of the message with the bits of the public key</a:t>
            </a:r>
            <a:endParaRPr lang="en-US" sz="2800" dirty="0" smtClean="0"/>
          </a:p>
          <a:p>
            <a:r>
              <a:rPr lang="en-US" sz="2800" dirty="0" smtClean="0"/>
              <a:t>Logically </a:t>
            </a:r>
            <a:r>
              <a:rPr lang="en-US" sz="2800" dirty="0" smtClean="0"/>
              <a:t>(in this lecture) we </a:t>
            </a:r>
            <a:r>
              <a:rPr lang="en-US" sz="2800" dirty="0" smtClean="0"/>
              <a:t>place the </a:t>
            </a:r>
            <a:r>
              <a:rPr lang="en-US" sz="2800" dirty="0" smtClean="0"/>
              <a:t>message in an envelope and </a:t>
            </a:r>
            <a:r>
              <a:rPr lang="en-US" sz="2800" dirty="0" smtClean="0"/>
              <a:t>write </a:t>
            </a:r>
            <a:r>
              <a:rPr lang="en-US" sz="2800" dirty="0" smtClean="0"/>
              <a:t>the public key on the envelope.</a:t>
            </a:r>
          </a:p>
          <a:p>
            <a:r>
              <a:rPr lang="en-US" sz="2800" dirty="0" smtClean="0"/>
              <a:t>We send the envelope to Bob, every one can see the public key on the envelope, but they can’t decipher the </a:t>
            </a:r>
            <a:r>
              <a:rPr lang="en-US" sz="2800" dirty="0" smtClean="0"/>
              <a:t>message</a:t>
            </a:r>
            <a:endParaRPr lang="en-US" sz="2800" dirty="0" smtClean="0"/>
          </a:p>
        </p:txBody>
      </p:sp>
    </p:spTree>
    <p:extLst>
      <p:ext uri="{BB962C8B-B14F-4D97-AF65-F5344CB8AC3E}">
        <p14:creationId xmlns:p14="http://schemas.microsoft.com/office/powerpoint/2010/main" val="599741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839" y="273240"/>
            <a:ext cx="8229240" cy="564960"/>
          </a:xfrm>
        </p:spPr>
        <p:txBody>
          <a:bodyPr/>
          <a:lstStyle/>
          <a:p>
            <a:pPr>
              <a:buNone/>
            </a:pPr>
            <a:r>
              <a:rPr lang="en-US" dirty="0" smtClean="0"/>
              <a:t>How </a:t>
            </a:r>
            <a:r>
              <a:rPr lang="en-US" dirty="0" smtClean="0"/>
              <a:t>receiving </a:t>
            </a:r>
            <a:r>
              <a:rPr lang="en-US" dirty="0" smtClean="0"/>
              <a:t>a </a:t>
            </a:r>
            <a:r>
              <a:rPr lang="en-US" dirty="0" smtClean="0"/>
              <a:t>message works logically</a:t>
            </a:r>
            <a:endParaRPr lang="en-US" dirty="0"/>
          </a:p>
        </p:txBody>
      </p:sp>
      <p:sp>
        <p:nvSpPr>
          <p:cNvPr id="3" name="Content Placeholder 2"/>
          <p:cNvSpPr>
            <a:spLocks noGrp="1"/>
          </p:cNvSpPr>
          <p:nvPr>
            <p:ph idx="1"/>
          </p:nvPr>
        </p:nvSpPr>
        <p:spPr>
          <a:xfrm>
            <a:off x="456839" y="1066800"/>
            <a:ext cx="8229240" cy="5486400"/>
          </a:xfrm>
        </p:spPr>
        <p:txBody>
          <a:bodyPr>
            <a:noAutofit/>
          </a:bodyPr>
          <a:lstStyle/>
          <a:p>
            <a:r>
              <a:rPr lang="en-US" sz="2800" dirty="0" smtClean="0"/>
              <a:t>When the message is received it can be decoded</a:t>
            </a:r>
          </a:p>
          <a:p>
            <a:endParaRPr lang="en-US" sz="2800" dirty="0" smtClean="0"/>
          </a:p>
          <a:p>
            <a:r>
              <a:rPr lang="en-US" sz="2800" dirty="0" smtClean="0"/>
              <a:t>Physically, the message is unscrambled using the two factors of the public key. Unscrambling and scrambling are designed to make this easy if you know the factors.</a:t>
            </a:r>
          </a:p>
          <a:p>
            <a:endParaRPr lang="en-US" sz="2800" dirty="0" smtClean="0"/>
          </a:p>
          <a:p>
            <a:r>
              <a:rPr lang="en-US" sz="2800" dirty="0" smtClean="0"/>
              <a:t>Logically in todays lecture, Bob will demonstrate that he knows the key, by dividing the public key by one of the factors. If there is no remainder, he has demonstrated that he has factored the public key, and he is allowed to open the envelope.</a:t>
            </a:r>
            <a:endParaRPr lang="en-US" sz="28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7813"/>
            <a:ext cx="8229600" cy="113665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What is a network?</a:t>
            </a:r>
          </a:p>
        </p:txBody>
      </p:sp>
      <p:sp>
        <p:nvSpPr>
          <p:cNvPr id="3" name="Text Placeholder 2"/>
          <p:cNvSpPr txBox="1">
            <a:spLocks noGrp="1"/>
          </p:cNvSpPr>
          <p:nvPr>
            <p:ph type="body" idx="4294967295"/>
          </p:nvPr>
        </p:nvSpPr>
        <p:spPr>
          <a:xfrm>
            <a:off x="0" y="1604963"/>
            <a:ext cx="8229600" cy="4525962"/>
          </a:xfrm>
        </p:spPr>
        <p:txBody>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a:latin typeface="TeXGyreAdventor" pitchFamily="18"/>
              </a:rPr>
              <a:t>A bunch of connected components</a:t>
            </a:r>
          </a:p>
          <a:p>
            <a:pPr lvl="0"/>
            <a:r>
              <a:rPr lang="en-US">
                <a:latin typeface="TeXGyreAdventor" pitchFamily="18"/>
              </a:rPr>
              <a:t>Components are called nodes</a:t>
            </a:r>
          </a:p>
          <a:p>
            <a:pPr lvl="0"/>
            <a:r>
              <a:rPr lang="en-US">
                <a:latin typeface="TeXGyreAdventor" pitchFamily="18"/>
              </a:rPr>
              <a:t>Connections are called links</a:t>
            </a:r>
          </a:p>
        </p:txBody>
      </p:sp>
      <p:sp>
        <p:nvSpPr>
          <p:cNvPr id="4" name="Freeform 3"/>
          <p:cNvSpPr/>
          <p:nvPr/>
        </p:nvSpPr>
        <p:spPr>
          <a:xfrm>
            <a:off x="2764440" y="3945600"/>
            <a:ext cx="1224000" cy="1224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0C0C0"/>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node</a:t>
            </a:r>
          </a:p>
        </p:txBody>
      </p:sp>
      <p:sp>
        <p:nvSpPr>
          <p:cNvPr id="5" name="Freeform 4"/>
          <p:cNvSpPr/>
          <p:nvPr/>
        </p:nvSpPr>
        <p:spPr>
          <a:xfrm>
            <a:off x="7171199" y="3945600"/>
            <a:ext cx="1224000" cy="1224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0C0C0"/>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node</a:t>
            </a:r>
          </a:p>
        </p:txBody>
      </p:sp>
      <p:cxnSp>
        <p:nvCxnSpPr>
          <p:cNvPr id="6" name="Straight Arrow Connector 5"/>
          <p:cNvCxnSpPr>
            <a:stCxn id="4" idx="10"/>
            <a:endCxn id="5" idx="6"/>
          </p:cNvCxnSpPr>
          <p:nvPr/>
        </p:nvCxnSpPr>
        <p:spPr>
          <a:xfrm>
            <a:off x="3988440" y="4557600"/>
            <a:ext cx="3182759" cy="0"/>
          </a:xfrm>
          <a:prstGeom prst="straightConnector1">
            <a:avLst/>
          </a:prstGeom>
          <a:noFill/>
          <a:ln w="0">
            <a:solidFill>
              <a:srgbClr val="000000"/>
            </a:solidFill>
            <a:prstDash val="soli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noAutofit/>
          </a:bodyPr>
          <a:lstStyle/>
          <a:p>
            <a:pPr algn="ctr">
              <a:buNone/>
            </a:pPr>
            <a:r>
              <a:rPr lang="en-US" sz="4000" b="1" dirty="0" smtClean="0"/>
              <a:t>Let’s play a game</a:t>
            </a:r>
            <a:endParaRPr lang="en-US" sz="4000" b="1" dirty="0"/>
          </a:p>
        </p:txBody>
      </p:sp>
      <p:sp>
        <p:nvSpPr>
          <p:cNvPr id="3" name="Content Placeholder 2"/>
          <p:cNvSpPr>
            <a:spLocks noGrp="1"/>
          </p:cNvSpPr>
          <p:nvPr>
            <p:ph idx="1"/>
          </p:nvPr>
        </p:nvSpPr>
        <p:spPr>
          <a:xfrm>
            <a:off x="457380" y="1432921"/>
            <a:ext cx="8229240" cy="3977279"/>
          </a:xfrm>
        </p:spPr>
        <p:txBody>
          <a:bodyPr>
            <a:noAutofit/>
          </a:bodyPr>
          <a:lstStyle/>
          <a:p>
            <a:pPr lvl="0"/>
            <a:r>
              <a:rPr lang="en-US" sz="3200" dirty="0" smtClean="0"/>
              <a:t>Let’s pretend we’re the internet</a:t>
            </a:r>
          </a:p>
          <a:p>
            <a:pPr lvl="0"/>
            <a:r>
              <a:rPr lang="en-US" sz="3200" dirty="0" smtClean="0"/>
              <a:t>Messages are passed from one node (Person) to another node (Person) via a router (me)</a:t>
            </a:r>
          </a:p>
          <a:p>
            <a:r>
              <a:rPr lang="en-US" sz="3200" dirty="0" smtClean="0"/>
              <a:t>Nobody  is allowed to speak unless specifically asked, but they can communicate by sending messages.</a:t>
            </a:r>
            <a:endParaRPr lang="en-US" sz="3200" dirty="0"/>
          </a:p>
          <a:p>
            <a:pPr lvl="0"/>
            <a:r>
              <a:rPr lang="en-US" sz="3200" dirty="0" smtClean="0"/>
              <a:t>Messages are note </a:t>
            </a:r>
            <a:r>
              <a:rPr lang="en-US" sz="3200" dirty="0"/>
              <a:t>cards that </a:t>
            </a:r>
            <a:r>
              <a:rPr lang="en-US" sz="3200" dirty="0" smtClean="0"/>
              <a:t>are labelled with the recipient and  </a:t>
            </a:r>
            <a:r>
              <a:rPr lang="en-US" sz="3200" dirty="0"/>
              <a:t>handed from </a:t>
            </a:r>
            <a:r>
              <a:rPr lang="en-US" sz="3200" dirty="0" smtClean="0"/>
              <a:t>router to router until reaching the recipient.</a:t>
            </a:r>
          </a:p>
          <a:p>
            <a:pPr lvl="0"/>
            <a:r>
              <a:rPr lang="en-US" sz="3200" dirty="0" smtClean="0"/>
              <a:t>Everyone </a:t>
            </a:r>
            <a:r>
              <a:rPr lang="en-US" sz="3200" dirty="0"/>
              <a:t>can see these messages – unencrypted.</a:t>
            </a:r>
          </a:p>
          <a:p>
            <a:endParaRPr lang="en-US" sz="3200" dirty="0"/>
          </a:p>
          <a:p>
            <a:endParaRPr lang="en-US" sz="3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839" y="273240"/>
            <a:ext cx="8229240" cy="793560"/>
          </a:xfrm>
        </p:spPr>
        <p:txBody>
          <a:bodyPr/>
          <a:lstStyle/>
          <a:p>
            <a:pPr>
              <a:buNone/>
            </a:pPr>
            <a:r>
              <a:rPr lang="en-US" dirty="0" smtClean="0"/>
              <a:t>Encrypted Messages</a:t>
            </a:r>
            <a:endParaRPr lang="en-US" dirty="0"/>
          </a:p>
        </p:txBody>
      </p:sp>
      <p:sp>
        <p:nvSpPr>
          <p:cNvPr id="3" name="Content Placeholder 2"/>
          <p:cNvSpPr>
            <a:spLocks noGrp="1"/>
          </p:cNvSpPr>
          <p:nvPr>
            <p:ph idx="1"/>
          </p:nvPr>
        </p:nvSpPr>
        <p:spPr>
          <a:xfrm>
            <a:off x="457380" y="1219200"/>
            <a:ext cx="8229240" cy="3977279"/>
          </a:xfrm>
        </p:spPr>
        <p:txBody>
          <a:bodyPr>
            <a:noAutofit/>
          </a:bodyPr>
          <a:lstStyle/>
          <a:p>
            <a:pPr lvl="0"/>
            <a:r>
              <a:rPr lang="en-US" sz="3200" dirty="0" smtClean="0"/>
              <a:t>Message can also be placed inside an envelope (encrypted) with a number N (public key) written on it.  </a:t>
            </a:r>
          </a:p>
          <a:p>
            <a:pPr lvl="0"/>
            <a:r>
              <a:rPr lang="en-US" sz="3200" dirty="0" smtClean="0"/>
              <a:t>Write a message on card, place it in envelope and write the public key and the recipient on the Envelope.</a:t>
            </a:r>
          </a:p>
          <a:p>
            <a:pPr lvl="0"/>
            <a:r>
              <a:rPr lang="en-US" sz="3200" dirty="0" smtClean="0"/>
              <a:t>The envelope cannot be opened or read unless a factor F (private key),  for  N is known.  </a:t>
            </a:r>
          </a:p>
          <a:p>
            <a:pPr lvl="0"/>
            <a:r>
              <a:rPr lang="en-US" sz="3200" dirty="0" smtClean="0"/>
              <a:t>These messages are considered – encrypted.</a:t>
            </a:r>
          </a:p>
          <a:p>
            <a:pPr>
              <a:buNone/>
            </a:pPr>
            <a:r>
              <a:rPr lang="en-US" sz="3200" dirty="0" smtClean="0"/>
              <a:t> </a:t>
            </a:r>
          </a:p>
          <a:p>
            <a:endParaRPr lang="en-US" sz="3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Exploits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As the game demonstrates, even with perfect encryption secrets can be come known.</a:t>
            </a:r>
          </a:p>
          <a:p>
            <a:endParaRPr lang="en-US" sz="3200" dirty="0"/>
          </a:p>
          <a:p>
            <a:r>
              <a:rPr lang="en-US" sz="3200" dirty="0" smtClean="0"/>
              <a:t>Here we exploit the nature of the internet, rather than the encryption mechanism. The attacker is thinking outside the box.</a:t>
            </a:r>
          </a:p>
          <a:p>
            <a:endParaRPr lang="en-US" sz="3200" dirty="0"/>
          </a:p>
          <a:p>
            <a:r>
              <a:rPr lang="en-US" sz="3200" dirty="0" smtClean="0"/>
              <a:t>A mechanism is only as strong as its weakest link.</a:t>
            </a:r>
            <a:endParaRPr lang="en-US" sz="3200" dirty="0"/>
          </a:p>
        </p:txBody>
      </p:sp>
    </p:spTree>
    <p:extLst>
      <p:ext uri="{BB962C8B-B14F-4D97-AF65-F5344CB8AC3E}">
        <p14:creationId xmlns:p14="http://schemas.microsoft.com/office/powerpoint/2010/main" val="5407711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err="1" smtClean="0"/>
              <a:t>GenCyber</a:t>
            </a:r>
            <a:r>
              <a:rPr lang="en-US" dirty="0" smtClean="0"/>
              <a:t> Principles</a:t>
            </a:r>
            <a:endParaRPr lang="en-US" dirty="0"/>
          </a:p>
        </p:txBody>
      </p:sp>
      <p:sp>
        <p:nvSpPr>
          <p:cNvPr id="3" name="Content Placeholder 2"/>
          <p:cNvSpPr>
            <a:spLocks noGrp="1"/>
          </p:cNvSpPr>
          <p:nvPr>
            <p:ph idx="1"/>
          </p:nvPr>
        </p:nvSpPr>
        <p:spPr>
          <a:xfrm>
            <a:off x="628650" y="1295400"/>
            <a:ext cx="7886700" cy="5257800"/>
          </a:xfrm>
        </p:spPr>
        <p:txBody>
          <a:bodyPr>
            <a:normAutofit/>
          </a:bodyPr>
          <a:lstStyle/>
          <a:p>
            <a:r>
              <a:rPr lang="en-US" sz="2800" dirty="0" smtClean="0"/>
              <a:t>The 10 Gen Cyber Principles help us build systems that are resistant to these outside the box exploits.</a:t>
            </a:r>
          </a:p>
          <a:p>
            <a:pPr lvl="1"/>
            <a:r>
              <a:rPr lang="en-US" sz="2400" dirty="0"/>
              <a:t>Modularity</a:t>
            </a:r>
          </a:p>
          <a:p>
            <a:pPr lvl="1"/>
            <a:r>
              <a:rPr lang="en-US" sz="2400" dirty="0"/>
              <a:t>Resource Encapsulation</a:t>
            </a:r>
          </a:p>
          <a:p>
            <a:pPr lvl="1"/>
            <a:r>
              <a:rPr lang="en-US" sz="2400" dirty="0"/>
              <a:t>Abstraction</a:t>
            </a:r>
          </a:p>
          <a:p>
            <a:pPr lvl="1"/>
            <a:r>
              <a:rPr lang="en-US" sz="2400" dirty="0"/>
              <a:t>Information Hiding</a:t>
            </a:r>
          </a:p>
          <a:p>
            <a:pPr lvl="1"/>
            <a:r>
              <a:rPr lang="en-US" sz="2400" dirty="0"/>
              <a:t>Layering</a:t>
            </a:r>
          </a:p>
          <a:p>
            <a:pPr lvl="1"/>
            <a:r>
              <a:rPr lang="en-US" sz="2400" dirty="0"/>
              <a:t>Least </a:t>
            </a:r>
            <a:r>
              <a:rPr lang="en-US" sz="2400" dirty="0" err="1"/>
              <a:t>Privelege</a:t>
            </a:r>
            <a:endParaRPr lang="en-US" sz="2400" dirty="0"/>
          </a:p>
          <a:p>
            <a:pPr lvl="1"/>
            <a:r>
              <a:rPr lang="en-US" sz="2400" dirty="0"/>
              <a:t>Process Isolation</a:t>
            </a:r>
          </a:p>
          <a:p>
            <a:pPr lvl="1"/>
            <a:r>
              <a:rPr lang="en-US" sz="2400" dirty="0"/>
              <a:t>Domain Separation</a:t>
            </a:r>
          </a:p>
          <a:p>
            <a:pPr lvl="1"/>
            <a:r>
              <a:rPr lang="en-US" sz="2400" dirty="0"/>
              <a:t>Simplicity</a:t>
            </a:r>
          </a:p>
          <a:p>
            <a:pPr lvl="1"/>
            <a:endParaRPr lang="en-US" sz="2400" dirty="0"/>
          </a:p>
        </p:txBody>
      </p:sp>
    </p:spTree>
    <p:extLst>
      <p:ext uri="{BB962C8B-B14F-4D97-AF65-F5344CB8AC3E}">
        <p14:creationId xmlns:p14="http://schemas.microsoft.com/office/powerpoint/2010/main" val="2646022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7813"/>
            <a:ext cx="8229600" cy="113665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What is a network?</a:t>
            </a:r>
          </a:p>
        </p:txBody>
      </p:sp>
      <p:sp>
        <p:nvSpPr>
          <p:cNvPr id="3" name="Text Placeholder 2"/>
          <p:cNvSpPr txBox="1">
            <a:spLocks noGrp="1"/>
          </p:cNvSpPr>
          <p:nvPr>
            <p:ph type="body" idx="4294967295"/>
          </p:nvPr>
        </p:nvSpPr>
        <p:spPr>
          <a:xfrm>
            <a:off x="0" y="1604963"/>
            <a:ext cx="8229600" cy="4525962"/>
          </a:xfrm>
        </p:spPr>
        <p:txBody>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a:latin typeface="TeXGyreAdventor" pitchFamily="18"/>
              </a:rPr>
              <a:t>A bunch of connected components</a:t>
            </a:r>
          </a:p>
          <a:p>
            <a:pPr lvl="0"/>
            <a:r>
              <a:rPr lang="en-US">
                <a:latin typeface="TeXGyreAdventor" pitchFamily="18"/>
              </a:rPr>
              <a:t>Components are called nodes</a:t>
            </a:r>
          </a:p>
          <a:p>
            <a:pPr lvl="0"/>
            <a:r>
              <a:rPr lang="en-US">
                <a:latin typeface="TeXGyreAdventor" pitchFamily="18"/>
              </a:rPr>
              <a:t>Connections are called links</a:t>
            </a:r>
          </a:p>
        </p:txBody>
      </p:sp>
      <p:cxnSp>
        <p:nvCxnSpPr>
          <p:cNvPr id="4" name="Straight Arrow Connector 3"/>
          <p:cNvCxnSpPr/>
          <p:nvPr/>
        </p:nvCxnSpPr>
        <p:spPr>
          <a:xfrm>
            <a:off x="3988440" y="4557600"/>
            <a:ext cx="3182759" cy="0"/>
          </a:xfrm>
          <a:prstGeom prst="straightConnector1">
            <a:avLst/>
          </a:prstGeom>
          <a:noFill/>
          <a:ln w="0">
            <a:solidFill>
              <a:srgbClr val="000000"/>
            </a:solidFill>
            <a:prstDash val="solid"/>
          </a:ln>
        </p:spPr>
      </p:cxnSp>
      <p:pic>
        <p:nvPicPr>
          <p:cNvPr id="5" name="Picture 4"/>
          <p:cNvPicPr>
            <a:picLocks noChangeAspect="1"/>
          </p:cNvPicPr>
          <p:nvPr/>
        </p:nvPicPr>
        <p:blipFill>
          <a:blip r:embed="rId3" cstate="print">
            <a:alphaModFix/>
            <a:lum/>
          </a:blip>
          <a:srcRect/>
          <a:stretch>
            <a:fillRect/>
          </a:stretch>
        </p:blipFill>
        <p:spPr>
          <a:xfrm>
            <a:off x="2899080" y="4006079"/>
            <a:ext cx="1105919" cy="1105919"/>
          </a:xfrm>
          <a:prstGeom prst="rect">
            <a:avLst/>
          </a:prstGeom>
          <a:noFill/>
          <a:ln>
            <a:noFill/>
          </a:ln>
        </p:spPr>
      </p:pic>
      <p:pic>
        <p:nvPicPr>
          <p:cNvPr id="6" name="Picture 5"/>
          <p:cNvPicPr>
            <a:picLocks noChangeAspect="1"/>
          </p:cNvPicPr>
          <p:nvPr/>
        </p:nvPicPr>
        <p:blipFill>
          <a:blip r:embed="rId4" cstate="print">
            <a:alphaModFix/>
            <a:lum/>
          </a:blip>
          <a:srcRect/>
          <a:stretch>
            <a:fillRect/>
          </a:stretch>
        </p:blipFill>
        <p:spPr>
          <a:xfrm>
            <a:off x="7137720" y="3914640"/>
            <a:ext cx="1473839" cy="13010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An example network</a:t>
            </a:r>
          </a:p>
        </p:txBody>
      </p:sp>
      <p:sp>
        <p:nvSpPr>
          <p:cNvPr id="3" name="Text Placeholder 2"/>
          <p:cNvSpPr txBox="1">
            <a:spLocks noGrp="1"/>
          </p:cNvSpPr>
          <p:nvPr>
            <p:ph type="body" idx="4294967295"/>
          </p:nvPr>
        </p:nvSpPr>
        <p:spPr>
          <a:xfrm>
            <a:off x="0" y="1604963"/>
            <a:ext cx="8229600" cy="3976687"/>
          </a:xfrm>
        </p:spPr>
        <p:txBody>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2600">
                <a:latin typeface="TeXGyreAdventor" pitchFamily="18"/>
              </a:rPr>
              <a:t>How is a message sent</a:t>
            </a:r>
            <a:br>
              <a:rPr lang="en-US" sz="2600">
                <a:latin typeface="TeXGyreAdventor" pitchFamily="18"/>
              </a:rPr>
            </a:br>
            <a:r>
              <a:rPr lang="en-US" sz="2600">
                <a:latin typeface="TeXGyreAdventor" pitchFamily="18"/>
              </a:rPr>
              <a:t>from 1 to 4?</a:t>
            </a:r>
          </a:p>
        </p:txBody>
      </p:sp>
      <p:pic>
        <p:nvPicPr>
          <p:cNvPr id="4" name="Picture 3"/>
          <p:cNvPicPr>
            <a:picLocks noChangeAspect="1"/>
          </p:cNvPicPr>
          <p:nvPr/>
        </p:nvPicPr>
        <p:blipFill>
          <a:blip r:embed="rId3" cstate="print">
            <a:alphaModFix/>
            <a:lum/>
          </a:blip>
          <a:srcRect/>
          <a:stretch>
            <a:fillRect/>
          </a:stretch>
        </p:blipFill>
        <p:spPr>
          <a:xfrm>
            <a:off x="6115679" y="3237840"/>
            <a:ext cx="728640" cy="484920"/>
          </a:xfrm>
          <a:prstGeom prst="rect">
            <a:avLst/>
          </a:prstGeom>
          <a:noFill/>
          <a:ln>
            <a:noFill/>
          </a:ln>
        </p:spPr>
      </p:pic>
      <p:pic>
        <p:nvPicPr>
          <p:cNvPr id="5" name="Picture 4"/>
          <p:cNvPicPr>
            <a:picLocks noChangeAspect="1"/>
          </p:cNvPicPr>
          <p:nvPr/>
        </p:nvPicPr>
        <p:blipFill>
          <a:blip r:embed="rId3" cstate="print">
            <a:alphaModFix/>
            <a:lum/>
          </a:blip>
          <a:srcRect/>
          <a:stretch>
            <a:fillRect/>
          </a:stretch>
        </p:blipFill>
        <p:spPr>
          <a:xfrm>
            <a:off x="6115679" y="3238200"/>
            <a:ext cx="728640" cy="484920"/>
          </a:xfrm>
          <a:prstGeom prst="rect">
            <a:avLst/>
          </a:prstGeom>
          <a:noFill/>
          <a:ln>
            <a:noFill/>
          </a:ln>
        </p:spPr>
      </p:pic>
      <p:pic>
        <p:nvPicPr>
          <p:cNvPr id="6" name="Picture 5"/>
          <p:cNvPicPr>
            <a:picLocks noChangeAspect="1"/>
          </p:cNvPicPr>
          <p:nvPr/>
        </p:nvPicPr>
        <p:blipFill>
          <a:blip r:embed="rId4" cstate="print">
            <a:alphaModFix/>
            <a:lum/>
          </a:blip>
          <a:srcRect/>
          <a:stretch>
            <a:fillRect/>
          </a:stretch>
        </p:blipFill>
        <p:spPr>
          <a:xfrm>
            <a:off x="4429440" y="1460519"/>
            <a:ext cx="4047119" cy="40327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evt="onBegin" delay="0">
                          <p:tn val="2"/>
                        </p:cond>
                      </p:stCondLst>
                      <p:childTnLst>
                        <p:par>
                          <p:cTn id="4" fill="hold">
                            <p:stCondLst>
                              <p:cond delay="0"/>
                            </p:stCondLst>
                            <p:childTnLst>
                              <p:par>
                                <p:cTn id="5" presetClass="entr"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Class="path" accel="500" decel="500" fill="hold" nodeType="clickEffect">
                                  <p:stCondLst>
                                    <p:cond delay="0"/>
                                  </p:stCondLst>
                                  <p:childTnLst>
                                    <p:animMotion origin="layout" path="m0-9.44670283620911E-005v0.220068514252807">
                                      <p:cBhvr>
                                        <p:cTn id="11" dur="1000" fill="hold"/>
                                        <p:tgtEl>
                                          <p:spTgt spid="4"/>
                                        </p:tgtEl>
                                      </p:cBhvr>
                                    </p:animMotion>
                                  </p:childTnLst>
                                </p:cTn>
                              </p:par>
                            </p:childTnLst>
                          </p:cTn>
                        </p:par>
                      </p:childTnLst>
                    </p:cTn>
                  </p:par>
                  <p:par>
                    <p:cTn id="12" fill="hold">
                      <p:stCondLst>
                        <p:cond delay="indefinite"/>
                      </p:stCondLst>
                      <p:childTnLst>
                        <p:par>
                          <p:cTn id="13" fill="hold">
                            <p:stCondLst>
                              <p:cond delay="0"/>
                            </p:stCondLst>
                            <p:childTnLst>
                              <p:par>
                                <p:cTn id="14" presetClass="exit" fill="hold" nodeType="clickEffect">
                                  <p:stCondLst>
                                    <p:cond delay="0"/>
                                  </p:stCondLst>
                                  <p:childTnLst>
                                    <p:animEffect transition="out" filter="fade">
                                      <p:cBhvr>
                                        <p:cTn id="15" dur="1000"/>
                                        <p:tgtEl>
                                          <p:spTgt spid="4"/>
                                        </p:tgtEl>
                                      </p:cBhvr>
                                    </p:animEffect>
                                    <p:set>
                                      <p:cBhvr>
                                        <p:cTn id="16" dur="1" fill="hold">
                                          <p:stCondLst>
                                            <p:cond delay="1000"/>
                                          </p:stCondLst>
                                        </p:cTn>
                                        <p:tgtEl>
                                          <p:spTgt spid="4"/>
                                        </p:tgtEl>
                                        <p:attrNameLst>
                                          <p:attrName>style.visibility</p:attrName>
                                        </p:attrNameLst>
                                      </p:cBhvr>
                                      <p:to>
                                        <p:strVal val="hidden"/>
                                      </p:to>
                                    </p:set>
                                  </p:childTnLst>
                                </p:cTn>
                              </p:par>
                              <p:par>
                                <p:cTn id="17" presetClass="entr"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Class="path" accel="500" decel="500" fill="hold" nodeType="clickEffect">
                                  <p:stCondLst>
                                    <p:cond delay="0"/>
                                  </p:stCondLst>
                                  <p:childTnLst>
                                    <p:animMotion origin="layout" path="m2.60578938423708E-005 0h-0.166115107913669">
                                      <p:cBhvr>
                                        <p:cTn id="23" dur="1000" fill="hold"/>
                                        <p:tgtEl>
                                          <p:spTgt spid="5"/>
                                        </p:tgtEl>
                                      </p:cBhvr>
                                    </p:animMotion>
                                  </p:childTnLst>
                                </p:cTn>
                              </p:par>
                            </p:childTnLst>
                          </p:cTn>
                        </p:par>
                        <p:par>
                          <p:cTn id="24" fill="hold">
                            <p:stCondLst>
                              <p:cond delay="1000"/>
                            </p:stCondLst>
                            <p:childTnLst>
                              <p:par>
                                <p:cTn id="25" presetClass="path" accel="500" decel="500" fill="hold" nodeType="afterEffect">
                                  <p:stCondLst>
                                    <p:cond delay="0"/>
                                  </p:stCondLst>
                                  <p:childTnLst>
                                    <p:animMotion origin="layout" path="m-0.162241504725889 0.00439586978710999 0.164594477374584 0.223705179398148">
                                      <p:cBhvr>
                                        <p:cTn id="26" dur="1000" fill="hold"/>
                                        <p:tgtEl>
                                          <p:spTgt spid="5"/>
                                        </p:tgtEl>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Sending a message</a:t>
            </a:r>
          </a:p>
        </p:txBody>
      </p:sp>
      <p:sp>
        <p:nvSpPr>
          <p:cNvPr id="3" name="Text Placeholder 2"/>
          <p:cNvSpPr txBox="1">
            <a:spLocks noGrp="1"/>
          </p:cNvSpPr>
          <p:nvPr>
            <p:ph type="body" idx="4294967295"/>
          </p:nvPr>
        </p:nvSpPr>
        <p:spPr>
          <a:xfrm>
            <a:off x="0" y="1604963"/>
            <a:ext cx="8229600" cy="3976687"/>
          </a:xfrm>
        </p:spPr>
        <p:txBody>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2600">
                <a:latin typeface="TeXGyreAdventor" pitchFamily="18"/>
              </a:rPr>
              <a:t>How is a message sent from 1 to 5?</a:t>
            </a:r>
          </a:p>
        </p:txBody>
      </p:sp>
      <p:pic>
        <p:nvPicPr>
          <p:cNvPr id="4" name="Picture 3"/>
          <p:cNvPicPr>
            <a:picLocks noChangeAspect="1"/>
          </p:cNvPicPr>
          <p:nvPr/>
        </p:nvPicPr>
        <p:blipFill>
          <a:blip r:embed="rId3" cstate="print">
            <a:alphaModFix/>
            <a:lum/>
          </a:blip>
          <a:srcRect/>
          <a:stretch>
            <a:fillRect/>
          </a:stretch>
        </p:blipFill>
        <p:spPr>
          <a:xfrm>
            <a:off x="3200400" y="2560319"/>
            <a:ext cx="731519" cy="484560"/>
          </a:xfrm>
          <a:prstGeom prst="rect">
            <a:avLst/>
          </a:prstGeom>
          <a:noFill/>
          <a:ln>
            <a:noFill/>
          </a:ln>
        </p:spPr>
      </p:pic>
      <p:pic>
        <p:nvPicPr>
          <p:cNvPr id="5" name="Picture 4"/>
          <p:cNvPicPr>
            <a:picLocks noChangeAspect="1"/>
          </p:cNvPicPr>
          <p:nvPr/>
        </p:nvPicPr>
        <p:blipFill>
          <a:blip r:embed="rId4" cstate="print">
            <a:alphaModFix/>
            <a:lum/>
          </a:blip>
          <a:srcRect/>
          <a:stretch>
            <a:fillRect/>
          </a:stretch>
        </p:blipFill>
        <p:spPr>
          <a:xfrm>
            <a:off x="2966759" y="2261160"/>
            <a:ext cx="5581800" cy="31892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evt="onBegin" delay="0">
                          <p:tn val="2"/>
                        </p:cond>
                      </p:stCondLst>
                      <p:childTnLst>
                        <p:par>
                          <p:cTn id="4" fill="hold">
                            <p:stCondLst>
                              <p:cond delay="0"/>
                            </p:stCondLst>
                            <p:childTnLst>
                              <p:par>
                                <p:cTn id="5" presetClass="entr"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Class="path" accel="500" decel="500" fill="hold" nodeType="clickEffect">
                                  <p:stCondLst>
                                    <p:cond delay="0"/>
                                  </p:stCondLst>
                                  <p:childTnLst>
                                    <p:animMotion origin="layout" path="m0 0.00467191601049869c0.12 0.306666666666667 0.12 0.306666666666667 0.12 0.306666666666667l0.12-0.306666666666667h0.24l-0.12 0.293333333333333">
                                      <p:cBhvr>
                                        <p:cTn id="11" dur="3000" fill="hold"/>
                                        <p:tgtEl>
                                          <p:spTgt spid="4"/>
                                        </p:tgtEl>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latin typeface="TeXGyreAdventor" pitchFamily="18"/>
              </a:rPr>
              <a:t>Routing</a:t>
            </a:r>
          </a:p>
        </p:txBody>
      </p:sp>
      <p:sp>
        <p:nvSpPr>
          <p:cNvPr id="3" name="Text Placeholder 2"/>
          <p:cNvSpPr txBox="1">
            <a:spLocks noGrp="1"/>
          </p:cNvSpPr>
          <p:nvPr>
            <p:ph type="body" idx="4294967295"/>
          </p:nvPr>
        </p:nvSpPr>
        <p:spPr>
          <a:xfrm>
            <a:off x="0" y="1892300"/>
            <a:ext cx="8229600" cy="3136900"/>
          </a:xfrm>
        </p:spPr>
        <p:txBody>
          <a:bodyPr>
            <a:noAutofit/>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3200" dirty="0">
                <a:latin typeface="TeXGyreAdventor" pitchFamily="18"/>
              </a:rPr>
              <a:t>Nodes route messages to other nodes using a routing </a:t>
            </a:r>
            <a:r>
              <a:rPr lang="en-US" sz="3200" dirty="0" smtClean="0">
                <a:latin typeface="TeXGyreAdventor" pitchFamily="18"/>
              </a:rPr>
              <a:t>table</a:t>
            </a:r>
          </a:p>
          <a:p>
            <a:pPr lvl="0"/>
            <a:endParaRPr lang="en-US" sz="3200" dirty="0">
              <a:latin typeface="TeXGyreAdventor" pitchFamily="18"/>
            </a:endParaRPr>
          </a:p>
          <a:p>
            <a:pPr lvl="0"/>
            <a:r>
              <a:rPr lang="en-US" sz="3200" dirty="0">
                <a:latin typeface="TeXGyreAdventor" pitchFamily="18"/>
              </a:rPr>
              <a:t>We can trace the route a message </a:t>
            </a:r>
            <a:r>
              <a:rPr lang="en-US" sz="3200" dirty="0" smtClean="0">
                <a:latin typeface="TeXGyreAdventor" pitchFamily="18"/>
              </a:rPr>
              <a:t>takes</a:t>
            </a:r>
          </a:p>
          <a:p>
            <a:pPr lvl="0"/>
            <a:endParaRPr lang="en-US" sz="3200" dirty="0">
              <a:latin typeface="TeXGyreAdventor" pitchFamily="18"/>
            </a:endParaRPr>
          </a:p>
          <a:p>
            <a:pPr lvl="0"/>
            <a:r>
              <a:rPr lang="en-US" sz="3200" dirty="0">
                <a:latin typeface="TeXGyreAdventor" pitchFamily="18"/>
              </a:rPr>
              <a:t>We can also ping a node to determine if it is connected to the network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latin typeface="TeXGyreAdventor" pitchFamily="18"/>
              </a:rPr>
              <a:t>Identifying nodes</a:t>
            </a:r>
          </a:p>
        </p:txBody>
      </p:sp>
      <p:sp>
        <p:nvSpPr>
          <p:cNvPr id="3" name="Text Placeholder 2"/>
          <p:cNvSpPr txBox="1">
            <a:spLocks noGrp="1"/>
          </p:cNvSpPr>
          <p:nvPr>
            <p:ph type="body" idx="4294967295"/>
          </p:nvPr>
        </p:nvSpPr>
        <p:spPr>
          <a:xfrm>
            <a:off x="0" y="1604963"/>
            <a:ext cx="8229600" cy="3976687"/>
          </a:xfrm>
        </p:spPr>
        <p:txBody>
          <a:bodyPr>
            <a:normAutofit/>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3200" dirty="0">
                <a:latin typeface="TeXGyreAdventor" pitchFamily="18"/>
              </a:rPr>
              <a:t>Nodes are identified by an IP </a:t>
            </a:r>
            <a:r>
              <a:rPr lang="en-US" sz="3200" dirty="0" smtClean="0">
                <a:latin typeface="TeXGyreAdventor" pitchFamily="18"/>
              </a:rPr>
              <a:t>address</a:t>
            </a:r>
          </a:p>
          <a:p>
            <a:pPr lvl="0"/>
            <a:endParaRPr lang="en-US" sz="3200" dirty="0">
              <a:latin typeface="TeXGyreAdventor" pitchFamily="18"/>
            </a:endParaRPr>
          </a:p>
          <a:p>
            <a:pPr lvl="0"/>
            <a:r>
              <a:rPr lang="en-US" sz="3200" dirty="0">
                <a:latin typeface="TeXGyreAdventor" pitchFamily="18"/>
              </a:rPr>
              <a:t>IP addresses are made up of four sets of numbers that range from 0 to 255 (e.g., 138.47.33.202</a:t>
            </a:r>
            <a:r>
              <a:rPr lang="en-US" sz="3200" dirty="0" smtClean="0">
                <a:latin typeface="TeXGyreAdventor" pitchFamily="18"/>
              </a:rPr>
              <a:t>)</a:t>
            </a:r>
          </a:p>
          <a:p>
            <a:pPr lvl="0"/>
            <a:endParaRPr lang="en-US" sz="3200" dirty="0">
              <a:latin typeface="TeXGyreAdventor" pitchFamily="18"/>
            </a:endParaRPr>
          </a:p>
          <a:p>
            <a:pPr lvl="0"/>
            <a:r>
              <a:rPr lang="en-US" sz="3200" dirty="0">
                <a:latin typeface="TeXGyreAdventor" pitchFamily="18"/>
              </a:rPr>
              <a:t>How many unique IP addresses are there?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1805</TotalTime>
  <Words>1172</Words>
  <Application>Microsoft Office PowerPoint</Application>
  <PresentationFormat>On-screen Show (4:3)</PresentationFormat>
  <Paragraphs>213</Paragraphs>
  <Slides>43</Slides>
  <Notes>35</Notes>
  <HiddenSlides>1</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43</vt:i4>
      </vt:variant>
    </vt:vector>
  </HeadingPairs>
  <TitlesOfParts>
    <vt:vector size="56" baseType="lpstr">
      <vt:lpstr>Arial Unicode MS</vt:lpstr>
      <vt:lpstr>Arial</vt:lpstr>
      <vt:lpstr>Calibri</vt:lpstr>
      <vt:lpstr>Calibri Light</vt:lpstr>
      <vt:lpstr>Courier new</vt:lpstr>
      <vt:lpstr>StarSymbol</vt:lpstr>
      <vt:lpstr>Tahoma</vt:lpstr>
      <vt:lpstr>TeXGyreAdventor</vt:lpstr>
      <vt:lpstr>Times New Roman</vt:lpstr>
      <vt:lpstr>Venus Rising</vt:lpstr>
      <vt:lpstr>Custom Design</vt:lpstr>
      <vt:lpstr>Office Theme</vt:lpstr>
      <vt:lpstr>1_Office Theme</vt:lpstr>
      <vt:lpstr>GenCyber Camp</vt:lpstr>
      <vt:lpstr>PowerPoint Presentation</vt:lpstr>
      <vt:lpstr>What is a network?</vt:lpstr>
      <vt:lpstr>What is a network?</vt:lpstr>
      <vt:lpstr>What is a network?</vt:lpstr>
      <vt:lpstr>An example network</vt:lpstr>
      <vt:lpstr>Sending a message</vt:lpstr>
      <vt:lpstr>Routing</vt:lpstr>
      <vt:lpstr>Identifying nodes</vt:lpstr>
      <vt:lpstr>Identifying nodes</vt:lpstr>
      <vt:lpstr>Identifying nodes</vt:lpstr>
      <vt:lpstr>Identifying nodes</vt:lpstr>
      <vt:lpstr>Messages</vt:lpstr>
      <vt:lpstr>Messages</vt:lpstr>
      <vt:lpstr>Messages</vt:lpstr>
      <vt:lpstr>Packets</vt:lpstr>
      <vt:lpstr>Packets</vt:lpstr>
      <vt:lpstr>Packets</vt:lpstr>
      <vt:lpstr>Packets</vt:lpstr>
      <vt:lpstr>Reliability</vt:lpstr>
      <vt:lpstr>Shall we play a game?</vt:lpstr>
      <vt:lpstr>The real world?</vt:lpstr>
      <vt:lpstr>The real world?</vt:lpstr>
      <vt:lpstr>The real world?</vt:lpstr>
      <vt:lpstr>Here are Bob and Alice again...</vt:lpstr>
      <vt:lpstr>Bob creates a private and public key</vt:lpstr>
      <vt:lpstr>PowerPoint Presentation</vt:lpstr>
      <vt:lpstr>Why just numbers?</vt:lpstr>
      <vt:lpstr>How do we send more numbers?</vt:lpstr>
      <vt:lpstr>Prime factors</vt:lpstr>
      <vt:lpstr>Prime factors</vt:lpstr>
      <vt:lpstr>Prime factors</vt:lpstr>
      <vt:lpstr>Prime factors</vt:lpstr>
      <vt:lpstr>RSA-100</vt:lpstr>
      <vt:lpstr>RSA-100</vt:lpstr>
      <vt:lpstr>RSA-1024</vt:lpstr>
      <vt:lpstr>How RSA works...basically</vt:lpstr>
      <vt:lpstr>How sending a message works logically</vt:lpstr>
      <vt:lpstr>How receiving a message works logically</vt:lpstr>
      <vt:lpstr>Let’s play a game</vt:lpstr>
      <vt:lpstr>Encrypted Messages</vt:lpstr>
      <vt:lpstr>Exploits</vt:lpstr>
      <vt:lpstr>GenCyber Principles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II</dc:title>
  <dc:creator>Christian Duncan</dc:creator>
  <cp:lastModifiedBy>sheard</cp:lastModifiedBy>
  <cp:revision>139</cp:revision>
  <dcterms:created xsi:type="dcterms:W3CDTF">2008-05-02T16:56:41Z</dcterms:created>
  <dcterms:modified xsi:type="dcterms:W3CDTF">2016-07-14T16:53:07Z</dcterms:modified>
</cp:coreProperties>
</file>