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12"/>
  </p:notesMasterIdLst>
  <p:sldIdLst>
    <p:sldId id="555" r:id="rId2"/>
    <p:sldId id="546" r:id="rId3"/>
    <p:sldId id="547" r:id="rId4"/>
    <p:sldId id="548" r:id="rId5"/>
    <p:sldId id="549" r:id="rId6"/>
    <p:sldId id="550" r:id="rId7"/>
    <p:sldId id="551" r:id="rId8"/>
    <p:sldId id="552" r:id="rId9"/>
    <p:sldId id="553" r:id="rId10"/>
    <p:sldId id="55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07" autoAdjust="0"/>
    <p:restoredTop sz="82573" autoAdjust="0"/>
  </p:normalViewPr>
  <p:slideViewPr>
    <p:cSldViewPr snapToGrid="0" snapToObjects="1">
      <p:cViewPr varScale="1">
        <p:scale>
          <a:sx n="94" d="100"/>
          <a:sy n="94" d="100"/>
        </p:scale>
        <p:origin x="13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5038A-6E2F-9341-985E-059A2A23ADCA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66B65-C5CF-954B-AE4A-88FA41E02A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53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0" tIns="0" rIns="0" bIns="0">
            <a:noAutofit/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9682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noFill/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6D092C3-C5E5-C249-A10B-D79B7CF051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38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6D092C3-C5E5-C249-A10B-D79B7CF051D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9530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6D092C3-C5E5-C249-A10B-D79B7CF051D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9115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6D092C3-C5E5-C249-A10B-D79B7CF051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5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noFill/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6D092C3-C5E5-C249-A10B-D79B7CF051D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7487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2115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b="1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975167"/>
            <a:ext cx="8520600" cy="579097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8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5018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2115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b="1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8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6D092C3-C5E5-C249-A10B-D79B7CF051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1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91855"/>
            <a:ext cx="8520600" cy="667429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8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6D092C3-C5E5-C249-A10B-D79B7CF051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8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ounded Rectangle 7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noFill/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6D092C3-C5E5-C249-A10B-D79B7CF051D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5"/>
          <p:cNvSpPr txBox="1">
            <a:spLocks/>
          </p:cNvSpPr>
          <p:nvPr userDrawn="1"/>
        </p:nvSpPr>
        <p:spPr>
          <a:xfrm>
            <a:off x="0" y="6707883"/>
            <a:ext cx="9143999" cy="15077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CyberPDX Crypto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ypto.cyberpdx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ypto.cyberpdx.org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A534CC3-85C3-06F4-BCE5-F9FD045E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Sit at a table with a lockbox</a:t>
            </a:r>
          </a:p>
          <a:p>
            <a:r>
              <a:rPr lang="en-US"/>
              <a:t>Turn on computers</a:t>
            </a:r>
          </a:p>
          <a:p>
            <a:r>
              <a:rPr lang="en-US">
                <a:hlinkClick r:id="rId2"/>
              </a:rPr>
              <a:t>https://crypto.cyberpdx.org</a:t>
            </a:r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02ED3A-7E6E-4C3A-A3F7-29D111A9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Crypto Race: Teams of 6</a:t>
            </a:r>
          </a:p>
        </p:txBody>
      </p:sp>
    </p:spTree>
    <p:extLst>
      <p:ext uri="{BB962C8B-B14F-4D97-AF65-F5344CB8AC3E}">
        <p14:creationId xmlns:p14="http://schemas.microsoft.com/office/powerpoint/2010/main" val="261402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081520-8B5F-567B-DFF5-5805F00E9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85" y="161027"/>
            <a:ext cx="6306430" cy="3772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30650D-0F6D-5D40-ACB2-20BE3791C34D}"/>
              </a:ext>
            </a:extLst>
          </p:cNvPr>
          <p:cNvSpPr txBox="1"/>
          <p:nvPr/>
        </p:nvSpPr>
        <p:spPr>
          <a:xfrm>
            <a:off x="248791" y="4222988"/>
            <a:ext cx="11496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Tnidmox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hMgebcW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eanHeki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SrOarTt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akus,hh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letAUeI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mrsNnBt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oSiulo.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CAAC08-F7DE-520A-CB2A-5173173219AD}"/>
              </a:ext>
            </a:extLst>
          </p:cNvPr>
          <p:cNvCxnSpPr>
            <a:cxnSpLocks/>
          </p:cNvCxnSpPr>
          <p:nvPr/>
        </p:nvCxnSpPr>
        <p:spPr>
          <a:xfrm>
            <a:off x="1398465" y="5415280"/>
            <a:ext cx="345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6769EF-B23B-2BBD-E687-2B9C18679C7A}"/>
              </a:ext>
            </a:extLst>
          </p:cNvPr>
          <p:cNvSpPr txBox="1"/>
          <p:nvPr/>
        </p:nvSpPr>
        <p:spPr>
          <a:xfrm>
            <a:off x="2123440" y="5092114"/>
            <a:ext cx="6388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The Salmon Marker Sign Outside Has A Number,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Unlock The Box With It.</a:t>
            </a:r>
          </a:p>
        </p:txBody>
      </p:sp>
    </p:spTree>
    <p:extLst>
      <p:ext uri="{BB962C8B-B14F-4D97-AF65-F5344CB8AC3E}">
        <p14:creationId xmlns:p14="http://schemas.microsoft.com/office/powerpoint/2010/main" val="258184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01D86E-19F1-2A13-F708-9B6E25B0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Race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B5D33-4EA4-602F-47E5-FB4FC10E5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Rules</a:t>
            </a:r>
          </a:p>
          <a:p>
            <a:pPr lvl="1"/>
            <a:r>
              <a:rPr lang="en-US"/>
              <a:t>3 teams, 5 challenges to solve</a:t>
            </a:r>
          </a:p>
          <a:p>
            <a:pPr lvl="1"/>
            <a:r>
              <a:rPr lang="en-US"/>
              <a:t>Decode a challenge to reveal a riddle</a:t>
            </a:r>
          </a:p>
          <a:p>
            <a:pPr lvl="2"/>
            <a:r>
              <a:rPr lang="en-US"/>
              <a:t>QR code, Columnar, Caesar, Steganography, Barcode, Hexadecimal, Enigma, Navajo Code, Vigenere, ASCII, Scytale</a:t>
            </a:r>
          </a:p>
          <a:p>
            <a:pPr lvl="2"/>
            <a:r>
              <a:rPr lang="en-US"/>
              <a:t>For each riddle revealed, hunt for its answer within or immediately outside of the NASCC (e.g. sidewalk, courtyard, rooftop)</a:t>
            </a:r>
          </a:p>
          <a:p>
            <a:pPr lvl="1"/>
            <a:r>
              <a:rPr lang="en-US"/>
              <a:t>First four challenges given initially</a:t>
            </a:r>
          </a:p>
          <a:p>
            <a:pPr lvl="2"/>
            <a:r>
              <a:rPr lang="en-US"/>
              <a:t>Teams submitting correct answers to me for all 4 initial challenges will receive the final challenge whose answer unlocks the box in front of you</a:t>
            </a:r>
          </a:p>
          <a:p>
            <a:pPr lvl="1"/>
            <a:r>
              <a:rPr lang="en-US"/>
              <a:t>Use anything you want to decode puzzles (Helpful links provided at </a:t>
            </a:r>
            <a:r>
              <a:rPr lang="en-US">
                <a:hlinkClick r:id="rId2"/>
              </a:rPr>
              <a:t>https://crypto.cyberpdx.org</a:t>
            </a:r>
            <a:r>
              <a:rPr lang="en-US"/>
              <a:t>)</a:t>
            </a:r>
          </a:p>
          <a:p>
            <a:pPr lvl="1"/>
            <a:r>
              <a:rPr lang="en-US"/>
              <a:t>Will trickle out solutions as race goes on</a:t>
            </a:r>
          </a:p>
          <a:p>
            <a:r>
              <a:rPr lang="en-US"/>
              <a:t>Hints</a:t>
            </a:r>
          </a:p>
          <a:p>
            <a:pPr lvl="1"/>
            <a:r>
              <a:rPr lang="en-US"/>
              <a:t>Smaller challenges simpler (allocate your team accordingly)</a:t>
            </a:r>
          </a:p>
        </p:txBody>
      </p:sp>
    </p:spTree>
    <p:extLst>
      <p:ext uri="{BB962C8B-B14F-4D97-AF65-F5344CB8AC3E}">
        <p14:creationId xmlns:p14="http://schemas.microsoft.com/office/powerpoint/2010/main" val="56110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77E8-A6AD-A943-EA86-9C620D9A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Challenge 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7DBF7-3AF2-85A4-41DB-82201DD77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45" y="1443044"/>
            <a:ext cx="2102795" cy="210279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BFAD2F-CFB4-34B5-2F9C-A0D2E0166FEC}"/>
              </a:ext>
            </a:extLst>
          </p:cNvPr>
          <p:cNvCxnSpPr>
            <a:cxnSpLocks/>
          </p:cNvCxnSpPr>
          <p:nvPr/>
        </p:nvCxnSpPr>
        <p:spPr>
          <a:xfrm flipV="1">
            <a:off x="2656840" y="2494442"/>
            <a:ext cx="736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8DC50D-0F2E-E3A0-E20E-A3AF261CEAA2}"/>
              </a:ext>
            </a:extLst>
          </p:cNvPr>
          <p:cNvSpPr txBox="1"/>
          <p:nvPr/>
        </p:nvSpPr>
        <p:spPr>
          <a:xfrm>
            <a:off x="3804920" y="1343859"/>
            <a:ext cx="15341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H T D U C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 n f i d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 n h e a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h f e o t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 o e r o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e e w h r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 o s t r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e a e s r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 l t o 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BBE786-6C16-413C-4B28-54C35577F32A}"/>
              </a:ext>
            </a:extLst>
          </p:cNvPr>
          <p:cNvSpPr txBox="1"/>
          <p:nvPr/>
        </p:nvSpPr>
        <p:spPr>
          <a:xfrm>
            <a:off x="6588760" y="1341916"/>
            <a:ext cx="17170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 U T C H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 i n d t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h e n a m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e o f t h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e r o o m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w h e r e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 t o r i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e s a r e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 o l d 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8B43B5-1396-0A0C-FC81-08E035D1271A}"/>
              </a:ext>
            </a:extLst>
          </p:cNvPr>
          <p:cNvCxnSpPr>
            <a:cxnSpLocks/>
          </p:cNvCxnSpPr>
          <p:nvPr/>
        </p:nvCxnSpPr>
        <p:spPr>
          <a:xfrm flipV="1">
            <a:off x="5399877" y="2494443"/>
            <a:ext cx="736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358BBD-59A7-8E54-33EA-284C1F282B04}"/>
              </a:ext>
            </a:extLst>
          </p:cNvPr>
          <p:cNvSpPr txBox="1"/>
          <p:nvPr/>
        </p:nvSpPr>
        <p:spPr>
          <a:xfrm>
            <a:off x="1102140" y="5535414"/>
            <a:ext cx="693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find the name of the room where stories are told.</a:t>
            </a:r>
          </a:p>
        </p:txBody>
      </p:sp>
    </p:spTree>
    <p:extLst>
      <p:ext uri="{BB962C8B-B14F-4D97-AF65-F5344CB8AC3E}">
        <p14:creationId xmlns:p14="http://schemas.microsoft.com/office/powerpoint/2010/main" val="338869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8F71-7354-087F-2ED8-0522F3CCB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Challenge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9F92B-9396-35E2-FB48-DD1209D6F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FAA3FE-2D5F-F07C-0B3B-86AEEC16A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07" y="1125700"/>
            <a:ext cx="3903553" cy="26811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1F48D6-801F-C64A-CA1F-A5FEA545AAA5}"/>
              </a:ext>
            </a:extLst>
          </p:cNvPr>
          <p:cNvSpPr txBox="1"/>
          <p:nvPr/>
        </p:nvSpPr>
        <p:spPr>
          <a:xfrm>
            <a:off x="801365" y="1506484"/>
            <a:ext cx="339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ILL THE BLANK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DE666B-9CAF-FF43-6F83-661097513C9F}"/>
              </a:ext>
            </a:extLst>
          </p:cNvPr>
          <p:cNvSpPr txBox="1"/>
          <p:nvPr/>
        </p:nvSpPr>
        <p:spPr>
          <a:xfrm>
            <a:off x="708650" y="2562471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ITH BROWNIES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6F02D6-FF64-28D3-E301-F0709A7A4EC0}"/>
              </a:ext>
            </a:extLst>
          </p:cNvPr>
          <p:cNvSpPr txBox="1"/>
          <p:nvPr/>
        </p:nvSpPr>
        <p:spPr>
          <a:xfrm>
            <a:off x="471147" y="375006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IN LOWERCASE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B35311-6531-DAD8-90D2-212482B2CBCC}"/>
              </a:ext>
            </a:extLst>
          </p:cNvPr>
          <p:cNvSpPr txBox="1"/>
          <p:nvPr/>
        </p:nvSpPr>
        <p:spPr>
          <a:xfrm>
            <a:off x="386025" y="4681490"/>
            <a:ext cx="6939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solidFill>
                  <a:srgbClr val="00000A"/>
                </a:solidFill>
                <a:effectLst/>
                <a:latin typeface="Courier 10 Pitch"/>
                <a:ea typeface="Droid Sans Fallback"/>
                <a:cs typeface="FreeSans"/>
              </a:rPr>
              <a:t>https://crypto.cyberpdx.org/static/________.jpg</a:t>
            </a:r>
            <a:endParaRPr lang="en-US" sz="1400">
              <a:solidFill>
                <a:srgbClr val="00000A"/>
              </a:solidFill>
              <a:effectLst/>
              <a:latin typeface="Liberation Serif"/>
              <a:ea typeface="Droid Sans Fallback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197283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298836F-82D3-006A-05EA-BDB463A31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" y="24892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3BE74E-0663-11BE-B3B2-C85EB4848EFC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2631440" y="1468120"/>
            <a:ext cx="589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39268B8-6423-ECD3-E8B0-D8C267AAF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720" y="120978"/>
            <a:ext cx="5557520" cy="28579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B950F3-F06A-577A-7211-AB8BD6FB0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97" y="3179872"/>
            <a:ext cx="7352983" cy="355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3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DCE1-2916-A210-8C4E-0802F64B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Challenge #3</a:t>
            </a:r>
          </a:p>
        </p:txBody>
      </p:sp>
      <p:pic>
        <p:nvPicPr>
          <p:cNvPr id="4" name="Image2">
            <a:extLst>
              <a:ext uri="{FF2B5EF4-FFF2-40B4-BE49-F238E27FC236}">
                <a16:creationId xmlns:a16="http://schemas.microsoft.com/office/drawing/2014/main" id="{393EDD43-5A83-3DA7-87CF-5B82FD03A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46897" y="1017547"/>
            <a:ext cx="5023485" cy="85280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2BF18C-75BD-A7CC-562C-CFAF274108FA}"/>
              </a:ext>
            </a:extLst>
          </p:cNvPr>
          <p:cNvCxnSpPr>
            <a:cxnSpLocks/>
          </p:cNvCxnSpPr>
          <p:nvPr/>
        </p:nvCxnSpPr>
        <p:spPr>
          <a:xfrm>
            <a:off x="4358639" y="1870352"/>
            <a:ext cx="0" cy="36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8C2728-838A-F139-7990-1BB8B5860AB6}"/>
              </a:ext>
            </a:extLst>
          </p:cNvPr>
          <p:cNvSpPr txBox="1"/>
          <p:nvPr/>
        </p:nvSpPr>
        <p:spPr>
          <a:xfrm>
            <a:off x="2753360" y="2319128"/>
            <a:ext cx="27228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Today is 0x22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348B61-F0A7-194B-3601-657E604EB8FE}"/>
              </a:ext>
            </a:extLst>
          </p:cNvPr>
          <p:cNvCxnSpPr>
            <a:cxnSpLocks/>
          </p:cNvCxnSpPr>
          <p:nvPr/>
        </p:nvCxnSpPr>
        <p:spPr>
          <a:xfrm flipH="1">
            <a:off x="4358639" y="2753360"/>
            <a:ext cx="10158" cy="31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ED287FE-DF4C-A2C9-2A2B-8AB4F3A054F8}"/>
              </a:ext>
            </a:extLst>
          </p:cNvPr>
          <p:cNvSpPr txBox="1"/>
          <p:nvPr/>
        </p:nvSpPr>
        <p:spPr>
          <a:xfrm>
            <a:off x="5303517" y="2331114"/>
            <a:ext cx="27228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=&gt; 34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346193-B5BB-0B15-F068-8B36192774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1" b="23986"/>
          <a:stretch/>
        </p:blipFill>
        <p:spPr>
          <a:xfrm>
            <a:off x="220262" y="3108776"/>
            <a:ext cx="8842458" cy="2895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D7E941-AF3F-4F27-18F7-01DBF3D4C4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538" b="43242"/>
          <a:stretch/>
        </p:blipFill>
        <p:spPr>
          <a:xfrm>
            <a:off x="560431" y="3786276"/>
            <a:ext cx="8271869" cy="194684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4F0D04-CD79-053A-4065-925FB443E341}"/>
              </a:ext>
            </a:extLst>
          </p:cNvPr>
          <p:cNvCxnSpPr>
            <a:cxnSpLocks/>
          </p:cNvCxnSpPr>
          <p:nvPr/>
        </p:nvCxnSpPr>
        <p:spPr>
          <a:xfrm flipH="1">
            <a:off x="4348481" y="3468085"/>
            <a:ext cx="10158" cy="31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ABE57E-FB84-0A55-9075-A760B30D0CC1}"/>
              </a:ext>
            </a:extLst>
          </p:cNvPr>
          <p:cNvCxnSpPr>
            <a:cxnSpLocks/>
          </p:cNvCxnSpPr>
          <p:nvPr/>
        </p:nvCxnSpPr>
        <p:spPr>
          <a:xfrm flipH="1">
            <a:off x="4338323" y="5712621"/>
            <a:ext cx="10158" cy="31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187961F-620D-589C-C504-2F590E94B315}"/>
              </a:ext>
            </a:extLst>
          </p:cNvPr>
          <p:cNvSpPr txBox="1"/>
          <p:nvPr/>
        </p:nvSpPr>
        <p:spPr>
          <a:xfrm>
            <a:off x="671039" y="6121095"/>
            <a:ext cx="831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find the chief in the courtyard who fought no more forever</a:t>
            </a:r>
          </a:p>
        </p:txBody>
      </p:sp>
    </p:spTree>
    <p:extLst>
      <p:ext uri="{BB962C8B-B14F-4D97-AF65-F5344CB8AC3E}">
        <p14:creationId xmlns:p14="http://schemas.microsoft.com/office/powerpoint/2010/main" val="300655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BD93-8293-AF2D-151D-148C9302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Challenge #4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BCF3B-52BA-214B-09B3-5B56AA66D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59" y="2656048"/>
            <a:ext cx="8361680" cy="2986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28FC1F-88D0-7952-D378-62B7B0031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73" y="923212"/>
            <a:ext cx="7725853" cy="134321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6CF21C-2E10-3E10-63C9-3DB9840C9602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4571999" y="2266424"/>
            <a:ext cx="1" cy="38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7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C8F02B-C013-E93F-4F04-B186D47FAB4F}"/>
              </a:ext>
            </a:extLst>
          </p:cNvPr>
          <p:cNvSpPr txBox="1"/>
          <p:nvPr/>
        </p:nvSpPr>
        <p:spPr>
          <a:xfrm>
            <a:off x="574429" y="504875"/>
            <a:ext cx="7995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rgbClr val="00000A"/>
                </a:solidFill>
                <a:effectLst/>
                <a:latin typeface="Courier New" panose="02070309020205020404" pitchFamily="49" charset="0"/>
                <a:ea typeface="Droid Sans Fallback"/>
                <a:cs typeface="FreeSans"/>
              </a:rPr>
              <a:t>ENGINEERENGINEERENGINEERENGINEERENGINEEREN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79D185-3235-BF79-CF69-5C523BB26E4C}"/>
              </a:ext>
            </a:extLst>
          </p:cNvPr>
          <p:cNvSpPr txBox="1"/>
          <p:nvPr/>
        </p:nvSpPr>
        <p:spPr>
          <a:xfrm>
            <a:off x="574429" y="821397"/>
            <a:ext cx="7995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rgbClr val="00000A"/>
                </a:solidFill>
                <a:effectLst/>
                <a:latin typeface="Courier New" panose="02070309020205020404" pitchFamily="49" charset="0"/>
                <a:ea typeface="Droid Sans Fallback"/>
                <a:cs typeface="FreeSans"/>
              </a:rPr>
              <a:t>SAZPRVSFJGUXSMRUEAUBUIVEEZKNBVMEHVGVTEVUIA</a:t>
            </a:r>
            <a:endParaRPr lang="en-US" sz="1600">
              <a:solidFill>
                <a:srgbClr val="00000A"/>
              </a:solidFill>
              <a:effectLst/>
              <a:latin typeface="Liberation Serif"/>
              <a:ea typeface="Droid Sans Fallback"/>
              <a:cs typeface="Free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A1885B-50E6-588E-6A27-BA88659E4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19" y="1915408"/>
            <a:ext cx="4277322" cy="362000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9F43EC-9432-AA79-B8CE-F3C18795A6A3}"/>
              </a:ext>
            </a:extLst>
          </p:cNvPr>
          <p:cNvCxnSpPr>
            <a:stCxn id="7" idx="2"/>
          </p:cNvCxnSpPr>
          <p:nvPr/>
        </p:nvCxnSpPr>
        <p:spPr>
          <a:xfrm>
            <a:off x="4572000" y="1283062"/>
            <a:ext cx="0" cy="59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B974BE-4CF8-7920-B013-2CF420D550E8}"/>
              </a:ext>
            </a:extLst>
          </p:cNvPr>
          <p:cNvSpPr txBox="1"/>
          <p:nvPr/>
        </p:nvSpPr>
        <p:spPr>
          <a:xfrm>
            <a:off x="1260319" y="6168459"/>
            <a:ext cx="707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on the rooftop find another name for indian garden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C5E873-B321-0269-A873-B99C49B27098}"/>
              </a:ext>
            </a:extLst>
          </p:cNvPr>
          <p:cNvCxnSpPr/>
          <p:nvPr/>
        </p:nvCxnSpPr>
        <p:spPr>
          <a:xfrm>
            <a:off x="4521200" y="5535413"/>
            <a:ext cx="0" cy="59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87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E965-23F9-2D34-9ABB-E5A954D4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Challenge #5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DAAE9-1E05-87B1-7C09-277C90089123}"/>
              </a:ext>
            </a:extLst>
          </p:cNvPr>
          <p:cNvSpPr txBox="1"/>
          <p:nvPr/>
        </p:nvSpPr>
        <p:spPr>
          <a:xfrm>
            <a:off x="2054860" y="1094155"/>
            <a:ext cx="4678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solidFill>
                  <a:srgbClr val="00000A"/>
                </a:solidFill>
                <a:effectLst/>
                <a:latin typeface="Courier New" panose="02070309020205020404" pitchFamily="49" charset="0"/>
                <a:ea typeface="Droid Sans Fallback"/>
                <a:cs typeface="FreeSans"/>
              </a:rPr>
              <a:t>68 74 74 70 73 3a 2f 2f 67 6f 6f 2e 67 6c 2f 69 67 4a 79 6c 30</a:t>
            </a:r>
            <a:endParaRPr lang="en-US" sz="1200">
              <a:solidFill>
                <a:srgbClr val="00000A"/>
              </a:solidFill>
              <a:effectLst/>
              <a:latin typeface="Liberation Serif"/>
              <a:ea typeface="Droid Sans Fallback"/>
              <a:cs typeface="FreeSan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BEBE20-E810-6107-2853-18DD8D62730B}"/>
              </a:ext>
            </a:extLst>
          </p:cNvPr>
          <p:cNvCxnSpPr/>
          <p:nvPr/>
        </p:nvCxnSpPr>
        <p:spPr>
          <a:xfrm>
            <a:off x="4368800" y="1828800"/>
            <a:ext cx="0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5A9725-25C0-5FD2-4880-7E0129C6FE58}"/>
              </a:ext>
            </a:extLst>
          </p:cNvPr>
          <p:cNvSpPr txBox="1"/>
          <p:nvPr/>
        </p:nvSpPr>
        <p:spPr>
          <a:xfrm>
            <a:off x="2875279" y="2425114"/>
            <a:ext cx="3373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https://goo.gl/igJyl0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48E892-902C-16B5-BB53-8710B63CB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842" y="3836148"/>
            <a:ext cx="4364585" cy="270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4AB826-BFB1-9DC8-6D87-6905191ACCC4}"/>
              </a:ext>
            </a:extLst>
          </p:cNvPr>
          <p:cNvCxnSpPr/>
          <p:nvPr/>
        </p:nvCxnSpPr>
        <p:spPr>
          <a:xfrm>
            <a:off x="4368800" y="2837620"/>
            <a:ext cx="0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C8106A-3D46-6787-FD02-0355B9DF133D}"/>
              </a:ext>
            </a:extLst>
          </p:cNvPr>
          <p:cNvSpPr txBox="1"/>
          <p:nvPr/>
        </p:nvSpPr>
        <p:spPr>
          <a:xfrm>
            <a:off x="6390640" y="5080000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(Scytale snake)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2952E6-3A97-4D4B-D6DB-2B819031FECD}"/>
              </a:ext>
            </a:extLst>
          </p:cNvPr>
          <p:cNvSpPr txBox="1"/>
          <p:nvPr/>
        </p:nvSpPr>
        <p:spPr>
          <a:xfrm>
            <a:off x="2285999" y="3284974"/>
            <a:ext cx="6390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https://crypto.cyberpdx.org/static/snake.jpg</a:t>
            </a:r>
          </a:p>
        </p:txBody>
      </p:sp>
    </p:spTree>
    <p:extLst>
      <p:ext uri="{BB962C8B-B14F-4D97-AF65-F5344CB8AC3E}">
        <p14:creationId xmlns:p14="http://schemas.microsoft.com/office/powerpoint/2010/main" val="2932488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SU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F5DC"/>
      </a:lt2>
      <a:accent1>
        <a:srgbClr val="6A7F10"/>
      </a:accent1>
      <a:accent2>
        <a:srgbClr val="6A7F10"/>
      </a:accent2>
      <a:accent3>
        <a:srgbClr val="A28E6A"/>
      </a:accent3>
      <a:accent4>
        <a:srgbClr val="00B050"/>
      </a:accent4>
      <a:accent5>
        <a:srgbClr val="918485"/>
      </a:accent5>
      <a:accent6>
        <a:srgbClr val="855D5D"/>
      </a:accent6>
      <a:hlink>
        <a:srgbClr val="0070C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U" id="{8E3549BB-AD15-425C-90B3-F9169E2C0C94}" vid="{E3AA6DA4-660F-4ECD-8626-5B7C91A01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PSU</Template>
  <TotalTime>29855</TotalTime>
  <Words>389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Courier 10 Pitch</vt:lpstr>
      <vt:lpstr>Courier New</vt:lpstr>
      <vt:lpstr>Franklin Gothic Book</vt:lpstr>
      <vt:lpstr>Liberation Serif</vt:lpstr>
      <vt:lpstr>Perpetua</vt:lpstr>
      <vt:lpstr>Wingdings 2</vt:lpstr>
      <vt:lpstr>PSU</vt:lpstr>
      <vt:lpstr>Crypto Race: Teams of 6</vt:lpstr>
      <vt:lpstr>Race</vt:lpstr>
      <vt:lpstr>Challenge #1</vt:lpstr>
      <vt:lpstr>Challenge #2</vt:lpstr>
      <vt:lpstr>PowerPoint Presentation</vt:lpstr>
      <vt:lpstr>Challenge #3</vt:lpstr>
      <vt:lpstr>Challenge #4</vt:lpstr>
      <vt:lpstr>PowerPoint Presentation</vt:lpstr>
      <vt:lpstr>Challenge #5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430P/530: Internet, Web, &amp; Cloud Systems</dc:title>
  <dc:creator>wuchang</dc:creator>
  <cp:lastModifiedBy>Wu-chang Feng</cp:lastModifiedBy>
  <cp:revision>297</cp:revision>
  <dcterms:created xsi:type="dcterms:W3CDTF">2015-01-04T23:29:29Z</dcterms:created>
  <dcterms:modified xsi:type="dcterms:W3CDTF">2024-08-05T22:30:41Z</dcterms:modified>
</cp:coreProperties>
</file>