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71" r:id="rId6"/>
    <p:sldId id="259" r:id="rId7"/>
    <p:sldId id="260" r:id="rId8"/>
    <p:sldId id="261" r:id="rId9"/>
    <p:sldId id="262" r:id="rId10"/>
    <p:sldId id="264" r:id="rId11"/>
    <p:sldId id="265" r:id="rId12"/>
    <p:sldId id="263" r:id="rId13"/>
    <p:sldId id="268" r:id="rId14"/>
    <p:sldId id="269" r:id="rId15"/>
    <p:sldId id="270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1EED-F8DA-4119-BDE7-3F9BC41AB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692734E-8EAE-4F00-A860-7D013FA15C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1EED-F8DA-4119-BDE7-3F9BC41AB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34E-8EAE-4F00-A860-7D013FA15C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1EED-F8DA-4119-BDE7-3F9BC41AB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34E-8EAE-4F00-A860-7D013FA15C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1EED-F8DA-4119-BDE7-3F9BC41AB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34E-8EAE-4F00-A860-7D013FA15C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1EED-F8DA-4119-BDE7-3F9BC41AB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92734E-8EAE-4F00-A860-7D013FA15C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1EED-F8DA-4119-BDE7-3F9BC41AB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34E-8EAE-4F00-A860-7D013FA15C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1EED-F8DA-4119-BDE7-3F9BC41AB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34E-8EAE-4F00-A860-7D013FA15CA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1EED-F8DA-4119-BDE7-3F9BC41AB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34E-8EAE-4F00-A860-7D013FA15C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1EED-F8DA-4119-BDE7-3F9BC41AB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34E-8EAE-4F00-A860-7D013FA15C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1EED-F8DA-4119-BDE7-3F9BC41AB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34E-8EAE-4F00-A860-7D013FA15CA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1EED-F8DA-4119-BDE7-3F9BC41AB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92734E-8EAE-4F00-A860-7D013FA15CA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B081EED-F8DA-4119-BDE7-3F9BC41AB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692734E-8EAE-4F00-A860-7D013FA15C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Cryptology in an</a:t>
            </a:r>
            <a:br>
              <a:rPr lang="en-US" dirty="0" smtClean="0"/>
            </a:br>
            <a:r>
              <a:rPr lang="en-US" dirty="0" smtClean="0"/>
              <a:t>Algebra 2 Classroom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86020"/>
            <a:ext cx="7772400" cy="309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800" dirty="0" smtClean="0"/>
              <a:t>Students will </a:t>
            </a:r>
            <a:r>
              <a:rPr lang="en-US" sz="4800" dirty="0" smtClean="0"/>
              <a:t>now write </a:t>
            </a:r>
            <a:r>
              <a:rPr lang="en-US" sz="4800" dirty="0" smtClean="0"/>
              <a:t>a short message to be decoded by a partner using either binary or hexadecimal.</a:t>
            </a:r>
          </a:p>
          <a:p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267200"/>
            <a:ext cx="8686800" cy="165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7724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Introduce substitution cipher and provide examples.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8991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394090"/>
            <a:ext cx="7772400" cy="267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7724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3100" dirty="0" smtClean="0"/>
              <a:t>Show students how to use a key to decrypt a message given using the </a:t>
            </a:r>
            <a:r>
              <a:rPr lang="en-US" sz="3100" dirty="0" err="1" smtClean="0"/>
              <a:t>Vigenere</a:t>
            </a:r>
            <a:r>
              <a:rPr lang="en-US" sz="3100" dirty="0" smtClean="0"/>
              <a:t> cipher.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6129" y="1447800"/>
            <a:ext cx="462894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04800"/>
            <a:ext cx="5638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Exit </a:t>
            </a:r>
            <a:r>
              <a:rPr lang="en-US" dirty="0" smtClean="0"/>
              <a:t>ticket: To find the </a:t>
            </a:r>
            <a:r>
              <a:rPr lang="en-US" dirty="0" err="1" smtClean="0"/>
              <a:t>punchline</a:t>
            </a:r>
            <a:r>
              <a:rPr lang="en-US" dirty="0" smtClean="0"/>
              <a:t> to this joke, “What is a </a:t>
            </a:r>
            <a:r>
              <a:rPr lang="en-US" dirty="0" smtClean="0"/>
              <a:t>chicken’s </a:t>
            </a:r>
            <a:r>
              <a:rPr lang="en-US" dirty="0" smtClean="0"/>
              <a:t>least favorite day?”</a:t>
            </a:r>
          </a:p>
          <a:p>
            <a:pPr>
              <a:buNone/>
            </a:pPr>
            <a:r>
              <a:rPr lang="en-US" dirty="0" smtClean="0"/>
              <a:t>Decrypt using a simple substitution cipher: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err="1" smtClean="0"/>
              <a:t>cyp</a:t>
            </a:r>
            <a:r>
              <a:rPr lang="en-US" dirty="0" smtClean="0"/>
              <a:t>      </a:t>
            </a:r>
            <a:r>
              <a:rPr lang="en-US" dirty="0" err="1" smtClean="0"/>
              <a:t>tpd</a:t>
            </a:r>
            <a:r>
              <a:rPr lang="en-US" dirty="0" smtClean="0"/>
              <a:t>    </a:t>
            </a:r>
            <a:r>
              <a:rPr lang="en-US" dirty="0" err="1" smtClean="0"/>
              <a:t>cf</a:t>
            </a:r>
            <a:r>
              <a:rPr lang="en-US" dirty="0" smtClean="0"/>
              <a:t>    </a:t>
            </a:r>
            <a:r>
              <a:rPr lang="en-US" dirty="0" err="1" smtClean="0"/>
              <a:t>hpufhp</a:t>
            </a:r>
            <a:r>
              <a:rPr lang="en-US" dirty="0" smtClean="0"/>
              <a:t>    </a:t>
            </a:r>
            <a:r>
              <a:rPr lang="en-US" dirty="0" err="1" smtClean="0"/>
              <a:t>gw</a:t>
            </a:r>
            <a:r>
              <a:rPr lang="en-US" dirty="0" smtClean="0"/>
              <a:t>      </a:t>
            </a:r>
            <a:r>
              <a:rPr lang="en-US" dirty="0" err="1" smtClean="0"/>
              <a:t>wgutf</a:t>
            </a:r>
            <a:r>
              <a:rPr lang="en-US" dirty="0" smtClean="0"/>
              <a:t>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smtClean="0"/>
              <a:t>the key to decode is </a:t>
            </a:r>
            <a:r>
              <a:rPr lang="en-US" dirty="0" err="1" smtClean="0"/>
              <a:t>sicko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Using the </a:t>
            </a:r>
            <a:r>
              <a:rPr lang="en-US" dirty="0" err="1" smtClean="0"/>
              <a:t>Vigonere</a:t>
            </a:r>
            <a:r>
              <a:rPr lang="en-US" dirty="0" smtClean="0"/>
              <a:t> cipher, and the key ‘</a:t>
            </a:r>
            <a:r>
              <a:rPr lang="en-US" dirty="0" err="1" smtClean="0"/>
              <a:t>sicko</a:t>
            </a:r>
            <a:r>
              <a:rPr lang="en-US" dirty="0" smtClean="0"/>
              <a:t>’ the </a:t>
            </a:r>
            <a:r>
              <a:rPr lang="en-US" dirty="0" err="1" smtClean="0"/>
              <a:t>punchline</a:t>
            </a:r>
            <a:r>
              <a:rPr lang="en-US" dirty="0" smtClean="0"/>
              <a:t> is:</a:t>
            </a:r>
          </a:p>
          <a:p>
            <a:pPr>
              <a:buNone/>
            </a:pPr>
            <a:r>
              <a:rPr lang="en-US" dirty="0" smtClean="0"/>
              <a:t>XZKNOQ  (Friday)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Nicole Barker</a:t>
            </a:r>
            <a:br>
              <a:rPr lang="en-US" sz="1800" dirty="0" smtClean="0"/>
            </a:br>
            <a:r>
              <a:rPr lang="en-US" sz="1800" dirty="0" err="1" smtClean="0"/>
              <a:t>CyberPDX</a:t>
            </a:r>
            <a:r>
              <a:rPr lang="en-US" sz="1800" dirty="0" smtClean="0"/>
              <a:t> 2016</a:t>
            </a:r>
            <a:br>
              <a:rPr lang="en-US" sz="1800" dirty="0" smtClean="0"/>
            </a:br>
            <a:r>
              <a:rPr lang="en-US" sz="1800" dirty="0" smtClean="0"/>
              <a:t>Lesson Plan</a:t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9600" b="1" dirty="0" smtClean="0"/>
              <a:t>LESSON </a:t>
            </a:r>
            <a:r>
              <a:rPr lang="en-US" sz="9600" b="1" dirty="0" smtClean="0"/>
              <a:t>OBJECTIVES:</a:t>
            </a:r>
            <a:endParaRPr lang="en-US" sz="9600" dirty="0" smtClean="0"/>
          </a:p>
          <a:p>
            <a:r>
              <a:rPr lang="en-US" sz="9600" dirty="0" smtClean="0"/>
              <a:t>-link coding to exponential growth functions and geometric </a:t>
            </a:r>
            <a:r>
              <a:rPr lang="en-US" sz="9600" dirty="0" smtClean="0"/>
              <a:t>sequences</a:t>
            </a:r>
          </a:p>
          <a:p>
            <a:pPr>
              <a:buNone/>
            </a:pPr>
            <a:endParaRPr lang="en-US" sz="9600" dirty="0" smtClean="0"/>
          </a:p>
          <a:p>
            <a:r>
              <a:rPr lang="en-US" sz="9600" dirty="0" smtClean="0"/>
              <a:t>-compute decimal values of hexadecimal </a:t>
            </a:r>
            <a:r>
              <a:rPr lang="en-US" sz="9600" dirty="0" smtClean="0"/>
              <a:t>characters</a:t>
            </a:r>
          </a:p>
          <a:p>
            <a:pPr>
              <a:buNone/>
            </a:pPr>
            <a:endParaRPr lang="en-US" sz="9600" dirty="0" smtClean="0"/>
          </a:p>
          <a:p>
            <a:r>
              <a:rPr lang="en-US" sz="9600" dirty="0" smtClean="0"/>
              <a:t>-decrypt a message given in </a:t>
            </a:r>
            <a:r>
              <a:rPr lang="en-US" sz="9600" dirty="0" smtClean="0"/>
              <a:t>hexadecimal</a:t>
            </a:r>
          </a:p>
          <a:p>
            <a:pPr>
              <a:buNone/>
            </a:pPr>
            <a:endParaRPr lang="en-US" sz="9600" dirty="0" smtClean="0"/>
          </a:p>
          <a:p>
            <a:r>
              <a:rPr lang="en-US" sz="9600" dirty="0" smtClean="0"/>
              <a:t>-use simple substation </a:t>
            </a:r>
            <a:r>
              <a:rPr lang="en-US" sz="9600" dirty="0" smtClean="0"/>
              <a:t>cipher</a:t>
            </a:r>
          </a:p>
          <a:p>
            <a:pPr>
              <a:buNone/>
            </a:pPr>
            <a:endParaRPr lang="en-US" sz="9600" dirty="0" smtClean="0"/>
          </a:p>
          <a:p>
            <a:r>
              <a:rPr lang="en-US" sz="9600" dirty="0" smtClean="0"/>
              <a:t>-decode the </a:t>
            </a:r>
            <a:r>
              <a:rPr lang="en-US" sz="9600" dirty="0" err="1" smtClean="0"/>
              <a:t>punchline</a:t>
            </a:r>
            <a:r>
              <a:rPr lang="en-US" sz="9600" dirty="0" smtClean="0"/>
              <a:t> to a joke using the </a:t>
            </a:r>
            <a:r>
              <a:rPr lang="en-US" sz="9600" dirty="0" err="1" smtClean="0"/>
              <a:t>Vigenere</a:t>
            </a:r>
            <a:r>
              <a:rPr lang="en-US" sz="9600" dirty="0" smtClean="0"/>
              <a:t> cipher</a:t>
            </a:r>
          </a:p>
          <a:p>
            <a:pPr>
              <a:buNone/>
            </a:pPr>
            <a:r>
              <a:rPr lang="en-US" sz="9600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/>
              <a:t>Warm </a:t>
            </a:r>
            <a:r>
              <a:rPr lang="en-US" sz="2000" dirty="0" smtClean="0"/>
              <a:t>up puzzle (see attached)</a:t>
            </a:r>
          </a:p>
          <a:p>
            <a:r>
              <a:rPr lang="en-US" sz="2000" dirty="0" smtClean="0"/>
              <a:t>Students will be given a baggie of puzzle pieces that complete missing terms in </a:t>
            </a:r>
            <a:r>
              <a:rPr lang="en-US" sz="2000" dirty="0" smtClean="0"/>
              <a:t>sequences</a:t>
            </a:r>
            <a:r>
              <a:rPr lang="en-US" sz="2000" dirty="0" smtClean="0"/>
              <a:t>, or match explicit formulas to given sequences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5" name="Picture 4" descr="psu cyb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2514600"/>
            <a:ext cx="40386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When completed, it will look something like this:</a:t>
            </a:r>
            <a:endParaRPr lang="en-US" sz="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7620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t="6742" r="2740" b="13483"/>
          <a:stretch>
            <a:fillRect/>
          </a:stretch>
        </p:blipFill>
        <p:spPr bwMode="auto">
          <a:xfrm>
            <a:off x="1143000" y="1219200"/>
            <a:ext cx="6857999" cy="547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772400" cy="914400"/>
          </a:xfrm>
        </p:spPr>
        <p:txBody>
          <a:bodyPr>
            <a:normAutofit fontScale="90000"/>
          </a:bodyPr>
          <a:lstStyle/>
          <a:p>
            <a:pPr lvl="0"/>
            <a:r>
              <a:rPr lang="en-US" sz="3100" dirty="0" smtClean="0"/>
              <a:t>Introduce binary system comparing it to a simple geometric sequence (1, 2, 4, 8, 16, …)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7772400" cy="1752600"/>
          </a:xfrm>
        </p:spPr>
        <p:txBody>
          <a:bodyPr>
            <a:normAutofit fontScale="90000"/>
          </a:bodyPr>
          <a:lstStyle/>
          <a:p>
            <a:pPr lvl="0"/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Continue </a:t>
            </a:r>
            <a:r>
              <a:rPr lang="en-US" sz="3100" dirty="0" smtClean="0"/>
              <a:t>the talk of exponential growth, and introduce the hexadecimal system.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9698" y="1447800"/>
            <a:ext cx="614180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7724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dirty="0" smtClean="0"/>
              <a:t>Show examples of how to convert to hexadecimal.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08694"/>
            <a:ext cx="7772400" cy="445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625724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29033</TotalTime>
  <Words>190</Words>
  <Application>Microsoft Office PowerPoint</Application>
  <PresentationFormat>On-screen Show (4:3)</PresentationFormat>
  <Paragraphs>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Cryptology in an Algebra 2 Classroom</vt:lpstr>
      <vt:lpstr> Nicole Barker CyberPDX 2016 Lesson Plan </vt:lpstr>
      <vt:lpstr>LESSON: </vt:lpstr>
      <vt:lpstr>Slide 4</vt:lpstr>
      <vt:lpstr>Slide 5</vt:lpstr>
      <vt:lpstr>Introduce binary system comparing it to a simple geometric sequence (1, 2, 4, 8, 16, …) </vt:lpstr>
      <vt:lpstr>       Continue the talk of exponential growth, and introduce the hexadecimal system. </vt:lpstr>
      <vt:lpstr>Show examples of how to convert to hexadecimal. </vt:lpstr>
      <vt:lpstr>Slide 9</vt:lpstr>
      <vt:lpstr>Slide 10</vt:lpstr>
      <vt:lpstr>Slide 11</vt:lpstr>
      <vt:lpstr>Introduce substitution cipher and provide examples.  </vt:lpstr>
      <vt:lpstr>Slide 13</vt:lpstr>
      <vt:lpstr>Show students how to use a key to decrypt a message given using the Vigenere cipher. 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Crytology in an Algebra 2 Classroom</dc:title>
  <dc:creator>nbarker</dc:creator>
  <cp:lastModifiedBy>nbarker</cp:lastModifiedBy>
  <cp:revision>17</cp:revision>
  <dcterms:created xsi:type="dcterms:W3CDTF">2016-09-09T22:52:16Z</dcterms:created>
  <dcterms:modified xsi:type="dcterms:W3CDTF">2016-09-30T02:46:05Z</dcterms:modified>
</cp:coreProperties>
</file>