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_rels/presentation.xml.rels" ContentType="application/vnd.openxmlformats-package.relationships+xml"/>
  <Override PartName="/ppt/media/image6.png" ContentType="image/png"/>
  <Override PartName="/ppt/media/image5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" name="Table 1"/>
          <p:cNvGraphicFramePr/>
          <p:nvPr/>
        </p:nvGraphicFramePr>
        <p:xfrm>
          <a:off x="1578600" y="192960"/>
          <a:ext cx="7521840" cy="5437080"/>
        </p:xfrm>
        <a:graphic>
          <a:graphicData uri="http://schemas.openxmlformats.org/drawingml/2006/table">
            <a:tbl>
              <a:tblPr/>
              <a:tblGrid>
                <a:gridCol w="2499120"/>
                <a:gridCol w="2499120"/>
                <a:gridCol w="2523960"/>
              </a:tblGrid>
              <a:tr h="1810800"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8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Layering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14400">
                      <a:solidFill>
                        <a:srgbClr val="333333"/>
                      </a:solidFill>
                    </a:lnL>
                    <a:lnR w="14400">
                      <a:solidFill>
                        <a:srgbClr val="333333"/>
                      </a:solidFill>
                    </a:lnR>
                    <a:lnT w="14400">
                      <a:solidFill>
                        <a:srgbClr val="333333"/>
                      </a:solidFill>
                    </a:lnT>
                    <a:lnB w="18000">
                      <a:solidFill>
                        <a:srgbClr val="333333"/>
                      </a:solidFill>
                    </a:lnB>
                    <a:noFill/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8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Abstraction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14400">
                      <a:solidFill>
                        <a:srgbClr val="333333"/>
                      </a:solidFill>
                    </a:lnL>
                    <a:lnR w="14400">
                      <a:solidFill>
                        <a:srgbClr val="333333"/>
                      </a:solidFill>
                    </a:lnR>
                    <a:lnT w="14400">
                      <a:solidFill>
                        <a:srgbClr val="333333"/>
                      </a:solidFill>
                    </a:lnT>
                    <a:lnB w="18000">
                      <a:solidFill>
                        <a:srgbClr val="333333"/>
                      </a:solidFill>
                    </a:lnB>
                    <a:noFill/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8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Least Privilege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14400">
                      <a:solidFill>
                        <a:srgbClr val="333333"/>
                      </a:solidFill>
                    </a:lnL>
                    <a:lnR w="14400">
                      <a:solidFill>
                        <a:srgbClr val="333333"/>
                      </a:solidFill>
                    </a:lnR>
                    <a:lnT w="14400">
                      <a:solidFill>
                        <a:srgbClr val="333333"/>
                      </a:solidFill>
                    </a:lnT>
                    <a:lnB w="18000">
                      <a:solidFill>
                        <a:srgbClr val="333333"/>
                      </a:solidFill>
                    </a:lnB>
                    <a:noFill/>
                  </a:tcPr>
                </a:tc>
              </a:tr>
              <a:tr h="1810800"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8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Resource encapsulation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14400">
                      <a:solidFill>
                        <a:srgbClr val="333333"/>
                      </a:solidFill>
                    </a:lnL>
                    <a:lnR w="14400">
                      <a:solidFill>
                        <a:srgbClr val="333333"/>
                      </a:solidFill>
                    </a:lnR>
                    <a:lnT w="18000">
                      <a:solidFill>
                        <a:srgbClr val="333333"/>
                      </a:solidFill>
                    </a:lnT>
                    <a:lnB w="18000">
                      <a:solidFill>
                        <a:srgbClr val="333333"/>
                      </a:solidFill>
                    </a:lnB>
                    <a:noFill/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8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Domain separation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14400">
                      <a:solidFill>
                        <a:srgbClr val="333333"/>
                      </a:solidFill>
                    </a:lnL>
                    <a:lnR w="14400">
                      <a:solidFill>
                        <a:srgbClr val="333333"/>
                      </a:solidFill>
                    </a:lnR>
                    <a:lnT w="18000">
                      <a:solidFill>
                        <a:srgbClr val="333333"/>
                      </a:solidFill>
                    </a:lnT>
                    <a:lnB w="18000">
                      <a:solidFill>
                        <a:srgbClr val="333333"/>
                      </a:solidFill>
                    </a:lnB>
                    <a:noFill/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8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Minimization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14400">
                      <a:solidFill>
                        <a:srgbClr val="333333"/>
                      </a:solidFill>
                    </a:lnL>
                    <a:lnR w="14400">
                      <a:solidFill>
                        <a:srgbClr val="333333"/>
                      </a:solidFill>
                    </a:lnR>
                    <a:lnT w="18000">
                      <a:solidFill>
                        <a:srgbClr val="333333"/>
                      </a:solidFill>
                    </a:lnT>
                    <a:lnB w="18000">
                      <a:solidFill>
                        <a:srgbClr val="333333"/>
                      </a:solidFill>
                    </a:lnB>
                    <a:noFill/>
                  </a:tcPr>
                </a:tc>
              </a:tr>
              <a:tr h="1815840"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8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Information hiding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14400">
                      <a:solidFill>
                        <a:srgbClr val="333333"/>
                      </a:solidFill>
                    </a:lnL>
                    <a:lnR w="14400">
                      <a:solidFill>
                        <a:srgbClr val="333333"/>
                      </a:solidFill>
                    </a:lnR>
                    <a:lnT w="18000">
                      <a:solidFill>
                        <a:srgbClr val="333333"/>
                      </a:solidFill>
                    </a:lnT>
                    <a:lnB w="14400">
                      <a:solidFill>
                        <a:srgbClr val="333333"/>
                      </a:solidFill>
                    </a:lnB>
                    <a:noFill/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8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Modularity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14400">
                      <a:solidFill>
                        <a:srgbClr val="333333"/>
                      </a:solidFill>
                    </a:lnL>
                    <a:lnR w="14400">
                      <a:solidFill>
                        <a:srgbClr val="333333"/>
                      </a:solidFill>
                    </a:lnR>
                    <a:lnT w="18000">
                      <a:solidFill>
                        <a:srgbClr val="333333"/>
                      </a:solidFill>
                    </a:lnT>
                    <a:lnB w="14400">
                      <a:solidFill>
                        <a:srgbClr val="333333"/>
                      </a:solidFill>
                    </a:lnB>
                    <a:noFill/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8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Simplicity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14400">
                      <a:solidFill>
                        <a:srgbClr val="333333"/>
                      </a:solidFill>
                    </a:lnL>
                    <a:lnR w="14400">
                      <a:solidFill>
                        <a:srgbClr val="333333"/>
                      </a:solidFill>
                    </a:lnR>
                    <a:lnT w="18000">
                      <a:solidFill>
                        <a:srgbClr val="333333"/>
                      </a:solidFill>
                    </a:lnT>
                    <a:lnB w="14400">
                      <a:solidFill>
                        <a:srgbClr val="333333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7" name="CustomShape 2"/>
          <p:cNvSpPr/>
          <p:nvPr/>
        </p:nvSpPr>
        <p:spPr>
          <a:xfrm>
            <a:off x="6462000" y="5679000"/>
            <a:ext cx="2681640" cy="1788480"/>
          </a:xfrm>
          <a:prstGeom prst="rect">
            <a:avLst/>
          </a:pr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8" name="CustomShape 3"/>
          <p:cNvSpPr/>
          <p:nvPr/>
        </p:nvSpPr>
        <p:spPr>
          <a:xfrm>
            <a:off x="6820920" y="5679000"/>
            <a:ext cx="2030760" cy="61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Bonus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Process isolation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CustomShape 4"/>
          <p:cNvSpPr/>
          <p:nvPr/>
        </p:nvSpPr>
        <p:spPr>
          <a:xfrm>
            <a:off x="1553400" y="5649480"/>
            <a:ext cx="3478320" cy="48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en-US" sz="28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10 Principles Bingo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0" name="" descr=""/>
          <p:cNvPicPr/>
          <p:nvPr/>
        </p:nvPicPr>
        <p:blipFill>
          <a:blip r:embed="rId1"/>
          <a:stretch/>
        </p:blipFill>
        <p:spPr>
          <a:xfrm>
            <a:off x="576000" y="6404040"/>
            <a:ext cx="1599840" cy="1036440"/>
          </a:xfrm>
          <a:prstGeom prst="rect">
            <a:avLst/>
          </a:prstGeom>
          <a:ln>
            <a:noFill/>
          </a:ln>
        </p:spPr>
      </p:pic>
      <p:pic>
        <p:nvPicPr>
          <p:cNvPr id="41" name="" descr=""/>
          <p:cNvPicPr/>
          <p:nvPr/>
        </p:nvPicPr>
        <p:blipFill>
          <a:blip r:embed="rId2"/>
          <a:stretch/>
        </p:blipFill>
        <p:spPr>
          <a:xfrm>
            <a:off x="2176200" y="6292800"/>
            <a:ext cx="1158840" cy="1158840"/>
          </a:xfrm>
          <a:prstGeom prst="rect">
            <a:avLst/>
          </a:prstGeom>
          <a:ln>
            <a:noFill/>
          </a:ln>
        </p:spPr>
      </p:pic>
      <p:pic>
        <p:nvPicPr>
          <p:cNvPr id="42" name="" descr=""/>
          <p:cNvPicPr/>
          <p:nvPr/>
        </p:nvPicPr>
        <p:blipFill>
          <a:blip r:embed="rId3"/>
          <a:stretch/>
        </p:blipFill>
        <p:spPr>
          <a:xfrm>
            <a:off x="3547800" y="6329520"/>
            <a:ext cx="1142640" cy="1122120"/>
          </a:xfrm>
          <a:prstGeom prst="rect">
            <a:avLst/>
          </a:prstGeom>
          <a:ln>
            <a:noFill/>
          </a:ln>
        </p:spPr>
      </p:pic>
      <p:pic>
        <p:nvPicPr>
          <p:cNvPr id="43" name="" descr=""/>
          <p:cNvPicPr/>
          <p:nvPr/>
        </p:nvPicPr>
        <p:blipFill>
          <a:blip r:embed="rId4"/>
          <a:stretch/>
        </p:blipFill>
        <p:spPr>
          <a:xfrm>
            <a:off x="4921200" y="6436800"/>
            <a:ext cx="941040" cy="941040"/>
          </a:xfrm>
          <a:prstGeom prst="rect">
            <a:avLst/>
          </a:prstGeom>
          <a:ln>
            <a:noFill/>
          </a:ln>
        </p:spPr>
      </p:pic>
      <p:sp>
        <p:nvSpPr>
          <p:cNvPr id="44" name="TextShape 5"/>
          <p:cNvSpPr txBox="1"/>
          <p:nvPr/>
        </p:nvSpPr>
        <p:spPr>
          <a:xfrm rot="5400000">
            <a:off x="-1573560" y="2945160"/>
            <a:ext cx="44082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Team: ____________________________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2017-06-28T13:25:29Z</dcterms:created>
  <dc:creator>Wu-chang Feng</dc:creator>
  <dc:description/>
  <dc:language>en-US</dc:language>
  <cp:lastModifiedBy>Wu-chang Feng</cp:lastModifiedBy>
  <cp:lastPrinted>2017-06-30T13:18:15Z</cp:lastPrinted>
  <dcterms:modified xsi:type="dcterms:W3CDTF">2017-07-07T11:14:50Z</dcterms:modified>
  <cp:revision>8</cp:revision>
  <dc:subject/>
  <dc:title/>
</cp:coreProperties>
</file>