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B973-CD79-746B-F6AC-1B8B23D35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23BC7-7CBE-14A9-3FBF-6540ABC38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6198A9-B303-3DE4-DC34-2D6FD42ECC28}"/>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6C719346-61BE-F5BF-8567-CCCA912AC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526E3-3833-0F20-9D87-9B7CB4E3D095}"/>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34093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009B-62B2-753C-C999-F0165461E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CCA4D3-75BC-5249-A220-C0F44E7B7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38A78-B1CB-F416-D16E-3BD0EC65A937}"/>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6A882F99-4A64-A88C-736F-33CD9112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19BA-272D-E36E-13FE-32E22F5688E9}"/>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365188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25769-8A28-9491-DAE0-533E2562E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CBCB7A-1653-B7FE-D2C1-90A2D512B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3412A-E653-31B0-293F-E9E03DDA0C6F}"/>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531C1194-1268-89AF-E436-283FBC00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BCFB9-0C8A-5124-F1CB-263AC4B9A2D3}"/>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166948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0D3B-CE38-B73F-7DC1-57368D677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13418-1A72-DE54-3523-67E20F96FE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2569B-E9CE-9F1F-FAB8-1B096FA460C1}"/>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3940144C-7584-597C-C8E3-881C4DF10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B6690-546C-AAF8-A20A-01F602A4469E}"/>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334325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C92C-BB2B-68D4-E73D-73931373D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FCE75-4F58-65A1-8482-B10AFF46D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D97C29-B054-1279-1D1F-7A841BF62377}"/>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A095FDAF-F24F-E6A3-2499-151CB2A37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98441-43F2-B9B6-7667-980D96485511}"/>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91193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EF2C-94C2-9BDC-9686-E2A41971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591F1-F69D-61CA-3335-86FBE19BBF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91029-2470-AB69-07E0-E3DFCCBDB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80E9DD-BCF1-A1C2-2831-205E724981AD}"/>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6" name="Footer Placeholder 5">
            <a:extLst>
              <a:ext uri="{FF2B5EF4-FFF2-40B4-BE49-F238E27FC236}">
                <a16:creationId xmlns:a16="http://schemas.microsoft.com/office/drawing/2014/main" id="{5F6587BD-5561-DA19-D638-ED0F15B1C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9BF59-D51E-EF64-D245-A779CCD4C442}"/>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52662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E5A0-B90E-22EF-9D48-FFA1F04AA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97ED6-CAD0-2679-A0A3-4133E73A6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C6B41-95EC-33FF-D3DA-E5B1450EA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15C19-8B80-E70B-6F98-0B21E0000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072044-E7EE-EDED-3EDA-E694D823C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ABF18-881D-2F1F-D085-7436D68B3ABE}"/>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8" name="Footer Placeholder 7">
            <a:extLst>
              <a:ext uri="{FF2B5EF4-FFF2-40B4-BE49-F238E27FC236}">
                <a16:creationId xmlns:a16="http://schemas.microsoft.com/office/drawing/2014/main" id="{94E88486-0B93-632E-1BCF-2139E1945C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D6AF75-5376-E3FE-666D-26984153B66E}"/>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3618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811C-3B51-72DF-5573-4E8B0E4A1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94C35D-9A76-1A1B-0C8B-3EC73FC8B377}"/>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4" name="Footer Placeholder 3">
            <a:extLst>
              <a:ext uri="{FF2B5EF4-FFF2-40B4-BE49-F238E27FC236}">
                <a16:creationId xmlns:a16="http://schemas.microsoft.com/office/drawing/2014/main" id="{94C8541B-AA2E-1140-C065-209B745E96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C71AC3-C165-0FF4-FBF2-0F3EEF33941D}"/>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61736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795E2-957A-E8BA-480F-EFFA68D6F9E8}"/>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3" name="Footer Placeholder 2">
            <a:extLst>
              <a:ext uri="{FF2B5EF4-FFF2-40B4-BE49-F238E27FC236}">
                <a16:creationId xmlns:a16="http://schemas.microsoft.com/office/drawing/2014/main" id="{F2796373-5AA9-F309-4E62-1E1CCAC6D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9FFF57-1885-AD94-49AB-81421221E00F}"/>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253020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D104-3481-77F7-8E7A-09033261B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910F66-E6D9-8C25-790A-DF4AA56C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D144D-57A6-C6D6-B1A6-221C257D9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2477F-A6C7-4B0E-B3D0-A7AB3E7AAA67}"/>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6" name="Footer Placeholder 5">
            <a:extLst>
              <a:ext uri="{FF2B5EF4-FFF2-40B4-BE49-F238E27FC236}">
                <a16:creationId xmlns:a16="http://schemas.microsoft.com/office/drawing/2014/main" id="{55A878EC-097C-B9C2-DA69-63BF1E252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8010C-231B-31A8-DC44-D22EE0C54FAD}"/>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357880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7673-2598-DF3E-C986-FD62F663F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EFAC9-7072-4A89-BC37-6E0833F30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BD766-307E-1604-A87F-534B0CF46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0330A-9769-4325-8BE6-240CB06CC0A7}"/>
              </a:ext>
            </a:extLst>
          </p:cNvPr>
          <p:cNvSpPr>
            <a:spLocks noGrp="1"/>
          </p:cNvSpPr>
          <p:nvPr>
            <p:ph type="dt" sz="half" idx="10"/>
          </p:nvPr>
        </p:nvSpPr>
        <p:spPr/>
        <p:txBody>
          <a:bodyPr/>
          <a:lstStyle/>
          <a:p>
            <a:fld id="{3955250E-94BC-4F49-8DE5-2D59471528BE}" type="datetimeFigureOut">
              <a:rPr lang="en-US" smtClean="0"/>
              <a:t>10/4/2023</a:t>
            </a:fld>
            <a:endParaRPr lang="en-US"/>
          </a:p>
        </p:txBody>
      </p:sp>
      <p:sp>
        <p:nvSpPr>
          <p:cNvPr id="6" name="Footer Placeholder 5">
            <a:extLst>
              <a:ext uri="{FF2B5EF4-FFF2-40B4-BE49-F238E27FC236}">
                <a16:creationId xmlns:a16="http://schemas.microsoft.com/office/drawing/2014/main" id="{96B033CB-FEED-8CD7-5B13-0DED4E34C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2CB9D-7244-88E4-D78B-C3AE9794330B}"/>
              </a:ext>
            </a:extLst>
          </p:cNvPr>
          <p:cNvSpPr>
            <a:spLocks noGrp="1"/>
          </p:cNvSpPr>
          <p:nvPr>
            <p:ph type="sldNum" sz="quarter" idx="12"/>
          </p:nvPr>
        </p:nvSpPr>
        <p:spPr/>
        <p:txBody>
          <a:bodyPr/>
          <a:lstStyle/>
          <a:p>
            <a:fld id="{BE167D27-316E-468A-A36E-1C37BE02140F}" type="slidenum">
              <a:rPr lang="en-US" smtClean="0"/>
              <a:t>‹#›</a:t>
            </a:fld>
            <a:endParaRPr lang="en-US"/>
          </a:p>
        </p:txBody>
      </p:sp>
    </p:spTree>
    <p:extLst>
      <p:ext uri="{BB962C8B-B14F-4D97-AF65-F5344CB8AC3E}">
        <p14:creationId xmlns:p14="http://schemas.microsoft.com/office/powerpoint/2010/main" val="12378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F58C1-A083-F7B7-095B-F71627ACB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8115D-1165-9579-6FCF-B17B82070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143C3-1A9B-4F9C-D3F9-D5E7E289E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5250E-94BC-4F49-8DE5-2D59471528BE}" type="datetimeFigureOut">
              <a:rPr lang="en-US" smtClean="0"/>
              <a:t>10/4/2023</a:t>
            </a:fld>
            <a:endParaRPr lang="en-US"/>
          </a:p>
        </p:txBody>
      </p:sp>
      <p:sp>
        <p:nvSpPr>
          <p:cNvPr id="5" name="Footer Placeholder 4">
            <a:extLst>
              <a:ext uri="{FF2B5EF4-FFF2-40B4-BE49-F238E27FC236}">
                <a16:creationId xmlns:a16="http://schemas.microsoft.com/office/drawing/2014/main" id="{E7302A80-47A4-C4EA-D2ED-234AA3F43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7A4935-35AE-823B-49EA-1EDFCF281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67D27-316E-468A-A36E-1C37BE02140F}" type="slidenum">
              <a:rPr lang="en-US" smtClean="0"/>
              <a:t>‹#›</a:t>
            </a:fld>
            <a:endParaRPr lang="en-US"/>
          </a:p>
        </p:txBody>
      </p:sp>
    </p:spTree>
    <p:extLst>
      <p:ext uri="{BB962C8B-B14F-4D97-AF65-F5344CB8AC3E}">
        <p14:creationId xmlns:p14="http://schemas.microsoft.com/office/powerpoint/2010/main" val="285664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573-8B06-9474-FD56-54CA5123DC6A}"/>
              </a:ext>
            </a:extLst>
          </p:cNvPr>
          <p:cNvSpPr>
            <a:spLocks noGrp="1"/>
          </p:cNvSpPr>
          <p:nvPr>
            <p:ph type="ctrTitle"/>
          </p:nvPr>
        </p:nvSpPr>
        <p:spPr>
          <a:xfrm>
            <a:off x="223100" y="1"/>
            <a:ext cx="11390723" cy="1923068"/>
          </a:xfrm>
        </p:spPr>
        <p:txBody>
          <a:bodyPr>
            <a:normAutofit/>
          </a:bodyPr>
          <a:lstStyle/>
          <a:p>
            <a:pPr algn="l"/>
            <a:r>
              <a:rPr lang="en-US" sz="2200" b="1" dirty="0">
                <a:latin typeface="Aharoni" panose="02010803020104030203" pitchFamily="2" charset="-79"/>
                <a:cs typeface="Aharoni" panose="02010803020104030203" pitchFamily="2" charset="-79"/>
              </a:rPr>
              <a:t>Closing Address by </a:t>
            </a:r>
            <a:r>
              <a:rPr lang="en-US" sz="2200" b="1" dirty="0" err="1">
                <a:latin typeface="Aharoni" panose="02010803020104030203" pitchFamily="2" charset="-79"/>
                <a:cs typeface="Aharoni" panose="02010803020104030203" pitchFamily="2" charset="-79"/>
              </a:rPr>
              <a:t>Mdm</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Rahayu</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Mahzam</a:t>
            </a:r>
            <a:r>
              <a:rPr lang="en-US" sz="2200" b="1" dirty="0">
                <a:latin typeface="Aharoni" panose="02010803020104030203" pitchFamily="2" charset="-79"/>
                <a:cs typeface="Aharoni" panose="02010803020104030203" pitchFamily="2" charset="-79"/>
              </a:rPr>
              <a:t>, Senior Parliamentary Secretary of Ministry of Health </a:t>
            </a:r>
            <a:r>
              <a:rPr lang="en-US" sz="2200" b="1" dirty="0" err="1">
                <a:latin typeface="Aharoni" panose="02010803020104030203" pitchFamily="2" charset="-79"/>
                <a:cs typeface="Aharoni" panose="02010803020104030203" pitchFamily="2" charset="-79"/>
              </a:rPr>
              <a:t>nd</a:t>
            </a:r>
            <a:r>
              <a:rPr lang="en-US" sz="2200" b="1" dirty="0">
                <a:latin typeface="Aharoni" panose="02010803020104030203" pitchFamily="2" charset="-79"/>
                <a:cs typeface="Aharoni" panose="02010803020104030203" pitchFamily="2" charset="-79"/>
              </a:rPr>
              <a:t> Ministry of Law, at the Online Harms Symposium 2023</a:t>
            </a:r>
            <a:br>
              <a:rPr lang="en-US" b="1" dirty="0"/>
            </a:br>
            <a:endParaRPr lang="en-US" dirty="0"/>
          </a:p>
        </p:txBody>
      </p:sp>
      <p:sp>
        <p:nvSpPr>
          <p:cNvPr id="3" name="Subtitle 2">
            <a:extLst>
              <a:ext uri="{FF2B5EF4-FFF2-40B4-BE49-F238E27FC236}">
                <a16:creationId xmlns:a16="http://schemas.microsoft.com/office/drawing/2014/main" id="{D724753E-664B-7C87-BCC5-7D2345EC418B}"/>
              </a:ext>
            </a:extLst>
          </p:cNvPr>
          <p:cNvSpPr>
            <a:spLocks noGrp="1"/>
          </p:cNvSpPr>
          <p:nvPr>
            <p:ph type="subTitle" idx="1"/>
          </p:nvPr>
        </p:nvSpPr>
        <p:spPr>
          <a:xfrm>
            <a:off x="223099" y="1292469"/>
            <a:ext cx="11745801" cy="5329859"/>
          </a:xfrm>
        </p:spPr>
        <p:txBody>
          <a:bodyPr>
            <a:noAutofit/>
          </a:bodyPr>
          <a:lstStyle/>
          <a:p>
            <a:pPr algn="l"/>
            <a:r>
              <a:rPr lang="en-US" sz="1200" b="1" dirty="0"/>
              <a:t>I. Introduction</a:t>
            </a:r>
            <a:endParaRPr lang="en-US" sz="1200" dirty="0"/>
          </a:p>
          <a:p>
            <a:pPr algn="l">
              <a:buFont typeface="+mj-lt"/>
              <a:buAutoNum type="arabicPeriod"/>
            </a:pPr>
            <a:r>
              <a:rPr lang="en-US" sz="1200" dirty="0"/>
              <a:t>A very good afternoon to all.</a:t>
            </a:r>
          </a:p>
          <a:p>
            <a:pPr algn="l">
              <a:buFont typeface="+mj-lt"/>
              <a:buAutoNum type="arabicPeriod" startAt="2"/>
            </a:pPr>
            <a:r>
              <a:rPr lang="en-US" sz="1200" dirty="0"/>
              <a:t>First off, I would like to thank everyone who has contributed in one way or another to this Symposium –</a:t>
            </a:r>
          </a:p>
          <a:p>
            <a:pPr algn="l">
              <a:buFont typeface="Arial" panose="020B0604020202020204" pitchFamily="34" charset="0"/>
              <a:buChar char="•"/>
            </a:pPr>
            <a:r>
              <a:rPr lang="en-US" sz="1200" dirty="0"/>
              <a:t>Speakers and panelists;</a:t>
            </a:r>
          </a:p>
          <a:p>
            <a:pPr algn="l">
              <a:buFont typeface="Arial" panose="020B0604020202020204" pitchFamily="34" charset="0"/>
              <a:buChar char="•"/>
            </a:pPr>
            <a:r>
              <a:rPr lang="en-US" sz="1200" dirty="0"/>
              <a:t>Partners such as SMU and SHE who have come alongside the Government to </a:t>
            </a:r>
            <a:r>
              <a:rPr lang="en-US" sz="1200" dirty="0" err="1"/>
              <a:t>organise</a:t>
            </a:r>
            <a:r>
              <a:rPr lang="en-US" sz="1200" dirty="0"/>
              <a:t> this symposium; and</a:t>
            </a:r>
          </a:p>
          <a:p>
            <a:pPr algn="l">
              <a:buFont typeface="Arial" panose="020B0604020202020204" pitchFamily="34" charset="0"/>
              <a:buChar char="•"/>
            </a:pPr>
            <a:r>
              <a:rPr lang="en-US" sz="1200" dirty="0"/>
              <a:t>All our attendees who represent a broad cross-section of society and who have contributed your valuable time and insights.</a:t>
            </a:r>
          </a:p>
          <a:p>
            <a:pPr algn="l">
              <a:buFont typeface="+mj-lt"/>
              <a:buAutoNum type="arabicPeriod" startAt="3"/>
            </a:pPr>
            <a:r>
              <a:rPr lang="en-US" sz="1200" dirty="0"/>
              <a:t>I hope all of you have benefited from the discussions over the past three days. I also hope that the end of this Symposium marks the beginning of many more conversations on how we can address this important issue.</a:t>
            </a:r>
          </a:p>
          <a:p>
            <a:pPr algn="l">
              <a:buFont typeface="+mj-lt"/>
              <a:buAutoNum type="arabicPeriod" startAt="4"/>
            </a:pPr>
            <a:r>
              <a:rPr lang="en-US" sz="1200" dirty="0"/>
              <a:t>Some key themes that stood out to me:</a:t>
            </a:r>
          </a:p>
          <a:p>
            <a:pPr algn="l">
              <a:buFont typeface="Arial" panose="020B0604020202020204" pitchFamily="34" charset="0"/>
              <a:buChar char="•"/>
            </a:pPr>
            <a:r>
              <a:rPr lang="en-US" sz="1200" dirty="0"/>
              <a:t>First, the continuing prevalence of online harms – sadly, this comes as no surprise, as the survey conducted by SHE adds to the years of data on this – which is exacerbated by the structural characteristics of the Internet such as virality and anonymity as identified by Dr Mathew Mathews. It </a:t>
            </a:r>
            <a:r>
              <a:rPr lang="en-US" sz="1200" dirty="0" err="1"/>
              <a:t>behoves</a:t>
            </a:r>
            <a:r>
              <a:rPr lang="en-US" sz="1200" dirty="0"/>
              <a:t> all of us who are able to do something about it, not to grow numb but to feel renewed impetus to press for better ways to deal with the issue – a point that Professor Eugene Tan touched on earlier;</a:t>
            </a:r>
          </a:p>
          <a:p>
            <a:pPr algn="l">
              <a:buFont typeface="Arial" panose="020B0604020202020204" pitchFamily="34" charset="0"/>
              <a:buChar char="•"/>
            </a:pPr>
            <a:r>
              <a:rPr lang="en-US" sz="1200" dirty="0"/>
              <a:t>Second, online harms have serious consequences not just for the wellbeing of individuals but also the state of civic participation, as the </a:t>
            </a:r>
            <a:r>
              <a:rPr lang="en-US" sz="1200" dirty="0" err="1"/>
              <a:t>eSafety</a:t>
            </a:r>
            <a:r>
              <a:rPr lang="en-US" sz="1200" dirty="0"/>
              <a:t> Commissioner, Ms. Julie Inman Grant and other speakers have mentioned. This has serious implications for social cohesion in a diverse democratic society like Singapore’s;</a:t>
            </a:r>
          </a:p>
          <a:p>
            <a:pPr algn="l">
              <a:buFont typeface="Arial" panose="020B0604020202020204" pitchFamily="34" charset="0"/>
              <a:buChar char="•"/>
            </a:pPr>
            <a:r>
              <a:rPr lang="en-US" sz="1200" dirty="0"/>
              <a:t>Third, as our interactions with one another become increasingly mediated by the Internet and social media, we need to be acutely aware of the risks that come with such online interactions, and how the risks of online harms have been growing as a result; and</a:t>
            </a:r>
          </a:p>
          <a:p>
            <a:pPr algn="l">
              <a:buFont typeface="Arial" panose="020B0604020202020204" pitchFamily="34" charset="0"/>
              <a:buChar char="•"/>
            </a:pPr>
            <a:r>
              <a:rPr lang="en-US" sz="1200" dirty="0"/>
              <a:t>Fourth, there appears to be consensus amongst the panelists that an ecosystem of accountability is long overdue. There is a need to relook the existing frameworks and infrastructure in the online space to consider how stakeholders can be </a:t>
            </a:r>
            <a:r>
              <a:rPr lang="en-US" sz="1200" dirty="0" err="1"/>
              <a:t>incentivised</a:t>
            </a:r>
            <a:r>
              <a:rPr lang="en-US" sz="1200" dirty="0"/>
              <a:t> to do more to make the Internet a safer, more transparent space, at both the local and international level.</a:t>
            </a:r>
          </a:p>
          <a:p>
            <a:pPr algn="l">
              <a:buFont typeface="Arial" panose="020B0604020202020204" pitchFamily="34" charset="0"/>
              <a:buChar char="•"/>
            </a:pPr>
            <a:r>
              <a:rPr lang="en-US" sz="1200" dirty="0"/>
              <a:t>Lastly, there is a clear need for victims of online harms to be provided with more effective remedies to protect themselves and to seek redress.</a:t>
            </a:r>
          </a:p>
          <a:p>
            <a:pPr algn="l">
              <a:buFont typeface="+mj-lt"/>
              <a:buAutoNum type="arabicPeriod" startAt="5"/>
            </a:pPr>
            <a:r>
              <a:rPr lang="en-US" sz="1200" dirty="0"/>
              <a:t>I will not try to add on to what the speakers have already so richly illuminated, but I would instead like to touch on a recurring theme that came up in many of the sessions – the impact of online harms on mental health.</a:t>
            </a:r>
          </a:p>
          <a:p>
            <a:endParaRPr lang="en-US" sz="1200" dirty="0"/>
          </a:p>
        </p:txBody>
      </p:sp>
    </p:spTree>
    <p:extLst>
      <p:ext uri="{BB962C8B-B14F-4D97-AF65-F5344CB8AC3E}">
        <p14:creationId xmlns:p14="http://schemas.microsoft.com/office/powerpoint/2010/main" val="102395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573-8B06-9474-FD56-54CA5123DC6A}"/>
              </a:ext>
            </a:extLst>
          </p:cNvPr>
          <p:cNvSpPr>
            <a:spLocks noGrp="1"/>
          </p:cNvSpPr>
          <p:nvPr>
            <p:ph type="ctrTitle"/>
          </p:nvPr>
        </p:nvSpPr>
        <p:spPr>
          <a:xfrm>
            <a:off x="223100" y="1"/>
            <a:ext cx="11390723" cy="1923068"/>
          </a:xfrm>
        </p:spPr>
        <p:txBody>
          <a:bodyPr>
            <a:normAutofit/>
          </a:bodyPr>
          <a:lstStyle/>
          <a:p>
            <a:pPr algn="l"/>
            <a:r>
              <a:rPr lang="en-US" sz="2200" b="1" dirty="0">
                <a:latin typeface="Aharoni" panose="02010803020104030203" pitchFamily="2" charset="-79"/>
                <a:cs typeface="Aharoni" panose="02010803020104030203" pitchFamily="2" charset="-79"/>
              </a:rPr>
              <a:t>Closing Address by </a:t>
            </a:r>
            <a:r>
              <a:rPr lang="en-US" sz="2200" b="1" dirty="0" err="1">
                <a:latin typeface="Aharoni" panose="02010803020104030203" pitchFamily="2" charset="-79"/>
                <a:cs typeface="Aharoni" panose="02010803020104030203" pitchFamily="2" charset="-79"/>
              </a:rPr>
              <a:t>Mdm</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Rahayu</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Mahzam</a:t>
            </a:r>
            <a:r>
              <a:rPr lang="en-US" sz="2200" b="1" dirty="0">
                <a:latin typeface="Aharoni" panose="02010803020104030203" pitchFamily="2" charset="-79"/>
                <a:cs typeface="Aharoni" panose="02010803020104030203" pitchFamily="2" charset="-79"/>
              </a:rPr>
              <a:t>, Senior Parliamentary Secretary of Ministry of Health </a:t>
            </a:r>
            <a:r>
              <a:rPr lang="en-US" sz="2200" b="1" dirty="0" err="1">
                <a:latin typeface="Aharoni" panose="02010803020104030203" pitchFamily="2" charset="-79"/>
                <a:cs typeface="Aharoni" panose="02010803020104030203" pitchFamily="2" charset="-79"/>
              </a:rPr>
              <a:t>nd</a:t>
            </a:r>
            <a:r>
              <a:rPr lang="en-US" sz="2200" b="1" dirty="0">
                <a:latin typeface="Aharoni" panose="02010803020104030203" pitchFamily="2" charset="-79"/>
                <a:cs typeface="Aharoni" panose="02010803020104030203" pitchFamily="2" charset="-79"/>
              </a:rPr>
              <a:t> Ministry of Law, at the Online Harms Symposium 2023</a:t>
            </a:r>
            <a:br>
              <a:rPr lang="en-US" b="1" dirty="0"/>
            </a:br>
            <a:endParaRPr lang="en-US" dirty="0"/>
          </a:p>
        </p:txBody>
      </p:sp>
      <p:sp>
        <p:nvSpPr>
          <p:cNvPr id="3" name="Subtitle 2">
            <a:extLst>
              <a:ext uri="{FF2B5EF4-FFF2-40B4-BE49-F238E27FC236}">
                <a16:creationId xmlns:a16="http://schemas.microsoft.com/office/drawing/2014/main" id="{D724753E-664B-7C87-BCC5-7D2345EC418B}"/>
              </a:ext>
            </a:extLst>
          </p:cNvPr>
          <p:cNvSpPr>
            <a:spLocks noGrp="1"/>
          </p:cNvSpPr>
          <p:nvPr>
            <p:ph type="subTitle" idx="1"/>
          </p:nvPr>
        </p:nvSpPr>
        <p:spPr>
          <a:xfrm>
            <a:off x="223099" y="1292469"/>
            <a:ext cx="11745801" cy="5329859"/>
          </a:xfrm>
        </p:spPr>
        <p:txBody>
          <a:bodyPr>
            <a:noAutofit/>
          </a:bodyPr>
          <a:lstStyle/>
          <a:p>
            <a:pPr algn="l"/>
            <a:r>
              <a:rPr lang="en-US" sz="1200" b="1" dirty="0"/>
              <a:t>I. Introduction</a:t>
            </a:r>
            <a:endParaRPr lang="en-US" sz="1200" dirty="0"/>
          </a:p>
          <a:p>
            <a:pPr algn="l">
              <a:buFont typeface="+mj-lt"/>
              <a:buAutoNum type="arabicPeriod"/>
            </a:pPr>
            <a:r>
              <a:rPr lang="en-US" sz="1200" dirty="0"/>
              <a:t>A very good afternoon to all.</a:t>
            </a:r>
          </a:p>
          <a:p>
            <a:pPr algn="l">
              <a:buFont typeface="+mj-lt"/>
              <a:buAutoNum type="arabicPeriod" startAt="2"/>
            </a:pPr>
            <a:r>
              <a:rPr lang="en-US" sz="1200" dirty="0"/>
              <a:t>First off, I would like to thank everyone who has contributed in one way or another to this Symposium –</a:t>
            </a:r>
          </a:p>
          <a:p>
            <a:pPr algn="l">
              <a:buFont typeface="Arial" panose="020B0604020202020204" pitchFamily="34" charset="0"/>
              <a:buChar char="•"/>
            </a:pPr>
            <a:r>
              <a:rPr lang="en-US" sz="1200" dirty="0"/>
              <a:t>Speakers and panelists;</a:t>
            </a:r>
          </a:p>
          <a:p>
            <a:pPr algn="l">
              <a:buFont typeface="Arial" panose="020B0604020202020204" pitchFamily="34" charset="0"/>
              <a:buChar char="•"/>
            </a:pPr>
            <a:r>
              <a:rPr lang="en-US" sz="1200" dirty="0"/>
              <a:t>Partners such as SMU and SHE who have come alongside the Government to </a:t>
            </a:r>
            <a:r>
              <a:rPr lang="en-US" sz="1200" dirty="0" err="1"/>
              <a:t>organise</a:t>
            </a:r>
            <a:r>
              <a:rPr lang="en-US" sz="1200" dirty="0"/>
              <a:t> this symposium; and</a:t>
            </a:r>
          </a:p>
          <a:p>
            <a:pPr algn="l">
              <a:buFont typeface="Arial" panose="020B0604020202020204" pitchFamily="34" charset="0"/>
              <a:buChar char="•"/>
            </a:pPr>
            <a:r>
              <a:rPr lang="en-US" sz="1200" dirty="0"/>
              <a:t>All our attendees who represent a broad cross-section of society and who have contributed your valuable time and insights.</a:t>
            </a:r>
          </a:p>
          <a:p>
            <a:pPr algn="l">
              <a:buFont typeface="+mj-lt"/>
              <a:buAutoNum type="arabicPeriod" startAt="3"/>
            </a:pPr>
            <a:r>
              <a:rPr lang="en-US" sz="1200" dirty="0"/>
              <a:t>I hope all of you have benefited from the discussions over the past three days. I also hope that the end of this Symposium marks the beginning of many more conversations on how we can address this important issue.</a:t>
            </a:r>
          </a:p>
          <a:p>
            <a:pPr algn="l">
              <a:buFont typeface="+mj-lt"/>
              <a:buAutoNum type="arabicPeriod" startAt="4"/>
            </a:pPr>
            <a:r>
              <a:rPr lang="en-US" sz="1200" dirty="0"/>
              <a:t>Some key themes that stood out to me:</a:t>
            </a:r>
          </a:p>
          <a:p>
            <a:pPr algn="l">
              <a:buFont typeface="Arial" panose="020B0604020202020204" pitchFamily="34" charset="0"/>
              <a:buChar char="•"/>
            </a:pPr>
            <a:r>
              <a:rPr lang="en-US" sz="1200" dirty="0"/>
              <a:t>First, the continuing prevalence of online harms – sadly, this comes as no surprise, as the survey conducted by SHE adds to the years of data on this – which is exacerbated by the structural characteristics of the Internet such as virality and anonymity as identified by Dr Mathew Mathews. It </a:t>
            </a:r>
            <a:r>
              <a:rPr lang="en-US" sz="1200" dirty="0" err="1"/>
              <a:t>behoves</a:t>
            </a:r>
            <a:r>
              <a:rPr lang="en-US" sz="1200" dirty="0"/>
              <a:t> all of us who are able to do something about it, not to grow numb but to feel renewed impetus to press for better ways to deal with the issue – a point that Professor Eugene Tan touched on earlier;</a:t>
            </a:r>
          </a:p>
          <a:p>
            <a:pPr algn="l">
              <a:buFont typeface="Arial" panose="020B0604020202020204" pitchFamily="34" charset="0"/>
              <a:buChar char="•"/>
            </a:pPr>
            <a:r>
              <a:rPr lang="en-US" sz="1200" dirty="0"/>
              <a:t>Second, online harms have serious consequences not just for the wellbeing of individuals but also the state of civic participation, as the </a:t>
            </a:r>
            <a:r>
              <a:rPr lang="en-US" sz="1200" dirty="0" err="1"/>
              <a:t>eSafety</a:t>
            </a:r>
            <a:r>
              <a:rPr lang="en-US" sz="1200" dirty="0"/>
              <a:t> Commissioner, Ms. Julie Inman Grant and other speakers have mentioned. This has serious implications for social cohesion in a diverse democratic society like Singapore’s;</a:t>
            </a:r>
          </a:p>
          <a:p>
            <a:pPr algn="l">
              <a:buFont typeface="Arial" panose="020B0604020202020204" pitchFamily="34" charset="0"/>
              <a:buChar char="•"/>
            </a:pPr>
            <a:r>
              <a:rPr lang="en-US" sz="1200" dirty="0"/>
              <a:t>Third, as our interactions with one another become increasingly mediated by the Internet and social media, we need to be acutely aware of the risks that come with such online interactions, and how the risks of online harms have been growing as a result; and</a:t>
            </a:r>
          </a:p>
          <a:p>
            <a:pPr algn="l">
              <a:buFont typeface="Arial" panose="020B0604020202020204" pitchFamily="34" charset="0"/>
              <a:buChar char="•"/>
            </a:pPr>
            <a:r>
              <a:rPr lang="en-US" sz="1200" dirty="0"/>
              <a:t>Fourth, there appears to be consensus amongst the panelists that an ecosystem of accountability is long overdue. There is a need to relook the existing frameworks and infrastructure in the online space to consider how stakeholders can be </a:t>
            </a:r>
            <a:r>
              <a:rPr lang="en-US" sz="1200" dirty="0" err="1"/>
              <a:t>incentivised</a:t>
            </a:r>
            <a:r>
              <a:rPr lang="en-US" sz="1200" dirty="0"/>
              <a:t> to do more to make the Internet a safer, more transparent space, at both the local and international level.</a:t>
            </a:r>
          </a:p>
          <a:p>
            <a:pPr algn="l">
              <a:buFont typeface="Arial" panose="020B0604020202020204" pitchFamily="34" charset="0"/>
              <a:buChar char="•"/>
            </a:pPr>
            <a:r>
              <a:rPr lang="en-US" sz="1200" dirty="0"/>
              <a:t>Lastly, there is a clear need for victims of online harms to be provided with more effective remedies to protect themselves and to seek redress.</a:t>
            </a:r>
          </a:p>
          <a:p>
            <a:pPr algn="l">
              <a:buFont typeface="+mj-lt"/>
              <a:buAutoNum type="arabicPeriod" startAt="5"/>
            </a:pPr>
            <a:r>
              <a:rPr lang="en-US" sz="1200" dirty="0"/>
              <a:t>I will not try to add on to what the speakers have already so richly illuminated, but I would instead like to touch on a recurring theme that came up in many of the sessions – the impact of online harms on mental health.</a:t>
            </a:r>
          </a:p>
          <a:p>
            <a:endParaRPr lang="en-US" sz="1200" dirty="0"/>
          </a:p>
        </p:txBody>
      </p:sp>
    </p:spTree>
    <p:extLst>
      <p:ext uri="{BB962C8B-B14F-4D97-AF65-F5344CB8AC3E}">
        <p14:creationId xmlns:p14="http://schemas.microsoft.com/office/powerpoint/2010/main" val="230741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573-8B06-9474-FD56-54CA5123DC6A}"/>
              </a:ext>
            </a:extLst>
          </p:cNvPr>
          <p:cNvSpPr>
            <a:spLocks noGrp="1"/>
          </p:cNvSpPr>
          <p:nvPr>
            <p:ph type="ctrTitle"/>
          </p:nvPr>
        </p:nvSpPr>
        <p:spPr>
          <a:xfrm>
            <a:off x="223100" y="1"/>
            <a:ext cx="11390723" cy="1923068"/>
          </a:xfrm>
        </p:spPr>
        <p:txBody>
          <a:bodyPr>
            <a:normAutofit/>
          </a:bodyPr>
          <a:lstStyle/>
          <a:p>
            <a:pPr algn="l"/>
            <a:r>
              <a:rPr lang="en-US" sz="2200" b="1" dirty="0">
                <a:latin typeface="Aharoni" panose="02010803020104030203" pitchFamily="2" charset="-79"/>
                <a:cs typeface="Aharoni" panose="02010803020104030203" pitchFamily="2" charset="-79"/>
              </a:rPr>
              <a:t>Closing Address by </a:t>
            </a:r>
            <a:r>
              <a:rPr lang="en-US" sz="2200" b="1" dirty="0" err="1">
                <a:latin typeface="Aharoni" panose="02010803020104030203" pitchFamily="2" charset="-79"/>
                <a:cs typeface="Aharoni" panose="02010803020104030203" pitchFamily="2" charset="-79"/>
              </a:rPr>
              <a:t>Mdm</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Rahayu</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Mahzam</a:t>
            </a:r>
            <a:r>
              <a:rPr lang="en-US" sz="2200" b="1" dirty="0">
                <a:latin typeface="Aharoni" panose="02010803020104030203" pitchFamily="2" charset="-79"/>
                <a:cs typeface="Aharoni" panose="02010803020104030203" pitchFamily="2" charset="-79"/>
              </a:rPr>
              <a:t>, Senior Parliamentary Secretary of Ministry of Health </a:t>
            </a:r>
            <a:r>
              <a:rPr lang="en-US" sz="2200" b="1" dirty="0" err="1">
                <a:latin typeface="Aharoni" panose="02010803020104030203" pitchFamily="2" charset="-79"/>
                <a:cs typeface="Aharoni" panose="02010803020104030203" pitchFamily="2" charset="-79"/>
              </a:rPr>
              <a:t>nd</a:t>
            </a:r>
            <a:r>
              <a:rPr lang="en-US" sz="2200" b="1" dirty="0">
                <a:latin typeface="Aharoni" panose="02010803020104030203" pitchFamily="2" charset="-79"/>
                <a:cs typeface="Aharoni" panose="02010803020104030203" pitchFamily="2" charset="-79"/>
              </a:rPr>
              <a:t> Ministry of Law, at the Online Harms Symposium 2023</a:t>
            </a:r>
            <a:br>
              <a:rPr lang="en-US" b="1" dirty="0"/>
            </a:br>
            <a:endParaRPr lang="en-US" dirty="0"/>
          </a:p>
        </p:txBody>
      </p:sp>
      <p:sp>
        <p:nvSpPr>
          <p:cNvPr id="3" name="Subtitle 2">
            <a:extLst>
              <a:ext uri="{FF2B5EF4-FFF2-40B4-BE49-F238E27FC236}">
                <a16:creationId xmlns:a16="http://schemas.microsoft.com/office/drawing/2014/main" id="{D724753E-664B-7C87-BCC5-7D2345EC418B}"/>
              </a:ext>
            </a:extLst>
          </p:cNvPr>
          <p:cNvSpPr>
            <a:spLocks noGrp="1"/>
          </p:cNvSpPr>
          <p:nvPr>
            <p:ph type="subTitle" idx="1"/>
          </p:nvPr>
        </p:nvSpPr>
        <p:spPr>
          <a:xfrm>
            <a:off x="223099" y="1292469"/>
            <a:ext cx="11745801" cy="5329859"/>
          </a:xfrm>
        </p:spPr>
        <p:txBody>
          <a:bodyPr>
            <a:noAutofit/>
          </a:bodyPr>
          <a:lstStyle/>
          <a:p>
            <a:pPr algn="l"/>
            <a:r>
              <a:rPr lang="en-US" sz="1200" b="1" dirty="0"/>
              <a:t>I. Introduction</a:t>
            </a:r>
            <a:endParaRPr lang="en-US" sz="1200" dirty="0"/>
          </a:p>
          <a:p>
            <a:pPr algn="l">
              <a:buFont typeface="+mj-lt"/>
              <a:buAutoNum type="arabicPeriod"/>
            </a:pPr>
            <a:r>
              <a:rPr lang="en-US" sz="1200" dirty="0"/>
              <a:t>A very good afternoon to all.</a:t>
            </a:r>
          </a:p>
          <a:p>
            <a:pPr algn="l">
              <a:buFont typeface="+mj-lt"/>
              <a:buAutoNum type="arabicPeriod" startAt="2"/>
            </a:pPr>
            <a:r>
              <a:rPr lang="en-US" sz="1200" dirty="0"/>
              <a:t>First off, I would like to thank everyone who has contributed in one way or another to this Symposium –</a:t>
            </a:r>
          </a:p>
          <a:p>
            <a:pPr algn="l">
              <a:buFont typeface="Arial" panose="020B0604020202020204" pitchFamily="34" charset="0"/>
              <a:buChar char="•"/>
            </a:pPr>
            <a:r>
              <a:rPr lang="en-US" sz="1200" dirty="0"/>
              <a:t>Speakers and panelists;</a:t>
            </a:r>
          </a:p>
          <a:p>
            <a:pPr algn="l">
              <a:buFont typeface="Arial" panose="020B0604020202020204" pitchFamily="34" charset="0"/>
              <a:buChar char="•"/>
            </a:pPr>
            <a:r>
              <a:rPr lang="en-US" sz="1200" dirty="0"/>
              <a:t>Partners such as SMU and SHE who have come alongside the Government to </a:t>
            </a:r>
            <a:r>
              <a:rPr lang="en-US" sz="1200" dirty="0" err="1"/>
              <a:t>organise</a:t>
            </a:r>
            <a:r>
              <a:rPr lang="en-US" sz="1200" dirty="0"/>
              <a:t> this symposium; and</a:t>
            </a:r>
          </a:p>
          <a:p>
            <a:pPr algn="l">
              <a:buFont typeface="Arial" panose="020B0604020202020204" pitchFamily="34" charset="0"/>
              <a:buChar char="•"/>
            </a:pPr>
            <a:r>
              <a:rPr lang="en-US" sz="1200" dirty="0"/>
              <a:t>All our attendees who represent a broad cross-section of society and who have contributed your valuable time and insights.</a:t>
            </a:r>
          </a:p>
          <a:p>
            <a:pPr algn="l">
              <a:buFont typeface="+mj-lt"/>
              <a:buAutoNum type="arabicPeriod" startAt="3"/>
            </a:pPr>
            <a:r>
              <a:rPr lang="en-US" sz="1200" dirty="0"/>
              <a:t>I hope all of you have benefited from the discussions over the past three days. I also hope that the end of this Symposium marks the beginning of many more conversations on how we can address this important issue.</a:t>
            </a:r>
          </a:p>
          <a:p>
            <a:pPr algn="l">
              <a:buFont typeface="+mj-lt"/>
              <a:buAutoNum type="arabicPeriod" startAt="4"/>
            </a:pPr>
            <a:r>
              <a:rPr lang="en-US" sz="1200" dirty="0"/>
              <a:t>Some key themes that stood out to me:</a:t>
            </a:r>
          </a:p>
          <a:p>
            <a:pPr algn="l">
              <a:buFont typeface="Arial" panose="020B0604020202020204" pitchFamily="34" charset="0"/>
              <a:buChar char="•"/>
            </a:pPr>
            <a:r>
              <a:rPr lang="en-US" sz="1200" dirty="0"/>
              <a:t>First, the continuing prevalence of online harms – sadly, this comes as no surprise, as the survey conducted by SHE adds to the years of data on this – which is exacerbated by the structural characteristics of the Internet such as virality and anonymity as identified by Dr Mathew Mathews. It </a:t>
            </a:r>
            <a:r>
              <a:rPr lang="en-US" sz="1200" dirty="0" err="1"/>
              <a:t>behoves</a:t>
            </a:r>
            <a:r>
              <a:rPr lang="en-US" sz="1200" dirty="0"/>
              <a:t> all of us who are able to do something about it, not to grow numb but to feel renewed impetus to press for better ways to deal with the issue – a point that Professor Eugene Tan touched on earlier;</a:t>
            </a:r>
          </a:p>
          <a:p>
            <a:pPr algn="l">
              <a:buFont typeface="Arial" panose="020B0604020202020204" pitchFamily="34" charset="0"/>
              <a:buChar char="•"/>
            </a:pPr>
            <a:r>
              <a:rPr lang="en-US" sz="1200" dirty="0"/>
              <a:t>Second, online harms have serious consequences not just for the wellbeing of individuals but also the state of civic participation, as the </a:t>
            </a:r>
            <a:r>
              <a:rPr lang="en-US" sz="1200" dirty="0" err="1"/>
              <a:t>eSafety</a:t>
            </a:r>
            <a:r>
              <a:rPr lang="en-US" sz="1200" dirty="0"/>
              <a:t> Commissioner, Ms. Julie Inman Grant and other speakers have mentioned. This has serious implications for social cohesion in a diverse democratic society like Singapore’s;</a:t>
            </a:r>
          </a:p>
          <a:p>
            <a:pPr algn="l">
              <a:buFont typeface="Arial" panose="020B0604020202020204" pitchFamily="34" charset="0"/>
              <a:buChar char="•"/>
            </a:pPr>
            <a:r>
              <a:rPr lang="en-US" sz="1200" dirty="0"/>
              <a:t>Third, as our interactions with one another become increasingly mediated by the Internet and social media, we need to be acutely aware of the risks that come with such online interactions, and how the risks of online harms have been growing as a result; and</a:t>
            </a:r>
          </a:p>
          <a:p>
            <a:pPr algn="l">
              <a:buFont typeface="Arial" panose="020B0604020202020204" pitchFamily="34" charset="0"/>
              <a:buChar char="•"/>
            </a:pPr>
            <a:r>
              <a:rPr lang="en-US" sz="1200" dirty="0"/>
              <a:t>Fourth, there appears to be consensus amongst the panelists that an ecosystem of accountability is long overdue. There is a need to relook the existing frameworks and infrastructure in the online space to consider how stakeholders can be </a:t>
            </a:r>
            <a:r>
              <a:rPr lang="en-US" sz="1200" dirty="0" err="1"/>
              <a:t>incentivised</a:t>
            </a:r>
            <a:r>
              <a:rPr lang="en-US" sz="1200" dirty="0"/>
              <a:t> to do more to make the Internet a safer, more transparent space, at both the local and international level.</a:t>
            </a:r>
          </a:p>
          <a:p>
            <a:pPr algn="l">
              <a:buFont typeface="Arial" panose="020B0604020202020204" pitchFamily="34" charset="0"/>
              <a:buChar char="•"/>
            </a:pPr>
            <a:r>
              <a:rPr lang="en-US" sz="1200" dirty="0"/>
              <a:t>Lastly, there is a clear need for victims of online harms to be provided with more effective remedies to protect themselves and to seek redress.</a:t>
            </a:r>
          </a:p>
          <a:p>
            <a:pPr algn="l">
              <a:buFont typeface="+mj-lt"/>
              <a:buAutoNum type="arabicPeriod" startAt="5"/>
            </a:pPr>
            <a:r>
              <a:rPr lang="en-US" sz="1200" dirty="0"/>
              <a:t>I will not try to add on to what the speakers have already so richly illuminated, but I would instead like to touch on a recurring theme that came up in many of the sessions – the impact of online harms on mental health.</a:t>
            </a:r>
          </a:p>
          <a:p>
            <a:endParaRPr lang="en-US" sz="1200" dirty="0"/>
          </a:p>
        </p:txBody>
      </p:sp>
    </p:spTree>
    <p:extLst>
      <p:ext uri="{BB962C8B-B14F-4D97-AF65-F5344CB8AC3E}">
        <p14:creationId xmlns:p14="http://schemas.microsoft.com/office/powerpoint/2010/main" val="173932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573-8B06-9474-FD56-54CA5123DC6A}"/>
              </a:ext>
            </a:extLst>
          </p:cNvPr>
          <p:cNvSpPr>
            <a:spLocks noGrp="1"/>
          </p:cNvSpPr>
          <p:nvPr>
            <p:ph type="ctrTitle"/>
          </p:nvPr>
        </p:nvSpPr>
        <p:spPr>
          <a:xfrm>
            <a:off x="223100" y="1"/>
            <a:ext cx="11390723" cy="1923068"/>
          </a:xfrm>
        </p:spPr>
        <p:txBody>
          <a:bodyPr>
            <a:normAutofit/>
          </a:bodyPr>
          <a:lstStyle/>
          <a:p>
            <a:pPr algn="l"/>
            <a:r>
              <a:rPr lang="en-US" sz="2200" b="1" dirty="0">
                <a:latin typeface="Aharoni" panose="02010803020104030203" pitchFamily="2" charset="-79"/>
                <a:cs typeface="Aharoni" panose="02010803020104030203" pitchFamily="2" charset="-79"/>
              </a:rPr>
              <a:t>Closing Address by </a:t>
            </a:r>
            <a:r>
              <a:rPr lang="en-US" sz="2200" b="1" dirty="0" err="1">
                <a:latin typeface="Aharoni" panose="02010803020104030203" pitchFamily="2" charset="-79"/>
                <a:cs typeface="Aharoni" panose="02010803020104030203" pitchFamily="2" charset="-79"/>
              </a:rPr>
              <a:t>Mdm</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Rahayu</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Mahzam</a:t>
            </a:r>
            <a:r>
              <a:rPr lang="en-US" sz="2200" b="1" dirty="0">
                <a:latin typeface="Aharoni" panose="02010803020104030203" pitchFamily="2" charset="-79"/>
                <a:cs typeface="Aharoni" panose="02010803020104030203" pitchFamily="2" charset="-79"/>
              </a:rPr>
              <a:t>, Senior Parliamentary Secretary of Ministry of Health </a:t>
            </a:r>
            <a:r>
              <a:rPr lang="en-US" sz="2200" b="1" dirty="0" err="1">
                <a:latin typeface="Aharoni" panose="02010803020104030203" pitchFamily="2" charset="-79"/>
                <a:cs typeface="Aharoni" panose="02010803020104030203" pitchFamily="2" charset="-79"/>
              </a:rPr>
              <a:t>nd</a:t>
            </a:r>
            <a:r>
              <a:rPr lang="en-US" sz="2200" b="1" dirty="0">
                <a:latin typeface="Aharoni" panose="02010803020104030203" pitchFamily="2" charset="-79"/>
                <a:cs typeface="Aharoni" panose="02010803020104030203" pitchFamily="2" charset="-79"/>
              </a:rPr>
              <a:t> Ministry of Law, at the Online Harms Symposium 2023</a:t>
            </a:r>
            <a:br>
              <a:rPr lang="en-US" b="1" dirty="0"/>
            </a:br>
            <a:endParaRPr lang="en-US" dirty="0"/>
          </a:p>
        </p:txBody>
      </p:sp>
      <p:sp>
        <p:nvSpPr>
          <p:cNvPr id="3" name="Subtitle 2">
            <a:extLst>
              <a:ext uri="{FF2B5EF4-FFF2-40B4-BE49-F238E27FC236}">
                <a16:creationId xmlns:a16="http://schemas.microsoft.com/office/drawing/2014/main" id="{D724753E-664B-7C87-BCC5-7D2345EC418B}"/>
              </a:ext>
            </a:extLst>
          </p:cNvPr>
          <p:cNvSpPr>
            <a:spLocks noGrp="1"/>
          </p:cNvSpPr>
          <p:nvPr>
            <p:ph type="subTitle" idx="1"/>
          </p:nvPr>
        </p:nvSpPr>
        <p:spPr>
          <a:xfrm>
            <a:off x="223099" y="1292469"/>
            <a:ext cx="11745801" cy="5329859"/>
          </a:xfrm>
        </p:spPr>
        <p:txBody>
          <a:bodyPr>
            <a:noAutofit/>
          </a:bodyPr>
          <a:lstStyle/>
          <a:p>
            <a:pPr algn="l"/>
            <a:r>
              <a:rPr lang="en-US" sz="1200" b="1" dirty="0"/>
              <a:t>I. Introduction</a:t>
            </a:r>
            <a:endParaRPr lang="en-US" sz="1200" dirty="0"/>
          </a:p>
          <a:p>
            <a:pPr algn="l">
              <a:buFont typeface="+mj-lt"/>
              <a:buAutoNum type="arabicPeriod"/>
            </a:pPr>
            <a:r>
              <a:rPr lang="en-US" sz="1200" dirty="0"/>
              <a:t>A very good afternoon to all.</a:t>
            </a:r>
          </a:p>
          <a:p>
            <a:pPr algn="l">
              <a:buFont typeface="+mj-lt"/>
              <a:buAutoNum type="arabicPeriod" startAt="2"/>
            </a:pPr>
            <a:r>
              <a:rPr lang="en-US" sz="1200" dirty="0"/>
              <a:t>First off, I would like to thank everyone who has contributed in one way or another to this Symposium –</a:t>
            </a:r>
          </a:p>
          <a:p>
            <a:pPr algn="l">
              <a:buFont typeface="Arial" panose="020B0604020202020204" pitchFamily="34" charset="0"/>
              <a:buChar char="•"/>
            </a:pPr>
            <a:r>
              <a:rPr lang="en-US" sz="1200" dirty="0"/>
              <a:t>Speakers and panelists;</a:t>
            </a:r>
          </a:p>
          <a:p>
            <a:pPr algn="l">
              <a:buFont typeface="Arial" panose="020B0604020202020204" pitchFamily="34" charset="0"/>
              <a:buChar char="•"/>
            </a:pPr>
            <a:r>
              <a:rPr lang="en-US" sz="1200" dirty="0"/>
              <a:t>Partners such as SMU and SHE who have come alongside the Government to </a:t>
            </a:r>
            <a:r>
              <a:rPr lang="en-US" sz="1200" dirty="0" err="1"/>
              <a:t>organise</a:t>
            </a:r>
            <a:r>
              <a:rPr lang="en-US" sz="1200" dirty="0"/>
              <a:t> this symposium; and</a:t>
            </a:r>
          </a:p>
          <a:p>
            <a:pPr algn="l">
              <a:buFont typeface="Arial" panose="020B0604020202020204" pitchFamily="34" charset="0"/>
              <a:buChar char="•"/>
            </a:pPr>
            <a:r>
              <a:rPr lang="en-US" sz="1200" dirty="0"/>
              <a:t>All our attendees who represent a broad cross-section of society and who have contributed your valuable time and insights.</a:t>
            </a:r>
          </a:p>
          <a:p>
            <a:pPr algn="l">
              <a:buFont typeface="+mj-lt"/>
              <a:buAutoNum type="arabicPeriod" startAt="3"/>
            </a:pPr>
            <a:r>
              <a:rPr lang="en-US" sz="1200" dirty="0"/>
              <a:t>I hope all of you have benefited from the discussions over the past three days. I also hope that the end of this Symposium marks the beginning of many more conversations on how we can address this important issue.</a:t>
            </a:r>
          </a:p>
          <a:p>
            <a:pPr algn="l">
              <a:buFont typeface="+mj-lt"/>
              <a:buAutoNum type="arabicPeriod" startAt="4"/>
            </a:pPr>
            <a:r>
              <a:rPr lang="en-US" sz="1200" dirty="0"/>
              <a:t>Some key themes that stood out to me:</a:t>
            </a:r>
          </a:p>
          <a:p>
            <a:pPr algn="l">
              <a:buFont typeface="Arial" panose="020B0604020202020204" pitchFamily="34" charset="0"/>
              <a:buChar char="•"/>
            </a:pPr>
            <a:r>
              <a:rPr lang="en-US" sz="1200" dirty="0"/>
              <a:t>First, the continuing prevalence of online harms – sadly, this comes as no surprise, as the survey conducted by SHE adds to the years of data on this – which is exacerbated by the structural characteristics of the Internet such as virality and anonymity as identified by Dr Mathew Mathews. It </a:t>
            </a:r>
            <a:r>
              <a:rPr lang="en-US" sz="1200" dirty="0" err="1"/>
              <a:t>behoves</a:t>
            </a:r>
            <a:r>
              <a:rPr lang="en-US" sz="1200" dirty="0"/>
              <a:t> all of us who are able to do something about it, not to grow numb but to feel renewed impetus to press for better ways to deal with the issue – a point that Professor Eugene Tan touched on earlier;</a:t>
            </a:r>
          </a:p>
          <a:p>
            <a:pPr algn="l">
              <a:buFont typeface="Arial" panose="020B0604020202020204" pitchFamily="34" charset="0"/>
              <a:buChar char="•"/>
            </a:pPr>
            <a:r>
              <a:rPr lang="en-US" sz="1200" dirty="0"/>
              <a:t>Second, online harms have serious consequences not just for the wellbeing of individuals but also the state of civic participation, as the </a:t>
            </a:r>
            <a:r>
              <a:rPr lang="en-US" sz="1200" dirty="0" err="1"/>
              <a:t>eSafety</a:t>
            </a:r>
            <a:r>
              <a:rPr lang="en-US" sz="1200" dirty="0"/>
              <a:t> Commissioner, Ms. Julie Inman Grant and other speakers have mentioned. This has serious implications for social cohesion in a diverse democratic society like Singapore’s;</a:t>
            </a:r>
          </a:p>
          <a:p>
            <a:pPr algn="l">
              <a:buFont typeface="Arial" panose="020B0604020202020204" pitchFamily="34" charset="0"/>
              <a:buChar char="•"/>
            </a:pPr>
            <a:r>
              <a:rPr lang="en-US" sz="1200" dirty="0"/>
              <a:t>Third, as our interactions with one another become increasingly mediated by the Internet and social media, we need to be acutely aware of the risks that come with such online interactions, and how the risks of online harms have been growing as a result; and</a:t>
            </a:r>
          </a:p>
          <a:p>
            <a:pPr algn="l">
              <a:buFont typeface="Arial" panose="020B0604020202020204" pitchFamily="34" charset="0"/>
              <a:buChar char="•"/>
            </a:pPr>
            <a:r>
              <a:rPr lang="en-US" sz="1200" dirty="0"/>
              <a:t>Fourth, there appears to be consensus amongst the panelists that an ecosystem of accountability is long overdue. There is a need to relook the existing frameworks and infrastructure in the online space to consider how stakeholders can be </a:t>
            </a:r>
            <a:r>
              <a:rPr lang="en-US" sz="1200" dirty="0" err="1"/>
              <a:t>incentivised</a:t>
            </a:r>
            <a:r>
              <a:rPr lang="en-US" sz="1200" dirty="0"/>
              <a:t> to do more to make the Internet a safer, more transparent space, at both the local and international level.</a:t>
            </a:r>
          </a:p>
          <a:p>
            <a:pPr algn="l">
              <a:buFont typeface="Arial" panose="020B0604020202020204" pitchFamily="34" charset="0"/>
              <a:buChar char="•"/>
            </a:pPr>
            <a:r>
              <a:rPr lang="en-US" sz="1200" dirty="0"/>
              <a:t>Lastly, there is a clear need for victims of online harms to be provided with more effective remedies to protect themselves and to seek redress.</a:t>
            </a:r>
          </a:p>
          <a:p>
            <a:pPr algn="l">
              <a:buFont typeface="+mj-lt"/>
              <a:buAutoNum type="arabicPeriod" startAt="5"/>
            </a:pPr>
            <a:r>
              <a:rPr lang="en-US" sz="1200" dirty="0"/>
              <a:t>I will not try to add on to what the speakers have already so richly illuminated, but I would instead like to touch on a recurring theme that came up in many of the sessions – the impact of online harms on mental health.</a:t>
            </a:r>
          </a:p>
          <a:p>
            <a:endParaRPr lang="en-US" sz="1200" dirty="0"/>
          </a:p>
        </p:txBody>
      </p:sp>
    </p:spTree>
    <p:extLst>
      <p:ext uri="{BB962C8B-B14F-4D97-AF65-F5344CB8AC3E}">
        <p14:creationId xmlns:p14="http://schemas.microsoft.com/office/powerpoint/2010/main" val="221675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573-8B06-9474-FD56-54CA5123DC6A}"/>
              </a:ext>
            </a:extLst>
          </p:cNvPr>
          <p:cNvSpPr>
            <a:spLocks noGrp="1"/>
          </p:cNvSpPr>
          <p:nvPr>
            <p:ph type="ctrTitle"/>
          </p:nvPr>
        </p:nvSpPr>
        <p:spPr>
          <a:xfrm>
            <a:off x="223100" y="1"/>
            <a:ext cx="11390723" cy="1923068"/>
          </a:xfrm>
        </p:spPr>
        <p:txBody>
          <a:bodyPr>
            <a:normAutofit/>
          </a:bodyPr>
          <a:lstStyle/>
          <a:p>
            <a:pPr algn="l"/>
            <a:r>
              <a:rPr lang="en-US" sz="2200" b="1" dirty="0">
                <a:latin typeface="Aharoni" panose="02010803020104030203" pitchFamily="2" charset="-79"/>
                <a:cs typeface="Aharoni" panose="02010803020104030203" pitchFamily="2" charset="-79"/>
              </a:rPr>
              <a:t>Closing Address by </a:t>
            </a:r>
            <a:r>
              <a:rPr lang="en-US" sz="2200" b="1" dirty="0" err="1">
                <a:latin typeface="Aharoni" panose="02010803020104030203" pitchFamily="2" charset="-79"/>
                <a:cs typeface="Aharoni" panose="02010803020104030203" pitchFamily="2" charset="-79"/>
              </a:rPr>
              <a:t>Mdm</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Rahayu</a:t>
            </a:r>
            <a:r>
              <a:rPr lang="en-US" sz="2200" b="1" dirty="0">
                <a:latin typeface="Aharoni" panose="02010803020104030203" pitchFamily="2" charset="-79"/>
                <a:cs typeface="Aharoni" panose="02010803020104030203" pitchFamily="2" charset="-79"/>
              </a:rPr>
              <a:t> </a:t>
            </a:r>
            <a:r>
              <a:rPr lang="en-US" sz="2200" b="1" dirty="0" err="1">
                <a:latin typeface="Aharoni" panose="02010803020104030203" pitchFamily="2" charset="-79"/>
                <a:cs typeface="Aharoni" panose="02010803020104030203" pitchFamily="2" charset="-79"/>
              </a:rPr>
              <a:t>Mahzam</a:t>
            </a:r>
            <a:r>
              <a:rPr lang="en-US" sz="2200" b="1" dirty="0">
                <a:latin typeface="Aharoni" panose="02010803020104030203" pitchFamily="2" charset="-79"/>
                <a:cs typeface="Aharoni" panose="02010803020104030203" pitchFamily="2" charset="-79"/>
              </a:rPr>
              <a:t>, Senior Parliamentary Secretary of Ministry of Health </a:t>
            </a:r>
            <a:r>
              <a:rPr lang="en-US" sz="2200" b="1" dirty="0" err="1">
                <a:latin typeface="Aharoni" panose="02010803020104030203" pitchFamily="2" charset="-79"/>
                <a:cs typeface="Aharoni" panose="02010803020104030203" pitchFamily="2" charset="-79"/>
              </a:rPr>
              <a:t>nd</a:t>
            </a:r>
            <a:r>
              <a:rPr lang="en-US" sz="2200" b="1" dirty="0">
                <a:latin typeface="Aharoni" panose="02010803020104030203" pitchFamily="2" charset="-79"/>
                <a:cs typeface="Aharoni" panose="02010803020104030203" pitchFamily="2" charset="-79"/>
              </a:rPr>
              <a:t> Ministry of Law, at the Online Harms Symposium 2023</a:t>
            </a:r>
            <a:br>
              <a:rPr lang="en-US" b="1" dirty="0"/>
            </a:br>
            <a:endParaRPr lang="en-US" dirty="0"/>
          </a:p>
        </p:txBody>
      </p:sp>
      <p:sp>
        <p:nvSpPr>
          <p:cNvPr id="3" name="Subtitle 2">
            <a:extLst>
              <a:ext uri="{FF2B5EF4-FFF2-40B4-BE49-F238E27FC236}">
                <a16:creationId xmlns:a16="http://schemas.microsoft.com/office/drawing/2014/main" id="{D724753E-664B-7C87-BCC5-7D2345EC418B}"/>
              </a:ext>
            </a:extLst>
          </p:cNvPr>
          <p:cNvSpPr>
            <a:spLocks noGrp="1"/>
          </p:cNvSpPr>
          <p:nvPr>
            <p:ph type="subTitle" idx="1"/>
          </p:nvPr>
        </p:nvSpPr>
        <p:spPr>
          <a:xfrm>
            <a:off x="223099" y="1292469"/>
            <a:ext cx="11745801" cy="5329859"/>
          </a:xfrm>
        </p:spPr>
        <p:txBody>
          <a:bodyPr>
            <a:noAutofit/>
          </a:bodyPr>
          <a:lstStyle/>
          <a:p>
            <a:pPr algn="l"/>
            <a:r>
              <a:rPr lang="en-US" sz="1200" b="1" dirty="0"/>
              <a:t>I. Introduction</a:t>
            </a:r>
            <a:endParaRPr lang="en-US" sz="1200" dirty="0"/>
          </a:p>
          <a:p>
            <a:pPr algn="l">
              <a:buFont typeface="+mj-lt"/>
              <a:buAutoNum type="arabicPeriod"/>
            </a:pPr>
            <a:r>
              <a:rPr lang="en-US" sz="1200" dirty="0"/>
              <a:t>A very good afternoon to all.</a:t>
            </a:r>
          </a:p>
          <a:p>
            <a:pPr algn="l">
              <a:buFont typeface="+mj-lt"/>
              <a:buAutoNum type="arabicPeriod" startAt="2"/>
            </a:pPr>
            <a:r>
              <a:rPr lang="en-US" sz="1200" dirty="0"/>
              <a:t>First off, I would like to thank everyone who has contributed in one way or another to this Symposium –</a:t>
            </a:r>
          </a:p>
          <a:p>
            <a:pPr algn="l">
              <a:buFont typeface="Arial" panose="020B0604020202020204" pitchFamily="34" charset="0"/>
              <a:buChar char="•"/>
            </a:pPr>
            <a:r>
              <a:rPr lang="en-US" sz="1200" dirty="0"/>
              <a:t>Speakers and panelists;</a:t>
            </a:r>
          </a:p>
          <a:p>
            <a:pPr algn="l">
              <a:buFont typeface="Arial" panose="020B0604020202020204" pitchFamily="34" charset="0"/>
              <a:buChar char="•"/>
            </a:pPr>
            <a:r>
              <a:rPr lang="en-US" sz="1200" dirty="0"/>
              <a:t>Partners such as SMU and SHE who have come alongside the Government to </a:t>
            </a:r>
            <a:r>
              <a:rPr lang="en-US" sz="1200" dirty="0" err="1"/>
              <a:t>organise</a:t>
            </a:r>
            <a:r>
              <a:rPr lang="en-US" sz="1200" dirty="0"/>
              <a:t> this symposium; and</a:t>
            </a:r>
          </a:p>
          <a:p>
            <a:pPr algn="l">
              <a:buFont typeface="Arial" panose="020B0604020202020204" pitchFamily="34" charset="0"/>
              <a:buChar char="•"/>
            </a:pPr>
            <a:r>
              <a:rPr lang="en-US" sz="1200" dirty="0"/>
              <a:t>All our attendees who represent a broad cross-section of society and who have contributed your valuable time and insights.</a:t>
            </a:r>
          </a:p>
          <a:p>
            <a:pPr algn="l">
              <a:buFont typeface="+mj-lt"/>
              <a:buAutoNum type="arabicPeriod" startAt="3"/>
            </a:pPr>
            <a:r>
              <a:rPr lang="en-US" sz="1200" dirty="0"/>
              <a:t>I hope all of you have benefited from the discussions over the past three days. I also hope that the end of this Symposium marks the beginning of many more conversations on how we can address this important issue.</a:t>
            </a:r>
          </a:p>
          <a:p>
            <a:pPr algn="l">
              <a:buFont typeface="+mj-lt"/>
              <a:buAutoNum type="arabicPeriod" startAt="4"/>
            </a:pPr>
            <a:r>
              <a:rPr lang="en-US" sz="1200" dirty="0"/>
              <a:t>Some key themes that stood out to me:</a:t>
            </a:r>
          </a:p>
          <a:p>
            <a:pPr algn="l">
              <a:buFont typeface="Arial" panose="020B0604020202020204" pitchFamily="34" charset="0"/>
              <a:buChar char="•"/>
            </a:pPr>
            <a:r>
              <a:rPr lang="en-US" sz="1200" dirty="0"/>
              <a:t>First, the continuing prevalence of online harms – sadly, this comes as no surprise, as the survey conducted by SHE adds to the years of data on this – which is exacerbated by the structural characteristics of the Internet such as virality and anonymity as identified by Dr Mathew Mathews. It </a:t>
            </a:r>
            <a:r>
              <a:rPr lang="en-US" sz="1200" dirty="0" err="1"/>
              <a:t>behoves</a:t>
            </a:r>
            <a:r>
              <a:rPr lang="en-US" sz="1200" dirty="0"/>
              <a:t> all of us who are able to do something about it, not to grow numb but to feel renewed impetus to press for better ways to deal with the issue – a point that Professor Eugene Tan touched on earlier;</a:t>
            </a:r>
          </a:p>
          <a:p>
            <a:pPr algn="l">
              <a:buFont typeface="Arial" panose="020B0604020202020204" pitchFamily="34" charset="0"/>
              <a:buChar char="•"/>
            </a:pPr>
            <a:r>
              <a:rPr lang="en-US" sz="1200" dirty="0"/>
              <a:t>Second, online harms have serious consequences not just for the wellbeing of individuals but also the state of civic participation, as the </a:t>
            </a:r>
            <a:r>
              <a:rPr lang="en-US" sz="1200" dirty="0" err="1"/>
              <a:t>eSafety</a:t>
            </a:r>
            <a:r>
              <a:rPr lang="en-US" sz="1200" dirty="0"/>
              <a:t> Commissioner, Ms. Julie Inman Grant and other speakers have mentioned. This has serious implications for social cohesion in a diverse democratic society like Singapore’s;</a:t>
            </a:r>
          </a:p>
          <a:p>
            <a:pPr algn="l">
              <a:buFont typeface="Arial" panose="020B0604020202020204" pitchFamily="34" charset="0"/>
              <a:buChar char="•"/>
            </a:pPr>
            <a:r>
              <a:rPr lang="en-US" sz="1200" dirty="0"/>
              <a:t>Third, as our interactions with one another become increasingly mediated by the Internet and social media, we need to be acutely aware of the risks that come with such online interactions, and how the risks of online harms have been growing as a result; and</a:t>
            </a:r>
          </a:p>
          <a:p>
            <a:pPr algn="l">
              <a:buFont typeface="Arial" panose="020B0604020202020204" pitchFamily="34" charset="0"/>
              <a:buChar char="•"/>
            </a:pPr>
            <a:r>
              <a:rPr lang="en-US" sz="1200" dirty="0"/>
              <a:t>Fourth, there appears to be consensus amongst the panelists that an ecosystem of accountability is long overdue. There is a need to relook the existing frameworks and infrastructure in the online space to consider how stakeholders can be </a:t>
            </a:r>
            <a:r>
              <a:rPr lang="en-US" sz="1200" dirty="0" err="1"/>
              <a:t>incentivised</a:t>
            </a:r>
            <a:r>
              <a:rPr lang="en-US" sz="1200" dirty="0"/>
              <a:t> to do more to make the Internet a safer, more transparent space, at both the local and international level.</a:t>
            </a:r>
          </a:p>
          <a:p>
            <a:pPr algn="l">
              <a:buFont typeface="Arial" panose="020B0604020202020204" pitchFamily="34" charset="0"/>
              <a:buChar char="•"/>
            </a:pPr>
            <a:r>
              <a:rPr lang="en-US" sz="1200" dirty="0"/>
              <a:t>Lastly, there is a clear need for victims of online harms to be provided with more effective remedies to protect themselves and to seek redress.</a:t>
            </a:r>
          </a:p>
          <a:p>
            <a:pPr algn="l">
              <a:buFont typeface="+mj-lt"/>
              <a:buAutoNum type="arabicPeriod" startAt="5"/>
            </a:pPr>
            <a:r>
              <a:rPr lang="en-US" sz="1200" dirty="0"/>
              <a:t>I will not try to add on to what the speakers have already so richly illuminated, but I would instead like to touch on a recurring theme that came up in many of the sessions – the impact of online harms on mental health.</a:t>
            </a:r>
          </a:p>
          <a:p>
            <a:endParaRPr lang="en-US" sz="1200" dirty="0"/>
          </a:p>
        </p:txBody>
      </p:sp>
    </p:spTree>
    <p:extLst>
      <p:ext uri="{BB962C8B-B14F-4D97-AF65-F5344CB8AC3E}">
        <p14:creationId xmlns:p14="http://schemas.microsoft.com/office/powerpoint/2010/main" val="3798968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2425</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Aharoni</vt:lpstr>
      <vt:lpstr>Arial</vt:lpstr>
      <vt:lpstr>Calibri</vt:lpstr>
      <vt:lpstr>Calibri Light</vt:lpstr>
      <vt:lpstr>Office Theme</vt:lpstr>
      <vt:lpstr>Closing Address by Mdm Rahayu Mahzam, Senior Parliamentary Secretary of Ministry of Health nd Ministry of Law, at the Online Harms Symposium 2023 </vt:lpstr>
      <vt:lpstr>Closing Address by Mdm Rahayu Mahzam, Senior Parliamentary Secretary of Ministry of Health nd Ministry of Law, at the Online Harms Symposium 2023 </vt:lpstr>
      <vt:lpstr>Closing Address by Mdm Rahayu Mahzam, Senior Parliamentary Secretary of Ministry of Health nd Ministry of Law, at the Online Harms Symposium 2023 </vt:lpstr>
      <vt:lpstr>Closing Address by Mdm Rahayu Mahzam, Senior Parliamentary Secretary of Ministry of Health nd Ministry of Law, at the Online Harms Symposium 2023 </vt:lpstr>
      <vt:lpstr>Closing Address by Mdm Rahayu Mahzam, Senior Parliamentary Secretary of Ministry of Health nd Ministry of Law, at the Online Harms Symposium 2023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Address by Mdm Rahayu Mahzam, Senior Parliamentary Secretary of Ministry of Health nd Ministry of Law, at the Online Harms Symposium 2023 </dc:title>
  <dc:creator>Wu, William</dc:creator>
  <cp:lastModifiedBy>Wu, William</cp:lastModifiedBy>
  <cp:revision>2</cp:revision>
  <dcterms:created xsi:type="dcterms:W3CDTF">2023-10-04T07:58:28Z</dcterms:created>
  <dcterms:modified xsi:type="dcterms:W3CDTF">2023-10-04T08:01:13Z</dcterms:modified>
</cp:coreProperties>
</file>