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63" r:id="rId5"/>
    <p:sldId id="266" r:id="rId6"/>
    <p:sldId id="259" r:id="rId7"/>
    <p:sldId id="264" r:id="rId8"/>
    <p:sldId id="265" r:id="rId9"/>
    <p:sldId id="267" r:id="rId10"/>
    <p:sldId id="269" r:id="rId11"/>
    <p:sldId id="270" r:id="rId12"/>
    <p:sldId id="271" r:id="rId13"/>
    <p:sldId id="276" r:id="rId14"/>
    <p:sldId id="277" r:id="rId15"/>
    <p:sldId id="273" r:id="rId16"/>
    <p:sldId id="272" r:id="rId17"/>
    <p:sldId id="274" r:id="rId18"/>
    <p:sldId id="275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6" r:id="rId27"/>
    <p:sldId id="287" r:id="rId28"/>
    <p:sldId id="288" r:id="rId29"/>
    <p:sldId id="285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C4C8"/>
    <a:srgbClr val="69D412"/>
    <a:srgbClr val="30D3C5"/>
    <a:srgbClr val="98E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25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3BDCB-B4C8-994A-AAC0-337C9D94D8C9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12A6-AE1F-6C46-A227-98CA7B74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9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12A6-AE1F-6C46-A227-98CA7B7482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2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3E3BDF6-4284-E84D-9517-1B753E144FA7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E284807-D31A-0F4F-B9E3-0B96AE9F87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 smtClean="0"/>
              <a:t>Fitbit</a:t>
            </a:r>
            <a:r>
              <a:rPr lang="en-US" sz="6600" dirty="0" smtClean="0"/>
              <a:t> Analysis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Vivian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27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Macros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Pivoted original table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Added ‘Date’ as index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‘Food Log </a:t>
            </a:r>
            <a:r>
              <a:rPr lang="en-US" dirty="0" smtClean="0">
                <a:solidFill>
                  <a:srgbClr val="008000"/>
                </a:solidFill>
              </a:rPr>
              <a:t>20151109</a:t>
            </a:r>
            <a:r>
              <a:rPr lang="en-US" dirty="0" smtClean="0"/>
              <a:t>’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Added ‘Weekday’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319" y="1659915"/>
            <a:ext cx="3881534" cy="326989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990552" y="3745683"/>
            <a:ext cx="3874413" cy="118413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4" y="4867982"/>
            <a:ext cx="4900748" cy="19008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51531" y="8776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886551" y="6126163"/>
            <a:ext cx="57949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466046" y="5105418"/>
            <a:ext cx="0" cy="10207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32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Replaced outliers with mean value of respective column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Converted string to numeric value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Remove missing values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When ‘Steps’ is 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751"/>
            <a:ext cx="8197848" cy="272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7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Sleep </a:t>
            </a:r>
            <a:r>
              <a:rPr lang="en-US" dirty="0" err="1" smtClean="0"/>
              <a:t>dataframe</a:t>
            </a:r>
            <a:r>
              <a:rPr lang="en-US" dirty="0" smtClean="0"/>
              <a:t> includes nap as well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Derived a ‘Daily Sleep’ </a:t>
            </a:r>
            <a:r>
              <a:rPr lang="en-US" dirty="0" err="1" smtClean="0"/>
              <a:t>dataframe</a:t>
            </a:r>
            <a:r>
              <a:rPr lang="en-US" dirty="0" smtClean="0"/>
              <a:t> from original ‘Sleep’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80" y="2955101"/>
            <a:ext cx="7569218" cy="21599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298" y="4473710"/>
            <a:ext cx="5306204" cy="2281668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840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storytelling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Overall average calories burned (aggregated by month)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 general upward trend in amount of calories Tracy burns from October 2015 until November 2018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Age is not stopping Tracy from staying active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0" y="2160132"/>
            <a:ext cx="8505748" cy="272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6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storytelling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9434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Overall average amount of sleep Tracy gets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Unsteady trend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Huge drop from May 2017 to August 2017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A general upward trend afterwards – recovery of sleep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7" y="2163020"/>
            <a:ext cx="8467261" cy="275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17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storytelling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Comparing average minutes per activity level (by week)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Most physically active during the weekdays, with exception of Saturday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96" y="2189759"/>
            <a:ext cx="8569894" cy="308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79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STORYTELLING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930623"/>
          </a:xfrm>
        </p:spPr>
        <p:txBody>
          <a:bodyPr/>
          <a:lstStyle/>
          <a:p>
            <a:pPr algn="ctr"/>
            <a:r>
              <a:rPr lang="en-US" dirty="0" smtClean="0"/>
              <a:t>Tracy’s restlessness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Space between represents Minutes Awake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Since 2017, having more trouble staying asleep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3" y="2138836"/>
            <a:ext cx="8736673" cy="289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97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6648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Minutes Very Active </a:t>
            </a:r>
            <a:r>
              <a:rPr lang="en-US" dirty="0" err="1" smtClean="0"/>
              <a:t>vs</a:t>
            </a:r>
            <a:r>
              <a:rPr lang="en-US" dirty="0" smtClean="0"/>
              <a:t> Calories Burned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Relatively strong, positive correlation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8" y="2111543"/>
            <a:ext cx="8384690" cy="26149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71" y="4726487"/>
            <a:ext cx="4330669" cy="10915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44502" y="4617743"/>
            <a:ext cx="3797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Null hypothesis: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  <a:p>
            <a:r>
              <a:rPr lang="en-US" b="1" dirty="0">
                <a:solidFill>
                  <a:schemeClr val="accent2"/>
                </a:solidFill>
              </a:rPr>
              <a:t>There is no correlation between </a:t>
            </a:r>
            <a:r>
              <a:rPr lang="en-US" b="1" dirty="0" smtClean="0">
                <a:solidFill>
                  <a:schemeClr val="accent2"/>
                </a:solidFill>
              </a:rPr>
              <a:t>duration of workout and amount of calories burned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31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stats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13" y="1977843"/>
            <a:ext cx="7670818" cy="236434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94345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Does Tracy load up on carbs on her workout intensive days?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Weak, but nonetheless positive correlation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</a:t>
            </a:r>
            <a:r>
              <a:rPr lang="en-US" dirty="0" smtClean="0"/>
              <a:t>-value suggests rejection of null hypothesis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71" y="4342188"/>
            <a:ext cx="5366804" cy="10830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74751" y="4675709"/>
            <a:ext cx="447738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Null hypothesis: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There is no correlation between Tracy’s activity level and carb intake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066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981934"/>
          </a:xfrm>
        </p:spPr>
        <p:txBody>
          <a:bodyPr/>
          <a:lstStyle/>
          <a:p>
            <a:r>
              <a:rPr lang="en-US" dirty="0" smtClean="0"/>
              <a:t>Through an outside source, heart rate data was also retrieved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‘Date’ and ‘</a:t>
            </a:r>
            <a:r>
              <a:rPr lang="en-US" dirty="0" err="1" smtClean="0"/>
              <a:t>Time_of_Day</a:t>
            </a:r>
            <a:r>
              <a:rPr lang="en-US" dirty="0" smtClean="0"/>
              <a:t>’ were added via data wrangling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420" y="2257093"/>
            <a:ext cx="3658028" cy="345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72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Consumers use </a:t>
            </a:r>
            <a:r>
              <a:rPr lang="en-US" dirty="0" err="1" smtClean="0"/>
              <a:t>Fitbit</a:t>
            </a:r>
            <a:r>
              <a:rPr lang="en-US" dirty="0" smtClean="0"/>
              <a:t> to track physical activity and sleep</a:t>
            </a:r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Data is stored and accessible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Users can export their own data on </a:t>
            </a:r>
            <a:r>
              <a:rPr lang="en-US" dirty="0" err="1" smtClean="0"/>
              <a:t>Fitbit’s</a:t>
            </a:r>
            <a:r>
              <a:rPr lang="en-US" dirty="0" smtClean="0"/>
              <a:t> website</a:t>
            </a:r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How is the tracked information used, if at all?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Numbers on a spreadsheet are meaningless without interpretation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71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learning: Predicting calories burned by taking sum of heart rates per day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Chose </a:t>
            </a:r>
            <a:r>
              <a:rPr lang="en-US" dirty="0" smtClean="0">
                <a:solidFill>
                  <a:srgbClr val="FF0000"/>
                </a:solidFill>
              </a:rPr>
              <a:t>Linear Regression</a:t>
            </a:r>
            <a:r>
              <a:rPr lang="en-US" dirty="0" smtClean="0"/>
              <a:t> &amp; 				</a:t>
            </a:r>
            <a:r>
              <a:rPr lang="en-US" dirty="0" smtClean="0">
                <a:solidFill>
                  <a:srgbClr val="FF0000"/>
                </a:solidFill>
              </a:rPr>
              <a:t>Random Forest </a:t>
            </a:r>
            <a:r>
              <a:rPr lang="en-US" dirty="0" err="1" smtClean="0">
                <a:solidFill>
                  <a:srgbClr val="FF0000"/>
                </a:solidFill>
              </a:rPr>
              <a:t>Regressor</a:t>
            </a:r>
            <a:r>
              <a:rPr lang="en-US" dirty="0" smtClean="0"/>
              <a:t> 				models</a:t>
            </a:r>
          </a:p>
          <a:p>
            <a:endParaRPr lang="en-US" dirty="0"/>
          </a:p>
          <a:p>
            <a:r>
              <a:rPr lang="en-US" dirty="0" smtClean="0"/>
              <a:t>				</a:t>
            </a:r>
            <a:r>
              <a:rPr lang="en-US" dirty="0" smtClean="0">
                <a:solidFill>
                  <a:srgbClr val="FF0000"/>
                </a:solidFill>
              </a:rPr>
              <a:t>70%</a:t>
            </a:r>
            <a:r>
              <a:rPr lang="en-US" dirty="0" smtClean="0"/>
              <a:t> of data used to </a:t>
            </a:r>
            <a:r>
              <a:rPr lang="en-US" dirty="0" smtClean="0">
                <a:solidFill>
                  <a:srgbClr val="FF0000"/>
                </a:solidFill>
              </a:rPr>
              <a:t>train</a:t>
            </a:r>
            <a:r>
              <a:rPr lang="en-US" dirty="0" smtClean="0"/>
              <a:t> 				model – remaining </a:t>
            </a:r>
            <a:r>
              <a:rPr lang="en-US" dirty="0" smtClean="0">
                <a:solidFill>
                  <a:srgbClr val="FF0000"/>
                </a:solidFill>
              </a:rPr>
              <a:t>30%</a:t>
            </a:r>
            <a:r>
              <a:rPr lang="en-US" dirty="0" smtClean="0"/>
              <a:t> left to 				test model’s performance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77156"/>
            <a:ext cx="33782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1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Predicting calories burned by taking sum of heart rates per </a:t>
            </a:r>
            <a:r>
              <a:rPr lang="en-US" sz="2400" dirty="0" smtClean="0"/>
              <a:t>day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7838631" cy="48664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Results: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Linear Regression</a:t>
            </a:r>
            <a:r>
              <a:rPr lang="en-US" dirty="0" smtClean="0"/>
              <a:t> model yields an average prediction error of </a:t>
            </a:r>
            <a:r>
              <a:rPr lang="en-US" dirty="0" smtClean="0">
                <a:solidFill>
                  <a:srgbClr val="FF0000"/>
                </a:solidFill>
              </a:rPr>
              <a:t>234-297</a:t>
            </a:r>
            <a:r>
              <a:rPr lang="en-US" dirty="0" smtClean="0"/>
              <a:t> calories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Random Forest </a:t>
            </a:r>
            <a:r>
              <a:rPr lang="en-US" dirty="0" err="1" smtClean="0">
                <a:solidFill>
                  <a:srgbClr val="FF0000"/>
                </a:solidFill>
              </a:rPr>
              <a:t>Regressor</a:t>
            </a:r>
            <a:r>
              <a:rPr lang="en-US" dirty="0" smtClean="0"/>
              <a:t> model yields an average prediction error of </a:t>
            </a:r>
            <a:r>
              <a:rPr lang="en-US" dirty="0" smtClean="0">
                <a:solidFill>
                  <a:srgbClr val="FF0000"/>
                </a:solidFill>
              </a:rPr>
              <a:t>231-303</a:t>
            </a:r>
            <a:r>
              <a:rPr lang="en-US" dirty="0" smtClean="0"/>
              <a:t> calories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13151"/>
            <a:ext cx="7838631" cy="261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08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time of day (morning, afternoon, evening) and take average heart 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044748"/>
            <a:ext cx="76962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2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Predicting calories burned by </a:t>
            </a:r>
            <a:r>
              <a:rPr lang="en-US" sz="2400" dirty="0" smtClean="0"/>
              <a:t>average heart rates by time of day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create a model with better predictive performance?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Both models produce smaller predictive errors, especially the Random Forest </a:t>
            </a:r>
            <a:r>
              <a:rPr lang="en-US" dirty="0" err="1" smtClean="0"/>
              <a:t>Regressor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63" y="2436246"/>
            <a:ext cx="7761656" cy="241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48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o labeled data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U</a:t>
            </a:r>
            <a:r>
              <a:rPr lang="en-US" dirty="0" smtClean="0"/>
              <a:t>ncover patterns in data</a:t>
            </a:r>
          </a:p>
          <a:p>
            <a:endParaRPr lang="en-US" dirty="0" smtClean="0"/>
          </a:p>
          <a:p>
            <a:r>
              <a:rPr lang="en-US" dirty="0" smtClean="0"/>
              <a:t>Chosen method: K-Means Clustering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Group similar data points together an discover underlying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5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917795"/>
          </a:xfrm>
        </p:spPr>
        <p:txBody>
          <a:bodyPr>
            <a:normAutofit/>
          </a:bodyPr>
          <a:lstStyle/>
          <a:p>
            <a:r>
              <a:rPr lang="en-US" dirty="0" smtClean="0"/>
              <a:t>Choosing K (number of clusters/groups) to optimize clustering results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		Select k where an “elbow” forms in 			the line chart  </a:t>
            </a:r>
            <a:r>
              <a:rPr lang="en-US" dirty="0" smtClean="0">
                <a:sym typeface="Wingdings"/>
              </a:rPr>
              <a:t>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09" y="2557651"/>
            <a:ext cx="8077200" cy="298549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616478" y="3643061"/>
            <a:ext cx="602971" cy="5900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37207" y="5543148"/>
            <a:ext cx="0" cy="897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108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78951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are these clusters formed?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By activities? Sleep? Heart rate?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Analyze data to find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130" y="1524318"/>
            <a:ext cx="4927600" cy="3416300"/>
          </a:xfrm>
          <a:prstGeom prst="rect">
            <a:avLst/>
          </a:prstGeom>
        </p:spPr>
      </p:pic>
      <p:cxnSp>
        <p:nvCxnSpPr>
          <p:cNvPr id="12" name="Curved Connector 11"/>
          <p:cNvCxnSpPr/>
          <p:nvPr/>
        </p:nvCxnSpPr>
        <p:spPr>
          <a:xfrm rot="5400000">
            <a:off x="4374840" y="1480461"/>
            <a:ext cx="1054046" cy="83389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54231" y="962076"/>
            <a:ext cx="137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Cluster 2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26673" y="3348025"/>
            <a:ext cx="142403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3249" y="3163359"/>
            <a:ext cx="121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69D412"/>
                </a:solidFill>
              </a:rPr>
              <a:t>Cluster 1</a:t>
            </a:r>
            <a:endParaRPr lang="en-US" b="1" dirty="0">
              <a:solidFill>
                <a:srgbClr val="69D41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734645" y="2180706"/>
            <a:ext cx="1141797" cy="615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66246" y="1924152"/>
            <a:ext cx="186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6C4C8"/>
                </a:solidFill>
              </a:rPr>
              <a:t>Cluster 0</a:t>
            </a:r>
            <a:endParaRPr lang="en-US" b="1" dirty="0">
              <a:solidFill>
                <a:srgbClr val="36C4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703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2800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Through investigation, ‘Weekday’ seems to be most deterministic of how clusters are formed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Cluster 0: Sunday’s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Cluster 1: Monday’s and Wednesday’s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Cluster 2: Tuesday’s and Thursday’s</a:t>
            </a:r>
          </a:p>
          <a:p>
            <a:r>
              <a:rPr lang="en-US" dirty="0" smtClean="0"/>
              <a:t>				…something comes to mind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752600"/>
            <a:ext cx="8750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8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500758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top two days of week of each cluster seem to have something in common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96" y="284759"/>
            <a:ext cx="8750300" cy="190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96" y="1936873"/>
            <a:ext cx="8569894" cy="308275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7081709" y="4904182"/>
            <a:ext cx="0" cy="513107"/>
          </a:xfrm>
          <a:prstGeom prst="straightConnector1">
            <a:avLst/>
          </a:prstGeom>
          <a:ln>
            <a:solidFill>
              <a:srgbClr val="69D41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037615" y="4904182"/>
            <a:ext cx="0" cy="51310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421219" y="4904182"/>
            <a:ext cx="0" cy="513107"/>
          </a:xfrm>
          <a:prstGeom prst="straightConnector1">
            <a:avLst/>
          </a:prstGeom>
          <a:ln>
            <a:solidFill>
              <a:srgbClr val="69D41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16011" y="4904182"/>
            <a:ext cx="0" cy="51310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784214" y="4904182"/>
            <a:ext cx="0" cy="513107"/>
          </a:xfrm>
          <a:prstGeom prst="straightConnector1">
            <a:avLst/>
          </a:prstGeom>
          <a:ln>
            <a:solidFill>
              <a:srgbClr val="36C4C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476990" y="4904182"/>
            <a:ext cx="0" cy="513107"/>
          </a:xfrm>
          <a:prstGeom prst="straightConnector1">
            <a:avLst/>
          </a:prstGeom>
          <a:ln>
            <a:solidFill>
              <a:srgbClr val="36C4C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87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930623"/>
          </a:xfrm>
        </p:spPr>
        <p:txBody>
          <a:bodyPr/>
          <a:lstStyle/>
          <a:p>
            <a:endParaRPr lang="en-US" dirty="0" smtClean="0"/>
          </a:p>
          <a:p>
            <a:pPr marL="4229100" lvl="8" indent="-342900">
              <a:buFont typeface="Arial"/>
              <a:buChar char="•"/>
            </a:pPr>
            <a:r>
              <a:rPr lang="en-US" b="1" dirty="0" smtClean="0">
                <a:solidFill>
                  <a:srgbClr val="36C4C8"/>
                </a:solidFill>
              </a:rPr>
              <a:t>Cluster 0</a:t>
            </a:r>
            <a:r>
              <a:rPr lang="en-US" dirty="0" smtClean="0"/>
              <a:t> has highest mean under </a:t>
            </a:r>
            <a:r>
              <a:rPr lang="en-US" b="1" dirty="0" smtClean="0"/>
              <a:t>Minutes Sedentary</a:t>
            </a:r>
            <a:r>
              <a:rPr lang="en-US" dirty="0" smtClean="0"/>
              <a:t> category</a:t>
            </a:r>
          </a:p>
          <a:p>
            <a:pPr marL="4229100" lvl="8" indent="-342900">
              <a:buFont typeface="Arial"/>
              <a:buChar char="•"/>
            </a:pPr>
            <a:r>
              <a:rPr lang="en-US" b="1" dirty="0" smtClean="0">
                <a:solidFill>
                  <a:srgbClr val="69D412"/>
                </a:solidFill>
              </a:rPr>
              <a:t>Cluster 1</a:t>
            </a:r>
            <a:r>
              <a:rPr lang="en-US" dirty="0" smtClean="0"/>
              <a:t> has highest mean under </a:t>
            </a:r>
            <a:r>
              <a:rPr lang="en-US" b="1" dirty="0" smtClean="0"/>
              <a:t>Minutes Very Active</a:t>
            </a:r>
            <a:r>
              <a:rPr lang="en-US" dirty="0" smtClean="0"/>
              <a:t> category</a:t>
            </a:r>
          </a:p>
          <a:p>
            <a:pPr marL="4229100" lvl="8" indent="-342900">
              <a:buFont typeface="Arial"/>
              <a:buChar char="•"/>
            </a:pPr>
            <a:r>
              <a:rPr lang="en-US" b="1" dirty="0" smtClean="0">
                <a:solidFill>
                  <a:schemeClr val="accent2"/>
                </a:solidFill>
              </a:rPr>
              <a:t>Cluster 2</a:t>
            </a:r>
            <a:r>
              <a:rPr lang="en-US" dirty="0" smtClean="0"/>
              <a:t> has a slightly higher mean under </a:t>
            </a:r>
            <a:r>
              <a:rPr lang="en-US" b="1" dirty="0" smtClean="0"/>
              <a:t>Minutes Lightly Active</a:t>
            </a:r>
            <a:r>
              <a:rPr lang="en-US" dirty="0" smtClean="0"/>
              <a:t> category</a:t>
            </a:r>
            <a:endParaRPr lang="en-US" b="1" dirty="0" smtClean="0"/>
          </a:p>
          <a:p>
            <a:pPr lvl="8" indent="0">
              <a:buNone/>
            </a:pPr>
            <a:endParaRPr lang="en-US" b="1" dirty="0"/>
          </a:p>
          <a:p>
            <a:pPr lvl="8" indent="0">
              <a:buNone/>
            </a:pPr>
            <a:endParaRPr lang="en-US" dirty="0" smtClean="0"/>
          </a:p>
          <a:p>
            <a:pPr lvl="8" indent="0">
              <a:buNone/>
            </a:pPr>
            <a:endParaRPr lang="en-US" dirty="0"/>
          </a:p>
          <a:p>
            <a:pPr lvl="8" indent="0">
              <a:buNone/>
            </a:pPr>
            <a:endParaRPr lang="en-US" dirty="0" smtClean="0"/>
          </a:p>
          <a:p>
            <a:pPr lvl="8" indent="0">
              <a:buNone/>
            </a:pPr>
            <a:endParaRPr lang="en-US" dirty="0"/>
          </a:p>
          <a:p>
            <a:pPr lvl="8" indent="0">
              <a:buNone/>
            </a:pPr>
            <a:r>
              <a:rPr lang="en-US" dirty="0" smtClean="0"/>
              <a:t>So it seems the </a:t>
            </a:r>
            <a:r>
              <a:rPr lang="en-US" b="1" dirty="0" smtClean="0"/>
              <a:t>clusters</a:t>
            </a:r>
            <a:r>
              <a:rPr lang="en-US" dirty="0" smtClean="0"/>
              <a:t> are formed by the </a:t>
            </a:r>
            <a:r>
              <a:rPr lang="en-US" b="1" dirty="0" smtClean="0"/>
              <a:t>days of the week</a:t>
            </a:r>
            <a:r>
              <a:rPr lang="en-US" dirty="0" smtClean="0"/>
              <a:t>, which in turn says a lot about </a:t>
            </a:r>
            <a:r>
              <a:rPr lang="en-US" b="1" dirty="0" smtClean="0"/>
              <a:t>how active</a:t>
            </a:r>
            <a:r>
              <a:rPr lang="en-US" dirty="0" smtClean="0"/>
              <a:t> Tracy is on those days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27" y="234787"/>
            <a:ext cx="3352800" cy="5080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499452" y="4989969"/>
            <a:ext cx="428549" cy="12828"/>
          </a:xfrm>
          <a:prstGeom prst="straightConnector1">
            <a:avLst/>
          </a:prstGeom>
          <a:ln>
            <a:solidFill>
              <a:srgbClr val="69D41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499452" y="883578"/>
            <a:ext cx="428549" cy="12828"/>
          </a:xfrm>
          <a:prstGeom prst="straightConnector1">
            <a:avLst/>
          </a:prstGeom>
          <a:ln>
            <a:solidFill>
              <a:srgbClr val="36C4C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499452" y="2602488"/>
            <a:ext cx="428549" cy="1282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5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Tracy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Fitbit</a:t>
            </a:r>
            <a:r>
              <a:rPr lang="en-US" dirty="0" smtClean="0"/>
              <a:t> consumer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Group exercise instructor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Home health aide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Provide stats and visualizations of the data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Provides insight on Tracy’s fitness &amp; sleeping habits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Helps gauge what habits should be maintained or changed</a:t>
            </a:r>
          </a:p>
        </p:txBody>
      </p:sp>
    </p:spTree>
    <p:extLst>
      <p:ext uri="{BB962C8B-B14F-4D97-AF65-F5344CB8AC3E}">
        <p14:creationId xmlns:p14="http://schemas.microsoft.com/office/powerpoint/2010/main" val="140074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5007589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Recommendations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With evidence of increasing restless nights, Tracy should seek ways to obtain better, uninterrupted sleep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There is some evidence of a positive correlation between carb intake and activeness. Tracy should consider fueling her body with carbs to have a more productive workout session.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Next steps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Using heart rate data to perform predictions on sleep patterns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Can heart rate be used to predict sleep stage?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Creating more features based on existing data to detect more patterns in activities and/or sleep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 smtClean="0"/>
              <a:t>Split data by season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9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Extract up to 31 days of data at a time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Body, </a:t>
            </a:r>
            <a:r>
              <a:rPr lang="en-US" dirty="0" smtClean="0">
                <a:solidFill>
                  <a:srgbClr val="FF0000"/>
                </a:solidFill>
              </a:rPr>
              <a:t>activity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sleep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food data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CSV or </a:t>
            </a:r>
            <a:r>
              <a:rPr lang="en-US" dirty="0" smtClean="0">
                <a:solidFill>
                  <a:srgbClr val="FF0000"/>
                </a:solidFill>
              </a:rPr>
              <a:t>XLSX</a:t>
            </a:r>
            <a:r>
              <a:rPr lang="en-US" dirty="0" smtClean="0"/>
              <a:t> file option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Each category of data is saved in a separate sheet (within the same Excel file)</a:t>
            </a:r>
          </a:p>
        </p:txBody>
      </p:sp>
    </p:spTree>
    <p:extLst>
      <p:ext uri="{BB962C8B-B14F-4D97-AF65-F5344CB8AC3E}">
        <p14:creationId xmlns:p14="http://schemas.microsoft.com/office/powerpoint/2010/main" val="134016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648" y="1574800"/>
            <a:ext cx="329184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Each XLSX file ‘2018-10.xls’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“Foods”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Date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Calories In</a:t>
            </a:r>
          </a:p>
          <a:p>
            <a:pPr lvl="1" indent="0">
              <a:buNone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/>
              <a:t>“Activities”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Dates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Calories Burned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Steps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Distance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Floors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Minutes Sedentary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Minutes Lightly Active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Minutes Fairly Active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Minutes Very Active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Activity </a:t>
            </a:r>
            <a:r>
              <a:rPr lang="en-US" dirty="0" smtClean="0"/>
              <a:t>Calories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5611" y="1574800"/>
            <a:ext cx="3291840" cy="4525963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“Sleep”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Start Time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End Time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Minutes Asleep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Minutes Awake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Number of Awakenings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Time in Bed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Minutes REM Sleep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Minutes Light Sleep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Minutes Deep Sleep</a:t>
            </a:r>
          </a:p>
          <a:p>
            <a:pPr lvl="1" indent="0">
              <a:buNone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“</a:t>
            </a:r>
            <a:r>
              <a:rPr lang="en-US" dirty="0"/>
              <a:t>Food Log 20181001</a:t>
            </a:r>
            <a:r>
              <a:rPr lang="en-US" dirty="0" smtClean="0"/>
              <a:t>”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One for each day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03" y="205413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ideal dataset: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Fitbit’s</a:t>
            </a:r>
            <a:r>
              <a:rPr lang="en-US" dirty="0" smtClean="0"/>
              <a:t> activity &amp; sleep data: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290" y="1318905"/>
            <a:ext cx="3898217" cy="25777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81623"/>
            <a:ext cx="3797300" cy="168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650" y="4768923"/>
            <a:ext cx="40767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96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(problem)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06576"/>
          </a:xfrm>
        </p:spPr>
        <p:txBody>
          <a:bodyPr>
            <a:normAutofit/>
          </a:bodyPr>
          <a:lstStyle/>
          <a:p>
            <a:r>
              <a:rPr lang="en-US" dirty="0" err="1" smtClean="0"/>
              <a:t>Fitbit</a:t>
            </a:r>
            <a:r>
              <a:rPr lang="en-US" dirty="0" smtClean="0"/>
              <a:t> displays food data in a “labeled” table format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includes r</a:t>
            </a:r>
            <a:r>
              <a:rPr lang="en-US" dirty="0" smtClean="0"/>
              <a:t>andom table with nutrition info at bottom of file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233" y="2241929"/>
            <a:ext cx="3881534" cy="32698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464925" y="18257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449294" y="4781176"/>
            <a:ext cx="97117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49294" y="4781176"/>
            <a:ext cx="0" cy="8516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754530" y="4166152"/>
            <a:ext cx="4101103" cy="1550503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ket 31"/>
          <p:cNvSpPr/>
          <p:nvPr/>
        </p:nvSpPr>
        <p:spPr>
          <a:xfrm>
            <a:off x="6732336" y="2429358"/>
            <a:ext cx="505187" cy="1587944"/>
          </a:xfrm>
          <a:prstGeom prst="rightBracket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348490" y="3119234"/>
            <a:ext cx="579495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927985" y="1960309"/>
            <a:ext cx="0" cy="1158925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990929" y="1960309"/>
            <a:ext cx="937056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22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(problem)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Food data unusable in the given format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Need to transform</a:t>
            </a:r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One sheet for each day’s food log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Each XLSX file contains </a:t>
            </a:r>
            <a:endParaRPr lang="en-US" dirty="0"/>
          </a:p>
          <a:p>
            <a:pPr lvl="1" indent="0">
              <a:buNone/>
            </a:pPr>
            <a:r>
              <a:rPr lang="en-US" dirty="0" smtClean="0"/>
              <a:t>     30</a:t>
            </a:r>
            <a:r>
              <a:rPr lang="en-US" dirty="0" smtClean="0"/>
              <a:t>+ </a:t>
            </a:r>
            <a:r>
              <a:rPr lang="en-US" dirty="0" smtClean="0"/>
              <a:t>sheets</a:t>
            </a:r>
          </a:p>
          <a:p>
            <a:pPr marL="800100" lvl="1" indent="-342900"/>
            <a:r>
              <a:rPr lang="en-US" dirty="0" smtClean="0"/>
              <a:t>Not all sheets contain the</a:t>
            </a:r>
          </a:p>
          <a:p>
            <a:pPr lvl="1" indent="0">
              <a:buNone/>
            </a:pPr>
            <a:r>
              <a:rPr lang="en-US" dirty="0"/>
              <a:t> </a:t>
            </a:r>
            <a:r>
              <a:rPr lang="en-US" dirty="0" smtClean="0"/>
              <a:t>    same kind of data</a:t>
            </a:r>
          </a:p>
          <a:p>
            <a:pPr marL="800100" lvl="1" indent="-342900"/>
            <a:r>
              <a:rPr lang="en-US" dirty="0" smtClean="0"/>
              <a:t>Need to determine how to</a:t>
            </a:r>
          </a:p>
          <a:p>
            <a:pPr lvl="1" indent="0">
              <a:buNone/>
            </a:pPr>
            <a:r>
              <a:rPr lang="en-US" dirty="0" smtClean="0"/>
              <a:t>     to correctly extract data to</a:t>
            </a:r>
          </a:p>
          <a:p>
            <a:pPr lvl="1" indent="0">
              <a:buNone/>
            </a:pPr>
            <a:r>
              <a:rPr lang="en-US" dirty="0"/>
              <a:t> </a:t>
            </a:r>
            <a:r>
              <a:rPr lang="en-US" dirty="0" smtClean="0"/>
              <a:t>    the appropriate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092" y="3348025"/>
            <a:ext cx="4397660" cy="338169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208649" y="6485997"/>
            <a:ext cx="3720463" cy="2437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31940" y="6575791"/>
            <a:ext cx="23862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70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Food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Matched food to meal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Added ‘Date’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‘Food Log </a:t>
            </a:r>
            <a:r>
              <a:rPr lang="en-US" dirty="0" smtClean="0">
                <a:solidFill>
                  <a:srgbClr val="008000"/>
                </a:solidFill>
              </a:rPr>
              <a:t>20151109</a:t>
            </a:r>
            <a:r>
              <a:rPr lang="en-US" dirty="0" smtClean="0"/>
              <a:t>’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Added ‘Weekday’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51531" y="8776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319" y="1659915"/>
            <a:ext cx="3881534" cy="326989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192" y="4495064"/>
            <a:ext cx="4724400" cy="2229049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4990552" y="1524318"/>
            <a:ext cx="3874413" cy="1964812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951388" y="2783607"/>
            <a:ext cx="0" cy="16034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51388" y="2783607"/>
            <a:ext cx="7440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81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13941</TotalTime>
  <Words>961</Words>
  <Application>Microsoft Macintosh PowerPoint</Application>
  <PresentationFormat>On-screen Show (4:3)</PresentationFormat>
  <Paragraphs>295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Essential</vt:lpstr>
      <vt:lpstr>Fitbit Analysis</vt:lpstr>
      <vt:lpstr>Problem</vt:lpstr>
      <vt:lpstr>SOLUTION</vt:lpstr>
      <vt:lpstr>The data</vt:lpstr>
      <vt:lpstr>The Data</vt:lpstr>
      <vt:lpstr>The data</vt:lpstr>
      <vt:lpstr>The data (problem)</vt:lpstr>
      <vt:lpstr>The data (problem)</vt:lpstr>
      <vt:lpstr>DATA WRANGLING</vt:lpstr>
      <vt:lpstr>DATA WRANGLING</vt:lpstr>
      <vt:lpstr>Data wrangling</vt:lpstr>
      <vt:lpstr>Data wrangling</vt:lpstr>
      <vt:lpstr>Data storytelling</vt:lpstr>
      <vt:lpstr>Data storytelling</vt:lpstr>
      <vt:lpstr>Data storytelling</vt:lpstr>
      <vt:lpstr>DATA STORYTELLING</vt:lpstr>
      <vt:lpstr>INFERENTIAL STATS</vt:lpstr>
      <vt:lpstr>Inferential stats</vt:lpstr>
      <vt:lpstr>Machine learning</vt:lpstr>
      <vt:lpstr>Machine learning</vt:lpstr>
      <vt:lpstr>Predicting calories burned by taking sum of heart rates per day</vt:lpstr>
      <vt:lpstr>Machine learning</vt:lpstr>
      <vt:lpstr>Predicting calories burned by average heart rates by time of day</vt:lpstr>
      <vt:lpstr>Machine learning</vt:lpstr>
      <vt:lpstr>K-means clustering</vt:lpstr>
      <vt:lpstr>Unsupervised learning</vt:lpstr>
      <vt:lpstr>Unsupervised learning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Fitbit Analysis</dc:title>
  <dc:creator>Vivian Wu</dc:creator>
  <cp:lastModifiedBy>Vivian Wu</cp:lastModifiedBy>
  <cp:revision>63</cp:revision>
  <dcterms:created xsi:type="dcterms:W3CDTF">2018-12-03T19:22:32Z</dcterms:created>
  <dcterms:modified xsi:type="dcterms:W3CDTF">2018-12-16T04:32:43Z</dcterms:modified>
</cp:coreProperties>
</file>