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F0658C7-B58F-4B9D-81AA-B1A3DCCDF7EF}">
  <a:tblStyle styleId="{AF0658C7-B58F-4B9D-81AA-B1A3DCCDF7E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0bb557dc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0bb557dc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0bb557dc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0bb557dc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0bb557dc0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0bb557dc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0c4b86fd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0c4b86fd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0c4b86fd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0c4b86fd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0c4b86fd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0c4b86fd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0bd92af8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0bd92af8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0c4b86fd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0c4b86fd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0c4b86fd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0c4b86fd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40bb557dc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0bb557dc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0acd708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0acd708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0acd7086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0acd7086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0bb557dc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0bb557dc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0bb557dc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0bb557dc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0bb557dc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0bb557dc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0bb557dc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0bb557dc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0bb557dc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0bb557dc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0bb557dc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0bb557dc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jameslko/gun-violence-data" TargetMode="External"/><Relationship Id="rId4" Type="http://schemas.openxmlformats.org/officeDocument/2006/relationships/hyperlink" Target="http://www.gunviolencearchive.org/" TargetMode="External"/><Relationship Id="rId5"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Capstone Project -</a:t>
            </a:r>
            <a:endParaRPr/>
          </a:p>
          <a:p>
            <a:pPr indent="0" lvl="0" marL="0" rtl="0" algn="l">
              <a:spcBef>
                <a:spcPts val="0"/>
              </a:spcBef>
              <a:spcAft>
                <a:spcPts val="0"/>
              </a:spcAft>
              <a:buNone/>
            </a:pPr>
            <a:r>
              <a:rPr lang="en"/>
              <a:t>Gun Violence in the US</a:t>
            </a:r>
            <a:endParaRPr/>
          </a:p>
        </p:txBody>
      </p:sp>
      <p:sp>
        <p:nvSpPr>
          <p:cNvPr id="87" name="Google Shape;87;p13"/>
          <p:cNvSpPr txBox="1"/>
          <p:nvPr>
            <p:ph idx="1" type="subTitle"/>
          </p:nvPr>
        </p:nvSpPr>
        <p:spPr>
          <a:xfrm>
            <a:off x="729625" y="3172900"/>
            <a:ext cx="7688100" cy="8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Joshua Kim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Springboard - Data Science Career Track</a:t>
            </a:r>
            <a:endParaRPr/>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729450" y="630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Casualties by Date</a:t>
            </a:r>
            <a:endParaRPr/>
          </a:p>
        </p:txBody>
      </p:sp>
      <p:sp>
        <p:nvSpPr>
          <p:cNvPr id="160" name="Google Shape;160;p22"/>
          <p:cNvSpPr txBox="1"/>
          <p:nvPr>
            <p:ph idx="1" type="body"/>
          </p:nvPr>
        </p:nvSpPr>
        <p:spPr>
          <a:xfrm>
            <a:off x="729450" y="1303775"/>
            <a:ext cx="3842400" cy="3036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Number of casualties has overall been </a:t>
            </a:r>
            <a:r>
              <a:rPr lang="en" sz="1200" u="sng">
                <a:solidFill>
                  <a:srgbClr val="000000"/>
                </a:solidFill>
              </a:rPr>
              <a:t>growing each year from 2014 - 2017</a:t>
            </a:r>
            <a:r>
              <a:rPr lang="en" sz="1200">
                <a:solidFill>
                  <a:srgbClr val="000000"/>
                </a:solidFill>
              </a:rPr>
              <a:t> for the top 15 cities.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There were slightly more injuries in 2016 than 2017, but fewer deaths.</a:t>
            </a:r>
            <a:endParaRPr sz="1200">
              <a:solidFill>
                <a:srgbClr val="000000"/>
              </a:solidFill>
            </a:endParaRPr>
          </a:p>
        </p:txBody>
      </p:sp>
      <p:sp>
        <p:nvSpPr>
          <p:cNvPr id="161" name="Google Shape;161;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2" name="Google Shape;162;p22"/>
          <p:cNvSpPr txBox="1"/>
          <p:nvPr/>
        </p:nvSpPr>
        <p:spPr>
          <a:xfrm>
            <a:off x="4364100" y="3760900"/>
            <a:ext cx="3964500" cy="708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Lato"/>
              <a:buChar char="★"/>
            </a:pPr>
            <a:r>
              <a:rPr lang="en" sz="1200" u="sng">
                <a:latin typeface="Lato"/>
                <a:ea typeface="Lato"/>
                <a:cs typeface="Lato"/>
                <a:sym typeface="Lato"/>
              </a:rPr>
              <a:t>Casualties are at their highest in the summer</a:t>
            </a:r>
            <a:r>
              <a:rPr lang="en" sz="1200">
                <a:latin typeface="Lato"/>
                <a:ea typeface="Lato"/>
                <a:cs typeface="Lato"/>
                <a:sym typeface="Lato"/>
              </a:rPr>
              <a:t> months, with the peak being in July for both deaths and injuries.</a:t>
            </a:r>
            <a:endParaRPr sz="1200">
              <a:latin typeface="Lato"/>
              <a:ea typeface="Lato"/>
              <a:cs typeface="Lato"/>
              <a:sym typeface="Lato"/>
            </a:endParaRPr>
          </a:p>
        </p:txBody>
      </p:sp>
      <p:pic>
        <p:nvPicPr>
          <p:cNvPr id="163" name="Google Shape;163;p22"/>
          <p:cNvPicPr preferRelativeResize="0"/>
          <p:nvPr/>
        </p:nvPicPr>
        <p:blipFill>
          <a:blip r:embed="rId3">
            <a:alphaModFix/>
          </a:blip>
          <a:stretch>
            <a:fillRect/>
          </a:stretch>
        </p:blipFill>
        <p:spPr>
          <a:xfrm>
            <a:off x="4706150" y="1318525"/>
            <a:ext cx="3830201" cy="2383100"/>
          </a:xfrm>
          <a:prstGeom prst="rect">
            <a:avLst/>
          </a:prstGeom>
          <a:noFill/>
          <a:ln>
            <a:noFill/>
          </a:ln>
        </p:spPr>
      </p:pic>
      <p:pic>
        <p:nvPicPr>
          <p:cNvPr id="164" name="Google Shape;164;p22"/>
          <p:cNvPicPr preferRelativeResize="0"/>
          <p:nvPr/>
        </p:nvPicPr>
        <p:blipFill>
          <a:blip r:embed="rId4">
            <a:alphaModFix/>
          </a:blip>
          <a:stretch>
            <a:fillRect/>
          </a:stretch>
        </p:blipFill>
        <p:spPr>
          <a:xfrm>
            <a:off x="729450" y="2413525"/>
            <a:ext cx="3454104" cy="2149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729450" y="587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Casualties by Gender</a:t>
            </a:r>
            <a:endParaRPr/>
          </a:p>
        </p:txBody>
      </p:sp>
      <p:sp>
        <p:nvSpPr>
          <p:cNvPr id="170" name="Google Shape;170;p23"/>
          <p:cNvSpPr txBox="1"/>
          <p:nvPr>
            <p:ph idx="1" type="body"/>
          </p:nvPr>
        </p:nvSpPr>
        <p:spPr>
          <a:xfrm>
            <a:off x="729450" y="1289450"/>
            <a:ext cx="3842700" cy="1049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There were </a:t>
            </a:r>
            <a:r>
              <a:rPr lang="en" sz="1200" u="sng">
                <a:solidFill>
                  <a:srgbClr val="000000"/>
                </a:solidFill>
              </a:rPr>
              <a:t>over 40,000 male</a:t>
            </a:r>
            <a:r>
              <a:rPr lang="en" sz="1200">
                <a:solidFill>
                  <a:srgbClr val="000000"/>
                </a:solidFill>
              </a:rPr>
              <a:t> participants compared to </a:t>
            </a:r>
            <a:r>
              <a:rPr lang="en" sz="1200" u="sng">
                <a:solidFill>
                  <a:srgbClr val="000000"/>
                </a:solidFill>
              </a:rPr>
              <a:t>less than 6,000 female</a:t>
            </a:r>
            <a:r>
              <a:rPr lang="en" sz="1200">
                <a:solidFill>
                  <a:srgbClr val="000000"/>
                </a:solidFill>
              </a:rPr>
              <a:t> participants. </a:t>
            </a:r>
            <a:endParaRPr sz="1200">
              <a:solidFill>
                <a:srgbClr val="000000"/>
              </a:solidFill>
            </a:endParaRPr>
          </a:p>
        </p:txBody>
      </p:sp>
      <p:sp>
        <p:nvSpPr>
          <p:cNvPr id="171" name="Google Shape;171;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2" name="Google Shape;172;p23"/>
          <p:cNvPicPr preferRelativeResize="0"/>
          <p:nvPr/>
        </p:nvPicPr>
        <p:blipFill>
          <a:blip r:embed="rId3">
            <a:alphaModFix/>
          </a:blip>
          <a:stretch>
            <a:fillRect/>
          </a:stretch>
        </p:blipFill>
        <p:spPr>
          <a:xfrm>
            <a:off x="4910800" y="1123175"/>
            <a:ext cx="3324225" cy="2647950"/>
          </a:xfrm>
          <a:prstGeom prst="rect">
            <a:avLst/>
          </a:prstGeom>
          <a:noFill/>
          <a:ln>
            <a:noFill/>
          </a:ln>
        </p:spPr>
      </p:pic>
      <p:sp>
        <p:nvSpPr>
          <p:cNvPr id="173" name="Google Shape;173;p23"/>
          <p:cNvSpPr txBox="1"/>
          <p:nvPr/>
        </p:nvSpPr>
        <p:spPr>
          <a:xfrm>
            <a:off x="4806700" y="3739400"/>
            <a:ext cx="3729600" cy="1049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Lato"/>
              <a:buChar char="★"/>
            </a:pPr>
            <a:r>
              <a:rPr lang="en" sz="1050">
                <a:highlight>
                  <a:srgbClr val="FFFFFF"/>
                </a:highlight>
              </a:rPr>
              <a:t>Most incidents had at least 1 male involved.</a:t>
            </a:r>
            <a:br>
              <a:rPr lang="en" sz="1050">
                <a:highlight>
                  <a:srgbClr val="FFFFFF"/>
                </a:highlight>
              </a:rPr>
            </a:br>
            <a:endParaRPr sz="1050">
              <a:highlight>
                <a:srgbClr val="FFFFFF"/>
              </a:highlight>
            </a:endParaRPr>
          </a:p>
          <a:p>
            <a:pPr indent="-304800" lvl="0" marL="457200" rtl="0" algn="l">
              <a:spcBef>
                <a:spcPts val="0"/>
              </a:spcBef>
              <a:spcAft>
                <a:spcPts val="0"/>
              </a:spcAft>
              <a:buSzPts val="1200"/>
              <a:buFont typeface="Lato"/>
              <a:buChar char="★"/>
            </a:pPr>
            <a:r>
              <a:rPr lang="en" sz="1050">
                <a:highlight>
                  <a:srgbClr val="FFFFFF"/>
                </a:highlight>
              </a:rPr>
              <a:t>There were so few females that it skews the bulk of the distribution to nearly 0. </a:t>
            </a:r>
            <a:endParaRPr sz="1050">
              <a:highlight>
                <a:srgbClr val="FFFFFF"/>
              </a:highlight>
            </a:endParaRPr>
          </a:p>
          <a:p>
            <a:pPr indent="-304800" lvl="0" marL="457200" rtl="0" algn="l">
              <a:spcBef>
                <a:spcPts val="0"/>
              </a:spcBef>
              <a:spcAft>
                <a:spcPts val="0"/>
              </a:spcAft>
              <a:buSzPts val="1200"/>
              <a:buFont typeface="Lato"/>
              <a:buChar char="★"/>
            </a:pPr>
            <a:r>
              <a:rPr lang="en" sz="1050">
                <a:highlight>
                  <a:srgbClr val="FFFFFF"/>
                </a:highlight>
              </a:rPr>
              <a:t>Even </a:t>
            </a:r>
            <a:r>
              <a:rPr lang="en" sz="1050" u="sng">
                <a:highlight>
                  <a:srgbClr val="FFFFFF"/>
                </a:highlight>
              </a:rPr>
              <a:t>having 1 female is considered an outlier</a:t>
            </a:r>
            <a:r>
              <a:rPr lang="en" sz="1050">
                <a:highlight>
                  <a:srgbClr val="FFFFFF"/>
                </a:highlight>
              </a:rPr>
              <a:t>.</a:t>
            </a:r>
            <a:endParaRPr sz="1200">
              <a:latin typeface="Lato"/>
              <a:ea typeface="Lato"/>
              <a:cs typeface="Lato"/>
              <a:sym typeface="Lato"/>
            </a:endParaRPr>
          </a:p>
        </p:txBody>
      </p:sp>
      <p:pic>
        <p:nvPicPr>
          <p:cNvPr id="174" name="Google Shape;174;p23"/>
          <p:cNvPicPr preferRelativeResize="0"/>
          <p:nvPr/>
        </p:nvPicPr>
        <p:blipFill>
          <a:blip r:embed="rId4">
            <a:alphaModFix/>
          </a:blip>
          <a:stretch>
            <a:fillRect/>
          </a:stretch>
        </p:blipFill>
        <p:spPr>
          <a:xfrm>
            <a:off x="805275" y="2206400"/>
            <a:ext cx="3691026" cy="2464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727650" y="595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a:t>
            </a:r>
            <a:endParaRPr/>
          </a:p>
        </p:txBody>
      </p:sp>
      <p:sp>
        <p:nvSpPr>
          <p:cNvPr id="180" name="Google Shape;180;p24"/>
          <p:cNvSpPr txBox="1"/>
          <p:nvPr>
            <p:ph idx="1" type="body"/>
          </p:nvPr>
        </p:nvSpPr>
        <p:spPr>
          <a:xfrm>
            <a:off x="727650" y="1303775"/>
            <a:ext cx="3844200" cy="3100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Using the </a:t>
            </a:r>
            <a:r>
              <a:rPr lang="en" sz="1200" u="sng">
                <a:solidFill>
                  <a:srgbClr val="000000"/>
                </a:solidFill>
              </a:rPr>
              <a:t>Chi-Square Test for Independence</a:t>
            </a:r>
            <a:r>
              <a:rPr lang="en" sz="1200">
                <a:solidFill>
                  <a:srgbClr val="000000"/>
                </a:solidFill>
              </a:rPr>
              <a:t> and previously creating numerical columns for the Categorical data, features were selected for the machine learning models.</a:t>
            </a:r>
            <a:br>
              <a:rPr lang="en" sz="1200">
                <a:solidFill>
                  <a:srgbClr val="000000"/>
                </a:solidFill>
              </a:rPr>
            </a:br>
            <a:endParaRPr sz="1200">
              <a:solidFill>
                <a:srgbClr val="000000"/>
              </a:solidFill>
            </a:endParaRPr>
          </a:p>
          <a:p>
            <a:pPr indent="-304800" lvl="0" marL="457200" rtl="0" algn="l">
              <a:spcBef>
                <a:spcPts val="0"/>
              </a:spcBef>
              <a:spcAft>
                <a:spcPts val="0"/>
              </a:spcAft>
              <a:buClr>
                <a:srgbClr val="000000"/>
              </a:buClr>
              <a:buSzPts val="1200"/>
              <a:buChar char="★"/>
            </a:pPr>
            <a:r>
              <a:rPr lang="en" sz="1200" u="sng">
                <a:solidFill>
                  <a:srgbClr val="000000"/>
                </a:solidFill>
              </a:rPr>
              <a:t>Two types of feature sets </a:t>
            </a:r>
            <a:r>
              <a:rPr lang="en" sz="1200">
                <a:solidFill>
                  <a:srgbClr val="000000"/>
                </a:solidFill>
              </a:rPr>
              <a:t>were created: one for predicting the number of people killed (n_killed) and the other for predicting the number of people injured (n_injured).</a:t>
            </a:r>
            <a:br>
              <a:rPr lang="en" sz="1200">
                <a:solidFill>
                  <a:srgbClr val="000000"/>
                </a:solidFill>
              </a:rPr>
            </a:b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Both feature sets included the same features shown on the right, except the set for predicting the number of people killed included n_injured as a feature and vice versa.</a:t>
            </a:r>
            <a:endParaRPr sz="1200">
              <a:solidFill>
                <a:srgbClr val="000000"/>
              </a:solidFill>
            </a:endParaRPr>
          </a:p>
        </p:txBody>
      </p:sp>
      <p:sp>
        <p:nvSpPr>
          <p:cNvPr id="181" name="Google Shape;181;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2" name="Google Shape;182;p24"/>
          <p:cNvPicPr preferRelativeResize="0"/>
          <p:nvPr/>
        </p:nvPicPr>
        <p:blipFill>
          <a:blip r:embed="rId3">
            <a:alphaModFix/>
          </a:blip>
          <a:stretch>
            <a:fillRect/>
          </a:stretch>
        </p:blipFill>
        <p:spPr>
          <a:xfrm>
            <a:off x="4871275" y="1282725"/>
            <a:ext cx="3701075" cy="2821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729450" y="559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Baseline/Linear Regression</a:t>
            </a:r>
            <a:endParaRPr/>
          </a:p>
        </p:txBody>
      </p:sp>
      <p:sp>
        <p:nvSpPr>
          <p:cNvPr id="188" name="Google Shape;188;p25"/>
          <p:cNvSpPr txBox="1"/>
          <p:nvPr>
            <p:ph idx="1" type="body"/>
          </p:nvPr>
        </p:nvSpPr>
        <p:spPr>
          <a:xfrm>
            <a:off x="729450" y="1368250"/>
            <a:ext cx="3842700" cy="34599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Char char="★"/>
            </a:pPr>
            <a:r>
              <a:rPr lang="en" sz="1100">
                <a:solidFill>
                  <a:srgbClr val="000000"/>
                </a:solidFill>
              </a:rPr>
              <a:t>A simple baseline was created using the DummyRegressor regressor to compare with the results of the models.</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2 primary metrics were used:</a:t>
            </a:r>
            <a:endParaRPr sz="1100">
              <a:solidFill>
                <a:srgbClr val="000000"/>
              </a:solidFill>
            </a:endParaRPr>
          </a:p>
          <a:p>
            <a:pPr indent="-298450" lvl="1" marL="914400" rtl="0" algn="l">
              <a:spcBef>
                <a:spcPts val="0"/>
              </a:spcBef>
              <a:spcAft>
                <a:spcPts val="0"/>
              </a:spcAft>
              <a:buClr>
                <a:srgbClr val="000000"/>
              </a:buClr>
              <a:buSzPts val="1100"/>
              <a:buChar char="○"/>
            </a:pPr>
            <a:r>
              <a:rPr lang="en" u="sng">
                <a:solidFill>
                  <a:srgbClr val="000000"/>
                </a:solidFill>
              </a:rPr>
              <a:t>RMSE (Root Mean Squared Error)</a:t>
            </a:r>
            <a:endParaRPr u="sng">
              <a:solidFill>
                <a:srgbClr val="000000"/>
              </a:solidFill>
            </a:endParaRPr>
          </a:p>
          <a:p>
            <a:pPr indent="-298450" lvl="1" marL="914400" rtl="0" algn="l">
              <a:spcBef>
                <a:spcPts val="0"/>
              </a:spcBef>
              <a:spcAft>
                <a:spcPts val="0"/>
              </a:spcAft>
              <a:buClr>
                <a:srgbClr val="000000"/>
              </a:buClr>
              <a:buSzPts val="1100"/>
              <a:buChar char="○"/>
            </a:pPr>
            <a:r>
              <a:rPr lang="en" u="sng">
                <a:solidFill>
                  <a:srgbClr val="000000"/>
                </a:solidFill>
              </a:rPr>
              <a:t>R-Square</a:t>
            </a:r>
            <a:r>
              <a:rPr lang="en" u="sng">
                <a:solidFill>
                  <a:srgbClr val="000000"/>
                </a:solidFill>
              </a:rPr>
              <a:t>d</a:t>
            </a:r>
            <a:endParaRPr>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3 different </a:t>
            </a:r>
            <a:r>
              <a:rPr lang="en" sz="1100" u="sng">
                <a:solidFill>
                  <a:srgbClr val="000000"/>
                </a:solidFill>
              </a:rPr>
              <a:t>Linear Regression</a:t>
            </a:r>
            <a:r>
              <a:rPr lang="en" sz="1100">
                <a:solidFill>
                  <a:srgbClr val="000000"/>
                </a:solidFill>
              </a:rPr>
              <a:t> Models were used:</a:t>
            </a:r>
            <a:endParaRPr sz="1100">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Linear Regression without Regularization</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Lasso Regularization</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Ridge Regularization</a:t>
            </a:r>
            <a:endParaRPr>
              <a:solidFill>
                <a:srgbClr val="000000"/>
              </a:solidFill>
            </a:endParaRPr>
          </a:p>
          <a:p>
            <a:pPr indent="-298450" lvl="0" marL="457200" rtl="0" algn="l">
              <a:spcBef>
                <a:spcPts val="0"/>
              </a:spcBef>
              <a:spcAft>
                <a:spcPts val="0"/>
              </a:spcAft>
              <a:buClr>
                <a:srgbClr val="000000"/>
              </a:buClr>
              <a:buSzPts val="1100"/>
              <a:buChar char="★"/>
            </a:pPr>
            <a:r>
              <a:rPr lang="en" sz="1100" u="sng">
                <a:solidFill>
                  <a:srgbClr val="000000"/>
                </a:solidFill>
              </a:rPr>
              <a:t>Application</a:t>
            </a:r>
            <a:r>
              <a:rPr lang="en" sz="1100">
                <a:solidFill>
                  <a:srgbClr val="000000"/>
                </a:solidFill>
              </a:rPr>
              <a:t>: The number of people injured had the highest coefficient value for predicting the number of people killed, and vice versa.</a:t>
            </a:r>
            <a:endParaRPr sz="1100">
              <a:solidFill>
                <a:srgbClr val="000000"/>
              </a:solidFill>
            </a:endParaRPr>
          </a:p>
          <a:p>
            <a:pPr indent="-298450" lvl="1" marL="914400" rtl="0" algn="l">
              <a:spcBef>
                <a:spcPts val="0"/>
              </a:spcBef>
              <a:spcAft>
                <a:spcPts val="0"/>
              </a:spcAft>
              <a:buClr>
                <a:srgbClr val="000000"/>
              </a:buClr>
              <a:buSzPts val="1100"/>
              <a:buChar char="○"/>
            </a:pPr>
            <a:r>
              <a:rPr lang="en" sz="1100">
                <a:solidFill>
                  <a:srgbClr val="000000"/>
                </a:solidFill>
              </a:rPr>
              <a:t>For every person injured in a shooting incident, there was a </a:t>
            </a:r>
            <a:r>
              <a:rPr i="1" lang="en" sz="1100">
                <a:solidFill>
                  <a:srgbClr val="000000"/>
                </a:solidFill>
              </a:rPr>
              <a:t>decrease </a:t>
            </a:r>
            <a:r>
              <a:rPr lang="en" sz="1100">
                <a:solidFill>
                  <a:srgbClr val="000000"/>
                </a:solidFill>
              </a:rPr>
              <a:t>of 0.3 deaths. In other words, there was a negative correlation</a:t>
            </a:r>
            <a:r>
              <a:rPr lang="en">
                <a:solidFill>
                  <a:srgbClr val="000000"/>
                </a:solidFill>
              </a:rPr>
              <a:t> between the 2 variables.</a:t>
            </a:r>
            <a:endParaRPr sz="1100">
              <a:solidFill>
                <a:srgbClr val="000000"/>
              </a:solidFill>
            </a:endParaRPr>
          </a:p>
        </p:txBody>
      </p:sp>
      <p:sp>
        <p:nvSpPr>
          <p:cNvPr id="189" name="Google Shape;189;p2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90" name="Google Shape;190;p25"/>
          <p:cNvGraphicFramePr/>
          <p:nvPr/>
        </p:nvGraphicFramePr>
        <p:xfrm>
          <a:off x="5283850" y="1589225"/>
          <a:ext cx="3000000" cy="3000000"/>
        </p:xfrm>
        <a:graphic>
          <a:graphicData uri="http://schemas.openxmlformats.org/drawingml/2006/table">
            <a:tbl>
              <a:tblPr>
                <a:noFill/>
                <a:tableStyleId>{AF0658C7-B58F-4B9D-81AA-B1A3DCCDF7EF}</a:tableStyleId>
              </a:tblPr>
              <a:tblGrid>
                <a:gridCol w="1084150"/>
                <a:gridCol w="1084150"/>
                <a:gridCol w="1084150"/>
              </a:tblGrid>
              <a:tr h="396200">
                <a:tc>
                  <a:txBody>
                    <a:bodyPr>
                      <a:noAutofit/>
                    </a:bodyPr>
                    <a:lstStyle/>
                    <a:p>
                      <a:pPr indent="0" lvl="0" marL="0" rtl="0" algn="l">
                        <a:spcBef>
                          <a:spcPts val="0"/>
                        </a:spcBef>
                        <a:spcAft>
                          <a:spcPts val="0"/>
                        </a:spcAft>
                        <a:buNone/>
                      </a:pPr>
                      <a:r>
                        <a:rPr lang="en" sz="1200" u="sng"/>
                        <a:t>Baseline</a:t>
                      </a:r>
                      <a:endParaRPr sz="1200" u="sng"/>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D85C6"/>
                    </a:solidFill>
                  </a:tcPr>
                </a:tc>
                <a:tc>
                  <a:txBody>
                    <a:bodyPr>
                      <a:noAutofit/>
                    </a:bodyPr>
                    <a:lstStyle/>
                    <a:p>
                      <a:pPr indent="0" lvl="0" marL="0" rtl="0" algn="l">
                        <a:spcBef>
                          <a:spcPts val="0"/>
                        </a:spcBef>
                        <a:spcAft>
                          <a:spcPts val="0"/>
                        </a:spcAft>
                        <a:buNone/>
                      </a:pPr>
                      <a:r>
                        <a:rPr lang="en" sz="1200"/>
                        <a:t>n_killed</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lgn="l">
                        <a:spcBef>
                          <a:spcPts val="0"/>
                        </a:spcBef>
                        <a:spcAft>
                          <a:spcPts val="0"/>
                        </a:spcAft>
                        <a:buNone/>
                      </a:pPr>
                      <a:r>
                        <a:rPr lang="en" sz="1200"/>
                        <a:t>n_injured</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r>
              <a:tr h="396200">
                <a:tc>
                  <a:txBody>
                    <a:bodyPr>
                      <a:noAutofit/>
                    </a:bodyPr>
                    <a:lstStyle/>
                    <a:p>
                      <a:pPr indent="0" lvl="0" marL="0" rtl="0" algn="l">
                        <a:spcBef>
                          <a:spcPts val="0"/>
                        </a:spcBef>
                        <a:spcAft>
                          <a:spcPts val="0"/>
                        </a:spcAft>
                        <a:buNone/>
                      </a:pPr>
                      <a:r>
                        <a:rPr lang="en" sz="1200"/>
                        <a:t>RMSE</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lgn="l">
                        <a:spcBef>
                          <a:spcPts val="0"/>
                        </a:spcBef>
                        <a:spcAft>
                          <a:spcPts val="0"/>
                        </a:spcAft>
                        <a:buNone/>
                      </a:pPr>
                      <a:r>
                        <a:rPr lang="en" sz="1200"/>
                        <a:t>0.5067</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0.7654</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sz="1200"/>
                        <a:t>R-Squared</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lgn="l">
                        <a:spcBef>
                          <a:spcPts val="0"/>
                        </a:spcBef>
                        <a:spcAft>
                          <a:spcPts val="0"/>
                        </a:spcAft>
                        <a:buNone/>
                      </a:pPr>
                      <a:r>
                        <a:rPr lang="en" sz="1200"/>
                        <a:t>-0.0001</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0</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91" name="Google Shape;191;p25"/>
          <p:cNvGraphicFramePr/>
          <p:nvPr/>
        </p:nvGraphicFramePr>
        <p:xfrm>
          <a:off x="5283850" y="2762625"/>
          <a:ext cx="3000000" cy="3000000"/>
        </p:xfrm>
        <a:graphic>
          <a:graphicData uri="http://schemas.openxmlformats.org/drawingml/2006/table">
            <a:tbl>
              <a:tblPr>
                <a:noFill/>
                <a:tableStyleId>{AF0658C7-B58F-4B9D-81AA-B1A3DCCDF7EF}</a:tableStyleId>
              </a:tblPr>
              <a:tblGrid>
                <a:gridCol w="1084150"/>
                <a:gridCol w="1084150"/>
                <a:gridCol w="1084150"/>
              </a:tblGrid>
              <a:tr h="396200">
                <a:tc>
                  <a:txBody>
                    <a:bodyPr>
                      <a:noAutofit/>
                    </a:bodyPr>
                    <a:lstStyle/>
                    <a:p>
                      <a:pPr indent="0" lvl="0" marL="0" rtl="0" algn="l">
                        <a:spcBef>
                          <a:spcPts val="0"/>
                        </a:spcBef>
                        <a:spcAft>
                          <a:spcPts val="0"/>
                        </a:spcAft>
                        <a:buNone/>
                      </a:pPr>
                      <a:r>
                        <a:rPr lang="en" sz="1200" u="sng"/>
                        <a:t>Linear Regression</a:t>
                      </a:r>
                      <a:endParaRPr sz="1200" u="sng"/>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D85C6"/>
                    </a:solidFill>
                  </a:tcPr>
                </a:tc>
                <a:tc>
                  <a:txBody>
                    <a:bodyPr>
                      <a:noAutofit/>
                    </a:bodyPr>
                    <a:lstStyle/>
                    <a:p>
                      <a:pPr indent="0" lvl="0" marL="0" rtl="0" algn="l">
                        <a:spcBef>
                          <a:spcPts val="0"/>
                        </a:spcBef>
                        <a:spcAft>
                          <a:spcPts val="0"/>
                        </a:spcAft>
                        <a:buNone/>
                      </a:pPr>
                      <a:r>
                        <a:rPr lang="en" sz="1200"/>
                        <a:t>n_killed</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lgn="l">
                        <a:spcBef>
                          <a:spcPts val="0"/>
                        </a:spcBef>
                        <a:spcAft>
                          <a:spcPts val="0"/>
                        </a:spcAft>
                        <a:buNone/>
                      </a:pPr>
                      <a:r>
                        <a:rPr lang="en" sz="1200"/>
                        <a:t>n_injured</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r>
              <a:tr h="396200">
                <a:tc>
                  <a:txBody>
                    <a:bodyPr>
                      <a:noAutofit/>
                    </a:bodyPr>
                    <a:lstStyle/>
                    <a:p>
                      <a:pPr indent="0" lvl="0" marL="0" rtl="0" algn="l">
                        <a:spcBef>
                          <a:spcPts val="0"/>
                        </a:spcBef>
                        <a:spcAft>
                          <a:spcPts val="0"/>
                        </a:spcAft>
                        <a:buNone/>
                      </a:pPr>
                      <a:r>
                        <a:rPr lang="en" sz="1200"/>
                        <a:t>RMSE</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lgn="l">
                        <a:spcBef>
                          <a:spcPts val="0"/>
                        </a:spcBef>
                        <a:spcAft>
                          <a:spcPts val="0"/>
                        </a:spcAft>
                        <a:buNone/>
                      </a:pPr>
                      <a:r>
                        <a:rPr lang="en" sz="1200"/>
                        <a:t>0.4123</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0.6005</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sz="1200"/>
                        <a:t>R-Squared</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lgn="l">
                        <a:spcBef>
                          <a:spcPts val="0"/>
                        </a:spcBef>
                        <a:spcAft>
                          <a:spcPts val="0"/>
                        </a:spcAft>
                        <a:buNone/>
                      </a:pPr>
                      <a:r>
                        <a:rPr lang="en" sz="1200"/>
                        <a:t>0.3193</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0.4207</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727650" y="6166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a:t>
            </a:r>
            <a:endParaRPr/>
          </a:p>
        </p:txBody>
      </p:sp>
      <p:sp>
        <p:nvSpPr>
          <p:cNvPr id="197" name="Google Shape;197;p26"/>
          <p:cNvSpPr txBox="1"/>
          <p:nvPr>
            <p:ph idx="1" type="body"/>
          </p:nvPr>
        </p:nvSpPr>
        <p:spPr>
          <a:xfrm>
            <a:off x="727650" y="1246750"/>
            <a:ext cx="4012800" cy="3560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Models were run using </a:t>
            </a:r>
            <a:r>
              <a:rPr lang="en" sz="1200" u="sng">
                <a:solidFill>
                  <a:srgbClr val="000000"/>
                </a:solidFill>
              </a:rPr>
              <a:t>RandomSearchCV </a:t>
            </a:r>
            <a:r>
              <a:rPr lang="en" sz="1200">
                <a:solidFill>
                  <a:srgbClr val="000000"/>
                </a:solidFill>
              </a:rPr>
              <a:t>to obtain the optimal hyper-parameters.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Using </a:t>
            </a:r>
            <a:r>
              <a:rPr lang="en" sz="1200" u="sng">
                <a:solidFill>
                  <a:srgbClr val="000000"/>
                </a:solidFill>
              </a:rPr>
              <a:t>Decision Tree</a:t>
            </a:r>
            <a:r>
              <a:rPr lang="en" sz="1200">
                <a:solidFill>
                  <a:srgbClr val="000000"/>
                </a:solidFill>
              </a:rPr>
              <a:t> model had better results </a:t>
            </a:r>
            <a:r>
              <a:rPr lang="en" sz="1200">
                <a:solidFill>
                  <a:srgbClr val="000000"/>
                </a:solidFill>
              </a:rPr>
              <a:t>than using Linear Regression </a:t>
            </a:r>
            <a:r>
              <a:rPr lang="en" sz="1200">
                <a:solidFill>
                  <a:srgbClr val="000000"/>
                </a:solidFill>
              </a:rPr>
              <a:t>due to its nature of asking sequential questions and ability to handle large datasets well.</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The model was further </a:t>
            </a:r>
            <a:r>
              <a:rPr lang="en" sz="1200" u="sng">
                <a:solidFill>
                  <a:srgbClr val="000000"/>
                </a:solidFill>
              </a:rPr>
              <a:t>optimized </a:t>
            </a:r>
            <a:r>
              <a:rPr lang="en" sz="1200">
                <a:solidFill>
                  <a:srgbClr val="000000"/>
                </a:solidFill>
              </a:rPr>
              <a:t>by removing </a:t>
            </a:r>
            <a:r>
              <a:rPr lang="en" sz="1200">
                <a:solidFill>
                  <a:srgbClr val="000000"/>
                </a:solidFill>
              </a:rPr>
              <a:t>“noisy” features (little impact on the response variables) and outliers (ex. Incidents with more than 2 people killed).</a:t>
            </a:r>
            <a:br>
              <a:rPr lang="en" sz="1200">
                <a:solidFill>
                  <a:srgbClr val="000000"/>
                </a:solidFill>
              </a:rPr>
            </a:br>
            <a:endParaRPr sz="1200">
              <a:solidFill>
                <a:srgbClr val="000000"/>
              </a:solidFill>
            </a:endParaRPr>
          </a:p>
          <a:p>
            <a:pPr indent="-304800" lvl="0" marL="457200" rtl="0" algn="l">
              <a:spcBef>
                <a:spcPts val="0"/>
              </a:spcBef>
              <a:spcAft>
                <a:spcPts val="0"/>
              </a:spcAft>
              <a:buClr>
                <a:srgbClr val="000000"/>
              </a:buClr>
              <a:buSzPts val="1200"/>
              <a:buChar char="★"/>
            </a:pPr>
            <a:r>
              <a:rPr lang="en" sz="1200" u="sng">
                <a:solidFill>
                  <a:srgbClr val="000000"/>
                </a:solidFill>
              </a:rPr>
              <a:t>Application</a:t>
            </a:r>
            <a:r>
              <a:rPr lang="en" sz="1200">
                <a:solidFill>
                  <a:srgbClr val="000000"/>
                </a:solidFill>
              </a:rPr>
              <a:t>: The decision tree splits at each node based on a characteristic. Ex. One branch made its decisions based on how many adults or children were part of a shooting incident. </a:t>
            </a:r>
            <a:endParaRPr sz="1200">
              <a:solidFill>
                <a:srgbClr val="000000"/>
              </a:solidFill>
            </a:endParaRPr>
          </a:p>
        </p:txBody>
      </p:sp>
      <p:sp>
        <p:nvSpPr>
          <p:cNvPr id="198" name="Google Shape;198;p2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99" name="Google Shape;199;p26"/>
          <p:cNvGraphicFramePr/>
          <p:nvPr/>
        </p:nvGraphicFramePr>
        <p:xfrm>
          <a:off x="5212400" y="1003450"/>
          <a:ext cx="3000000" cy="3000000"/>
        </p:xfrm>
        <a:graphic>
          <a:graphicData uri="http://schemas.openxmlformats.org/drawingml/2006/table">
            <a:tbl>
              <a:tblPr>
                <a:noFill/>
                <a:tableStyleId>{AF0658C7-B58F-4B9D-81AA-B1A3DCCDF7EF}</a:tableStyleId>
              </a:tblPr>
              <a:tblGrid>
                <a:gridCol w="1076975"/>
                <a:gridCol w="1076975"/>
                <a:gridCol w="1076975"/>
              </a:tblGrid>
              <a:tr h="396200">
                <a:tc>
                  <a:txBody>
                    <a:bodyPr>
                      <a:noAutofit/>
                    </a:bodyPr>
                    <a:lstStyle/>
                    <a:p>
                      <a:pPr indent="0" lvl="0" marL="0" rtl="0" algn="l">
                        <a:spcBef>
                          <a:spcPts val="0"/>
                        </a:spcBef>
                        <a:spcAft>
                          <a:spcPts val="0"/>
                        </a:spcAft>
                        <a:buNone/>
                      </a:pPr>
                      <a:r>
                        <a:rPr lang="en" sz="1000" u="sng"/>
                        <a:t>Optimized </a:t>
                      </a:r>
                      <a:r>
                        <a:rPr lang="en" sz="1000" u="sng"/>
                        <a:t>Decision Tree</a:t>
                      </a:r>
                      <a:endParaRPr sz="1000" u="sng"/>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D85C6"/>
                    </a:solidFill>
                  </a:tcPr>
                </a:tc>
                <a:tc>
                  <a:txBody>
                    <a:bodyPr>
                      <a:noAutofit/>
                    </a:bodyPr>
                    <a:lstStyle/>
                    <a:p>
                      <a:pPr indent="0" lvl="0" marL="0" rtl="0" algn="l">
                        <a:spcBef>
                          <a:spcPts val="0"/>
                        </a:spcBef>
                        <a:spcAft>
                          <a:spcPts val="0"/>
                        </a:spcAft>
                        <a:buNone/>
                      </a:pPr>
                      <a:r>
                        <a:rPr lang="en" sz="1000"/>
                        <a:t>n_killed</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lgn="l">
                        <a:spcBef>
                          <a:spcPts val="0"/>
                        </a:spcBef>
                        <a:spcAft>
                          <a:spcPts val="0"/>
                        </a:spcAft>
                        <a:buNone/>
                      </a:pPr>
                      <a:r>
                        <a:rPr lang="en" sz="1000"/>
                        <a:t>n_injured</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r>
              <a:tr h="396200">
                <a:tc>
                  <a:txBody>
                    <a:bodyPr>
                      <a:noAutofit/>
                    </a:bodyPr>
                    <a:lstStyle/>
                    <a:p>
                      <a:pPr indent="0" lvl="0" marL="0" rtl="0" algn="l">
                        <a:spcBef>
                          <a:spcPts val="0"/>
                        </a:spcBef>
                        <a:spcAft>
                          <a:spcPts val="0"/>
                        </a:spcAft>
                        <a:buNone/>
                      </a:pPr>
                      <a:r>
                        <a:rPr lang="en" sz="1000"/>
                        <a:t>RMSE</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lgn="l">
                        <a:spcBef>
                          <a:spcPts val="0"/>
                        </a:spcBef>
                        <a:spcAft>
                          <a:spcPts val="0"/>
                        </a:spcAft>
                        <a:buNone/>
                      </a:pPr>
                      <a:r>
                        <a:rPr lang="en" sz="1000"/>
                        <a:t>0.3304</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0.4898</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sz="1000"/>
                        <a:t>R-Squared</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lgn="l">
                        <a:spcBef>
                          <a:spcPts val="0"/>
                        </a:spcBef>
                        <a:spcAft>
                          <a:spcPts val="0"/>
                        </a:spcAft>
                        <a:buNone/>
                      </a:pPr>
                      <a:r>
                        <a:rPr lang="en" sz="1000"/>
                        <a:t>0.</a:t>
                      </a:r>
                      <a:r>
                        <a:rPr lang="en" sz="1000"/>
                        <a:t>5348</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0.4666</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200" name="Google Shape;200;p26"/>
          <p:cNvPicPr preferRelativeResize="0"/>
          <p:nvPr/>
        </p:nvPicPr>
        <p:blipFill>
          <a:blip r:embed="rId3">
            <a:alphaModFix/>
          </a:blip>
          <a:stretch>
            <a:fillRect/>
          </a:stretch>
        </p:blipFill>
        <p:spPr>
          <a:xfrm>
            <a:off x="4740450" y="2571750"/>
            <a:ext cx="4174825" cy="2099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727650" y="630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a:t>
            </a:r>
            <a:endParaRPr/>
          </a:p>
        </p:txBody>
      </p:sp>
      <p:sp>
        <p:nvSpPr>
          <p:cNvPr id="206" name="Google Shape;206;p27"/>
          <p:cNvSpPr txBox="1"/>
          <p:nvPr>
            <p:ph idx="1" type="body"/>
          </p:nvPr>
        </p:nvSpPr>
        <p:spPr>
          <a:xfrm>
            <a:off x="729450" y="1361100"/>
            <a:ext cx="3842700" cy="3324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u="sng">
                <a:solidFill>
                  <a:srgbClr val="000000"/>
                </a:solidFill>
              </a:rPr>
              <a:t>Random forest</a:t>
            </a:r>
            <a:r>
              <a:rPr lang="en" sz="1200">
                <a:solidFill>
                  <a:srgbClr val="000000"/>
                </a:solidFill>
              </a:rPr>
              <a:t> uses a collection of decision trees so that results are aggregated into a final result.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This is done to reduce the risk of overfitting the model by averaging the results of multiple decision trees.</a:t>
            </a:r>
            <a:br>
              <a:rPr lang="en" sz="1200">
                <a:solidFill>
                  <a:srgbClr val="000000"/>
                </a:solidFill>
              </a:rPr>
            </a:br>
            <a:endParaRPr sz="1200">
              <a:solidFill>
                <a:srgbClr val="000000"/>
              </a:solidFill>
            </a:endParaRPr>
          </a:p>
          <a:p>
            <a:pPr indent="-304800" lvl="0" marL="457200" rtl="0" algn="l">
              <a:spcBef>
                <a:spcPts val="0"/>
              </a:spcBef>
              <a:spcAft>
                <a:spcPts val="0"/>
              </a:spcAft>
              <a:buClr>
                <a:srgbClr val="000000"/>
              </a:buClr>
              <a:buSzPts val="1200"/>
              <a:buChar char="★"/>
            </a:pPr>
            <a:r>
              <a:rPr lang="en" sz="1200" u="sng">
                <a:solidFill>
                  <a:srgbClr val="000000"/>
                </a:solidFill>
              </a:rPr>
              <a:t>Application</a:t>
            </a:r>
            <a:r>
              <a:rPr lang="en" sz="1200">
                <a:solidFill>
                  <a:srgbClr val="000000"/>
                </a:solidFill>
              </a:rPr>
              <a:t>: The most important features for predicting the number of people killed were the number of people injured, number of adults and state house district.</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For predicting the number of people injured, it was the number of adults, the number of people killed, and the number of males.</a:t>
            </a:r>
            <a:endParaRPr sz="1200">
              <a:solidFill>
                <a:srgbClr val="000000"/>
              </a:solidFill>
            </a:endParaRPr>
          </a:p>
        </p:txBody>
      </p:sp>
      <p:sp>
        <p:nvSpPr>
          <p:cNvPr id="207" name="Google Shape;207;p2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08" name="Google Shape;208;p27"/>
          <p:cNvGraphicFramePr/>
          <p:nvPr/>
        </p:nvGraphicFramePr>
        <p:xfrm>
          <a:off x="5197925" y="1418425"/>
          <a:ext cx="3000000" cy="3000000"/>
        </p:xfrm>
        <a:graphic>
          <a:graphicData uri="http://schemas.openxmlformats.org/drawingml/2006/table">
            <a:tbl>
              <a:tblPr>
                <a:noFill/>
                <a:tableStyleId>{AF0658C7-B58F-4B9D-81AA-B1A3DCCDF7EF}</a:tableStyleId>
              </a:tblPr>
              <a:tblGrid>
                <a:gridCol w="1136675"/>
                <a:gridCol w="1136675"/>
                <a:gridCol w="1136675"/>
              </a:tblGrid>
              <a:tr h="396200">
                <a:tc>
                  <a:txBody>
                    <a:bodyPr>
                      <a:noAutofit/>
                    </a:bodyPr>
                    <a:lstStyle/>
                    <a:p>
                      <a:pPr indent="0" lvl="0" marL="0" rtl="0" algn="l">
                        <a:spcBef>
                          <a:spcPts val="0"/>
                        </a:spcBef>
                        <a:spcAft>
                          <a:spcPts val="0"/>
                        </a:spcAft>
                        <a:buNone/>
                      </a:pPr>
                      <a:r>
                        <a:rPr lang="en" sz="1000" u="sng"/>
                        <a:t>Random Forest</a:t>
                      </a:r>
                      <a:endParaRPr sz="1000" u="sng"/>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D85C6"/>
                    </a:solidFill>
                  </a:tcPr>
                </a:tc>
                <a:tc>
                  <a:txBody>
                    <a:bodyPr>
                      <a:noAutofit/>
                    </a:bodyPr>
                    <a:lstStyle/>
                    <a:p>
                      <a:pPr indent="0" lvl="0" marL="0" rtl="0" algn="l">
                        <a:spcBef>
                          <a:spcPts val="0"/>
                        </a:spcBef>
                        <a:spcAft>
                          <a:spcPts val="0"/>
                        </a:spcAft>
                        <a:buNone/>
                      </a:pPr>
                      <a:r>
                        <a:rPr lang="en" sz="1000"/>
                        <a:t>n_killed</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lgn="l">
                        <a:spcBef>
                          <a:spcPts val="0"/>
                        </a:spcBef>
                        <a:spcAft>
                          <a:spcPts val="0"/>
                        </a:spcAft>
                        <a:buNone/>
                      </a:pPr>
                      <a:r>
                        <a:rPr lang="en" sz="1000"/>
                        <a:t>n_injured</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r>
              <a:tr h="396200">
                <a:tc>
                  <a:txBody>
                    <a:bodyPr>
                      <a:noAutofit/>
                    </a:bodyPr>
                    <a:lstStyle/>
                    <a:p>
                      <a:pPr indent="0" lvl="0" marL="0" rtl="0" algn="l">
                        <a:spcBef>
                          <a:spcPts val="0"/>
                        </a:spcBef>
                        <a:spcAft>
                          <a:spcPts val="0"/>
                        </a:spcAft>
                        <a:buNone/>
                      </a:pPr>
                      <a:r>
                        <a:rPr lang="en" sz="1000"/>
                        <a:t>RMSE</a:t>
                      </a:r>
                      <a:endParaRPr sz="1000" u="sng"/>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lgn="l">
                        <a:spcBef>
                          <a:spcPts val="0"/>
                        </a:spcBef>
                        <a:spcAft>
                          <a:spcPts val="0"/>
                        </a:spcAft>
                        <a:buNone/>
                      </a:pPr>
                      <a:r>
                        <a:rPr lang="en" sz="1000"/>
                        <a:t>0.3401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0.5379</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noAutofit/>
                    </a:bodyPr>
                    <a:lstStyle/>
                    <a:p>
                      <a:pPr indent="0" lvl="0" marL="0" rtl="0" algn="l">
                        <a:spcBef>
                          <a:spcPts val="0"/>
                        </a:spcBef>
                        <a:spcAft>
                          <a:spcPts val="0"/>
                        </a:spcAft>
                        <a:buNone/>
                      </a:pPr>
                      <a:r>
                        <a:rPr lang="en" sz="1000"/>
                        <a:t>R-Squared</a:t>
                      </a:r>
                      <a:endParaRPr sz="1000" u="sng"/>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lgn="l">
                        <a:spcBef>
                          <a:spcPts val="0"/>
                        </a:spcBef>
                        <a:spcAft>
                          <a:spcPts val="0"/>
                        </a:spcAft>
                        <a:buNone/>
                      </a:pPr>
                      <a:r>
                        <a:rPr lang="en" sz="1000"/>
                        <a:t>0.</a:t>
                      </a:r>
                      <a:r>
                        <a:rPr lang="en" sz="1000"/>
                        <a:t>5398</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0.5110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noAutofit/>
                    </a:bodyPr>
                    <a:lstStyle/>
                    <a:p>
                      <a:pPr indent="0" lvl="0" marL="0" rtl="0" algn="l">
                        <a:spcBef>
                          <a:spcPts val="0"/>
                        </a:spcBef>
                        <a:spcAft>
                          <a:spcPts val="0"/>
                        </a:spcAft>
                        <a:buNone/>
                      </a:pPr>
                      <a:r>
                        <a:rPr lang="en" sz="1000" u="sng"/>
                        <a:t>Optimized Random Forest</a:t>
                      </a:r>
                      <a:endParaRPr sz="1000" u="sng"/>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D85C6"/>
                    </a:solidFill>
                  </a:tcPr>
                </a:tc>
                <a:tc>
                  <a:txBody>
                    <a:bodyPr>
                      <a:noAutofit/>
                    </a:bodyPr>
                    <a:lstStyle/>
                    <a:p>
                      <a:pPr indent="0" lvl="0" marL="0" rtl="0" algn="l">
                        <a:spcBef>
                          <a:spcPts val="0"/>
                        </a:spcBef>
                        <a:spcAft>
                          <a:spcPts val="0"/>
                        </a:spcAft>
                        <a:buNone/>
                      </a:pPr>
                      <a:r>
                        <a:rPr lang="en" sz="1000"/>
                        <a:t>n_killed</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lgn="l">
                        <a:spcBef>
                          <a:spcPts val="0"/>
                        </a:spcBef>
                        <a:spcAft>
                          <a:spcPts val="0"/>
                        </a:spcAft>
                        <a:buNone/>
                      </a:pPr>
                      <a:r>
                        <a:rPr lang="en" sz="1000"/>
                        <a:t>n_injured</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r>
              <a:tr h="396200">
                <a:tc>
                  <a:txBody>
                    <a:bodyPr>
                      <a:noAutofit/>
                    </a:bodyPr>
                    <a:lstStyle/>
                    <a:p>
                      <a:pPr indent="0" lvl="0" marL="0" rtl="0" algn="l">
                        <a:spcBef>
                          <a:spcPts val="0"/>
                        </a:spcBef>
                        <a:spcAft>
                          <a:spcPts val="0"/>
                        </a:spcAft>
                        <a:buNone/>
                      </a:pPr>
                      <a:r>
                        <a:rPr lang="en" sz="1000"/>
                        <a:t>RMSE</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lgn="l">
                        <a:spcBef>
                          <a:spcPts val="0"/>
                        </a:spcBef>
                        <a:spcAft>
                          <a:spcPts val="0"/>
                        </a:spcAft>
                        <a:buNone/>
                      </a:pPr>
                      <a:r>
                        <a:rPr lang="en" sz="1000"/>
                        <a:t>0.3137</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0.4680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sz="1000"/>
                        <a:t>R-Squared</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lgn="l">
                        <a:spcBef>
                          <a:spcPts val="0"/>
                        </a:spcBef>
                        <a:spcAft>
                          <a:spcPts val="0"/>
                        </a:spcAft>
                        <a:buNone/>
                      </a:pPr>
                      <a:r>
                        <a:rPr lang="en" sz="1000"/>
                        <a:t>0.5718</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0.5245</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729450" y="595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Model Visualization</a:t>
            </a:r>
            <a:endParaRPr/>
          </a:p>
        </p:txBody>
      </p:sp>
      <p:sp>
        <p:nvSpPr>
          <p:cNvPr id="214" name="Google Shape;214;p2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5" name="Google Shape;215;p28"/>
          <p:cNvPicPr preferRelativeResize="0"/>
          <p:nvPr/>
        </p:nvPicPr>
        <p:blipFill>
          <a:blip r:embed="rId3">
            <a:alphaModFix/>
          </a:blip>
          <a:stretch>
            <a:fillRect/>
          </a:stretch>
        </p:blipFill>
        <p:spPr>
          <a:xfrm>
            <a:off x="1284275" y="1289875"/>
            <a:ext cx="6881488" cy="3708400"/>
          </a:xfrm>
          <a:prstGeom prst="rect">
            <a:avLst/>
          </a:prstGeom>
          <a:noFill/>
          <a:ln>
            <a:noFill/>
          </a:ln>
        </p:spPr>
      </p:pic>
      <p:sp>
        <p:nvSpPr>
          <p:cNvPr id="216" name="Google Shape;216;p28"/>
          <p:cNvSpPr txBox="1"/>
          <p:nvPr/>
        </p:nvSpPr>
        <p:spPr>
          <a:xfrm>
            <a:off x="2091800" y="1468550"/>
            <a:ext cx="2973000" cy="4227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The most important feature for predicting number of deaths was the number of injuries.</a:t>
            </a:r>
            <a:endParaRPr sz="1000"/>
          </a:p>
        </p:txBody>
      </p:sp>
      <p:sp>
        <p:nvSpPr>
          <p:cNvPr id="217" name="Google Shape;217;p28"/>
          <p:cNvSpPr txBox="1"/>
          <p:nvPr/>
        </p:nvSpPr>
        <p:spPr>
          <a:xfrm>
            <a:off x="5028975" y="2163425"/>
            <a:ext cx="2908500" cy="5352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The most important feature for predicting number of injuries was the number of adult participants.</a:t>
            </a:r>
            <a:endParaRPr/>
          </a:p>
        </p:txBody>
      </p:sp>
      <p:cxnSp>
        <p:nvCxnSpPr>
          <p:cNvPr id="218" name="Google Shape;218;p28"/>
          <p:cNvCxnSpPr/>
          <p:nvPr/>
        </p:nvCxnSpPr>
        <p:spPr>
          <a:xfrm rot="10800000">
            <a:off x="1991375" y="1568750"/>
            <a:ext cx="379800" cy="78900"/>
          </a:xfrm>
          <a:prstGeom prst="straightConnector1">
            <a:avLst/>
          </a:prstGeom>
          <a:noFill/>
          <a:ln cap="flat" cmpd="sng" w="9525">
            <a:solidFill>
              <a:schemeClr val="dk2"/>
            </a:solidFill>
            <a:prstDash val="solid"/>
            <a:round/>
            <a:headEnd len="med" w="med" type="none"/>
            <a:tailEnd len="med" w="med" type="stealth"/>
          </a:ln>
        </p:spPr>
      </p:cxnSp>
      <p:cxnSp>
        <p:nvCxnSpPr>
          <p:cNvPr id="219" name="Google Shape;219;p28"/>
          <p:cNvCxnSpPr/>
          <p:nvPr/>
        </p:nvCxnSpPr>
        <p:spPr>
          <a:xfrm rot="10800000">
            <a:off x="4728025" y="2235150"/>
            <a:ext cx="587400" cy="1002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727650" y="587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Models</a:t>
            </a:r>
            <a:endParaRPr/>
          </a:p>
        </p:txBody>
      </p:sp>
      <p:sp>
        <p:nvSpPr>
          <p:cNvPr id="225" name="Google Shape;225;p29"/>
          <p:cNvSpPr txBox="1"/>
          <p:nvPr>
            <p:ph idx="1" type="body"/>
          </p:nvPr>
        </p:nvSpPr>
        <p:spPr>
          <a:xfrm>
            <a:off x="729450" y="1296625"/>
            <a:ext cx="3842400" cy="1224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The 3 best performing models in this project were:</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Random Forest with optimization</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Decision Tree with optimization</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Random Forest without optimization</a:t>
            </a:r>
            <a:endParaRPr sz="1200">
              <a:solidFill>
                <a:srgbClr val="000000"/>
              </a:solidFill>
            </a:endParaRPr>
          </a:p>
        </p:txBody>
      </p:sp>
      <p:sp>
        <p:nvSpPr>
          <p:cNvPr id="226" name="Google Shape;226;p2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27" name="Google Shape;227;p29"/>
          <p:cNvGraphicFramePr/>
          <p:nvPr/>
        </p:nvGraphicFramePr>
        <p:xfrm>
          <a:off x="859375" y="2571750"/>
          <a:ext cx="3000000" cy="3000000"/>
        </p:xfrm>
        <a:graphic>
          <a:graphicData uri="http://schemas.openxmlformats.org/drawingml/2006/table">
            <a:tbl>
              <a:tblPr>
                <a:noFill/>
                <a:tableStyleId>{AF0658C7-B58F-4B9D-81AA-B1A3DCCDF7EF}</a:tableStyleId>
              </a:tblPr>
              <a:tblGrid>
                <a:gridCol w="1388475"/>
                <a:gridCol w="1388475"/>
                <a:gridCol w="1388475"/>
                <a:gridCol w="1388475"/>
                <a:gridCol w="1388475"/>
              </a:tblGrid>
              <a:tr h="374425">
                <a:tc rowSpan="2">
                  <a:txBody>
                    <a:bodyPr>
                      <a:noAutofit/>
                    </a:bodyPr>
                    <a:lstStyle/>
                    <a:p>
                      <a:pPr indent="0" lvl="0" marL="0" rtl="0" algn="l">
                        <a:spcBef>
                          <a:spcPts val="0"/>
                        </a:spcBef>
                        <a:spcAft>
                          <a:spcPts val="0"/>
                        </a:spcAft>
                        <a:buNone/>
                      </a:pPr>
                      <a:r>
                        <a:t/>
                      </a:r>
                      <a:endParaRPr/>
                    </a:p>
                  </a:txBody>
                  <a:tcPr marT="91425" marB="91425" marR="91425" marL="91425">
                    <a:solidFill>
                      <a:srgbClr val="073763"/>
                    </a:solidFill>
                  </a:tcPr>
                </a:tc>
                <a:tc gridSpan="2">
                  <a:txBody>
                    <a:bodyPr>
                      <a:noAutofit/>
                    </a:bodyPr>
                    <a:lstStyle/>
                    <a:p>
                      <a:pPr indent="0" lvl="0" marL="0" rtl="0" algn="ctr">
                        <a:spcBef>
                          <a:spcPts val="0"/>
                        </a:spcBef>
                        <a:spcAft>
                          <a:spcPts val="0"/>
                        </a:spcAft>
                        <a:buNone/>
                      </a:pPr>
                      <a:r>
                        <a:rPr lang="en" sz="1200"/>
                        <a:t>n_killed</a:t>
                      </a:r>
                      <a:endParaRPr sz="1200"/>
                    </a:p>
                  </a:txBody>
                  <a:tcPr marT="91425" marB="91425" marR="91425" marL="91425">
                    <a:solidFill>
                      <a:srgbClr val="3D85C6"/>
                    </a:solidFill>
                  </a:tcPr>
                </a:tc>
                <a:tc hMerge="1"/>
                <a:tc gridSpan="2">
                  <a:txBody>
                    <a:bodyPr>
                      <a:noAutofit/>
                    </a:bodyPr>
                    <a:lstStyle/>
                    <a:p>
                      <a:pPr indent="0" lvl="0" marL="0" rtl="0" algn="ctr">
                        <a:spcBef>
                          <a:spcPts val="0"/>
                        </a:spcBef>
                        <a:spcAft>
                          <a:spcPts val="0"/>
                        </a:spcAft>
                        <a:buNone/>
                      </a:pPr>
                      <a:r>
                        <a:rPr lang="en" sz="1200"/>
                        <a:t>n_injured</a:t>
                      </a:r>
                      <a:endParaRPr sz="1200"/>
                    </a:p>
                  </a:txBody>
                  <a:tcPr marT="91425" marB="91425" marR="91425" marL="91425">
                    <a:solidFill>
                      <a:srgbClr val="3D85C6"/>
                    </a:solidFill>
                  </a:tcPr>
                </a:tc>
                <a:tc hMerge="1"/>
              </a:tr>
              <a:tr h="374425">
                <a:tc vMerge="1"/>
                <a:tc>
                  <a:txBody>
                    <a:bodyPr>
                      <a:noAutofit/>
                    </a:bodyPr>
                    <a:lstStyle/>
                    <a:p>
                      <a:pPr indent="0" lvl="0" marL="0" rtl="0" algn="l">
                        <a:spcBef>
                          <a:spcPts val="0"/>
                        </a:spcBef>
                        <a:spcAft>
                          <a:spcPts val="0"/>
                        </a:spcAft>
                        <a:buNone/>
                      </a:pPr>
                      <a:r>
                        <a:rPr lang="en" sz="1200"/>
                        <a:t>RMSE</a:t>
                      </a:r>
                      <a:endParaRPr sz="1200"/>
                    </a:p>
                  </a:txBody>
                  <a:tcPr marT="91425" marB="91425" marR="91425" marL="91425">
                    <a:solidFill>
                      <a:srgbClr val="9FC5E8"/>
                    </a:solidFill>
                  </a:tcPr>
                </a:tc>
                <a:tc>
                  <a:txBody>
                    <a:bodyPr>
                      <a:noAutofit/>
                    </a:bodyPr>
                    <a:lstStyle/>
                    <a:p>
                      <a:pPr indent="0" lvl="0" marL="0" rtl="0" algn="l">
                        <a:spcBef>
                          <a:spcPts val="0"/>
                        </a:spcBef>
                        <a:spcAft>
                          <a:spcPts val="0"/>
                        </a:spcAft>
                        <a:buNone/>
                      </a:pPr>
                      <a:r>
                        <a:rPr lang="en" sz="1200"/>
                        <a:t>R-Squared</a:t>
                      </a:r>
                      <a:endParaRPr sz="1200"/>
                    </a:p>
                  </a:txBody>
                  <a:tcPr marT="91425" marB="91425" marR="91425" marL="91425">
                    <a:solidFill>
                      <a:srgbClr val="9FC5E8"/>
                    </a:solidFill>
                  </a:tcPr>
                </a:tc>
                <a:tc>
                  <a:txBody>
                    <a:bodyPr>
                      <a:noAutofit/>
                    </a:bodyPr>
                    <a:lstStyle/>
                    <a:p>
                      <a:pPr indent="0" lvl="0" marL="0" rtl="0" algn="l">
                        <a:spcBef>
                          <a:spcPts val="0"/>
                        </a:spcBef>
                        <a:spcAft>
                          <a:spcPts val="0"/>
                        </a:spcAft>
                        <a:buNone/>
                      </a:pPr>
                      <a:r>
                        <a:rPr lang="en" sz="1200"/>
                        <a:t>RMSE</a:t>
                      </a:r>
                      <a:endParaRPr sz="1200"/>
                    </a:p>
                  </a:txBody>
                  <a:tcPr marT="91425" marB="91425" marR="91425" marL="91425">
                    <a:solidFill>
                      <a:srgbClr val="9FC5E8"/>
                    </a:solidFill>
                  </a:tcPr>
                </a:tc>
                <a:tc>
                  <a:txBody>
                    <a:bodyPr>
                      <a:noAutofit/>
                    </a:bodyPr>
                    <a:lstStyle/>
                    <a:p>
                      <a:pPr indent="0" lvl="0" marL="0" rtl="0" algn="l">
                        <a:spcBef>
                          <a:spcPts val="0"/>
                        </a:spcBef>
                        <a:spcAft>
                          <a:spcPts val="0"/>
                        </a:spcAft>
                        <a:buNone/>
                      </a:pPr>
                      <a:r>
                        <a:rPr lang="en" sz="1200"/>
                        <a:t>R-Squared</a:t>
                      </a:r>
                      <a:endParaRPr sz="1200"/>
                    </a:p>
                  </a:txBody>
                  <a:tcPr marT="91425" marB="91425" marR="91425" marL="91425">
                    <a:solidFill>
                      <a:srgbClr val="9FC5E8"/>
                    </a:solidFill>
                  </a:tcPr>
                </a:tc>
              </a:tr>
              <a:tr h="460825">
                <a:tc>
                  <a:txBody>
                    <a:bodyPr>
                      <a:noAutofit/>
                    </a:bodyPr>
                    <a:lstStyle/>
                    <a:p>
                      <a:pPr indent="0" lvl="0" marL="0" rtl="0" algn="l">
                        <a:spcBef>
                          <a:spcPts val="0"/>
                        </a:spcBef>
                        <a:spcAft>
                          <a:spcPts val="0"/>
                        </a:spcAft>
                        <a:buNone/>
                      </a:pPr>
                      <a:r>
                        <a:rPr b="1" lang="en" sz="1000" u="sng"/>
                        <a:t>Random Forest with Optimization</a:t>
                      </a:r>
                      <a:endParaRPr b="1" sz="1000" u="sng"/>
                    </a:p>
                  </a:txBody>
                  <a:tcPr marT="91425" marB="91425" marR="91425" marL="91425">
                    <a:solidFill>
                      <a:srgbClr val="3D85C6"/>
                    </a:solidFill>
                  </a:tcPr>
                </a:tc>
                <a:tc>
                  <a:txBody>
                    <a:bodyPr>
                      <a:noAutofit/>
                    </a:bodyPr>
                    <a:lstStyle/>
                    <a:p>
                      <a:pPr indent="0" lvl="0" marL="0" rtl="0" algn="l">
                        <a:spcBef>
                          <a:spcPts val="0"/>
                        </a:spcBef>
                        <a:spcAft>
                          <a:spcPts val="0"/>
                        </a:spcAft>
                        <a:buNone/>
                      </a:pPr>
                      <a:r>
                        <a:rPr lang="en" sz="1200"/>
                        <a:t>0.3137</a:t>
                      </a:r>
                      <a:endParaRPr sz="1200"/>
                    </a:p>
                  </a:txBody>
                  <a:tcPr marT="91425" marB="91425" marR="91425" marL="91425"/>
                </a:tc>
                <a:tc>
                  <a:txBody>
                    <a:bodyPr>
                      <a:noAutofit/>
                    </a:bodyPr>
                    <a:lstStyle/>
                    <a:p>
                      <a:pPr indent="0" lvl="0" marL="0" rtl="0" algn="l">
                        <a:spcBef>
                          <a:spcPts val="0"/>
                        </a:spcBef>
                        <a:spcAft>
                          <a:spcPts val="0"/>
                        </a:spcAft>
                        <a:buNone/>
                      </a:pPr>
                      <a:r>
                        <a:rPr lang="en" sz="1200"/>
                        <a:t>0.5718</a:t>
                      </a:r>
                      <a:endParaRPr sz="1200"/>
                    </a:p>
                  </a:txBody>
                  <a:tcPr marT="91425" marB="91425" marR="91425" marL="91425"/>
                </a:tc>
                <a:tc>
                  <a:txBody>
                    <a:bodyPr>
                      <a:noAutofit/>
                    </a:bodyPr>
                    <a:lstStyle/>
                    <a:p>
                      <a:pPr indent="0" lvl="0" marL="0" rtl="0" algn="l">
                        <a:spcBef>
                          <a:spcPts val="0"/>
                        </a:spcBef>
                        <a:spcAft>
                          <a:spcPts val="0"/>
                        </a:spcAft>
                        <a:buNone/>
                      </a:pPr>
                      <a:r>
                        <a:rPr lang="en" sz="1200"/>
                        <a:t>0.4680</a:t>
                      </a:r>
                      <a:endParaRPr sz="1200"/>
                    </a:p>
                  </a:txBody>
                  <a:tcPr marT="91425" marB="91425" marR="91425" marL="91425"/>
                </a:tc>
                <a:tc>
                  <a:txBody>
                    <a:bodyPr>
                      <a:noAutofit/>
                    </a:bodyPr>
                    <a:lstStyle/>
                    <a:p>
                      <a:pPr indent="0" lvl="0" marL="0" rtl="0" algn="l">
                        <a:spcBef>
                          <a:spcPts val="0"/>
                        </a:spcBef>
                        <a:spcAft>
                          <a:spcPts val="0"/>
                        </a:spcAft>
                        <a:buNone/>
                      </a:pPr>
                      <a:r>
                        <a:rPr lang="en" sz="1200"/>
                        <a:t>0.5245</a:t>
                      </a:r>
                      <a:endParaRPr sz="1200"/>
                    </a:p>
                  </a:txBody>
                  <a:tcPr marT="91425" marB="91425" marR="91425" marL="91425"/>
                </a:tc>
              </a:tr>
              <a:tr h="460825">
                <a:tc>
                  <a:txBody>
                    <a:bodyPr>
                      <a:noAutofit/>
                    </a:bodyPr>
                    <a:lstStyle/>
                    <a:p>
                      <a:pPr indent="0" lvl="0" marL="0" rtl="0" algn="l">
                        <a:spcBef>
                          <a:spcPts val="0"/>
                        </a:spcBef>
                        <a:spcAft>
                          <a:spcPts val="0"/>
                        </a:spcAft>
                        <a:buNone/>
                      </a:pPr>
                      <a:r>
                        <a:rPr lang="en" sz="1000" u="sng"/>
                        <a:t>Decision Tree with Optimization</a:t>
                      </a:r>
                      <a:endParaRPr sz="1000" u="sng"/>
                    </a:p>
                  </a:txBody>
                  <a:tcPr marT="91425" marB="91425" marR="91425" marL="91425">
                    <a:solidFill>
                      <a:srgbClr val="3D85C6"/>
                    </a:solidFill>
                  </a:tcPr>
                </a:tc>
                <a:tc>
                  <a:txBody>
                    <a:bodyPr>
                      <a:noAutofit/>
                    </a:bodyPr>
                    <a:lstStyle/>
                    <a:p>
                      <a:pPr indent="0" lvl="0" marL="0" rtl="0" algn="l">
                        <a:spcBef>
                          <a:spcPts val="0"/>
                        </a:spcBef>
                        <a:spcAft>
                          <a:spcPts val="0"/>
                        </a:spcAft>
                        <a:buNone/>
                      </a:pPr>
                      <a:r>
                        <a:rPr lang="en" sz="1200"/>
                        <a:t>0.3304</a:t>
                      </a:r>
                      <a:endParaRPr sz="1200"/>
                    </a:p>
                  </a:txBody>
                  <a:tcPr marT="91425" marB="91425" marR="91425" marL="91425"/>
                </a:tc>
                <a:tc>
                  <a:txBody>
                    <a:bodyPr>
                      <a:noAutofit/>
                    </a:bodyPr>
                    <a:lstStyle/>
                    <a:p>
                      <a:pPr indent="0" lvl="0" marL="0" rtl="0" algn="l">
                        <a:spcBef>
                          <a:spcPts val="0"/>
                        </a:spcBef>
                        <a:spcAft>
                          <a:spcPts val="0"/>
                        </a:spcAft>
                        <a:buNone/>
                      </a:pPr>
                      <a:r>
                        <a:rPr lang="en" sz="1200"/>
                        <a:t>0.5348</a:t>
                      </a:r>
                      <a:endParaRPr sz="1200"/>
                    </a:p>
                  </a:txBody>
                  <a:tcPr marT="91425" marB="91425" marR="91425" marL="91425"/>
                </a:tc>
                <a:tc>
                  <a:txBody>
                    <a:bodyPr>
                      <a:noAutofit/>
                    </a:bodyPr>
                    <a:lstStyle/>
                    <a:p>
                      <a:pPr indent="0" lvl="0" marL="0" rtl="0" algn="l">
                        <a:spcBef>
                          <a:spcPts val="0"/>
                        </a:spcBef>
                        <a:spcAft>
                          <a:spcPts val="0"/>
                        </a:spcAft>
                        <a:buNone/>
                      </a:pPr>
                      <a:r>
                        <a:rPr lang="en" sz="1200"/>
                        <a:t>0.4898</a:t>
                      </a:r>
                      <a:endParaRPr sz="1200"/>
                    </a:p>
                  </a:txBody>
                  <a:tcPr marT="91425" marB="91425" marR="91425" marL="91425"/>
                </a:tc>
                <a:tc>
                  <a:txBody>
                    <a:bodyPr>
                      <a:noAutofit/>
                    </a:bodyPr>
                    <a:lstStyle/>
                    <a:p>
                      <a:pPr indent="0" lvl="0" marL="0" rtl="0" algn="l">
                        <a:spcBef>
                          <a:spcPts val="0"/>
                        </a:spcBef>
                        <a:spcAft>
                          <a:spcPts val="0"/>
                        </a:spcAft>
                        <a:buNone/>
                      </a:pPr>
                      <a:r>
                        <a:rPr lang="en" sz="1200"/>
                        <a:t>0.4666</a:t>
                      </a:r>
                      <a:endParaRPr sz="1200"/>
                    </a:p>
                  </a:txBody>
                  <a:tcPr marT="91425" marB="91425" marR="91425" marL="91425"/>
                </a:tc>
              </a:tr>
              <a:tr h="360050">
                <a:tc>
                  <a:txBody>
                    <a:bodyPr>
                      <a:noAutofit/>
                    </a:bodyPr>
                    <a:lstStyle/>
                    <a:p>
                      <a:pPr indent="0" lvl="0" marL="0" rtl="0" algn="l">
                        <a:spcBef>
                          <a:spcPts val="0"/>
                        </a:spcBef>
                        <a:spcAft>
                          <a:spcPts val="0"/>
                        </a:spcAft>
                        <a:buNone/>
                      </a:pPr>
                      <a:r>
                        <a:rPr lang="en" sz="1000" u="sng"/>
                        <a:t>Random Forest</a:t>
                      </a:r>
                      <a:endParaRPr sz="1000" u="sng"/>
                    </a:p>
                  </a:txBody>
                  <a:tcPr marT="91425" marB="91425" marR="91425" marL="91425">
                    <a:solidFill>
                      <a:srgbClr val="3D85C6"/>
                    </a:solidFill>
                  </a:tcPr>
                </a:tc>
                <a:tc>
                  <a:txBody>
                    <a:bodyPr>
                      <a:noAutofit/>
                    </a:bodyPr>
                    <a:lstStyle/>
                    <a:p>
                      <a:pPr indent="0" lvl="0" marL="0" rtl="0" algn="l">
                        <a:spcBef>
                          <a:spcPts val="0"/>
                        </a:spcBef>
                        <a:spcAft>
                          <a:spcPts val="0"/>
                        </a:spcAft>
                        <a:buNone/>
                      </a:pPr>
                      <a:r>
                        <a:rPr lang="en" sz="1200"/>
                        <a:t>0.3401</a:t>
                      </a:r>
                      <a:endParaRPr sz="1200"/>
                    </a:p>
                  </a:txBody>
                  <a:tcPr marT="91425" marB="91425" marR="91425" marL="91425"/>
                </a:tc>
                <a:tc>
                  <a:txBody>
                    <a:bodyPr>
                      <a:noAutofit/>
                    </a:bodyPr>
                    <a:lstStyle/>
                    <a:p>
                      <a:pPr indent="0" lvl="0" marL="0" rtl="0" algn="l">
                        <a:spcBef>
                          <a:spcPts val="0"/>
                        </a:spcBef>
                        <a:spcAft>
                          <a:spcPts val="0"/>
                        </a:spcAft>
                        <a:buNone/>
                      </a:pPr>
                      <a:r>
                        <a:rPr lang="en" sz="1200"/>
                        <a:t>0.</a:t>
                      </a:r>
                      <a:r>
                        <a:rPr lang="en" sz="1200"/>
                        <a:t>5398</a:t>
                      </a:r>
                      <a:endParaRPr sz="1200"/>
                    </a:p>
                  </a:txBody>
                  <a:tcPr marT="91425" marB="91425" marR="91425" marL="91425"/>
                </a:tc>
                <a:tc>
                  <a:txBody>
                    <a:bodyPr>
                      <a:noAutofit/>
                    </a:bodyPr>
                    <a:lstStyle/>
                    <a:p>
                      <a:pPr indent="0" lvl="0" marL="0" rtl="0" algn="l">
                        <a:spcBef>
                          <a:spcPts val="0"/>
                        </a:spcBef>
                        <a:spcAft>
                          <a:spcPts val="0"/>
                        </a:spcAft>
                        <a:buNone/>
                      </a:pPr>
                      <a:r>
                        <a:rPr lang="en" sz="1200"/>
                        <a:t>0.5379</a:t>
                      </a:r>
                      <a:endParaRPr sz="1200"/>
                    </a:p>
                  </a:txBody>
                  <a:tcPr marT="91425" marB="91425" marR="91425" marL="91425"/>
                </a:tc>
                <a:tc>
                  <a:txBody>
                    <a:bodyPr>
                      <a:noAutofit/>
                    </a:bodyPr>
                    <a:lstStyle/>
                    <a:p>
                      <a:pPr indent="0" lvl="0" marL="0" rtl="0" algn="l">
                        <a:spcBef>
                          <a:spcPts val="0"/>
                        </a:spcBef>
                        <a:spcAft>
                          <a:spcPts val="0"/>
                        </a:spcAft>
                        <a:buNone/>
                      </a:pPr>
                      <a:r>
                        <a:rPr lang="en" sz="1200"/>
                        <a:t>0.5110</a:t>
                      </a:r>
                      <a:endParaRPr sz="1200"/>
                    </a:p>
                  </a:txBody>
                  <a:tcPr marT="91425" marB="91425" marR="91425" marL="91425"/>
                </a:tc>
              </a:tr>
            </a:tbl>
          </a:graphicData>
        </a:graphic>
      </p:graphicFrame>
      <p:sp>
        <p:nvSpPr>
          <p:cNvPr id="228" name="Google Shape;228;p29"/>
          <p:cNvSpPr txBox="1"/>
          <p:nvPr/>
        </p:nvSpPr>
        <p:spPr>
          <a:xfrm>
            <a:off x="4571850" y="1296625"/>
            <a:ext cx="3136800" cy="1067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Lato"/>
              <a:buChar char="★"/>
            </a:pPr>
            <a:r>
              <a:rPr lang="en" sz="1200" u="sng">
                <a:latin typeface="Lato"/>
                <a:ea typeface="Lato"/>
                <a:cs typeface="Lato"/>
                <a:sym typeface="Lato"/>
              </a:rPr>
              <a:t>Random Forest with optimization</a:t>
            </a:r>
            <a:r>
              <a:rPr lang="en" sz="1200">
                <a:latin typeface="Lato"/>
                <a:ea typeface="Lato"/>
                <a:cs typeface="Lato"/>
                <a:sym typeface="Lato"/>
              </a:rPr>
              <a:t> came out on top for predicting both the number of people killed and number of people injured.</a:t>
            </a:r>
            <a:endParaRPr sz="12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729450" y="609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234" name="Google Shape;234;p30"/>
          <p:cNvSpPr txBox="1"/>
          <p:nvPr>
            <p:ph idx="1" type="body"/>
          </p:nvPr>
        </p:nvSpPr>
        <p:spPr>
          <a:xfrm>
            <a:off x="729450" y="1310950"/>
            <a:ext cx="7688700" cy="3560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Main factors in predicting the number of people killed or injured:</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Number of adults involved (ages 18 and over).</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Number of injuries (for predicting number of deaths) and vice versa.</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Number of males involved.</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Recommendations:</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Number of injuries can be a useful predictor of the number of deaths (and vice versa) due to the negative correlation between the 2 variables.</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Check the number of adults; incidents with adults are more likely to result in casualties than with children or teens.</a:t>
            </a:r>
            <a:endParaRPr sz="1200">
              <a:solidFill>
                <a:srgbClr val="000000"/>
              </a:solidFill>
            </a:endParaRPr>
          </a:p>
          <a:p>
            <a:pPr indent="-304800" lvl="0" marL="457200" marR="0" rtl="0" algn="l">
              <a:lnSpc>
                <a:spcPct val="115000"/>
              </a:lnSpc>
              <a:spcBef>
                <a:spcPts val="0"/>
              </a:spcBef>
              <a:spcAft>
                <a:spcPts val="0"/>
              </a:spcAft>
              <a:buClr>
                <a:srgbClr val="000000"/>
              </a:buClr>
              <a:buSzPts val="1200"/>
              <a:buFont typeface="Lato"/>
              <a:buChar char="★"/>
            </a:pPr>
            <a:r>
              <a:rPr lang="en" sz="1200">
                <a:solidFill>
                  <a:srgbClr val="000000"/>
                </a:solidFill>
              </a:rPr>
              <a:t>Next Steps:</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Use classification models (ex. Logistic Regression) to classify incidents based on thresholds (ex. Incidents with 2+ deaths vs incidents with 0 or 1 deaths)</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Find other datasets that contain more information regarding the shooting incidents (ex. Gun type, ethnicity).</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Analyze other big cities such as New York and Los </a:t>
            </a:r>
            <a:r>
              <a:rPr lang="en" sz="1200">
                <a:solidFill>
                  <a:srgbClr val="000000"/>
                </a:solidFill>
              </a:rPr>
              <a:t>Angeles</a:t>
            </a:r>
            <a:r>
              <a:rPr lang="en" sz="1200">
                <a:solidFill>
                  <a:srgbClr val="000000"/>
                </a:solidFill>
              </a:rPr>
              <a:t>. </a:t>
            </a:r>
            <a:endParaRPr sz="1200">
              <a:solidFill>
                <a:srgbClr val="000000"/>
              </a:solidFill>
            </a:endParaRPr>
          </a:p>
        </p:txBody>
      </p:sp>
      <p:sp>
        <p:nvSpPr>
          <p:cNvPr id="235" name="Google Shape;235;p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727650" y="6166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a:t>
            </a:r>
            <a:endParaRPr/>
          </a:p>
        </p:txBody>
      </p:sp>
      <p:sp>
        <p:nvSpPr>
          <p:cNvPr id="241" name="Google Shape;241;p31"/>
          <p:cNvSpPr txBox="1"/>
          <p:nvPr>
            <p:ph idx="1" type="body"/>
          </p:nvPr>
        </p:nvSpPr>
        <p:spPr>
          <a:xfrm>
            <a:off x="729450" y="1441200"/>
            <a:ext cx="7688700" cy="338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1. https://www.thetrace.org/rounds/gun-deaths-increase-2017/</a:t>
            </a:r>
            <a:endParaRPr sz="1000"/>
          </a:p>
        </p:txBody>
      </p:sp>
      <p:sp>
        <p:nvSpPr>
          <p:cNvPr id="242" name="Google Shape;242;p3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7800" y="6165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94" name="Google Shape;94;p14"/>
          <p:cNvSpPr txBox="1"/>
          <p:nvPr>
            <p:ph idx="1" type="body"/>
          </p:nvPr>
        </p:nvSpPr>
        <p:spPr>
          <a:xfrm>
            <a:off x="727800" y="1500925"/>
            <a:ext cx="3774300" cy="2668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0000"/>
                </a:solidFill>
              </a:rPr>
              <a:t>1. Cover Page</a:t>
            </a:r>
            <a:br>
              <a:rPr lang="en" sz="1400">
                <a:solidFill>
                  <a:srgbClr val="000000"/>
                </a:solidFill>
              </a:rPr>
            </a:br>
            <a:r>
              <a:rPr lang="en" sz="1400">
                <a:solidFill>
                  <a:srgbClr val="000000"/>
                </a:solidFill>
              </a:rPr>
              <a:t>2. Table of Contents</a:t>
            </a:r>
            <a:br>
              <a:rPr lang="en" sz="1400">
                <a:solidFill>
                  <a:srgbClr val="000000"/>
                </a:solidFill>
              </a:rPr>
            </a:br>
            <a:r>
              <a:rPr lang="en" sz="1400">
                <a:solidFill>
                  <a:srgbClr val="000000"/>
                </a:solidFill>
              </a:rPr>
              <a:t>3. Introduction</a:t>
            </a:r>
            <a:br>
              <a:rPr lang="en" sz="1400">
                <a:solidFill>
                  <a:srgbClr val="000000"/>
                </a:solidFill>
              </a:rPr>
            </a:br>
            <a:r>
              <a:rPr lang="en" sz="1400">
                <a:solidFill>
                  <a:srgbClr val="000000"/>
                </a:solidFill>
              </a:rPr>
              <a:t>4. Clients</a:t>
            </a:r>
            <a:br>
              <a:rPr lang="en" sz="1400">
                <a:solidFill>
                  <a:srgbClr val="000000"/>
                </a:solidFill>
              </a:rPr>
            </a:br>
            <a:r>
              <a:rPr lang="en" sz="1400">
                <a:solidFill>
                  <a:srgbClr val="000000"/>
                </a:solidFill>
              </a:rPr>
              <a:t>5. Dataset</a:t>
            </a:r>
            <a:br>
              <a:rPr lang="en" sz="1400">
                <a:solidFill>
                  <a:srgbClr val="000000"/>
                </a:solidFill>
              </a:rPr>
            </a:br>
            <a:r>
              <a:rPr lang="en" sz="1400">
                <a:solidFill>
                  <a:srgbClr val="000000"/>
                </a:solidFill>
              </a:rPr>
              <a:t>6. Data Dictionary</a:t>
            </a:r>
            <a:br>
              <a:rPr lang="en" sz="1400">
                <a:solidFill>
                  <a:srgbClr val="000000"/>
                </a:solidFill>
              </a:rPr>
            </a:br>
            <a:r>
              <a:rPr lang="en" sz="1400">
                <a:solidFill>
                  <a:srgbClr val="000000"/>
                </a:solidFill>
              </a:rPr>
              <a:t>7. Data Wrangling</a:t>
            </a:r>
            <a:br>
              <a:rPr lang="en" sz="1400">
                <a:solidFill>
                  <a:srgbClr val="000000"/>
                </a:solidFill>
              </a:rPr>
            </a:br>
            <a:r>
              <a:rPr lang="en" sz="1400">
                <a:solidFill>
                  <a:srgbClr val="000000"/>
                </a:solidFill>
              </a:rPr>
              <a:t>8. Number of Casualties</a:t>
            </a:r>
            <a:br>
              <a:rPr lang="en" sz="1400">
                <a:solidFill>
                  <a:srgbClr val="000000"/>
                </a:solidFill>
              </a:rPr>
            </a:br>
            <a:r>
              <a:rPr lang="en" sz="1400">
                <a:solidFill>
                  <a:srgbClr val="000000"/>
                </a:solidFill>
              </a:rPr>
              <a:t>9. Casualties by City</a:t>
            </a:r>
            <a:br>
              <a:rPr lang="en" sz="1400">
                <a:solidFill>
                  <a:srgbClr val="000000"/>
                </a:solidFill>
              </a:rPr>
            </a:br>
            <a:r>
              <a:rPr lang="en" sz="1400">
                <a:solidFill>
                  <a:srgbClr val="000000"/>
                </a:solidFill>
              </a:rPr>
              <a:t>10. Casualties by Date</a:t>
            </a:r>
            <a:br>
              <a:rPr lang="en" sz="1100"/>
            </a:br>
            <a:endParaRPr sz="1100"/>
          </a:p>
        </p:txBody>
      </p:sp>
      <p:sp>
        <p:nvSpPr>
          <p:cNvPr id="95" name="Google Shape;95;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6" name="Google Shape;96;p14"/>
          <p:cNvSpPr txBox="1"/>
          <p:nvPr/>
        </p:nvSpPr>
        <p:spPr>
          <a:xfrm>
            <a:off x="4502100" y="1500925"/>
            <a:ext cx="3642900" cy="275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latin typeface="Lato"/>
                <a:ea typeface="Lato"/>
                <a:cs typeface="Lato"/>
                <a:sym typeface="Lato"/>
              </a:rPr>
              <a:t>11. Casualties by Gender</a:t>
            </a:r>
            <a:br>
              <a:rPr lang="en">
                <a:latin typeface="Lato"/>
                <a:ea typeface="Lato"/>
                <a:cs typeface="Lato"/>
                <a:sym typeface="Lato"/>
              </a:rPr>
            </a:br>
            <a:r>
              <a:rPr lang="en">
                <a:latin typeface="Lato"/>
                <a:ea typeface="Lato"/>
                <a:cs typeface="Lato"/>
                <a:sym typeface="Lato"/>
              </a:rPr>
              <a:t>12. Casualties by Incident Characteristics</a:t>
            </a:r>
            <a:br>
              <a:rPr lang="en">
                <a:latin typeface="Lato"/>
                <a:ea typeface="Lato"/>
                <a:cs typeface="Lato"/>
                <a:sym typeface="Lato"/>
              </a:rPr>
            </a:br>
            <a:r>
              <a:rPr lang="en">
                <a:latin typeface="Lato"/>
                <a:ea typeface="Lato"/>
                <a:cs typeface="Lato"/>
                <a:sym typeface="Lato"/>
              </a:rPr>
              <a:t>13. Feature Selection</a:t>
            </a:r>
            <a:br>
              <a:rPr lang="en">
                <a:latin typeface="Lato"/>
                <a:ea typeface="Lato"/>
                <a:cs typeface="Lato"/>
                <a:sym typeface="Lato"/>
              </a:rPr>
            </a:br>
            <a:r>
              <a:rPr lang="en">
                <a:latin typeface="Lato"/>
                <a:ea typeface="Lato"/>
                <a:cs typeface="Lato"/>
                <a:sym typeface="Lato"/>
              </a:rPr>
              <a:t>14. Baseline/Linear Regression</a:t>
            </a:r>
            <a:br>
              <a:rPr lang="en">
                <a:latin typeface="Lato"/>
                <a:ea typeface="Lato"/>
                <a:cs typeface="Lato"/>
                <a:sym typeface="Lato"/>
              </a:rPr>
            </a:br>
            <a:r>
              <a:rPr lang="en">
                <a:latin typeface="Lato"/>
                <a:ea typeface="Lato"/>
                <a:cs typeface="Lato"/>
                <a:sym typeface="Lato"/>
              </a:rPr>
              <a:t>15. Decision Tree</a:t>
            </a:r>
            <a:br>
              <a:rPr lang="en">
                <a:latin typeface="Lato"/>
                <a:ea typeface="Lato"/>
                <a:cs typeface="Lato"/>
                <a:sym typeface="Lato"/>
              </a:rPr>
            </a:br>
            <a:r>
              <a:rPr lang="en">
                <a:latin typeface="Lato"/>
                <a:ea typeface="Lato"/>
                <a:cs typeface="Lato"/>
                <a:sym typeface="Lato"/>
              </a:rPr>
              <a:t>16. Random Forest</a:t>
            </a:r>
            <a:br>
              <a:rPr lang="en">
                <a:latin typeface="Lato"/>
                <a:ea typeface="Lato"/>
                <a:cs typeface="Lato"/>
                <a:sym typeface="Lato"/>
              </a:rPr>
            </a:br>
            <a:r>
              <a:rPr lang="en">
                <a:latin typeface="Lato"/>
                <a:ea typeface="Lato"/>
                <a:cs typeface="Lato"/>
                <a:sym typeface="Lato"/>
              </a:rPr>
              <a:t>17. Random Forest Model Visualization</a:t>
            </a:r>
            <a:br>
              <a:rPr lang="en">
                <a:latin typeface="Lato"/>
                <a:ea typeface="Lato"/>
                <a:cs typeface="Lato"/>
                <a:sym typeface="Lato"/>
              </a:rPr>
            </a:br>
            <a:r>
              <a:rPr lang="en">
                <a:latin typeface="Lato"/>
                <a:ea typeface="Lato"/>
                <a:cs typeface="Lato"/>
                <a:sym typeface="Lato"/>
              </a:rPr>
              <a:t>18. Best Models</a:t>
            </a:r>
            <a:br>
              <a:rPr lang="en">
                <a:latin typeface="Lato"/>
                <a:ea typeface="Lato"/>
                <a:cs typeface="Lato"/>
                <a:sym typeface="Lato"/>
              </a:rPr>
            </a:br>
            <a:r>
              <a:rPr lang="en">
                <a:latin typeface="Lato"/>
                <a:ea typeface="Lato"/>
                <a:cs typeface="Lato"/>
                <a:sym typeface="Lato"/>
              </a:rPr>
              <a:t>19. Conclusion</a:t>
            </a:r>
            <a:br>
              <a:rPr lang="en">
                <a:latin typeface="Lato"/>
                <a:ea typeface="Lato"/>
                <a:cs typeface="Lato"/>
                <a:sym typeface="Lato"/>
              </a:rPr>
            </a:br>
            <a:r>
              <a:rPr lang="en">
                <a:latin typeface="Lato"/>
                <a:ea typeface="Lato"/>
                <a:cs typeface="Lato"/>
                <a:sym typeface="Lato"/>
              </a:rPr>
              <a:t>20. Appendix</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7650" y="638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 The Problem &amp; The Goal</a:t>
            </a:r>
            <a:endParaRPr/>
          </a:p>
        </p:txBody>
      </p:sp>
      <p:sp>
        <p:nvSpPr>
          <p:cNvPr id="102" name="Google Shape;102;p15"/>
          <p:cNvSpPr txBox="1"/>
          <p:nvPr>
            <p:ph idx="1" type="body"/>
          </p:nvPr>
        </p:nvSpPr>
        <p:spPr>
          <a:xfrm>
            <a:off x="727650" y="1269275"/>
            <a:ext cx="7688700" cy="340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u="sng">
                <a:solidFill>
                  <a:srgbClr val="000000"/>
                </a:solidFill>
                <a:highlight>
                  <a:srgbClr val="FFFFFF"/>
                </a:highlight>
                <a:latin typeface="Arial"/>
                <a:ea typeface="Arial"/>
                <a:cs typeface="Arial"/>
                <a:sym typeface="Arial"/>
              </a:rPr>
              <a:t>The Problem:</a:t>
            </a:r>
            <a:endParaRPr sz="1400">
              <a:solidFill>
                <a:srgbClr val="000000"/>
              </a:solidFill>
              <a:highlight>
                <a:srgbClr val="FFFFFF"/>
              </a:highlight>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One of the biggest issues that America has faced in the past few decades has been the rise of gun violence in civilian life and it has become particularly prevalent in the past decade.</a:t>
            </a:r>
            <a:endParaRPr sz="1400">
              <a:solidFill>
                <a:srgbClr val="000000"/>
              </a:solidFill>
              <a:highlight>
                <a:srgbClr val="FFFFFF"/>
              </a:highlight>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According to the U.S. Centers for Disease Control and Prevention, </a:t>
            </a:r>
            <a:r>
              <a:rPr lang="en" sz="1400" u="sng">
                <a:solidFill>
                  <a:srgbClr val="000000"/>
                </a:solidFill>
                <a:highlight>
                  <a:srgbClr val="FFFFFF"/>
                </a:highlight>
                <a:latin typeface="Arial"/>
                <a:ea typeface="Arial"/>
                <a:cs typeface="Arial"/>
                <a:sym typeface="Arial"/>
              </a:rPr>
              <a:t>33,636 Americans were killed in 2013</a:t>
            </a:r>
            <a:r>
              <a:rPr lang="en" sz="1400">
                <a:solidFill>
                  <a:srgbClr val="000000"/>
                </a:solidFill>
                <a:highlight>
                  <a:srgbClr val="FFFFFF"/>
                </a:highlight>
                <a:latin typeface="Arial"/>
                <a:ea typeface="Arial"/>
                <a:cs typeface="Arial"/>
                <a:sym typeface="Arial"/>
              </a:rPr>
              <a:t> and that figure rose to </a:t>
            </a:r>
            <a:r>
              <a:rPr lang="en" sz="1400" u="sng">
                <a:solidFill>
                  <a:srgbClr val="000000"/>
                </a:solidFill>
                <a:highlight>
                  <a:srgbClr val="FFFFFF"/>
                </a:highlight>
                <a:latin typeface="Arial"/>
                <a:ea typeface="Arial"/>
                <a:cs typeface="Arial"/>
                <a:sym typeface="Arial"/>
              </a:rPr>
              <a:t>38,658 deaths in 2016</a:t>
            </a:r>
            <a:r>
              <a:rPr lang="en" sz="1400">
                <a:solidFill>
                  <a:srgbClr val="000000"/>
                </a:solidFill>
                <a:highlight>
                  <a:srgbClr val="FFFFFF"/>
                </a:highlight>
                <a:latin typeface="Arial"/>
                <a:ea typeface="Arial"/>
                <a:cs typeface="Arial"/>
                <a:sym typeface="Arial"/>
              </a:rPr>
              <a:t>.</a:t>
            </a:r>
            <a:r>
              <a:rPr baseline="-25000" lang="en" sz="1400">
                <a:solidFill>
                  <a:srgbClr val="000000"/>
                </a:solidFill>
                <a:highlight>
                  <a:srgbClr val="FFFFFF"/>
                </a:highlight>
                <a:latin typeface="Arial"/>
                <a:ea typeface="Arial"/>
                <a:cs typeface="Arial"/>
                <a:sym typeface="Arial"/>
              </a:rPr>
              <a:t>1</a:t>
            </a:r>
            <a:r>
              <a:rPr lang="en" sz="1400">
                <a:solidFill>
                  <a:srgbClr val="000000"/>
                </a:solidFill>
                <a:highlight>
                  <a:srgbClr val="FFFFFF"/>
                </a:highlight>
                <a:latin typeface="Arial"/>
                <a:ea typeface="Arial"/>
                <a:cs typeface="Arial"/>
                <a:sym typeface="Arial"/>
              </a:rPr>
              <a:t> While the official number for the total number of deaths in 2017 has yet to be released, the organization estimates it to surpass 2016 based on end-of-the-year figures. </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u="sng">
                <a:solidFill>
                  <a:srgbClr val="000000"/>
                </a:solidFill>
                <a:highlight>
                  <a:srgbClr val="FFFFFF"/>
                </a:highlight>
                <a:latin typeface="Arial"/>
                <a:ea typeface="Arial"/>
                <a:cs typeface="Arial"/>
                <a:sym typeface="Arial"/>
              </a:rPr>
              <a:t>The Goal:</a:t>
            </a:r>
            <a:endParaRPr sz="1400">
              <a:solidFill>
                <a:srgbClr val="000000"/>
              </a:solidFill>
              <a:highlight>
                <a:srgbClr val="FFFFFF"/>
              </a:highlight>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To analyze and explore data on gun violence in the US over the last few years.</a:t>
            </a:r>
            <a:endParaRPr sz="1400">
              <a:solidFill>
                <a:srgbClr val="000000"/>
              </a:solidFill>
              <a:highlight>
                <a:srgbClr val="FFFFFF"/>
              </a:highlight>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To create a Machine Learning model that can predict the number of people killed and injured based on features about the shooting incidents.</a:t>
            </a:r>
            <a:endParaRPr sz="1400">
              <a:solidFill>
                <a:srgbClr val="000000"/>
              </a:solidFill>
              <a:highlight>
                <a:srgbClr val="FFFFFF"/>
              </a:highlight>
              <a:latin typeface="Arial"/>
              <a:ea typeface="Arial"/>
              <a:cs typeface="Arial"/>
              <a:sym typeface="Arial"/>
            </a:endParaRPr>
          </a:p>
        </p:txBody>
      </p:sp>
      <p:sp>
        <p:nvSpPr>
          <p:cNvPr id="103" name="Google Shape;103;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595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Clients - Who Cares?</a:t>
            </a:r>
            <a:endParaRPr/>
          </a:p>
        </p:txBody>
      </p:sp>
      <p:sp>
        <p:nvSpPr>
          <p:cNvPr id="109" name="Google Shape;109;p16"/>
          <p:cNvSpPr txBox="1"/>
          <p:nvPr>
            <p:ph idx="1" type="body"/>
          </p:nvPr>
        </p:nvSpPr>
        <p:spPr>
          <a:xfrm>
            <a:off x="729450" y="1290875"/>
            <a:ext cx="7688700" cy="345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u="sng">
                <a:solidFill>
                  <a:srgbClr val="000000"/>
                </a:solidFill>
              </a:rPr>
              <a:t>Government Agencies (ex. </a:t>
            </a:r>
            <a:r>
              <a:rPr lang="en" sz="1400" u="sng">
                <a:solidFill>
                  <a:srgbClr val="000000"/>
                </a:solidFill>
                <a:highlight>
                  <a:schemeClr val="lt1"/>
                </a:highlight>
                <a:latin typeface="Arial"/>
                <a:ea typeface="Arial"/>
                <a:cs typeface="Arial"/>
                <a:sym typeface="Arial"/>
              </a:rPr>
              <a:t>U.S. Centers for Disease Control and Prevention</a:t>
            </a:r>
            <a:r>
              <a:rPr lang="en" sz="1400">
                <a:solidFill>
                  <a:srgbClr val="000000"/>
                </a:solidFill>
                <a:highlight>
                  <a:schemeClr val="lt1"/>
                </a:highlight>
                <a:latin typeface="Arial"/>
                <a:ea typeface="Arial"/>
                <a:cs typeface="Arial"/>
                <a:sym typeface="Arial"/>
              </a:rPr>
              <a:t>)</a:t>
            </a:r>
            <a:endParaRPr sz="1400">
              <a:solidFill>
                <a:srgbClr val="000000"/>
              </a:solidFill>
              <a:highlight>
                <a:schemeClr val="lt1"/>
              </a:highlight>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Identify which factors can help predict the number of casualties in shooting incidents.</a:t>
            </a:r>
            <a:endParaRPr sz="1400">
              <a:solidFill>
                <a:srgbClr val="000000"/>
              </a:solidFill>
              <a:highlight>
                <a:schemeClr val="lt1"/>
              </a:highlight>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Determine which models are most efficient for analyzing gun violence data.</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Char char="★"/>
            </a:pPr>
            <a:r>
              <a:rPr lang="en" sz="1400" u="sng">
                <a:solidFill>
                  <a:srgbClr val="000000"/>
                </a:solidFill>
              </a:rPr>
              <a:t>Pro - Gun Control Organizations</a:t>
            </a:r>
            <a:endParaRPr sz="1400" u="sng">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Inform the public where the most dangerous cities are in terms of gun violence.</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Understand which factors are most important in predicting casualties even if they don’t have the data.</a:t>
            </a:r>
            <a:endParaRPr sz="1400">
              <a:solidFill>
                <a:srgbClr val="000000"/>
              </a:solidFill>
            </a:endParaRPr>
          </a:p>
          <a:p>
            <a:pPr indent="-317500" lvl="0" marL="457200" rtl="0" algn="l">
              <a:spcBef>
                <a:spcPts val="0"/>
              </a:spcBef>
              <a:spcAft>
                <a:spcPts val="0"/>
              </a:spcAft>
              <a:buClr>
                <a:srgbClr val="000000"/>
              </a:buClr>
              <a:buSzPts val="1400"/>
              <a:buChar char="★"/>
            </a:pPr>
            <a:r>
              <a:rPr lang="en" sz="1400" u="sng">
                <a:solidFill>
                  <a:srgbClr val="000000"/>
                </a:solidFill>
              </a:rPr>
              <a:t>You!</a:t>
            </a:r>
            <a:endParaRPr sz="1400" u="sng">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Learn about the demographics of the most susceptible people to gun violence.</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Understand the characteristics of the incident participants.</a:t>
            </a:r>
            <a:endParaRPr sz="1400">
              <a:solidFill>
                <a:srgbClr val="000000"/>
              </a:solidFill>
            </a:endParaRPr>
          </a:p>
        </p:txBody>
      </p:sp>
      <p:sp>
        <p:nvSpPr>
          <p:cNvPr id="110" name="Google Shape;11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7650" y="602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a:t>
            </a:r>
            <a:endParaRPr/>
          </a:p>
        </p:txBody>
      </p:sp>
      <p:sp>
        <p:nvSpPr>
          <p:cNvPr id="116" name="Google Shape;116;p17"/>
          <p:cNvSpPr txBox="1"/>
          <p:nvPr>
            <p:ph idx="1" type="body"/>
          </p:nvPr>
        </p:nvSpPr>
        <p:spPr>
          <a:xfrm>
            <a:off x="729450" y="1318100"/>
            <a:ext cx="4600200" cy="3538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The data was provided by James Ko: </a:t>
            </a:r>
            <a:r>
              <a:rPr lang="en" sz="1400" u="sng">
                <a:solidFill>
                  <a:schemeClr val="hlink"/>
                </a:solidFill>
                <a:hlinkClick r:id="rId3"/>
              </a:rPr>
              <a:t>https://www.kaggle.com/jameslko/gun-violence-data</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Data was web-scraped from: </a:t>
            </a:r>
            <a:r>
              <a:rPr lang="en" sz="1400" u="sng">
                <a:solidFill>
                  <a:schemeClr val="hlink"/>
                </a:solidFill>
                <a:hlinkClick r:id="rId4"/>
              </a:rPr>
              <a:t>http://www.gunviolencearchive.org/</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Contains gun-violence data in the US from 2013 - 2018.</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Holds 239, 677 rows of data and 29 columns.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Missing a lot of data from 2013 and only contains incidents up until March 2018.</a:t>
            </a:r>
            <a:endParaRPr sz="1400">
              <a:solidFill>
                <a:srgbClr val="000000"/>
              </a:solidFill>
            </a:endParaRPr>
          </a:p>
        </p:txBody>
      </p:sp>
      <p:sp>
        <p:nvSpPr>
          <p:cNvPr id="117" name="Google Shape;117;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8" name="Google Shape;118;p17"/>
          <p:cNvPicPr preferRelativeResize="0"/>
          <p:nvPr/>
        </p:nvPicPr>
        <p:blipFill>
          <a:blip r:embed="rId5">
            <a:alphaModFix/>
          </a:blip>
          <a:stretch>
            <a:fillRect/>
          </a:stretch>
        </p:blipFill>
        <p:spPr>
          <a:xfrm>
            <a:off x="5382100" y="1211050"/>
            <a:ext cx="3261935" cy="3538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7650" y="595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Dictionary</a:t>
            </a:r>
            <a:endParaRPr/>
          </a:p>
        </p:txBody>
      </p:sp>
      <p:sp>
        <p:nvSpPr>
          <p:cNvPr id="124" name="Google Shape;124;p18"/>
          <p:cNvSpPr txBox="1"/>
          <p:nvPr>
            <p:ph idx="1" type="body"/>
          </p:nvPr>
        </p:nvSpPr>
        <p:spPr>
          <a:xfrm>
            <a:off x="729450" y="1267975"/>
            <a:ext cx="3842400" cy="34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00000"/>
                </a:solidFill>
              </a:rPr>
              <a:t>1.</a:t>
            </a:r>
            <a:r>
              <a:rPr lang="en" sz="1000">
                <a:solidFill>
                  <a:srgbClr val="000000"/>
                </a:solidFill>
              </a:rPr>
              <a:t>  </a:t>
            </a:r>
            <a:r>
              <a:rPr lang="en" sz="1000" u="sng">
                <a:solidFill>
                  <a:srgbClr val="000000"/>
                </a:solidFill>
              </a:rPr>
              <a:t>incident_id</a:t>
            </a:r>
            <a:r>
              <a:rPr lang="en" sz="1000">
                <a:solidFill>
                  <a:srgbClr val="000000"/>
                </a:solidFill>
              </a:rPr>
              <a:t>: </a:t>
            </a:r>
            <a:r>
              <a:rPr lang="en" sz="1000">
                <a:solidFill>
                  <a:srgbClr val="000000"/>
                </a:solidFill>
                <a:highlight>
                  <a:srgbClr val="FFFFFF"/>
                </a:highlight>
              </a:rPr>
              <a:t>ID of the crime report</a:t>
            </a:r>
            <a:br>
              <a:rPr lang="en" sz="1000">
                <a:solidFill>
                  <a:srgbClr val="000000"/>
                </a:solidFill>
                <a:highlight>
                  <a:srgbClr val="FFFFFF"/>
                </a:highlight>
              </a:rPr>
            </a:br>
            <a:r>
              <a:rPr lang="en" sz="1000">
                <a:solidFill>
                  <a:srgbClr val="000000"/>
                </a:solidFill>
                <a:highlight>
                  <a:srgbClr val="FFFFFF"/>
                </a:highlight>
              </a:rPr>
              <a:t>2. </a:t>
            </a:r>
            <a:r>
              <a:rPr lang="en" sz="1000" u="sng">
                <a:solidFill>
                  <a:srgbClr val="000000"/>
                </a:solidFill>
                <a:highlight>
                  <a:srgbClr val="FFFFFF"/>
                </a:highlight>
              </a:rPr>
              <a:t>date</a:t>
            </a:r>
            <a:r>
              <a:rPr lang="en" sz="1000">
                <a:solidFill>
                  <a:srgbClr val="000000"/>
                </a:solidFill>
                <a:highlight>
                  <a:srgbClr val="FFFFFF"/>
                </a:highlight>
              </a:rPr>
              <a:t>: Date of crime</a:t>
            </a:r>
            <a:br>
              <a:rPr lang="en" sz="1000">
                <a:solidFill>
                  <a:srgbClr val="000000"/>
                </a:solidFill>
                <a:highlight>
                  <a:srgbClr val="FFFFFF"/>
                </a:highlight>
              </a:rPr>
            </a:br>
            <a:r>
              <a:rPr lang="en" sz="1000">
                <a:solidFill>
                  <a:srgbClr val="000000"/>
                </a:solidFill>
                <a:highlight>
                  <a:srgbClr val="FFFFFF"/>
                </a:highlight>
              </a:rPr>
              <a:t>3. </a:t>
            </a:r>
            <a:r>
              <a:rPr lang="en" sz="1000" u="sng">
                <a:solidFill>
                  <a:srgbClr val="000000"/>
                </a:solidFill>
                <a:highlight>
                  <a:srgbClr val="FFFFFF"/>
                </a:highlight>
              </a:rPr>
              <a:t>state</a:t>
            </a:r>
            <a:r>
              <a:rPr lang="en" sz="1000">
                <a:solidFill>
                  <a:srgbClr val="000000"/>
                </a:solidFill>
                <a:highlight>
                  <a:srgbClr val="FFFFFF"/>
                </a:highlight>
              </a:rPr>
              <a:t>: State of crime</a:t>
            </a:r>
            <a:br>
              <a:rPr lang="en" sz="1000">
                <a:solidFill>
                  <a:srgbClr val="000000"/>
                </a:solidFill>
                <a:highlight>
                  <a:srgbClr val="FFFFFF"/>
                </a:highlight>
              </a:rPr>
            </a:br>
            <a:r>
              <a:rPr lang="en" sz="1000">
                <a:solidFill>
                  <a:srgbClr val="000000"/>
                </a:solidFill>
                <a:highlight>
                  <a:srgbClr val="FFFFFF"/>
                </a:highlight>
              </a:rPr>
              <a:t>4. </a:t>
            </a:r>
            <a:r>
              <a:rPr lang="en" sz="1000" u="sng">
                <a:solidFill>
                  <a:srgbClr val="000000"/>
                </a:solidFill>
                <a:highlight>
                  <a:srgbClr val="FFFFFF"/>
                </a:highlight>
              </a:rPr>
              <a:t>city_or_county</a:t>
            </a:r>
            <a:r>
              <a:rPr lang="en" sz="1000">
                <a:solidFill>
                  <a:srgbClr val="000000"/>
                </a:solidFill>
                <a:highlight>
                  <a:srgbClr val="FFFFFF"/>
                </a:highlight>
              </a:rPr>
              <a:t>: City/ County of crime</a:t>
            </a:r>
            <a:br>
              <a:rPr lang="en" sz="1000">
                <a:solidFill>
                  <a:srgbClr val="000000"/>
                </a:solidFill>
                <a:highlight>
                  <a:srgbClr val="FFFFFF"/>
                </a:highlight>
              </a:rPr>
            </a:br>
            <a:r>
              <a:rPr lang="en" sz="1000">
                <a:solidFill>
                  <a:srgbClr val="000000"/>
                </a:solidFill>
                <a:highlight>
                  <a:srgbClr val="FFFFFF"/>
                </a:highlight>
              </a:rPr>
              <a:t>5. </a:t>
            </a:r>
            <a:r>
              <a:rPr lang="en" sz="1000" u="sng">
                <a:solidFill>
                  <a:srgbClr val="000000"/>
                </a:solidFill>
                <a:highlight>
                  <a:srgbClr val="FFFFFF"/>
                </a:highlight>
              </a:rPr>
              <a:t>address</a:t>
            </a:r>
            <a:r>
              <a:rPr lang="en" sz="1000">
                <a:solidFill>
                  <a:srgbClr val="000000"/>
                </a:solidFill>
                <a:highlight>
                  <a:srgbClr val="FFFFFF"/>
                </a:highlight>
              </a:rPr>
              <a:t>: Address of the location of the crime</a:t>
            </a:r>
            <a:br>
              <a:rPr lang="en" sz="1000">
                <a:solidFill>
                  <a:srgbClr val="000000"/>
                </a:solidFill>
                <a:highlight>
                  <a:srgbClr val="FFFFFF"/>
                </a:highlight>
              </a:rPr>
            </a:br>
            <a:r>
              <a:rPr lang="en" sz="1000">
                <a:solidFill>
                  <a:srgbClr val="000000"/>
                </a:solidFill>
                <a:highlight>
                  <a:srgbClr val="FFFFFF"/>
                </a:highlight>
              </a:rPr>
              <a:t>6. </a:t>
            </a:r>
            <a:r>
              <a:rPr lang="en" sz="1000" u="sng">
                <a:solidFill>
                  <a:srgbClr val="000000"/>
                </a:solidFill>
                <a:highlight>
                  <a:srgbClr val="FFFFFF"/>
                </a:highlight>
              </a:rPr>
              <a:t>n_killed</a:t>
            </a:r>
            <a:r>
              <a:rPr lang="en" sz="1000">
                <a:solidFill>
                  <a:srgbClr val="000000"/>
                </a:solidFill>
                <a:highlight>
                  <a:srgbClr val="FFFFFF"/>
                </a:highlight>
              </a:rPr>
              <a:t>: Number of people killed</a:t>
            </a:r>
            <a:br>
              <a:rPr lang="en" sz="1000">
                <a:solidFill>
                  <a:srgbClr val="000000"/>
                </a:solidFill>
                <a:highlight>
                  <a:srgbClr val="FFFFFF"/>
                </a:highlight>
              </a:rPr>
            </a:br>
            <a:r>
              <a:rPr lang="en" sz="1000">
                <a:solidFill>
                  <a:srgbClr val="000000"/>
                </a:solidFill>
                <a:highlight>
                  <a:srgbClr val="FFFFFF"/>
                </a:highlight>
              </a:rPr>
              <a:t>7. </a:t>
            </a:r>
            <a:r>
              <a:rPr lang="en" sz="1000" u="sng">
                <a:solidFill>
                  <a:srgbClr val="000000"/>
                </a:solidFill>
                <a:highlight>
                  <a:srgbClr val="FFFFFF"/>
                </a:highlight>
              </a:rPr>
              <a:t>n_injured</a:t>
            </a:r>
            <a:r>
              <a:rPr lang="en" sz="1000">
                <a:solidFill>
                  <a:srgbClr val="000000"/>
                </a:solidFill>
                <a:highlight>
                  <a:srgbClr val="FFFFFF"/>
                </a:highlight>
              </a:rPr>
              <a:t>: Number of people injured</a:t>
            </a:r>
            <a:br>
              <a:rPr lang="en" sz="1000">
                <a:solidFill>
                  <a:srgbClr val="000000"/>
                </a:solidFill>
                <a:highlight>
                  <a:srgbClr val="FFFFFF"/>
                </a:highlight>
              </a:rPr>
            </a:br>
            <a:r>
              <a:rPr lang="en" sz="1000">
                <a:solidFill>
                  <a:srgbClr val="000000"/>
                </a:solidFill>
                <a:highlight>
                  <a:srgbClr val="FFFFFF"/>
                </a:highlight>
              </a:rPr>
              <a:t>8. </a:t>
            </a:r>
            <a:r>
              <a:rPr lang="en" sz="1000" u="sng">
                <a:solidFill>
                  <a:srgbClr val="000000"/>
                </a:solidFill>
                <a:highlight>
                  <a:srgbClr val="FFFFFF"/>
                </a:highlight>
              </a:rPr>
              <a:t>incident_url</a:t>
            </a:r>
            <a:r>
              <a:rPr lang="en" sz="1000">
                <a:solidFill>
                  <a:srgbClr val="000000"/>
                </a:solidFill>
                <a:highlight>
                  <a:srgbClr val="FFFFFF"/>
                </a:highlight>
              </a:rPr>
              <a:t>: URL regarding the incident</a:t>
            </a:r>
            <a:br>
              <a:rPr lang="en" sz="1000">
                <a:solidFill>
                  <a:srgbClr val="000000"/>
                </a:solidFill>
                <a:highlight>
                  <a:srgbClr val="FFFFFF"/>
                </a:highlight>
              </a:rPr>
            </a:br>
            <a:r>
              <a:rPr lang="en" sz="1000">
                <a:solidFill>
                  <a:srgbClr val="000000"/>
                </a:solidFill>
                <a:highlight>
                  <a:srgbClr val="FFFFFF"/>
                </a:highlight>
              </a:rPr>
              <a:t>9. </a:t>
            </a:r>
            <a:r>
              <a:rPr lang="en" sz="1000" u="sng">
                <a:solidFill>
                  <a:srgbClr val="000000"/>
                </a:solidFill>
                <a:highlight>
                  <a:srgbClr val="FFFFFF"/>
                </a:highlight>
              </a:rPr>
              <a:t>source_url</a:t>
            </a:r>
            <a:r>
              <a:rPr lang="en" sz="1000">
                <a:solidFill>
                  <a:srgbClr val="000000"/>
                </a:solidFill>
                <a:highlight>
                  <a:srgbClr val="FFFFFF"/>
                </a:highlight>
              </a:rPr>
              <a:t>: Reference to the reporting source</a:t>
            </a:r>
            <a:br>
              <a:rPr lang="en" sz="1000">
                <a:solidFill>
                  <a:srgbClr val="000000"/>
                </a:solidFill>
                <a:highlight>
                  <a:srgbClr val="FFFFFF"/>
                </a:highlight>
              </a:rPr>
            </a:br>
            <a:r>
              <a:rPr lang="en" sz="1000">
                <a:solidFill>
                  <a:srgbClr val="000000"/>
                </a:solidFill>
                <a:highlight>
                  <a:srgbClr val="FFFFFF"/>
                </a:highlight>
              </a:rPr>
              <a:t>10. </a:t>
            </a:r>
            <a:r>
              <a:rPr lang="en" sz="1000" u="sng">
                <a:solidFill>
                  <a:srgbClr val="000000"/>
                </a:solidFill>
                <a:highlight>
                  <a:srgbClr val="FFFFFF"/>
                </a:highlight>
              </a:rPr>
              <a:t>incident_url_fields_missing</a:t>
            </a:r>
            <a:r>
              <a:rPr lang="en" sz="1000">
                <a:solidFill>
                  <a:srgbClr val="000000"/>
                </a:solidFill>
                <a:highlight>
                  <a:srgbClr val="FFFFFF"/>
                </a:highlight>
              </a:rPr>
              <a:t>: TRUE if the incident_url is present, FALSE otherwise</a:t>
            </a:r>
            <a:br>
              <a:rPr lang="en" sz="1000">
                <a:solidFill>
                  <a:srgbClr val="000000"/>
                </a:solidFill>
                <a:highlight>
                  <a:srgbClr val="FFFFFF"/>
                </a:highlight>
              </a:rPr>
            </a:br>
            <a:r>
              <a:rPr lang="en" sz="1000">
                <a:solidFill>
                  <a:srgbClr val="000000"/>
                </a:solidFill>
                <a:highlight>
                  <a:srgbClr val="FFFFFF"/>
                </a:highlight>
              </a:rPr>
              <a:t>11. </a:t>
            </a:r>
            <a:r>
              <a:rPr lang="en" sz="1000" u="sng">
                <a:solidFill>
                  <a:srgbClr val="000000"/>
                </a:solidFill>
                <a:highlight>
                  <a:srgbClr val="FFFFFF"/>
                </a:highlight>
              </a:rPr>
              <a:t>congressional_district</a:t>
            </a:r>
            <a:r>
              <a:rPr lang="en" sz="1000">
                <a:solidFill>
                  <a:srgbClr val="000000"/>
                </a:solidFill>
                <a:highlight>
                  <a:srgbClr val="FFFFFF"/>
                </a:highlight>
              </a:rPr>
              <a:t>: Congressional district id</a:t>
            </a:r>
            <a:br>
              <a:rPr lang="en" sz="1000">
                <a:solidFill>
                  <a:srgbClr val="000000"/>
                </a:solidFill>
                <a:highlight>
                  <a:srgbClr val="FFFFFF"/>
                </a:highlight>
              </a:rPr>
            </a:br>
            <a:r>
              <a:rPr lang="en" sz="1000">
                <a:solidFill>
                  <a:srgbClr val="000000"/>
                </a:solidFill>
                <a:highlight>
                  <a:srgbClr val="FFFFFF"/>
                </a:highlight>
              </a:rPr>
              <a:t>12. </a:t>
            </a:r>
            <a:r>
              <a:rPr lang="en" sz="1000" u="sng">
                <a:solidFill>
                  <a:srgbClr val="000000"/>
                </a:solidFill>
                <a:highlight>
                  <a:srgbClr val="FFFFFF"/>
                </a:highlight>
              </a:rPr>
              <a:t>gun_stolen</a:t>
            </a:r>
            <a:r>
              <a:rPr lang="en" sz="1000">
                <a:solidFill>
                  <a:srgbClr val="000000"/>
                </a:solidFill>
                <a:highlight>
                  <a:srgbClr val="FFFFFF"/>
                </a:highlight>
              </a:rPr>
              <a:t>: Status of guns involved in the crime (i.e. Unknown, Stolen, etc...)</a:t>
            </a:r>
            <a:br>
              <a:rPr lang="en" sz="1000">
                <a:solidFill>
                  <a:srgbClr val="000000"/>
                </a:solidFill>
                <a:highlight>
                  <a:srgbClr val="FFFFFF"/>
                </a:highlight>
              </a:rPr>
            </a:br>
            <a:r>
              <a:rPr lang="en" sz="1000">
                <a:solidFill>
                  <a:srgbClr val="000000"/>
                </a:solidFill>
                <a:highlight>
                  <a:srgbClr val="FFFFFF"/>
                </a:highlight>
              </a:rPr>
              <a:t>13. </a:t>
            </a:r>
            <a:r>
              <a:rPr lang="en" sz="1000" u="sng">
                <a:solidFill>
                  <a:srgbClr val="000000"/>
                </a:solidFill>
                <a:highlight>
                  <a:srgbClr val="FFFFFF"/>
                </a:highlight>
              </a:rPr>
              <a:t>gun_type</a:t>
            </a:r>
            <a:r>
              <a:rPr lang="en" sz="1000">
                <a:solidFill>
                  <a:srgbClr val="000000"/>
                </a:solidFill>
                <a:highlight>
                  <a:srgbClr val="FFFFFF"/>
                </a:highlight>
              </a:rPr>
              <a:t>: Typification of guns used in the crime</a:t>
            </a:r>
            <a:br>
              <a:rPr lang="en" sz="1000">
                <a:solidFill>
                  <a:srgbClr val="000000"/>
                </a:solidFill>
                <a:highlight>
                  <a:srgbClr val="FFFFFF"/>
                </a:highlight>
              </a:rPr>
            </a:br>
            <a:r>
              <a:rPr lang="en" sz="1000">
                <a:solidFill>
                  <a:srgbClr val="000000"/>
                </a:solidFill>
                <a:highlight>
                  <a:srgbClr val="FFFFFF"/>
                </a:highlight>
              </a:rPr>
              <a:t>14. </a:t>
            </a:r>
            <a:r>
              <a:rPr lang="en" sz="1000" u="sng">
                <a:solidFill>
                  <a:srgbClr val="000000"/>
                </a:solidFill>
                <a:highlight>
                  <a:srgbClr val="FFFFFF"/>
                </a:highlight>
              </a:rPr>
              <a:t>incident_characteristics</a:t>
            </a:r>
            <a:r>
              <a:rPr lang="en" sz="1000">
                <a:solidFill>
                  <a:srgbClr val="000000"/>
                </a:solidFill>
                <a:highlight>
                  <a:srgbClr val="FFFFFF"/>
                </a:highlight>
              </a:rPr>
              <a:t>: Characteristics of the incidence</a:t>
            </a:r>
            <a:br>
              <a:rPr lang="en" sz="1000">
                <a:solidFill>
                  <a:srgbClr val="000000"/>
                </a:solidFill>
                <a:highlight>
                  <a:srgbClr val="FFFFFF"/>
                </a:highlight>
              </a:rPr>
            </a:br>
            <a:r>
              <a:rPr lang="en" sz="1000">
                <a:solidFill>
                  <a:srgbClr val="000000"/>
                </a:solidFill>
                <a:highlight>
                  <a:srgbClr val="FFFFFF"/>
                </a:highlight>
              </a:rPr>
              <a:t>15. </a:t>
            </a:r>
            <a:r>
              <a:rPr lang="en" sz="1000" u="sng">
                <a:solidFill>
                  <a:srgbClr val="000000"/>
                </a:solidFill>
                <a:highlight>
                  <a:srgbClr val="FFFFFF"/>
                </a:highlight>
              </a:rPr>
              <a:t>latitude</a:t>
            </a:r>
            <a:r>
              <a:rPr lang="en" sz="1000">
                <a:solidFill>
                  <a:srgbClr val="000000"/>
                </a:solidFill>
                <a:highlight>
                  <a:srgbClr val="FFFFFF"/>
                </a:highlight>
              </a:rPr>
              <a:t>: Location of the incident</a:t>
            </a:r>
            <a:endParaRPr sz="1000">
              <a:solidFill>
                <a:srgbClr val="000000"/>
              </a:solidFill>
              <a:highlight>
                <a:srgbClr val="FFFFFF"/>
              </a:highlight>
            </a:endParaRPr>
          </a:p>
          <a:p>
            <a:pPr indent="0" lvl="0" marL="0" rtl="0" algn="l">
              <a:spcBef>
                <a:spcPts val="1600"/>
              </a:spcBef>
              <a:spcAft>
                <a:spcPts val="1600"/>
              </a:spcAft>
              <a:buNone/>
            </a:pPr>
            <a:r>
              <a:t/>
            </a:r>
            <a:endParaRPr sz="1050">
              <a:solidFill>
                <a:srgbClr val="A9A9A9"/>
              </a:solidFill>
              <a:highlight>
                <a:srgbClr val="FFFFFF"/>
              </a:highlight>
              <a:latin typeface="Arial"/>
              <a:ea typeface="Arial"/>
              <a:cs typeface="Arial"/>
              <a:sym typeface="Arial"/>
            </a:endParaRPr>
          </a:p>
        </p:txBody>
      </p:sp>
      <p:sp>
        <p:nvSpPr>
          <p:cNvPr id="125" name="Google Shape;125;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18"/>
          <p:cNvSpPr txBox="1"/>
          <p:nvPr/>
        </p:nvSpPr>
        <p:spPr>
          <a:xfrm>
            <a:off x="4571850" y="1267975"/>
            <a:ext cx="3996000" cy="325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highlight>
                  <a:srgbClr val="FFFFFF"/>
                </a:highlight>
                <a:latin typeface="Lato"/>
                <a:ea typeface="Lato"/>
                <a:cs typeface="Lato"/>
                <a:sym typeface="Lato"/>
              </a:rPr>
              <a:t>16.</a:t>
            </a:r>
            <a:r>
              <a:rPr lang="en" sz="1000">
                <a:highlight>
                  <a:srgbClr val="FFFFFF"/>
                </a:highlight>
                <a:latin typeface="Lato"/>
                <a:ea typeface="Lato"/>
                <a:cs typeface="Lato"/>
                <a:sym typeface="Lato"/>
              </a:rPr>
              <a:t> </a:t>
            </a:r>
            <a:r>
              <a:rPr lang="en" sz="1000" u="sng">
                <a:highlight>
                  <a:srgbClr val="FFFFFF"/>
                </a:highlight>
                <a:latin typeface="Lato"/>
                <a:ea typeface="Lato"/>
                <a:cs typeface="Lato"/>
                <a:sym typeface="Lato"/>
              </a:rPr>
              <a:t>location_description</a:t>
            </a:r>
            <a:r>
              <a:rPr lang="en" sz="1000">
                <a:highlight>
                  <a:srgbClr val="FFFFFF"/>
                </a:highlight>
                <a:latin typeface="Lato"/>
                <a:ea typeface="Lato"/>
                <a:cs typeface="Lato"/>
                <a:sym typeface="Lato"/>
              </a:rPr>
              <a:t>: Location description</a:t>
            </a:r>
            <a:br>
              <a:rPr lang="en" sz="1000">
                <a:latin typeface="Lato"/>
                <a:ea typeface="Lato"/>
                <a:cs typeface="Lato"/>
                <a:sym typeface="Lato"/>
              </a:rPr>
            </a:br>
            <a:r>
              <a:rPr lang="en" sz="1000">
                <a:latin typeface="Lato"/>
                <a:ea typeface="Lato"/>
                <a:cs typeface="Lato"/>
                <a:sym typeface="Lato"/>
              </a:rPr>
              <a:t>17. </a:t>
            </a:r>
            <a:r>
              <a:rPr lang="en" sz="1000" u="sng">
                <a:highlight>
                  <a:srgbClr val="FFFFFF"/>
                </a:highlight>
                <a:latin typeface="Lato"/>
                <a:ea typeface="Lato"/>
                <a:cs typeface="Lato"/>
                <a:sym typeface="Lato"/>
              </a:rPr>
              <a:t>longitude</a:t>
            </a:r>
            <a:r>
              <a:rPr lang="en" sz="1000">
                <a:highlight>
                  <a:srgbClr val="FFFFFF"/>
                </a:highlight>
                <a:latin typeface="Lato"/>
                <a:ea typeface="Lato"/>
                <a:cs typeface="Lato"/>
                <a:sym typeface="Lato"/>
              </a:rPr>
              <a:t>: Location of the incident</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18. </a:t>
            </a:r>
            <a:r>
              <a:rPr lang="en" sz="1000" u="sng">
                <a:highlight>
                  <a:srgbClr val="FFFFFF"/>
                </a:highlight>
                <a:latin typeface="Lato"/>
                <a:ea typeface="Lato"/>
                <a:cs typeface="Lato"/>
                <a:sym typeface="Lato"/>
              </a:rPr>
              <a:t>n_guns_involved</a:t>
            </a:r>
            <a:r>
              <a:rPr lang="en" sz="1000">
                <a:highlight>
                  <a:srgbClr val="FFFFFF"/>
                </a:highlight>
                <a:latin typeface="Lato"/>
                <a:ea typeface="Lato"/>
                <a:cs typeface="Lato"/>
                <a:sym typeface="Lato"/>
              </a:rPr>
              <a:t>: Number of guns involved in incident</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19. </a:t>
            </a:r>
            <a:r>
              <a:rPr lang="en" sz="1000" u="sng">
                <a:highlight>
                  <a:srgbClr val="FFFFFF"/>
                </a:highlight>
                <a:latin typeface="Lato"/>
                <a:ea typeface="Lato"/>
                <a:cs typeface="Lato"/>
                <a:sym typeface="Lato"/>
              </a:rPr>
              <a:t>notes</a:t>
            </a:r>
            <a:r>
              <a:rPr lang="en" sz="1000">
                <a:highlight>
                  <a:srgbClr val="FFFFFF"/>
                </a:highlight>
                <a:latin typeface="Lato"/>
                <a:ea typeface="Lato"/>
                <a:cs typeface="Lato"/>
                <a:sym typeface="Lato"/>
              </a:rPr>
              <a:t>: Additional information of the crime</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20. </a:t>
            </a:r>
            <a:r>
              <a:rPr lang="en" sz="1000" u="sng">
                <a:highlight>
                  <a:srgbClr val="FFFFFF"/>
                </a:highlight>
                <a:latin typeface="Lato"/>
                <a:ea typeface="Lato"/>
                <a:cs typeface="Lato"/>
                <a:sym typeface="Lato"/>
              </a:rPr>
              <a:t>participant_age</a:t>
            </a:r>
            <a:r>
              <a:rPr lang="en" sz="1000">
                <a:highlight>
                  <a:srgbClr val="FFFFFF"/>
                </a:highlight>
                <a:latin typeface="Lato"/>
                <a:ea typeface="Lato"/>
                <a:cs typeface="Lato"/>
                <a:sym typeface="Lato"/>
              </a:rPr>
              <a:t>: Age of participant(s) at the time of crime</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21. </a:t>
            </a:r>
            <a:r>
              <a:rPr lang="en" sz="1000" u="sng">
                <a:highlight>
                  <a:srgbClr val="FFFFFF"/>
                </a:highlight>
                <a:latin typeface="Lato"/>
                <a:ea typeface="Lato"/>
                <a:cs typeface="Lato"/>
                <a:sym typeface="Lato"/>
              </a:rPr>
              <a:t>participant_age_group</a:t>
            </a:r>
            <a:r>
              <a:rPr lang="en" sz="1000">
                <a:highlight>
                  <a:srgbClr val="FFFFFF"/>
                </a:highlight>
                <a:latin typeface="Lato"/>
                <a:ea typeface="Lato"/>
                <a:cs typeface="Lato"/>
                <a:sym typeface="Lato"/>
              </a:rPr>
              <a:t>: Age group of participant(s) at the time crime</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22. </a:t>
            </a:r>
            <a:r>
              <a:rPr lang="en" sz="1000" u="sng">
                <a:highlight>
                  <a:srgbClr val="FFFFFF"/>
                </a:highlight>
                <a:latin typeface="Lato"/>
                <a:ea typeface="Lato"/>
                <a:cs typeface="Lato"/>
                <a:sym typeface="Lato"/>
              </a:rPr>
              <a:t>participant_gender</a:t>
            </a:r>
            <a:r>
              <a:rPr lang="en" sz="1000">
                <a:highlight>
                  <a:srgbClr val="FFFFFF"/>
                </a:highlight>
                <a:latin typeface="Lato"/>
                <a:ea typeface="Lato"/>
                <a:cs typeface="Lato"/>
                <a:sym typeface="Lato"/>
              </a:rPr>
              <a:t>: Gender of participant(s)</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23. </a:t>
            </a:r>
            <a:r>
              <a:rPr lang="en" sz="1000" u="sng">
                <a:highlight>
                  <a:srgbClr val="FFFFFF"/>
                </a:highlight>
                <a:latin typeface="Lato"/>
                <a:ea typeface="Lato"/>
                <a:cs typeface="Lato"/>
                <a:sym typeface="Lato"/>
              </a:rPr>
              <a:t>participant_name</a:t>
            </a:r>
            <a:r>
              <a:rPr lang="en" sz="1000">
                <a:highlight>
                  <a:srgbClr val="FFFFFF"/>
                </a:highlight>
                <a:latin typeface="Lato"/>
                <a:ea typeface="Lato"/>
                <a:cs typeface="Lato"/>
                <a:sym typeface="Lato"/>
              </a:rPr>
              <a:t>: Name of participant(s) involved in crime</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24. </a:t>
            </a:r>
            <a:r>
              <a:rPr lang="en" sz="1000" u="sng">
                <a:highlight>
                  <a:srgbClr val="FFFFFF"/>
                </a:highlight>
                <a:latin typeface="Lato"/>
                <a:ea typeface="Lato"/>
                <a:cs typeface="Lato"/>
                <a:sym typeface="Lato"/>
              </a:rPr>
              <a:t>participant_relationship</a:t>
            </a:r>
            <a:r>
              <a:rPr lang="en" sz="1000">
                <a:highlight>
                  <a:srgbClr val="FFFFFF"/>
                </a:highlight>
                <a:latin typeface="Lato"/>
                <a:ea typeface="Lato"/>
                <a:cs typeface="Lato"/>
                <a:sym typeface="Lato"/>
              </a:rPr>
              <a:t>: Relationship of participant to other participant(s)</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25. </a:t>
            </a:r>
            <a:r>
              <a:rPr lang="en" sz="1000" u="sng">
                <a:highlight>
                  <a:srgbClr val="FFFFFF"/>
                </a:highlight>
                <a:latin typeface="Lato"/>
                <a:ea typeface="Lato"/>
                <a:cs typeface="Lato"/>
                <a:sym typeface="Lato"/>
              </a:rPr>
              <a:t>participant_status</a:t>
            </a:r>
            <a:r>
              <a:rPr lang="en" sz="1000">
                <a:highlight>
                  <a:srgbClr val="FFFFFF"/>
                </a:highlight>
                <a:latin typeface="Lato"/>
                <a:ea typeface="Lato"/>
                <a:cs typeface="Lato"/>
                <a:sym typeface="Lato"/>
              </a:rPr>
              <a:t>: Extent of harm done to the participant</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26. </a:t>
            </a:r>
            <a:r>
              <a:rPr lang="en" sz="1000" u="sng">
                <a:highlight>
                  <a:srgbClr val="FFFFFF"/>
                </a:highlight>
                <a:latin typeface="Lato"/>
                <a:ea typeface="Lato"/>
                <a:cs typeface="Lato"/>
                <a:sym typeface="Lato"/>
              </a:rPr>
              <a:t>participant_type</a:t>
            </a:r>
            <a:r>
              <a:rPr lang="en" sz="1000">
                <a:highlight>
                  <a:srgbClr val="FFFFFF"/>
                </a:highlight>
                <a:latin typeface="Lato"/>
                <a:ea typeface="Lato"/>
                <a:cs typeface="Lato"/>
                <a:sym typeface="Lato"/>
              </a:rPr>
              <a:t>: Type of participant</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27. </a:t>
            </a:r>
            <a:r>
              <a:rPr lang="en" sz="1000" u="sng">
                <a:highlight>
                  <a:srgbClr val="FFFFFF"/>
                </a:highlight>
                <a:latin typeface="Lato"/>
                <a:ea typeface="Lato"/>
                <a:cs typeface="Lato"/>
                <a:sym typeface="Lato"/>
              </a:rPr>
              <a:t>sources</a:t>
            </a:r>
            <a:r>
              <a:rPr lang="en" sz="1000">
                <a:highlight>
                  <a:srgbClr val="FFFFFF"/>
                </a:highlight>
                <a:latin typeface="Lato"/>
                <a:ea typeface="Lato"/>
                <a:cs typeface="Lato"/>
                <a:sym typeface="Lato"/>
              </a:rPr>
              <a:t>: Participants source</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28. </a:t>
            </a:r>
            <a:r>
              <a:rPr lang="en" sz="1000" u="sng">
                <a:highlight>
                  <a:srgbClr val="FFFFFF"/>
                </a:highlight>
                <a:latin typeface="Lato"/>
                <a:ea typeface="Lato"/>
                <a:cs typeface="Lato"/>
                <a:sym typeface="Lato"/>
              </a:rPr>
              <a:t>state_house_district</a:t>
            </a:r>
            <a:r>
              <a:rPr lang="en" sz="1000">
                <a:highlight>
                  <a:srgbClr val="FFFFFF"/>
                </a:highlight>
                <a:latin typeface="Lato"/>
                <a:ea typeface="Lato"/>
                <a:cs typeface="Lato"/>
                <a:sym typeface="Lato"/>
              </a:rPr>
              <a:t>: Voting house district</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29. </a:t>
            </a:r>
            <a:r>
              <a:rPr lang="en" sz="1000" u="sng">
                <a:highlight>
                  <a:srgbClr val="FFFFFF"/>
                </a:highlight>
                <a:latin typeface="Lato"/>
                <a:ea typeface="Lato"/>
                <a:cs typeface="Lato"/>
                <a:sym typeface="Lato"/>
              </a:rPr>
              <a:t>state_senate_district</a:t>
            </a:r>
            <a:r>
              <a:rPr lang="en" sz="1000">
                <a:highlight>
                  <a:srgbClr val="FFFFFF"/>
                </a:highlight>
                <a:latin typeface="Lato"/>
                <a:ea typeface="Lato"/>
                <a:cs typeface="Lato"/>
                <a:sym typeface="Lato"/>
              </a:rPr>
              <a:t>: Territorial district from which a senator to a state legislature is elected.</a:t>
            </a:r>
            <a:endParaRPr sz="1000">
              <a:highlight>
                <a:srgbClr val="FFFFFF"/>
              </a:highlight>
              <a:latin typeface="Lato"/>
              <a:ea typeface="Lato"/>
              <a:cs typeface="Lato"/>
              <a:sym typeface="Lato"/>
            </a:endParaRPr>
          </a:p>
          <a:p>
            <a:pPr indent="0" lvl="0" marL="0" rtl="0" algn="l">
              <a:spcBef>
                <a:spcPts val="1600"/>
              </a:spcBef>
              <a:spcAft>
                <a:spcPts val="0"/>
              </a:spcAft>
              <a:buNone/>
            </a:pPr>
            <a:r>
              <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727650" y="630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Wrangling</a:t>
            </a:r>
            <a:endParaRPr/>
          </a:p>
        </p:txBody>
      </p:sp>
      <p:sp>
        <p:nvSpPr>
          <p:cNvPr id="132" name="Google Shape;132;p19"/>
          <p:cNvSpPr txBox="1"/>
          <p:nvPr>
            <p:ph idx="1" type="body"/>
          </p:nvPr>
        </p:nvSpPr>
        <p:spPr>
          <a:xfrm>
            <a:off x="729450" y="1296625"/>
            <a:ext cx="3842700" cy="3453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Drop columns that are irrelevant to the project</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Remove columns/rows with excessive amount of missing data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Choose age-group column over age column for better prediction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Create pseudo-dummy columns that counts the number of genders/age-groups in a single row</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Include only the </a:t>
            </a:r>
            <a:r>
              <a:rPr lang="en" sz="1200" u="sng">
                <a:solidFill>
                  <a:srgbClr val="000000"/>
                </a:solidFill>
              </a:rPr>
              <a:t>top 15 cities</a:t>
            </a:r>
            <a:r>
              <a:rPr lang="en" sz="1200">
                <a:solidFill>
                  <a:srgbClr val="000000"/>
                </a:solidFill>
              </a:rPr>
              <a:t> with most incidents for better prediction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Add new date columns (year, month, weekday)</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Remove incident characteristics due to data leakage</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Create new numerical columns for Categorical columns (ex. mapped_cities)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Nearly </a:t>
            </a:r>
            <a:r>
              <a:rPr lang="en" sz="1200" u="sng">
                <a:solidFill>
                  <a:srgbClr val="000000"/>
                </a:solidFill>
              </a:rPr>
              <a:t>200,000 rows</a:t>
            </a:r>
            <a:r>
              <a:rPr lang="en" sz="1200">
                <a:solidFill>
                  <a:srgbClr val="000000"/>
                </a:solidFill>
              </a:rPr>
              <a:t> of data were dropped as a result</a:t>
            </a:r>
            <a:endParaRPr sz="1200">
              <a:solidFill>
                <a:srgbClr val="000000"/>
              </a:solidFill>
            </a:endParaRPr>
          </a:p>
        </p:txBody>
      </p:sp>
      <p:sp>
        <p:nvSpPr>
          <p:cNvPr id="133" name="Google Shape;133;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4" name="Google Shape;134;p19"/>
          <p:cNvPicPr preferRelativeResize="0"/>
          <p:nvPr/>
        </p:nvPicPr>
        <p:blipFill>
          <a:blip r:embed="rId3">
            <a:alphaModFix/>
          </a:blip>
          <a:stretch>
            <a:fillRect/>
          </a:stretch>
        </p:blipFill>
        <p:spPr>
          <a:xfrm>
            <a:off x="4939425" y="1318525"/>
            <a:ext cx="3601125" cy="3094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727650" y="616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Casualties (Deaths and Injuries)</a:t>
            </a:r>
            <a:endParaRPr/>
          </a:p>
        </p:txBody>
      </p:sp>
      <p:sp>
        <p:nvSpPr>
          <p:cNvPr id="140" name="Google Shape;140;p20"/>
          <p:cNvSpPr txBox="1"/>
          <p:nvPr>
            <p:ph idx="1" type="body"/>
          </p:nvPr>
        </p:nvSpPr>
        <p:spPr>
          <a:xfrm>
            <a:off x="729450" y="1375425"/>
            <a:ext cx="3842400" cy="1597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u="sng">
                <a:solidFill>
                  <a:srgbClr val="000000"/>
                </a:solidFill>
              </a:rPr>
              <a:t>Most shooting incidents resulted in no deaths</a:t>
            </a:r>
            <a:r>
              <a:rPr lang="en" sz="1200">
                <a:solidFill>
                  <a:srgbClr val="000000"/>
                </a:solidFill>
              </a:rPr>
              <a:t> but there were still nearly 10,000 incidents where 1 person died.</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There were more incidents that resulted in an injury than incidents without an injury.</a:t>
            </a:r>
            <a:br>
              <a:rPr lang="en" sz="1200"/>
            </a:br>
            <a:br>
              <a:rPr lang="en" sz="1200"/>
            </a:br>
            <a:endParaRPr sz="1200"/>
          </a:p>
        </p:txBody>
      </p:sp>
      <p:sp>
        <p:nvSpPr>
          <p:cNvPr id="141" name="Google Shape;141;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2" name="Google Shape;142;p20"/>
          <p:cNvPicPr preferRelativeResize="0"/>
          <p:nvPr/>
        </p:nvPicPr>
        <p:blipFill>
          <a:blip r:embed="rId3">
            <a:alphaModFix/>
          </a:blip>
          <a:stretch>
            <a:fillRect/>
          </a:stretch>
        </p:blipFill>
        <p:spPr>
          <a:xfrm>
            <a:off x="4985750" y="1151800"/>
            <a:ext cx="3643675" cy="2336900"/>
          </a:xfrm>
          <a:prstGeom prst="rect">
            <a:avLst/>
          </a:prstGeom>
          <a:noFill/>
          <a:ln>
            <a:noFill/>
          </a:ln>
        </p:spPr>
      </p:pic>
      <p:sp>
        <p:nvSpPr>
          <p:cNvPr id="143" name="Google Shape;143;p20"/>
          <p:cNvSpPr txBox="1"/>
          <p:nvPr/>
        </p:nvSpPr>
        <p:spPr>
          <a:xfrm>
            <a:off x="4572000" y="3682150"/>
            <a:ext cx="4057500" cy="1067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Lato"/>
              <a:buChar char="★"/>
            </a:pPr>
            <a:r>
              <a:rPr lang="en" sz="1200">
                <a:latin typeface="Lato"/>
                <a:ea typeface="Lato"/>
                <a:cs typeface="Lato"/>
                <a:sym typeface="Lato"/>
              </a:rPr>
              <a:t>The most frequent casualty scenario was when there were </a:t>
            </a:r>
            <a:r>
              <a:rPr lang="en" sz="1200" u="sng">
                <a:latin typeface="Lato"/>
                <a:ea typeface="Lato"/>
                <a:cs typeface="Lato"/>
                <a:sym typeface="Lato"/>
              </a:rPr>
              <a:t>0 deaths and 1 injury</a:t>
            </a:r>
            <a:r>
              <a:rPr lang="en" sz="1200">
                <a:latin typeface="Lato"/>
                <a:ea typeface="Lato"/>
                <a:cs typeface="Lato"/>
                <a:sym typeface="Lato"/>
              </a:rPr>
              <a:t>. </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Very few incidents that had more than 2 people killed or more than 3 people injured.</a:t>
            </a:r>
            <a:endParaRPr sz="1200">
              <a:latin typeface="Lato"/>
              <a:ea typeface="Lato"/>
              <a:cs typeface="Lato"/>
              <a:sym typeface="Lato"/>
            </a:endParaRPr>
          </a:p>
        </p:txBody>
      </p:sp>
      <p:pic>
        <p:nvPicPr>
          <p:cNvPr id="144" name="Google Shape;144;p20"/>
          <p:cNvPicPr preferRelativeResize="0"/>
          <p:nvPr/>
        </p:nvPicPr>
        <p:blipFill>
          <a:blip r:embed="rId4">
            <a:alphaModFix/>
          </a:blip>
          <a:stretch>
            <a:fillRect/>
          </a:stretch>
        </p:blipFill>
        <p:spPr>
          <a:xfrm>
            <a:off x="727650" y="2571750"/>
            <a:ext cx="3535150" cy="212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727650" y="609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Casualties by City</a:t>
            </a:r>
            <a:endParaRPr/>
          </a:p>
        </p:txBody>
      </p:sp>
      <p:sp>
        <p:nvSpPr>
          <p:cNvPr id="150" name="Google Shape;150;p21"/>
          <p:cNvSpPr txBox="1"/>
          <p:nvPr>
            <p:ph idx="1" type="body"/>
          </p:nvPr>
        </p:nvSpPr>
        <p:spPr>
          <a:xfrm>
            <a:off x="729450" y="1310950"/>
            <a:ext cx="4199100" cy="117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u="sng">
                <a:solidFill>
                  <a:srgbClr val="000000"/>
                </a:solidFill>
              </a:rPr>
              <a:t>Chicago </a:t>
            </a:r>
            <a:r>
              <a:rPr lang="en" sz="1200">
                <a:solidFill>
                  <a:srgbClr val="000000"/>
                </a:solidFill>
              </a:rPr>
              <a:t>by far had the most number of shooting incidents based on the dataset.</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Other violent cities included Baltimore, New Orleans and Milwaukee.</a:t>
            </a:r>
            <a:endParaRPr sz="1200">
              <a:solidFill>
                <a:srgbClr val="000000"/>
              </a:solidFill>
            </a:endParaRPr>
          </a:p>
        </p:txBody>
      </p:sp>
      <p:sp>
        <p:nvSpPr>
          <p:cNvPr id="151" name="Google Shape;151;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2" name="Google Shape;152;p21"/>
          <p:cNvPicPr preferRelativeResize="0"/>
          <p:nvPr/>
        </p:nvPicPr>
        <p:blipFill>
          <a:blip r:embed="rId3">
            <a:alphaModFix/>
          </a:blip>
          <a:stretch>
            <a:fillRect/>
          </a:stretch>
        </p:blipFill>
        <p:spPr>
          <a:xfrm>
            <a:off x="5030800" y="1310950"/>
            <a:ext cx="3910650" cy="2335181"/>
          </a:xfrm>
          <a:prstGeom prst="rect">
            <a:avLst/>
          </a:prstGeom>
          <a:noFill/>
          <a:ln>
            <a:noFill/>
          </a:ln>
        </p:spPr>
      </p:pic>
      <p:sp>
        <p:nvSpPr>
          <p:cNvPr id="153" name="Google Shape;153;p21"/>
          <p:cNvSpPr txBox="1"/>
          <p:nvPr/>
        </p:nvSpPr>
        <p:spPr>
          <a:xfrm>
            <a:off x="4828300" y="3839950"/>
            <a:ext cx="3947100" cy="909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Lato"/>
              <a:buChar char="★"/>
            </a:pPr>
            <a:r>
              <a:rPr lang="en" sz="1200">
                <a:latin typeface="Lato"/>
                <a:ea typeface="Lato"/>
                <a:cs typeface="Lato"/>
                <a:sym typeface="Lato"/>
              </a:rPr>
              <a:t>Chicago also had the most deaths and injuries.</a:t>
            </a:r>
            <a:br>
              <a:rPr lang="en" sz="1200">
                <a:latin typeface="Lato"/>
                <a:ea typeface="Lato"/>
                <a:cs typeface="Lato"/>
                <a:sym typeface="Lato"/>
              </a:rPr>
            </a:b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Houston had the 2nd most deaths but was only 7th in overall casualties.</a:t>
            </a:r>
            <a:endParaRPr sz="1200">
              <a:latin typeface="Lato"/>
              <a:ea typeface="Lato"/>
              <a:cs typeface="Lato"/>
              <a:sym typeface="Lato"/>
            </a:endParaRPr>
          </a:p>
        </p:txBody>
      </p:sp>
      <p:pic>
        <p:nvPicPr>
          <p:cNvPr id="154" name="Google Shape;154;p21"/>
          <p:cNvPicPr preferRelativeResize="0"/>
          <p:nvPr/>
        </p:nvPicPr>
        <p:blipFill>
          <a:blip r:embed="rId4">
            <a:alphaModFix/>
          </a:blip>
          <a:stretch>
            <a:fillRect/>
          </a:stretch>
        </p:blipFill>
        <p:spPr>
          <a:xfrm>
            <a:off x="560725" y="2523525"/>
            <a:ext cx="4152949" cy="2352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