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6" r:id="rId6"/>
    <p:sldId id="259" r:id="rId7"/>
    <p:sldId id="264" r:id="rId8"/>
    <p:sldId id="265" r:id="rId9"/>
    <p:sldId id="267" r:id="rId10"/>
    <p:sldId id="269" r:id="rId11"/>
    <p:sldId id="270" r:id="rId12"/>
    <p:sldId id="271" r:id="rId13"/>
    <p:sldId id="276" r:id="rId14"/>
    <p:sldId id="277" r:id="rId15"/>
    <p:sldId id="273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BDCB-B4C8-994A-AAC0-337C9D94D8C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12A6-AE1F-6C46-A227-98CA7B74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12A6-AE1F-6C46-A227-98CA7B7482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Fitbit</a:t>
            </a:r>
            <a:r>
              <a:rPr lang="en-US" sz="6600" dirty="0" smtClean="0"/>
              <a:t> Analysis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Vivian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Pivoted original table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‘Date’ as index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‘Food Log </a:t>
            </a:r>
            <a:r>
              <a:rPr lang="en-US" dirty="0" smtClean="0">
                <a:solidFill>
                  <a:srgbClr val="008000"/>
                </a:solidFill>
              </a:rPr>
              <a:t>20151109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‘Weekday’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19" y="1659915"/>
            <a:ext cx="3881534" cy="326989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990552" y="3745683"/>
            <a:ext cx="3874413" cy="118413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4" y="4867982"/>
            <a:ext cx="4900748" cy="1900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1531" y="877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86551" y="6126163"/>
            <a:ext cx="5794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66046" y="5105418"/>
            <a:ext cx="0" cy="1020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2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Replaced outliers with mean value of respective column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Converted string to numeric value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Remove missing values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When ‘Steps’ is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751"/>
            <a:ext cx="8197848" cy="27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Sleep </a:t>
            </a:r>
            <a:r>
              <a:rPr lang="en-US" dirty="0" err="1" smtClean="0"/>
              <a:t>dataframe</a:t>
            </a:r>
            <a:r>
              <a:rPr lang="en-US" dirty="0" smtClean="0"/>
              <a:t> includes nap as well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Derived a ‘Daily Sleep’ </a:t>
            </a:r>
            <a:r>
              <a:rPr lang="en-US" dirty="0" err="1" smtClean="0"/>
              <a:t>dataframe</a:t>
            </a:r>
            <a:r>
              <a:rPr lang="en-US" dirty="0" smtClean="0"/>
              <a:t> from original ‘Sleep’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0" y="2955101"/>
            <a:ext cx="7569218" cy="2159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98" y="4473710"/>
            <a:ext cx="5306204" cy="228166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84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Overall average calories burned (aggregated by month)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general upward trend in amount of calories Tracy burns from October 2015 until November 2018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Age is not stopping Tracy from staying 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0" y="2160132"/>
            <a:ext cx="8505748" cy="27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434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average amount of sleep Tracy gets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Unsteady trend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Huge drop from May 2017 to August 2017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 general upward trend afterwards – recovery of sleep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7" y="2163020"/>
            <a:ext cx="8467261" cy="27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Comparing average minutes per activity level (by week)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Most physically active during the weekdays, with exception of Saturday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6" y="2189759"/>
            <a:ext cx="8569894" cy="30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30623"/>
          </a:xfrm>
        </p:spPr>
        <p:txBody>
          <a:bodyPr/>
          <a:lstStyle/>
          <a:p>
            <a:pPr algn="ctr"/>
            <a:r>
              <a:rPr lang="en-US" dirty="0" smtClean="0"/>
              <a:t>Tracy’s restlessness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Space between represents Minutes Awake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Since 2017, having more trouble staying asleep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3" y="2138836"/>
            <a:ext cx="8736673" cy="28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6648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Minutes Very Active </a:t>
            </a:r>
            <a:r>
              <a:rPr lang="en-US" dirty="0" err="1" smtClean="0"/>
              <a:t>vs</a:t>
            </a:r>
            <a:r>
              <a:rPr lang="en-US" dirty="0" smtClean="0"/>
              <a:t> Calories Burned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Relatively strong, positive correlation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111543"/>
            <a:ext cx="8384690" cy="261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1" y="4726487"/>
            <a:ext cx="4330669" cy="10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4502" y="4617743"/>
            <a:ext cx="379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Null hypothesis: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There is no correlation between </a:t>
            </a:r>
            <a:r>
              <a:rPr lang="en-US" b="1" dirty="0" smtClean="0">
                <a:solidFill>
                  <a:schemeClr val="accent2"/>
                </a:solidFill>
              </a:rPr>
              <a:t>duration of workout and amount of calories burned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3" y="1977843"/>
            <a:ext cx="7670818" cy="2364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4345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Does Tracy load up on carbs on her workout intensive days?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Weak, but nonetheless positive correlation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-value suggests rejection of null hypothesis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71" y="4342188"/>
            <a:ext cx="5366804" cy="1083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4751" y="4675709"/>
            <a:ext cx="44773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 hypothesis: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There is no correlation between Tracy’s activity level and carb intake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6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Consumers use </a:t>
            </a:r>
            <a:r>
              <a:rPr lang="en-US" dirty="0" err="1" smtClean="0"/>
              <a:t>Fitbit</a:t>
            </a:r>
            <a:r>
              <a:rPr lang="en-US" dirty="0" smtClean="0"/>
              <a:t> to track physical activity and sleep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 is stored and accessible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Users can export their own data on </a:t>
            </a:r>
            <a:r>
              <a:rPr lang="en-US" dirty="0" err="1" smtClean="0"/>
              <a:t>Fitbit’s</a:t>
            </a:r>
            <a:r>
              <a:rPr lang="en-US" dirty="0" smtClean="0"/>
              <a:t> website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is the tracked information used, if at all?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Numbers on a spreadsheet are meaningless without interpretation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Tracy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Fitbit</a:t>
            </a:r>
            <a:r>
              <a:rPr lang="en-US" dirty="0" smtClean="0"/>
              <a:t> consumer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Group exercise instructor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Home health aide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Provide stats and visualizations of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Provides insight on Tracy’s fitness &amp; sleeping habits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Helps gauge what habits should be maintained or changed</a:t>
            </a:r>
          </a:p>
        </p:txBody>
      </p:sp>
    </p:spTree>
    <p:extLst>
      <p:ext uri="{BB962C8B-B14F-4D97-AF65-F5344CB8AC3E}">
        <p14:creationId xmlns:p14="http://schemas.microsoft.com/office/powerpoint/2010/main" val="14007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Extract up to 31 days of data at a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Body, </a:t>
            </a:r>
            <a:r>
              <a:rPr lang="en-US" dirty="0" smtClean="0">
                <a:solidFill>
                  <a:srgbClr val="FF0000"/>
                </a:solidFill>
              </a:rPr>
              <a:t>activity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sleep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food data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CSV or </a:t>
            </a:r>
            <a:r>
              <a:rPr lang="en-US" dirty="0" smtClean="0">
                <a:solidFill>
                  <a:srgbClr val="FF0000"/>
                </a:solidFill>
              </a:rPr>
              <a:t>XLSX</a:t>
            </a:r>
            <a:r>
              <a:rPr lang="en-US" dirty="0" smtClean="0"/>
              <a:t> file option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category of data is saved in a separate sheet (within the same Excel file)</a:t>
            </a:r>
          </a:p>
        </p:txBody>
      </p:sp>
    </p:spTree>
    <p:extLst>
      <p:ext uri="{BB962C8B-B14F-4D97-AF65-F5344CB8AC3E}">
        <p14:creationId xmlns:p14="http://schemas.microsoft.com/office/powerpoint/2010/main" val="134016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648" y="1574800"/>
            <a:ext cx="329184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Each XLSX file ‘2018-10.xls’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“Foods”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Date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Calories In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“Activities”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Calories Burned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Steps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Distance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Floors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Sedentary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Lightly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Fairly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Very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Activity </a:t>
            </a:r>
            <a:r>
              <a:rPr lang="en-US" dirty="0" smtClean="0"/>
              <a:t>Calories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5611" y="1574800"/>
            <a:ext cx="3291840" cy="452596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“Sleep”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Start Time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End Time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Asleep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Awake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Number of Awakenings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Time in Bed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REM 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Light 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Deep Sleep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Food Log 20181001</a:t>
            </a:r>
            <a:r>
              <a:rPr lang="en-US" dirty="0" smtClean="0"/>
              <a:t>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for each day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03" y="20541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dataset: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Fitbit’s</a:t>
            </a:r>
            <a:r>
              <a:rPr lang="en-US" dirty="0" smtClean="0"/>
              <a:t> activity &amp; sleep data: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90" y="1318905"/>
            <a:ext cx="3898217" cy="257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81623"/>
            <a:ext cx="3797300" cy="168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4768923"/>
            <a:ext cx="4076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(problem)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06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Fitbit</a:t>
            </a:r>
            <a:r>
              <a:rPr lang="en-US" dirty="0" smtClean="0"/>
              <a:t> displays food data in a “labeled” table format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includes r</a:t>
            </a:r>
            <a:r>
              <a:rPr lang="en-US" dirty="0" smtClean="0"/>
              <a:t>andom table with nutrition info at bottom of file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33" y="2241929"/>
            <a:ext cx="3881534" cy="3269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464925" y="1825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49294" y="4781176"/>
            <a:ext cx="9711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9294" y="4781176"/>
            <a:ext cx="0" cy="851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54530" y="4166152"/>
            <a:ext cx="4101103" cy="155050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6732336" y="2429358"/>
            <a:ext cx="505187" cy="1587944"/>
          </a:xfrm>
          <a:prstGeom prst="rightBracket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348490" y="3119234"/>
            <a:ext cx="57949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927985" y="1960309"/>
            <a:ext cx="0" cy="115892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90929" y="1960309"/>
            <a:ext cx="937056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2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(problem)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Food data unusable in the given format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Need to transform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sheet for each day’s food log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XLSX file contains 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     30</a:t>
            </a:r>
            <a:r>
              <a:rPr lang="en-US" dirty="0" smtClean="0"/>
              <a:t>+ </a:t>
            </a:r>
            <a:r>
              <a:rPr lang="en-US" dirty="0" smtClean="0"/>
              <a:t>sheets</a:t>
            </a:r>
          </a:p>
          <a:p>
            <a:pPr marL="800100" lvl="1" indent="-342900"/>
            <a:r>
              <a:rPr lang="en-US" dirty="0" smtClean="0"/>
              <a:t>Not all sheets contain the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  same kind of data</a:t>
            </a:r>
          </a:p>
          <a:p>
            <a:pPr marL="800100" lvl="1" indent="-342900"/>
            <a:r>
              <a:rPr lang="en-US" dirty="0" smtClean="0"/>
              <a:t>Need to determine how to</a:t>
            </a:r>
          </a:p>
          <a:p>
            <a:pPr lvl="1" indent="0">
              <a:buNone/>
            </a:pPr>
            <a:r>
              <a:rPr lang="en-US" dirty="0" smtClean="0"/>
              <a:t>     to correctly extract data to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  the appropriate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92" y="3348025"/>
            <a:ext cx="4397660" cy="338169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208649" y="6485997"/>
            <a:ext cx="3720463" cy="243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31940" y="6575791"/>
            <a:ext cx="23862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Matched food to meal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‘Date’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‘Food Log </a:t>
            </a:r>
            <a:r>
              <a:rPr lang="en-US" dirty="0" smtClean="0">
                <a:solidFill>
                  <a:srgbClr val="008000"/>
                </a:solidFill>
              </a:rPr>
              <a:t>20151109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‘Weekday’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1531" y="877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19" y="1659915"/>
            <a:ext cx="3881534" cy="32698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92" y="4495064"/>
            <a:ext cx="4724400" cy="2229049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990552" y="1524318"/>
            <a:ext cx="3874413" cy="196481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51388" y="2783607"/>
            <a:ext cx="0" cy="1603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1388" y="2783607"/>
            <a:ext cx="744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1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9530</TotalTime>
  <Words>557</Words>
  <Application>Microsoft Macintosh PowerPoint</Application>
  <PresentationFormat>On-screen Show (4:3)</PresentationFormat>
  <Paragraphs>183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Fitbit Analysis</vt:lpstr>
      <vt:lpstr>Problem</vt:lpstr>
      <vt:lpstr>SOLUTION</vt:lpstr>
      <vt:lpstr>The data</vt:lpstr>
      <vt:lpstr>The Data</vt:lpstr>
      <vt:lpstr>The data</vt:lpstr>
      <vt:lpstr>The data (problem)</vt:lpstr>
      <vt:lpstr>The data (problem)</vt:lpstr>
      <vt:lpstr>DATA WRANGLING</vt:lpstr>
      <vt:lpstr>DATA WRANGLING</vt:lpstr>
      <vt:lpstr>Data wrangling</vt:lpstr>
      <vt:lpstr>Data wrangling</vt:lpstr>
      <vt:lpstr>Data storytelling</vt:lpstr>
      <vt:lpstr>Data storytelling</vt:lpstr>
      <vt:lpstr>Data storytelling</vt:lpstr>
      <vt:lpstr>DATA STORYTELLING</vt:lpstr>
      <vt:lpstr>INFERENTIAL STATS</vt:lpstr>
      <vt:lpstr>Inferential stats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Analysis</dc:title>
  <dc:creator>Vivian Wu</dc:creator>
  <cp:lastModifiedBy>Vivian Wu</cp:lastModifiedBy>
  <cp:revision>37</cp:revision>
  <dcterms:created xsi:type="dcterms:W3CDTF">2018-12-03T19:22:32Z</dcterms:created>
  <dcterms:modified xsi:type="dcterms:W3CDTF">2018-12-13T03:01:34Z</dcterms:modified>
</cp:coreProperties>
</file>