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03"/>
        <p:guide pos="385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4728845" y="3300095"/>
            <a:ext cx="2686050" cy="142875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719320" y="3300095"/>
            <a:ext cx="1352550" cy="16573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true">
            <a:off x="6059170" y="3300095"/>
            <a:ext cx="1355725" cy="16465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true">
            <a:off x="6057900" y="4729480"/>
            <a:ext cx="1355090" cy="2089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26940" y="4730750"/>
            <a:ext cx="1325880" cy="2019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/>
          <p:cNvSpPr/>
          <p:nvPr/>
        </p:nvSpPr>
        <p:spPr>
          <a:xfrm>
            <a:off x="4288155" y="2149475"/>
            <a:ext cx="1165225" cy="5905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C=1</a:t>
            </a:r>
            <a:endParaRPr lang="" altLang="en-US"/>
          </a:p>
        </p:txBody>
      </p:sp>
      <p:sp>
        <p:nvSpPr>
          <p:cNvPr id="10" name="Rectangle 9"/>
          <p:cNvSpPr/>
          <p:nvPr/>
        </p:nvSpPr>
        <p:spPr>
          <a:xfrm>
            <a:off x="5112385" y="3876040"/>
            <a:ext cx="457200" cy="30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5488940" y="1548130"/>
            <a:ext cx="1165225" cy="91884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C=1</a:t>
            </a:r>
            <a:endParaRPr lang="en-US" altLang="en-US"/>
          </a:p>
        </p:txBody>
      </p:sp>
      <p:sp>
        <p:nvSpPr>
          <p:cNvPr id="12" name="Isosceles Triangle 11"/>
          <p:cNvSpPr/>
          <p:nvPr/>
        </p:nvSpPr>
        <p:spPr>
          <a:xfrm>
            <a:off x="6654165" y="2313305"/>
            <a:ext cx="1270000" cy="72834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C=1</a:t>
            </a:r>
            <a:endParaRPr lang="en-US" altLang="en-US"/>
          </a:p>
        </p:txBody>
      </p:sp>
      <p:sp>
        <p:nvSpPr>
          <p:cNvPr id="14" name="Rectangle 13"/>
          <p:cNvSpPr/>
          <p:nvPr/>
        </p:nvSpPr>
        <p:spPr>
          <a:xfrm>
            <a:off x="5706110" y="3726815"/>
            <a:ext cx="532130" cy="3568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514465" y="4023995"/>
            <a:ext cx="542290" cy="4514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true"/>
          <p:nvPr/>
        </p:nvSpPr>
        <p:spPr>
          <a:xfrm>
            <a:off x="5685155" y="3517265"/>
            <a:ext cx="3670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000"/>
              <a:t>z</a:t>
            </a:r>
            <a:r>
              <a:rPr lang="" altLang="en-US" sz="1000" baseline="-25000"/>
              <a:t>k</a:t>
            </a:r>
            <a:endParaRPr lang="" altLang="en-US" sz="1000" baseline="-25000"/>
          </a:p>
        </p:txBody>
      </p:sp>
      <p:sp>
        <p:nvSpPr>
          <p:cNvPr id="17" name="Oval 16"/>
          <p:cNvSpPr/>
          <p:nvPr/>
        </p:nvSpPr>
        <p:spPr>
          <a:xfrm>
            <a:off x="5931535" y="3794760"/>
            <a:ext cx="80645" cy="812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52820" y="3942715"/>
            <a:ext cx="80645" cy="812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828665" y="3942715"/>
            <a:ext cx="80645" cy="812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7" idx="0"/>
            <a:endCxn id="11" idx="3"/>
          </p:cNvCxnSpPr>
          <p:nvPr/>
        </p:nvCxnSpPr>
        <p:spPr>
          <a:xfrm flipV="true">
            <a:off x="5972175" y="2466975"/>
            <a:ext cx="99695" cy="132778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Box 21"/>
          <p:cNvSpPr txBox="true"/>
          <p:nvPr/>
        </p:nvSpPr>
        <p:spPr>
          <a:xfrm>
            <a:off x="6403340" y="1900555"/>
            <a:ext cx="422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000">
                <a:latin typeface="AR PL UKai CN" panose="02000503000000000000" charset="-122"/>
                <a:ea typeface="AR PL UKai CN" panose="02000503000000000000" charset="-122"/>
              </a:rPr>
              <a:t>τ</a:t>
            </a:r>
            <a:r>
              <a:rPr lang="" altLang="en-US" sz="1000" baseline="-25000"/>
              <a:t>j</a:t>
            </a:r>
            <a:endParaRPr lang="" altLang="en-US" sz="1000" baseline="-25000"/>
          </a:p>
        </p:txBody>
      </p:sp>
      <p:sp>
        <p:nvSpPr>
          <p:cNvPr id="25" name="Text Box 24"/>
          <p:cNvSpPr txBox="true"/>
          <p:nvPr/>
        </p:nvSpPr>
        <p:spPr>
          <a:xfrm>
            <a:off x="5980430" y="2891790"/>
            <a:ext cx="422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000">
                <a:latin typeface="AR PL UKai CN" panose="02000503000000000000" charset="-122"/>
                <a:ea typeface="AR PL UKai CN" panose="02000503000000000000" charset="-122"/>
              </a:rPr>
              <a:t>c</a:t>
            </a:r>
            <a:r>
              <a:rPr lang="en-US" altLang="en-US" sz="1000" baseline="-25000"/>
              <a:t>j</a:t>
            </a:r>
            <a:r>
              <a:rPr lang="" altLang="en-US" sz="1000" baseline="-25000"/>
              <a:t>k</a:t>
            </a:r>
            <a:endParaRPr lang="" altLang="en-US" sz="1000" baseline="-25000"/>
          </a:p>
        </p:txBody>
      </p:sp>
      <p:cxnSp>
        <p:nvCxnSpPr>
          <p:cNvPr id="26" name="Straight Connector 25"/>
          <p:cNvCxnSpPr>
            <a:stCxn id="37" idx="0"/>
            <a:endCxn id="12" idx="3"/>
          </p:cNvCxnSpPr>
          <p:nvPr/>
        </p:nvCxnSpPr>
        <p:spPr>
          <a:xfrm flipV="true">
            <a:off x="6897370" y="3041650"/>
            <a:ext cx="391795" cy="121348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094220" y="3441065"/>
            <a:ext cx="76200" cy="76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Text Box 27"/>
          <p:cNvSpPr txBox="true"/>
          <p:nvPr/>
        </p:nvSpPr>
        <p:spPr>
          <a:xfrm>
            <a:off x="7170420" y="3272155"/>
            <a:ext cx="6508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latin typeface="AR PL UKai CN" panose="02000503000000000000" charset="-122"/>
                <a:ea typeface="AR PL UKai CN" panose="02000503000000000000" charset="-122"/>
              </a:rPr>
              <a:t>c</a:t>
            </a:r>
            <a:r>
              <a:rPr lang="en-US" altLang="en-US" sz="1000" baseline="-25000"/>
              <a:t>j</a:t>
            </a:r>
            <a:r>
              <a:rPr lang="" altLang="en-US" sz="1000" baseline="-25000"/>
              <a:t>+1</a:t>
            </a:r>
            <a:r>
              <a:rPr lang="en-US" altLang="en-US" sz="1000" baseline="-25000"/>
              <a:t>k</a:t>
            </a:r>
            <a:r>
              <a:rPr lang="" altLang="en-US" sz="1000" baseline="-25000"/>
              <a:t>+1</a:t>
            </a:r>
            <a:endParaRPr lang="" altLang="en-US" sz="1000" baseline="-25000"/>
          </a:p>
        </p:txBody>
      </p:sp>
      <p:sp>
        <p:nvSpPr>
          <p:cNvPr id="30" name="Rectangle 29"/>
          <p:cNvSpPr/>
          <p:nvPr/>
        </p:nvSpPr>
        <p:spPr>
          <a:xfrm>
            <a:off x="5629910" y="3195955"/>
            <a:ext cx="76200" cy="76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true"/>
          <p:nvPr/>
        </p:nvSpPr>
        <p:spPr>
          <a:xfrm>
            <a:off x="5372735" y="2931160"/>
            <a:ext cx="422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latin typeface="AR PL UKai CN" panose="02000503000000000000" charset="-122"/>
                <a:ea typeface="AR PL UKai CN" panose="02000503000000000000" charset="-122"/>
              </a:rPr>
              <a:t>c</a:t>
            </a:r>
            <a:r>
              <a:rPr lang="en-US" altLang="en-US" sz="1000" baseline="-25000"/>
              <a:t>jk</a:t>
            </a:r>
            <a:r>
              <a:rPr lang="" altLang="en-US" sz="1000" baseline="-25000"/>
              <a:t>-1</a:t>
            </a:r>
            <a:endParaRPr lang="" altLang="en-US" sz="1000" baseline="-25000"/>
          </a:p>
        </p:txBody>
      </p:sp>
      <p:sp>
        <p:nvSpPr>
          <p:cNvPr id="32" name="Oval 31"/>
          <p:cNvSpPr/>
          <p:nvPr/>
        </p:nvSpPr>
        <p:spPr>
          <a:xfrm>
            <a:off x="5292090" y="3914140"/>
            <a:ext cx="80645" cy="812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178425" y="4023995"/>
            <a:ext cx="80645" cy="812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372735" y="4023995"/>
            <a:ext cx="80645" cy="812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true">
            <a:off x="5332730" y="2466975"/>
            <a:ext cx="739140" cy="14471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 Box 35"/>
          <p:cNvSpPr txBox="true"/>
          <p:nvPr/>
        </p:nvSpPr>
        <p:spPr>
          <a:xfrm>
            <a:off x="5077460" y="3669030"/>
            <a:ext cx="3670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/>
              <a:t>z</a:t>
            </a:r>
            <a:r>
              <a:rPr lang="en-US" altLang="en-US" sz="1000" baseline="-25000"/>
              <a:t>k</a:t>
            </a:r>
            <a:r>
              <a:rPr lang="" altLang="en-US" sz="1000" baseline="-25000"/>
              <a:t>-1</a:t>
            </a:r>
            <a:endParaRPr lang="" altLang="en-US" sz="1000" baseline="-25000"/>
          </a:p>
        </p:txBody>
      </p:sp>
      <p:sp>
        <p:nvSpPr>
          <p:cNvPr id="37" name="Oval 36"/>
          <p:cNvSpPr/>
          <p:nvPr/>
        </p:nvSpPr>
        <p:spPr>
          <a:xfrm>
            <a:off x="6856730" y="4255135"/>
            <a:ext cx="80645" cy="812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744970" y="4105275"/>
            <a:ext cx="80645" cy="812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618605" y="4255135"/>
            <a:ext cx="80645" cy="812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3" idx="1"/>
            <a:endCxn id="9" idx="3"/>
          </p:cNvCxnSpPr>
          <p:nvPr/>
        </p:nvCxnSpPr>
        <p:spPr>
          <a:xfrm flipH="true" flipV="true">
            <a:off x="4871085" y="2740025"/>
            <a:ext cx="319405" cy="1296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 Box 40"/>
          <p:cNvSpPr txBox="true"/>
          <p:nvPr/>
        </p:nvSpPr>
        <p:spPr>
          <a:xfrm>
            <a:off x="7630160" y="2555240"/>
            <a:ext cx="422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latin typeface="AR PL UKai CN" panose="02000503000000000000" charset="-122"/>
                <a:ea typeface="AR PL UKai CN" panose="02000503000000000000" charset="-122"/>
              </a:rPr>
              <a:t>τ</a:t>
            </a:r>
            <a:r>
              <a:rPr lang="en-US" altLang="en-US" sz="1000" baseline="-25000"/>
              <a:t>j</a:t>
            </a:r>
            <a:r>
              <a:rPr lang="" altLang="en-US" sz="1000" baseline="-25000"/>
              <a:t>+1</a:t>
            </a:r>
            <a:endParaRPr lang="" altLang="en-US" sz="1000" baseline="-25000"/>
          </a:p>
        </p:txBody>
      </p:sp>
      <p:sp>
        <p:nvSpPr>
          <p:cNvPr id="42" name="Rectangle 41"/>
          <p:cNvSpPr/>
          <p:nvPr/>
        </p:nvSpPr>
        <p:spPr>
          <a:xfrm>
            <a:off x="5975985" y="3176270"/>
            <a:ext cx="76200" cy="76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18" idx="7"/>
            <a:endCxn id="12" idx="3"/>
          </p:cNvCxnSpPr>
          <p:nvPr/>
        </p:nvCxnSpPr>
        <p:spPr>
          <a:xfrm flipV="true">
            <a:off x="6121400" y="3041650"/>
            <a:ext cx="1167765" cy="91313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697345" y="3441065"/>
            <a:ext cx="76200" cy="76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Text Box 44"/>
          <p:cNvSpPr txBox="true"/>
          <p:nvPr/>
        </p:nvSpPr>
        <p:spPr>
          <a:xfrm>
            <a:off x="6475095" y="3794760"/>
            <a:ext cx="4622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/>
              <a:t>z</a:t>
            </a:r>
            <a:r>
              <a:rPr lang="en-US" altLang="en-US" sz="1000" baseline="-25000"/>
              <a:t>k</a:t>
            </a:r>
            <a:r>
              <a:rPr lang="" altLang="en-US" sz="1000" baseline="-25000"/>
              <a:t>+1</a:t>
            </a:r>
            <a:endParaRPr lang="" altLang="en-US" sz="1000" baseline="-25000"/>
          </a:p>
        </p:txBody>
      </p:sp>
      <p:sp>
        <p:nvSpPr>
          <p:cNvPr id="46" name="Text Box 45"/>
          <p:cNvSpPr txBox="true"/>
          <p:nvPr/>
        </p:nvSpPr>
        <p:spPr>
          <a:xfrm>
            <a:off x="6403340" y="3252470"/>
            <a:ext cx="422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latin typeface="AR PL UKai CN" panose="02000503000000000000" charset="-122"/>
                <a:ea typeface="AR PL UKai CN" panose="02000503000000000000" charset="-122"/>
              </a:rPr>
              <a:t>c</a:t>
            </a:r>
            <a:r>
              <a:rPr lang="en-US" altLang="en-US" sz="1000" baseline="-25000"/>
              <a:t>j</a:t>
            </a:r>
            <a:r>
              <a:rPr lang="" altLang="en-US" sz="1000" baseline="-25000"/>
              <a:t>+1</a:t>
            </a:r>
            <a:r>
              <a:rPr lang="en-US" altLang="en-US" sz="1000" baseline="-25000"/>
              <a:t>k</a:t>
            </a:r>
            <a:endParaRPr lang="en-US" altLang="en-US" sz="1000" baseline="-2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WPS Presentation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Nimbus Roman No9 L</vt:lpstr>
      <vt:lpstr>Arial Unicode MS</vt:lpstr>
      <vt:lpstr>Arial Black</vt:lpstr>
      <vt:lpstr>微软雅黑</vt:lpstr>
      <vt:lpstr>文泉驿微米黑</vt:lpstr>
      <vt:lpstr>SimSun</vt:lpstr>
      <vt:lpstr>AR PL UKai CN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ubuntu</dc:creator>
  <cp:lastModifiedBy>ubuntu</cp:lastModifiedBy>
  <cp:revision>7</cp:revision>
  <dcterms:created xsi:type="dcterms:W3CDTF">2021-10-23T08:59:12Z</dcterms:created>
  <dcterms:modified xsi:type="dcterms:W3CDTF">2021-10-23T08:59:12Z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