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9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Arrow Connector 3"/>
          <p:cNvCxnSpPr/>
          <p:nvPr/>
        </p:nvCxnSpPr>
        <p:spPr>
          <a:xfrm flipH="true">
            <a:off x="1304290" y="1597660"/>
            <a:ext cx="976630" cy="142811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true">
            <a:off x="1537970" y="2069465"/>
            <a:ext cx="1729105" cy="190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true">
            <a:off x="1960880" y="1045210"/>
            <a:ext cx="0" cy="156718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1304290" y="293814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/>
              <a:t>X</a:t>
            </a:r>
            <a:endParaRPr lang="" altLang="en-US" sz="1000"/>
          </a:p>
        </p:txBody>
      </p:sp>
      <p:sp>
        <p:nvSpPr>
          <p:cNvPr id="8" name="Text Box 7"/>
          <p:cNvSpPr txBox="true"/>
          <p:nvPr/>
        </p:nvSpPr>
        <p:spPr>
          <a:xfrm>
            <a:off x="3046095" y="207137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/>
              <a:t>Y</a:t>
            </a:r>
            <a:endParaRPr lang="" altLang="en-US" sz="1000"/>
          </a:p>
        </p:txBody>
      </p:sp>
      <p:sp>
        <p:nvSpPr>
          <p:cNvPr id="9" name="Text Box 8"/>
          <p:cNvSpPr txBox="true"/>
          <p:nvPr/>
        </p:nvSpPr>
        <p:spPr>
          <a:xfrm>
            <a:off x="1960880" y="88900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/>
              <a:t>Z</a:t>
            </a:r>
            <a:endParaRPr lang="" altLang="en-US" sz="1000"/>
          </a:p>
        </p:txBody>
      </p:sp>
      <p:cxnSp>
        <p:nvCxnSpPr>
          <p:cNvPr id="10" name="Straight Arrow Connector 9"/>
          <p:cNvCxnSpPr/>
          <p:nvPr/>
        </p:nvCxnSpPr>
        <p:spPr>
          <a:xfrm flipV="true">
            <a:off x="1960880" y="1524000"/>
            <a:ext cx="748665" cy="545465"/>
          </a:xfrm>
          <a:prstGeom prst="straightConnector1">
            <a:avLst/>
          </a:prstGeom>
          <a:ln>
            <a:solidFill>
              <a:srgbClr val="FF66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2636520" y="132207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/>
              <a:t>v</a:t>
            </a:r>
            <a:endParaRPr lang="" altLang="en-US" sz="1000"/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4174490" y="1599565"/>
            <a:ext cx="976630" cy="142811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408170" y="2071370"/>
            <a:ext cx="1729105" cy="190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true">
            <a:off x="4831080" y="1047115"/>
            <a:ext cx="0" cy="156718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4174490" y="294005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X</a:t>
            </a:r>
            <a:endParaRPr lang="en-US" altLang="en-US" sz="1000"/>
          </a:p>
        </p:txBody>
      </p:sp>
      <p:sp>
        <p:nvSpPr>
          <p:cNvPr id="17" name="Text Box 16"/>
          <p:cNvSpPr txBox="true"/>
          <p:nvPr/>
        </p:nvSpPr>
        <p:spPr>
          <a:xfrm>
            <a:off x="5916295" y="207327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Y</a:t>
            </a:r>
            <a:endParaRPr lang="en-US" altLang="en-US" sz="1000"/>
          </a:p>
        </p:txBody>
      </p:sp>
      <p:sp>
        <p:nvSpPr>
          <p:cNvPr id="18" name="Text Box 17"/>
          <p:cNvSpPr txBox="true"/>
          <p:nvPr/>
        </p:nvSpPr>
        <p:spPr>
          <a:xfrm>
            <a:off x="4831080" y="89090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Z</a:t>
            </a:r>
            <a:endParaRPr lang="en-US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 flipV="true">
            <a:off x="4578985" y="1247775"/>
            <a:ext cx="568325" cy="480060"/>
          </a:xfrm>
          <a:prstGeom prst="straightConnector1">
            <a:avLst/>
          </a:prstGeom>
          <a:ln>
            <a:solidFill>
              <a:srgbClr val="FF66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4993640" y="101981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v</a:t>
            </a:r>
            <a:endParaRPr lang="en-US" altLang="en-US" sz="1000"/>
          </a:p>
        </p:txBody>
      </p:sp>
      <p:sp>
        <p:nvSpPr>
          <p:cNvPr id="21" name="Oval 20"/>
          <p:cNvSpPr/>
          <p:nvPr/>
        </p:nvSpPr>
        <p:spPr>
          <a:xfrm rot="19560000">
            <a:off x="4565650" y="1651635"/>
            <a:ext cx="523875" cy="890270"/>
          </a:xfrm>
          <a:prstGeom prst="ellipse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 flipH="true" flipV="true">
            <a:off x="4578985" y="1727835"/>
            <a:ext cx="247650" cy="3435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true">
            <a:off x="5078730" y="1990090"/>
            <a:ext cx="644525" cy="476250"/>
          </a:xfrm>
          <a:prstGeom prst="straightConnector1">
            <a:avLst/>
          </a:prstGeom>
          <a:ln>
            <a:solidFill>
              <a:srgbClr val="FF66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true"/>
          <p:nvPr/>
        </p:nvSpPr>
        <p:spPr>
          <a:xfrm>
            <a:off x="4646295" y="1721485"/>
            <a:ext cx="25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d</a:t>
            </a:r>
            <a:endParaRPr lang="" altLang="en-US" sz="800"/>
          </a:p>
        </p:txBody>
      </p:sp>
      <p:cxnSp>
        <p:nvCxnSpPr>
          <p:cNvPr id="38" name="Straight Arrow Connector 37"/>
          <p:cNvCxnSpPr/>
          <p:nvPr/>
        </p:nvCxnSpPr>
        <p:spPr>
          <a:xfrm flipH="true">
            <a:off x="7114540" y="1616075"/>
            <a:ext cx="976630" cy="142811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true">
            <a:off x="7348220" y="2087880"/>
            <a:ext cx="1729105" cy="190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7771130" y="1063625"/>
            <a:ext cx="0" cy="156718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true"/>
          <p:nvPr/>
        </p:nvSpPr>
        <p:spPr>
          <a:xfrm>
            <a:off x="7114540" y="295656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X</a:t>
            </a:r>
            <a:endParaRPr lang="en-US" altLang="en-US" sz="1000"/>
          </a:p>
        </p:txBody>
      </p:sp>
      <p:sp>
        <p:nvSpPr>
          <p:cNvPr id="42" name="Text Box 41"/>
          <p:cNvSpPr txBox="true"/>
          <p:nvPr/>
        </p:nvSpPr>
        <p:spPr>
          <a:xfrm>
            <a:off x="8856345" y="208978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Y</a:t>
            </a:r>
            <a:endParaRPr lang="en-US" altLang="en-US" sz="1000"/>
          </a:p>
        </p:txBody>
      </p:sp>
      <p:sp>
        <p:nvSpPr>
          <p:cNvPr id="43" name="Text Box 42"/>
          <p:cNvSpPr txBox="true"/>
          <p:nvPr/>
        </p:nvSpPr>
        <p:spPr>
          <a:xfrm>
            <a:off x="7771130" y="90741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Z</a:t>
            </a:r>
            <a:endParaRPr lang="en-US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 flipV="true">
            <a:off x="7519035" y="1380490"/>
            <a:ext cx="440055" cy="363855"/>
          </a:xfrm>
          <a:prstGeom prst="straightConnector1">
            <a:avLst/>
          </a:prstGeom>
          <a:ln>
            <a:solidFill>
              <a:srgbClr val="FF66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4"/>
          <p:cNvSpPr txBox="true"/>
          <p:nvPr/>
        </p:nvSpPr>
        <p:spPr>
          <a:xfrm>
            <a:off x="7868920" y="1264920"/>
            <a:ext cx="1879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v</a:t>
            </a:r>
            <a:endParaRPr lang="en-US" altLang="en-US" sz="900"/>
          </a:p>
        </p:txBody>
      </p:sp>
      <p:sp>
        <p:nvSpPr>
          <p:cNvPr id="46" name="Oval 45"/>
          <p:cNvSpPr/>
          <p:nvPr/>
        </p:nvSpPr>
        <p:spPr>
          <a:xfrm rot="19560000">
            <a:off x="7505700" y="1668145"/>
            <a:ext cx="523875" cy="890270"/>
          </a:xfrm>
          <a:prstGeom prst="ellipse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true" flipV="true">
            <a:off x="7525385" y="1744345"/>
            <a:ext cx="247650" cy="3435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true"/>
          <p:nvPr/>
        </p:nvSpPr>
        <p:spPr>
          <a:xfrm>
            <a:off x="7567295" y="1727835"/>
            <a:ext cx="25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d</a:t>
            </a:r>
            <a:endParaRPr lang="en-US" altLang="en-US" sz="800"/>
          </a:p>
        </p:txBody>
      </p:sp>
      <p:cxnSp>
        <p:nvCxnSpPr>
          <p:cNvPr id="50" name="Straight Arrow Connector 49"/>
          <p:cNvCxnSpPr>
            <a:stCxn id="46" idx="0"/>
          </p:cNvCxnSpPr>
          <p:nvPr/>
        </p:nvCxnSpPr>
        <p:spPr>
          <a:xfrm flipH="true">
            <a:off x="7099300" y="1744345"/>
            <a:ext cx="419735" cy="212725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7566025" y="1690370"/>
            <a:ext cx="57150" cy="114300"/>
          </a:xfrm>
          <a:custGeom>
            <a:avLst/>
            <a:gdLst>
              <a:gd name="connisteX0" fmla="*/ 9525 w 57150"/>
              <a:gd name="connsiteY0" fmla="*/ 0 h 114300"/>
              <a:gd name="connisteX1" fmla="*/ 57150 w 57150"/>
              <a:gd name="connsiteY1" fmla="*/ 68580 h 114300"/>
              <a:gd name="connisteX2" fmla="*/ 0 w 57150"/>
              <a:gd name="connsiteY2" fmla="*/ 114300 h 1143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7150" h="114300">
                <a:moveTo>
                  <a:pt x="9525" y="0"/>
                </a:moveTo>
                <a:lnTo>
                  <a:pt x="57150" y="68580"/>
                </a:lnTo>
                <a:lnTo>
                  <a:pt x="0" y="114300"/>
                </a:lnTo>
              </a:path>
            </a:pathLst>
          </a:custGeom>
          <a:noFill/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7450455" y="1775460"/>
            <a:ext cx="123825" cy="83185"/>
          </a:xfrm>
          <a:custGeom>
            <a:avLst/>
            <a:gdLst>
              <a:gd name="connisteX0" fmla="*/ 0 w 123825"/>
              <a:gd name="connsiteY0" fmla="*/ 0 h 83185"/>
              <a:gd name="connisteX1" fmla="*/ 59690 w 123825"/>
              <a:gd name="connsiteY1" fmla="*/ 83185 h 83185"/>
              <a:gd name="connisteX2" fmla="*/ 123825 w 123825"/>
              <a:gd name="connsiteY2" fmla="*/ 45085 h 831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3825" h="83185">
                <a:moveTo>
                  <a:pt x="0" y="0"/>
                </a:moveTo>
                <a:lnTo>
                  <a:pt x="59690" y="83185"/>
                </a:lnTo>
                <a:lnTo>
                  <a:pt x="123825" y="45085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true"/>
          <p:nvPr/>
        </p:nvSpPr>
        <p:spPr>
          <a:xfrm>
            <a:off x="6857365" y="1702435"/>
            <a:ext cx="1879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/>
              <a:t>n</a:t>
            </a:r>
            <a:endParaRPr lang="" altLang="en-US" sz="900"/>
          </a:p>
        </p:txBody>
      </p:sp>
      <p:sp>
        <p:nvSpPr>
          <p:cNvPr id="56" name="Text Box 55"/>
          <p:cNvSpPr txBox="true"/>
          <p:nvPr/>
        </p:nvSpPr>
        <p:spPr>
          <a:xfrm>
            <a:off x="1537970" y="3183255"/>
            <a:ext cx="1398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/>
              <a:t>a. </a:t>
            </a:r>
            <a:r>
              <a:rPr lang="zh-CN" altLang="" sz="1200"/>
              <a:t>线特征的方向</a:t>
            </a:r>
            <a:endParaRPr lang="zh-CN" altLang="" sz="1200"/>
          </a:p>
        </p:txBody>
      </p:sp>
      <p:sp>
        <p:nvSpPr>
          <p:cNvPr id="57" name="Text Box 56"/>
          <p:cNvSpPr txBox="true"/>
          <p:nvPr/>
        </p:nvSpPr>
        <p:spPr>
          <a:xfrm>
            <a:off x="4174490" y="3183255"/>
            <a:ext cx="2001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/>
              <a:t>b. </a:t>
            </a:r>
            <a:r>
              <a:rPr lang="zh-CN" altLang="en-US" sz="1200"/>
              <a:t>方向</a:t>
            </a:r>
            <a:r>
              <a:rPr lang="en-US" altLang="zh-CN" sz="1200"/>
              <a:t>+</a:t>
            </a:r>
            <a:r>
              <a:rPr lang="zh-CN" altLang="en-US" sz="1200"/>
              <a:t>线到原点距离</a:t>
            </a:r>
            <a:endParaRPr lang="zh-CN" altLang="en-US" sz="1200"/>
          </a:p>
        </p:txBody>
      </p:sp>
      <p:sp>
        <p:nvSpPr>
          <p:cNvPr id="58" name="Text Box 57"/>
          <p:cNvSpPr txBox="true"/>
          <p:nvPr/>
        </p:nvSpPr>
        <p:spPr>
          <a:xfrm>
            <a:off x="7372985" y="3183255"/>
            <a:ext cx="1597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/>
              <a:t>c. </a:t>
            </a:r>
            <a:r>
              <a:rPr lang="zh-CN" altLang="en-US" sz="1200"/>
              <a:t>方向</a:t>
            </a:r>
            <a:r>
              <a:rPr lang="en-US" altLang="zh-CN" sz="1200"/>
              <a:t>+</a:t>
            </a:r>
            <a:r>
              <a:rPr lang="zh-CN" altLang="en-US" sz="1200"/>
              <a:t>距离</a:t>
            </a:r>
            <a:r>
              <a:rPr lang="en-US" altLang="zh-CN" sz="1200"/>
              <a:t>+</a:t>
            </a:r>
            <a:r>
              <a:rPr lang="zh-CN" altLang="en-US" sz="1200"/>
              <a:t>法向量</a:t>
            </a:r>
            <a:endParaRPr lang="zh-CN" altLang="en-US" sz="1200"/>
          </a:p>
        </p:txBody>
      </p:sp>
      <p:cxnSp>
        <p:nvCxnSpPr>
          <p:cNvPr id="63" name="Straight Arrow Connector 62"/>
          <p:cNvCxnSpPr/>
          <p:nvPr/>
        </p:nvCxnSpPr>
        <p:spPr>
          <a:xfrm flipH="true">
            <a:off x="2868295" y="4985385"/>
            <a:ext cx="976630" cy="142811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true">
            <a:off x="3101975" y="5457190"/>
            <a:ext cx="1729105" cy="190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524885" y="4432935"/>
            <a:ext cx="0" cy="156718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true"/>
          <p:nvPr/>
        </p:nvSpPr>
        <p:spPr>
          <a:xfrm>
            <a:off x="4610100" y="545909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Y</a:t>
            </a:r>
            <a:endParaRPr lang="en-US" altLang="en-US" sz="1000"/>
          </a:p>
        </p:txBody>
      </p:sp>
      <p:sp>
        <p:nvSpPr>
          <p:cNvPr id="67" name="Text Box 66"/>
          <p:cNvSpPr txBox="true"/>
          <p:nvPr/>
        </p:nvSpPr>
        <p:spPr>
          <a:xfrm>
            <a:off x="3524885" y="427672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Z</a:t>
            </a:r>
            <a:endParaRPr lang="en-US" altLang="en-US" sz="1000"/>
          </a:p>
        </p:txBody>
      </p:sp>
      <p:sp>
        <p:nvSpPr>
          <p:cNvPr id="69" name="Text Box 68"/>
          <p:cNvSpPr txBox="true"/>
          <p:nvPr/>
        </p:nvSpPr>
        <p:spPr>
          <a:xfrm>
            <a:off x="2778760" y="4432935"/>
            <a:ext cx="1879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v</a:t>
            </a:r>
            <a:endParaRPr lang="en-US" altLang="en-US" sz="900"/>
          </a:p>
        </p:txBody>
      </p:sp>
      <p:cxnSp>
        <p:nvCxnSpPr>
          <p:cNvPr id="71" name="Straight Connector 70"/>
          <p:cNvCxnSpPr/>
          <p:nvPr/>
        </p:nvCxnSpPr>
        <p:spPr>
          <a:xfrm flipH="true" flipV="true">
            <a:off x="2825750" y="4852670"/>
            <a:ext cx="694690" cy="604520"/>
          </a:xfrm>
          <a:prstGeom prst="line">
            <a:avLst/>
          </a:prstGeom>
          <a:ln>
            <a:solidFill>
              <a:srgbClr val="00206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true"/>
          <p:nvPr/>
        </p:nvSpPr>
        <p:spPr>
          <a:xfrm>
            <a:off x="3092450" y="5005070"/>
            <a:ext cx="25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d</a:t>
            </a:r>
            <a:endParaRPr lang="en-US" altLang="en-US" sz="800"/>
          </a:p>
        </p:txBody>
      </p:sp>
      <p:sp>
        <p:nvSpPr>
          <p:cNvPr id="76" name="Text Box 75"/>
          <p:cNvSpPr txBox="true"/>
          <p:nvPr/>
        </p:nvSpPr>
        <p:spPr>
          <a:xfrm>
            <a:off x="2460625" y="4796790"/>
            <a:ext cx="1879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n</a:t>
            </a:r>
            <a:endParaRPr lang="en-US" altLang="en-US" sz="900"/>
          </a:p>
        </p:txBody>
      </p:sp>
      <p:grpSp>
        <p:nvGrpSpPr>
          <p:cNvPr id="79" name="Group 78"/>
          <p:cNvGrpSpPr/>
          <p:nvPr/>
        </p:nvGrpSpPr>
        <p:grpSpPr>
          <a:xfrm>
            <a:off x="2636520" y="4627245"/>
            <a:ext cx="270510" cy="332740"/>
            <a:chOff x="4143" y="7287"/>
            <a:chExt cx="426" cy="524"/>
          </a:xfrm>
        </p:grpSpPr>
        <p:cxnSp>
          <p:nvCxnSpPr>
            <p:cNvPr id="68" name="Straight Arrow Connector 67"/>
            <p:cNvCxnSpPr/>
            <p:nvPr/>
          </p:nvCxnSpPr>
          <p:spPr>
            <a:xfrm flipV="true">
              <a:off x="4461" y="7287"/>
              <a:ext cx="109" cy="370"/>
            </a:xfrm>
            <a:prstGeom prst="straightConnector1">
              <a:avLst/>
            </a:prstGeom>
            <a:ln>
              <a:solidFill>
                <a:srgbClr val="FF66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true">
              <a:off x="4143" y="7657"/>
              <a:ext cx="318" cy="155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true" flipV="true">
              <a:off x="4162" y="7431"/>
              <a:ext cx="299" cy="226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 Box 77"/>
          <p:cNvSpPr txBox="true"/>
          <p:nvPr/>
        </p:nvSpPr>
        <p:spPr>
          <a:xfrm>
            <a:off x="2419350" y="4521835"/>
            <a:ext cx="4883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v</a:t>
            </a:r>
            <a:r>
              <a:rPr lang="" altLang="en-US" sz="900"/>
              <a:t> </a:t>
            </a:r>
            <a:r>
              <a:rPr lang="" altLang="en-US" sz="700"/>
              <a:t>x</a:t>
            </a:r>
            <a:r>
              <a:rPr lang="" altLang="en-US" sz="900"/>
              <a:t> n</a:t>
            </a:r>
            <a:endParaRPr lang="" altLang="en-US" sz="900"/>
          </a:p>
        </p:txBody>
      </p:sp>
      <p:cxnSp>
        <p:nvCxnSpPr>
          <p:cNvPr id="84" name="Straight Arrow Connector 83"/>
          <p:cNvCxnSpPr/>
          <p:nvPr/>
        </p:nvCxnSpPr>
        <p:spPr>
          <a:xfrm flipH="true">
            <a:off x="3388995" y="5459730"/>
            <a:ext cx="128905" cy="9715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3442970" y="5421630"/>
            <a:ext cx="38100" cy="63500"/>
          </a:xfrm>
          <a:custGeom>
            <a:avLst/>
            <a:gdLst>
              <a:gd name="connisteX0" fmla="*/ 38100 w 38100"/>
              <a:gd name="connsiteY0" fmla="*/ 0 h 63500"/>
              <a:gd name="connisteX1" fmla="*/ 0 w 38100"/>
              <a:gd name="connsiteY1" fmla="*/ 31750 h 63500"/>
              <a:gd name="connisteX2" fmla="*/ 34925 w 38100"/>
              <a:gd name="connsiteY2" fmla="*/ 63500 h 63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100" h="63500">
                <a:moveTo>
                  <a:pt x="38100" y="0"/>
                </a:moveTo>
                <a:lnTo>
                  <a:pt x="0" y="31750"/>
                </a:lnTo>
                <a:lnTo>
                  <a:pt x="34925" y="63500"/>
                </a:lnTo>
              </a:path>
            </a:pathLst>
          </a:cu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H="true" flipV="true">
            <a:off x="2719070" y="4993005"/>
            <a:ext cx="793750" cy="4635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true">
            <a:off x="2725420" y="4861560"/>
            <a:ext cx="111125" cy="136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true" flipV="true">
            <a:off x="2715895" y="5001260"/>
            <a:ext cx="669925" cy="5492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725670" y="4195445"/>
            <a:ext cx="942975" cy="107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V="true">
            <a:off x="5393055" y="4386580"/>
            <a:ext cx="1270" cy="687705"/>
          </a:xfrm>
          <a:prstGeom prst="line">
            <a:avLst/>
          </a:prstGeom>
          <a:ln>
            <a:solidFill>
              <a:srgbClr val="00206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true">
            <a:off x="5025390" y="5074285"/>
            <a:ext cx="36893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94"/>
          <p:cNvSpPr txBox="true"/>
          <p:nvPr/>
        </p:nvSpPr>
        <p:spPr>
          <a:xfrm>
            <a:off x="5323205" y="4413250"/>
            <a:ext cx="25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d</a:t>
            </a:r>
            <a:endParaRPr lang="en-US" altLang="en-US" sz="800"/>
          </a:p>
        </p:txBody>
      </p:sp>
      <p:sp>
        <p:nvSpPr>
          <p:cNvPr id="96" name="Text Box 95"/>
          <p:cNvSpPr txBox="true"/>
          <p:nvPr/>
        </p:nvSpPr>
        <p:spPr>
          <a:xfrm>
            <a:off x="3385820" y="5456555"/>
            <a:ext cx="25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1</a:t>
            </a:r>
            <a:endParaRPr lang="" altLang="en-US" sz="800"/>
          </a:p>
        </p:txBody>
      </p:sp>
      <p:cxnSp>
        <p:nvCxnSpPr>
          <p:cNvPr id="97" name="Straight Arrow Connector 96"/>
          <p:cNvCxnSpPr/>
          <p:nvPr/>
        </p:nvCxnSpPr>
        <p:spPr>
          <a:xfrm flipH="true" flipV="true">
            <a:off x="5038090" y="4384675"/>
            <a:ext cx="354965" cy="6896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true" flipV="true">
            <a:off x="5031740" y="4384675"/>
            <a:ext cx="356870" cy="1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true">
            <a:off x="5040630" y="4387850"/>
            <a:ext cx="0" cy="6800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true"/>
          <p:nvPr/>
        </p:nvSpPr>
        <p:spPr>
          <a:xfrm>
            <a:off x="5092065" y="5067935"/>
            <a:ext cx="25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1</a:t>
            </a:r>
            <a:endParaRPr lang="" altLang="en-US" sz="800"/>
          </a:p>
        </p:txBody>
      </p:sp>
      <p:sp>
        <p:nvSpPr>
          <p:cNvPr id="106" name="Text Box 105"/>
          <p:cNvSpPr txBox="true"/>
          <p:nvPr/>
        </p:nvSpPr>
        <p:spPr>
          <a:xfrm>
            <a:off x="5198745" y="4582795"/>
            <a:ext cx="25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endParaRPr lang="en-US" altLang="en-US" sz="8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true" flipV="true">
            <a:off x="5041265" y="4845685"/>
            <a:ext cx="346075" cy="231775"/>
          </a:xfrm>
          <a:prstGeom prst="straightConnector1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true">
            <a:off x="5040630" y="4845685"/>
            <a:ext cx="3562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5294630" y="4948555"/>
            <a:ext cx="102870" cy="76200"/>
          </a:xfrm>
          <a:custGeom>
            <a:avLst/>
            <a:gdLst>
              <a:gd name="connisteX0" fmla="*/ 0 w 86375"/>
              <a:gd name="connsiteY0" fmla="*/ 30311 h 30311"/>
              <a:gd name="connisteX1" fmla="*/ 31750 w 86375"/>
              <a:gd name="connsiteY1" fmla="*/ 1736 h 30311"/>
              <a:gd name="connisteX2" fmla="*/ 79375 w 86375"/>
              <a:gd name="connsiteY2" fmla="*/ 4911 h 30311"/>
              <a:gd name="connisteX3" fmla="*/ 85725 w 86375"/>
              <a:gd name="connsiteY3" fmla="*/ 4911 h 303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6376" h="30311">
                <a:moveTo>
                  <a:pt x="0" y="30311"/>
                </a:moveTo>
                <a:cubicBezTo>
                  <a:pt x="5080" y="24596"/>
                  <a:pt x="15875" y="6816"/>
                  <a:pt x="31750" y="1736"/>
                </a:cubicBezTo>
                <a:cubicBezTo>
                  <a:pt x="47625" y="-3344"/>
                  <a:pt x="68580" y="4276"/>
                  <a:pt x="79375" y="4911"/>
                </a:cubicBezTo>
                <a:cubicBezTo>
                  <a:pt x="90170" y="5546"/>
                  <a:pt x="85090" y="4911"/>
                  <a:pt x="85725" y="491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Text Box 109"/>
          <p:cNvSpPr txBox="true"/>
          <p:nvPr/>
        </p:nvSpPr>
        <p:spPr>
          <a:xfrm>
            <a:off x="5116195" y="4822825"/>
            <a:ext cx="3124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r>
              <a:rPr lang="" altLang="en-US" sz="800">
                <a:latin typeface="Arial" panose="02080604020202020204" pitchFamily="34" charset="0"/>
                <a:cs typeface="Arial" panose="02080604020202020204" pitchFamily="34" charset="0"/>
              </a:rPr>
              <a:t>’</a:t>
            </a:r>
            <a:endParaRPr lang="" altLang="en-US" sz="8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5257165" y="4765675"/>
            <a:ext cx="136525" cy="51435"/>
          </a:xfrm>
          <a:custGeom>
            <a:avLst/>
            <a:gdLst>
              <a:gd name="connisteX0" fmla="*/ 0 w 136525"/>
              <a:gd name="connsiteY0" fmla="*/ 51497 h 51497"/>
              <a:gd name="connisteX1" fmla="*/ 60325 w 136525"/>
              <a:gd name="connsiteY1" fmla="*/ 697 h 51497"/>
              <a:gd name="connisteX2" fmla="*/ 136525 w 136525"/>
              <a:gd name="connsiteY2" fmla="*/ 26097 h 514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6525" h="51497">
                <a:moveTo>
                  <a:pt x="0" y="51497"/>
                </a:moveTo>
                <a:cubicBezTo>
                  <a:pt x="10795" y="40702"/>
                  <a:pt x="33020" y="5777"/>
                  <a:pt x="60325" y="697"/>
                </a:cubicBezTo>
                <a:cubicBezTo>
                  <a:pt x="87630" y="-4383"/>
                  <a:pt x="122555" y="19747"/>
                  <a:pt x="136525" y="26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V="true">
            <a:off x="2831465" y="4194175"/>
            <a:ext cx="1895475" cy="66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1"/>
          </p:cNvCxnSpPr>
          <p:nvPr/>
        </p:nvCxnSpPr>
        <p:spPr>
          <a:xfrm flipV="true">
            <a:off x="3385820" y="5269230"/>
            <a:ext cx="1341120" cy="29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 Box 113"/>
          <p:cNvSpPr txBox="true"/>
          <p:nvPr/>
        </p:nvSpPr>
        <p:spPr>
          <a:xfrm>
            <a:off x="4824095" y="3908425"/>
            <a:ext cx="77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SO(2)</a:t>
            </a:r>
            <a:endParaRPr lang="" altLang="en-US"/>
          </a:p>
        </p:txBody>
      </p:sp>
      <p:sp>
        <p:nvSpPr>
          <p:cNvPr id="115" name="Text Box 114"/>
          <p:cNvSpPr txBox="true"/>
          <p:nvPr/>
        </p:nvSpPr>
        <p:spPr>
          <a:xfrm>
            <a:off x="2907665" y="623951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X</a:t>
            </a:r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Presentation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文泉驿微米黑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ubuntu</dc:creator>
  <cp:lastModifiedBy>ubuntu</cp:lastModifiedBy>
  <cp:revision>7</cp:revision>
  <dcterms:created xsi:type="dcterms:W3CDTF">2021-12-16T14:31:33Z</dcterms:created>
  <dcterms:modified xsi:type="dcterms:W3CDTF">2021-12-16T14:31:33Z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