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77" r:id="rId4"/>
    <p:sldId id="281" r:id="rId5"/>
    <p:sldId id="282" r:id="rId6"/>
    <p:sldId id="283" r:id="rId7"/>
    <p:sldId id="284" r:id="rId8"/>
    <p:sldId id="285" r:id="rId9"/>
    <p:sldId id="278" r:id="rId10"/>
    <p:sldId id="286" r:id="rId11"/>
    <p:sldId id="263" r:id="rId12"/>
    <p:sldId id="287" r:id="rId13"/>
    <p:sldId id="288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487B1-6B87-4248-939D-EC51B8634BF8}" type="datetimeFigureOut">
              <a:rPr lang="it-IT" smtClean="0"/>
              <a:t>09/12/17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F870A-CE3D-43D0-8903-F49612BF9F0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56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7612415-0EA7-4C68-A483-46C0D074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897" y="368742"/>
            <a:ext cx="11323320" cy="2644546"/>
          </a:xfrm>
        </p:spPr>
        <p:txBody>
          <a:bodyPr>
            <a:normAutofit/>
          </a:bodyPr>
          <a:lstStyle/>
          <a:p>
            <a:r>
              <a:rPr lang="it-IT" b="1" dirty="0" err="1"/>
              <a:t>Switching</a:t>
            </a:r>
            <a:r>
              <a:rPr lang="it-IT" b="1" dirty="0"/>
              <a:t> </a:t>
            </a:r>
            <a:r>
              <a:rPr lang="it-IT" b="1" dirty="0" err="1"/>
              <a:t>project</a:t>
            </a:r>
            <a:r>
              <a:rPr lang="it-IT" b="1" dirty="0"/>
              <a:t> 2016-2017</a:t>
            </a:r>
            <a:r>
              <a:rPr lang="it-IT" dirty="0"/>
              <a:t/>
            </a:r>
            <a:br>
              <a:rPr lang="it-IT" dirty="0"/>
            </a:br>
            <a:r>
              <a:rPr lang="it-IT" sz="3600" dirty="0" err="1"/>
              <a:t>Binary</a:t>
            </a:r>
            <a:r>
              <a:rPr lang="it-IT" sz="3600" dirty="0"/>
              <a:t> trie – </a:t>
            </a:r>
            <a:r>
              <a:rPr lang="it-IT" sz="3600" dirty="0" err="1"/>
              <a:t>Binary</a:t>
            </a:r>
            <a:r>
              <a:rPr lang="it-IT" sz="3600" dirty="0"/>
              <a:t> </a:t>
            </a:r>
            <a:r>
              <a:rPr lang="it-IT" sz="3600" dirty="0" err="1"/>
              <a:t>search</a:t>
            </a:r>
            <a:r>
              <a:rPr lang="it-IT" sz="3600" dirty="0"/>
              <a:t> on </a:t>
            </a:r>
            <a:r>
              <a:rPr lang="it-IT" sz="3600" dirty="0" err="1"/>
              <a:t>prefix</a:t>
            </a:r>
            <a:r>
              <a:rPr lang="it-IT" sz="3600" dirty="0"/>
              <a:t> </a:t>
            </a:r>
            <a:r>
              <a:rPr lang="it-IT" sz="3600" dirty="0" err="1"/>
              <a:t>lengths</a:t>
            </a:r>
            <a:r>
              <a:rPr lang="it-IT" sz="3600" dirty="0"/>
              <a:t> </a:t>
            </a:r>
            <a:r>
              <a:rPr lang="it-IT" sz="3600" dirty="0" err="1"/>
              <a:t>comparison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352CA1EE-C193-44DC-B95A-DCCB3A63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572" y="4762243"/>
            <a:ext cx="6987645" cy="1388534"/>
          </a:xfrm>
        </p:spPr>
        <p:txBody>
          <a:bodyPr/>
          <a:lstStyle/>
          <a:p>
            <a:r>
              <a:rPr lang="it-IT" dirty="0"/>
              <a:t>Broggi, </a:t>
            </a:r>
            <a:r>
              <a:rPr lang="it-IT" dirty="0" err="1"/>
              <a:t>Ganassa</a:t>
            </a:r>
            <a:r>
              <a:rPr lang="it-IT" dirty="0"/>
              <a:t>, </a:t>
            </a:r>
            <a:r>
              <a:rPr lang="it-IT" dirty="0" err="1"/>
              <a:t>Golin</a:t>
            </a:r>
            <a:r>
              <a:rPr lang="it-IT" dirty="0"/>
              <a:t>, Uboldi</a:t>
            </a:r>
          </a:p>
          <a:p>
            <a:r>
              <a:rPr lang="it-IT" dirty="0"/>
              <a:t>Politecnico di Milano</a:t>
            </a:r>
          </a:p>
          <a:p>
            <a:r>
              <a:rPr lang="it-IT" dirty="0"/>
              <a:t>Telecommunication engineering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49868ACB-794C-443C-924A-8F97E3C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4219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304801"/>
            <a:ext cx="3087757" cy="2120348"/>
          </a:xfrm>
        </p:spPr>
        <p:txBody>
          <a:bodyPr>
            <a:normAutofit fontScale="90000"/>
          </a:bodyPr>
          <a:lstStyle/>
          <a:p>
            <a:pPr algn="l"/>
            <a:r>
              <a:rPr lang="it-IT" b="1" dirty="0"/>
              <a:t>Flow chart:</a:t>
            </a:r>
            <a:br>
              <a:rPr lang="it-IT" b="1" dirty="0"/>
            </a:br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r>
              <a:rPr lang="it-IT" b="1" dirty="0"/>
              <a:t> </a:t>
            </a:r>
            <a:br>
              <a:rPr lang="it-IT" b="1" dirty="0"/>
            </a:br>
            <a:r>
              <a:rPr lang="it-IT" b="1" dirty="0"/>
              <a:t>on </a:t>
            </a:r>
            <a:r>
              <a:rPr lang="it-IT" b="1" dirty="0" err="1"/>
              <a:t>prefix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="" xmlns:a16="http://schemas.microsoft.com/office/drawing/2014/main" id="{34487F7D-39E6-45EC-B5C2-AD5898F153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92" y="100342"/>
            <a:ext cx="6842622" cy="6657316"/>
          </a:xfrm>
        </p:spPr>
      </p:pic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A813AF8D-908E-437F-80DE-72A5F391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235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BDCA12F-D798-4B98-B7E4-1A2F6956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19598"/>
            <a:ext cx="10018713" cy="17308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adopted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topologies</a:t>
            </a:r>
            <a:r>
              <a:rPr lang="it-IT" sz="2800" dirty="0"/>
              <a:t> to </a:t>
            </a:r>
            <a:r>
              <a:rPr lang="it-IT" sz="2800" dirty="0" err="1"/>
              <a:t>evaluate</a:t>
            </a:r>
            <a:r>
              <a:rPr lang="it-IT" sz="2800" dirty="0"/>
              <a:t> the performances </a:t>
            </a:r>
            <a:r>
              <a:rPr lang="it-IT" sz="2800" dirty="0" err="1"/>
              <a:t>related</a:t>
            </a:r>
            <a:r>
              <a:rPr lang="it-IT" sz="2800" dirty="0"/>
              <a:t> to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netmasks</a:t>
            </a:r>
            <a:r>
              <a:rPr lang="it-IT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The </a:t>
            </a:r>
            <a:r>
              <a:rPr lang="it-IT" sz="2800" dirty="0" err="1"/>
              <a:t>smallest</a:t>
            </a:r>
            <a:r>
              <a:rPr lang="it-IT" sz="2800" dirty="0"/>
              <a:t> one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composed</a:t>
            </a:r>
            <a:r>
              <a:rPr lang="it-IT" sz="2800" dirty="0"/>
              <a:t> by 8 </a:t>
            </a:r>
            <a:r>
              <a:rPr lang="it-IT" sz="2800" dirty="0" err="1"/>
              <a:t>switches</a:t>
            </a:r>
            <a:r>
              <a:rPr lang="it-IT" sz="2800" dirty="0"/>
              <a:t> and 18 </a:t>
            </a:r>
            <a:r>
              <a:rPr lang="it-IT" sz="2800" dirty="0" err="1"/>
              <a:t>hosts</a:t>
            </a:r>
            <a:r>
              <a:rPr lang="it-IT" sz="2800" dirty="0"/>
              <a:t>.</a:t>
            </a:r>
          </a:p>
        </p:txBody>
      </p:sp>
      <p:sp>
        <p:nvSpPr>
          <p:cNvPr id="4" name="Titolo 23">
            <a:extLst>
              <a:ext uri="{FF2B5EF4-FFF2-40B4-BE49-F238E27FC236}">
                <a16:creationId xmlns="" xmlns:a16="http://schemas.microsoft.com/office/drawing/2014/main" id="{0338E3FA-B174-4EA6-BD53-ABD41726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Topologies</a:t>
            </a:r>
            <a:r>
              <a:rPr lang="it-IT" b="1" dirty="0"/>
              <a:t>: small, medium and large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7FE4E637-2A20-481A-838A-2FE41D4A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93" y="2650436"/>
            <a:ext cx="5285213" cy="3970709"/>
          </a:xfrm>
          <a:prstGeom prst="rect">
            <a:avLst/>
          </a:prstGeom>
        </p:spPr>
      </p:pic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B4F13BF4-735C-48E9-A42E-DE748EC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1540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BDCA12F-D798-4B98-B7E4-1A2F6956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19598"/>
            <a:ext cx="10018713" cy="17308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The medium </a:t>
            </a:r>
            <a:r>
              <a:rPr lang="it-IT" sz="2800" dirty="0" err="1"/>
              <a:t>topology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composed</a:t>
            </a:r>
            <a:r>
              <a:rPr lang="it-IT" sz="2800" dirty="0"/>
              <a:t> by 20 </a:t>
            </a:r>
            <a:r>
              <a:rPr lang="it-IT" sz="2800" dirty="0" err="1"/>
              <a:t>switches</a:t>
            </a:r>
            <a:r>
              <a:rPr lang="it-IT" sz="2800" dirty="0"/>
              <a:t> and  48 </a:t>
            </a:r>
            <a:r>
              <a:rPr lang="it-IT" sz="2800" dirty="0" err="1"/>
              <a:t>hosts</a:t>
            </a:r>
            <a:r>
              <a:rPr lang="it-IT" sz="2800" dirty="0"/>
              <a:t> </a:t>
            </a:r>
            <a:r>
              <a:rPr lang="it-IT" sz="2800" dirty="0" err="1"/>
              <a:t>connected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below</a:t>
            </a:r>
            <a:r>
              <a:rPr lang="it-IT" sz="2800" dirty="0"/>
              <a:t>: </a:t>
            </a:r>
          </a:p>
        </p:txBody>
      </p:sp>
      <p:sp>
        <p:nvSpPr>
          <p:cNvPr id="4" name="Titolo 23">
            <a:extLst>
              <a:ext uri="{FF2B5EF4-FFF2-40B4-BE49-F238E27FC236}">
                <a16:creationId xmlns="" xmlns:a16="http://schemas.microsoft.com/office/drawing/2014/main" id="{0338E3FA-B174-4EA6-BD53-ABD41726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Topologies</a:t>
            </a:r>
            <a:r>
              <a:rPr lang="it-IT" b="1" dirty="0"/>
              <a:t>: small, medium and large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="" xmlns:a16="http://schemas.microsoft.com/office/drawing/2014/main" id="{9A9FF1C4-2476-4369-9216-138566E41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90206"/>
              </p:ext>
            </p:extLst>
          </p:nvPr>
        </p:nvGraphicFramePr>
        <p:xfrm>
          <a:off x="2032000" y="227017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81665105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83871092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54345712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11668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Switch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Hosts</a:t>
                      </a:r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Switch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Hosts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761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h1, h2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S40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h96, h97, h98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89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S7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h15, h16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h103, h104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62858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S14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h33, h34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h108, h109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5903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S18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h44, 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h119, h120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5552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S22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h53, h54, h55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h127,h128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251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S23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h56, h57, h58, h59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h129, h130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7829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S26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h64, h65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h131, h132, h133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5478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S31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h77, h78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h134, h135, h136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78531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S35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h85, h86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h137, h138, h139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2519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S38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h92, h93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S57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h140, h141, h142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7274696"/>
                  </a:ext>
                </a:extLst>
              </a:tr>
            </a:tbl>
          </a:graphicData>
        </a:graphic>
      </p:graphicFrame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8D53E973-8BE1-43B9-8807-B4E8AF91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12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="" xmlns:a16="http://schemas.microsoft.com/office/drawing/2014/main" id="{D073F7C6-4898-441B-81C7-76EFBC0DA36A}"/>
              </a:ext>
            </a:extLst>
          </p:cNvPr>
          <p:cNvCxnSpPr/>
          <p:nvPr/>
        </p:nvCxnSpPr>
        <p:spPr>
          <a:xfrm>
            <a:off x="6082748" y="2283422"/>
            <a:ext cx="0" cy="407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2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BDCA12F-D798-4B98-B7E4-1A2F6956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19598"/>
            <a:ext cx="10018713" cy="104172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The </a:t>
            </a:r>
            <a:r>
              <a:rPr lang="it-IT" sz="2800" dirty="0" err="1"/>
              <a:t>largest</a:t>
            </a:r>
            <a:r>
              <a:rPr lang="it-IT" sz="2800" dirty="0"/>
              <a:t> one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composed</a:t>
            </a:r>
            <a:r>
              <a:rPr lang="it-IT" sz="2800" dirty="0"/>
              <a:t> by 35 </a:t>
            </a:r>
            <a:r>
              <a:rPr lang="it-IT" sz="2800" dirty="0" err="1"/>
              <a:t>switches</a:t>
            </a:r>
            <a:r>
              <a:rPr lang="it-IT" sz="2800" dirty="0"/>
              <a:t> and  85 </a:t>
            </a:r>
            <a:r>
              <a:rPr lang="it-IT" sz="2800" dirty="0" err="1"/>
              <a:t>hosts</a:t>
            </a:r>
            <a:r>
              <a:rPr lang="it-IT" sz="2800" dirty="0"/>
              <a:t> </a:t>
            </a:r>
            <a:r>
              <a:rPr lang="it-IT" sz="2800" dirty="0" err="1"/>
              <a:t>connected</a:t>
            </a:r>
            <a:r>
              <a:rPr lang="it-IT" sz="2800" dirty="0"/>
              <a:t> in </a:t>
            </a:r>
            <a:r>
              <a:rPr lang="it-IT" sz="2800" dirty="0" err="1"/>
              <a:t>this</a:t>
            </a:r>
            <a:r>
              <a:rPr lang="it-IT" sz="2800" dirty="0"/>
              <a:t> way: </a:t>
            </a:r>
          </a:p>
        </p:txBody>
      </p:sp>
      <p:sp>
        <p:nvSpPr>
          <p:cNvPr id="4" name="Titolo 23">
            <a:extLst>
              <a:ext uri="{FF2B5EF4-FFF2-40B4-BE49-F238E27FC236}">
                <a16:creationId xmlns="" xmlns:a16="http://schemas.microsoft.com/office/drawing/2014/main" id="{0338E3FA-B174-4EA6-BD53-ABD41726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Topologies</a:t>
            </a:r>
            <a:r>
              <a:rPr lang="it-IT" b="1" dirty="0"/>
              <a:t>: small, medium and large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="" xmlns:a16="http://schemas.microsoft.com/office/drawing/2014/main" id="{0D5A2E84-0D20-47DB-AA77-A8A23C9B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92251"/>
              </p:ext>
            </p:extLst>
          </p:nvPr>
        </p:nvGraphicFramePr>
        <p:xfrm>
          <a:off x="1484309" y="1907221"/>
          <a:ext cx="10179371" cy="427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11">
                  <a:extLst>
                    <a:ext uri="{9D8B030D-6E8A-4147-A177-3AD203B41FA5}">
                      <a16:colId xmlns="" xmlns:a16="http://schemas.microsoft.com/office/drawing/2014/main" val="32633455"/>
                    </a:ext>
                  </a:extLst>
                </a:gridCol>
                <a:gridCol w="975360">
                  <a:extLst>
                    <a:ext uri="{9D8B030D-6E8A-4147-A177-3AD203B41FA5}">
                      <a16:colId xmlns="" xmlns:a16="http://schemas.microsoft.com/office/drawing/2014/main" val="3382082386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1198171568"/>
                    </a:ext>
                  </a:extLst>
                </a:gridCol>
                <a:gridCol w="1341120">
                  <a:extLst>
                    <a:ext uri="{9D8B030D-6E8A-4147-A177-3AD203B41FA5}">
                      <a16:colId xmlns="" xmlns:a16="http://schemas.microsoft.com/office/drawing/2014/main" val="81168916"/>
                    </a:ext>
                  </a:extLst>
                </a:gridCol>
                <a:gridCol w="843280">
                  <a:extLst>
                    <a:ext uri="{9D8B030D-6E8A-4147-A177-3AD203B41FA5}">
                      <a16:colId xmlns="" xmlns:a16="http://schemas.microsoft.com/office/drawing/2014/main" val="2421056399"/>
                    </a:ext>
                  </a:extLst>
                </a:gridCol>
                <a:gridCol w="1300480">
                  <a:extLst>
                    <a:ext uri="{9D8B030D-6E8A-4147-A177-3AD203B41FA5}">
                      <a16:colId xmlns="" xmlns:a16="http://schemas.microsoft.com/office/drawing/2014/main" val="3066400239"/>
                    </a:ext>
                  </a:extLst>
                </a:gridCol>
                <a:gridCol w="789514">
                  <a:extLst>
                    <a:ext uri="{9D8B030D-6E8A-4147-A177-3AD203B41FA5}">
                      <a16:colId xmlns="" xmlns:a16="http://schemas.microsoft.com/office/drawing/2014/main" val="1635250966"/>
                    </a:ext>
                  </a:extLst>
                </a:gridCol>
                <a:gridCol w="935584">
                  <a:extLst>
                    <a:ext uri="{9D8B030D-6E8A-4147-A177-3AD203B41FA5}">
                      <a16:colId xmlns="" xmlns:a16="http://schemas.microsoft.com/office/drawing/2014/main" val="1553318397"/>
                    </a:ext>
                  </a:extLst>
                </a:gridCol>
                <a:gridCol w="935584">
                  <a:extLst>
                    <a:ext uri="{9D8B030D-6E8A-4147-A177-3AD203B41FA5}">
                      <a16:colId xmlns="" xmlns:a16="http://schemas.microsoft.com/office/drawing/2014/main" val="1077630544"/>
                    </a:ext>
                  </a:extLst>
                </a:gridCol>
                <a:gridCol w="1393158">
                  <a:extLst>
                    <a:ext uri="{9D8B030D-6E8A-4147-A177-3AD203B41FA5}">
                      <a16:colId xmlns="" xmlns:a16="http://schemas.microsoft.com/office/drawing/2014/main" val="30534736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it-IT" sz="1600" dirty="0"/>
                        <a:t>Switch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Hosts</a:t>
                      </a:r>
                      <a:endParaRPr lang="it-IT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Hosts</a:t>
                      </a:r>
                      <a:endParaRPr lang="it-IT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Hosts</a:t>
                      </a:r>
                      <a:endParaRPr lang="it-IT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Hosts</a:t>
                      </a:r>
                      <a:endParaRPr lang="it-IT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Hosts</a:t>
                      </a:r>
                      <a:endParaRPr lang="it-IT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970070937"/>
                  </a:ext>
                </a:extLst>
              </a:tr>
              <a:tr h="545808">
                <a:tc>
                  <a:txBody>
                    <a:bodyPr/>
                    <a:lstStyle/>
                    <a:p>
                      <a:r>
                        <a:rPr lang="it-IT" sz="1600" dirty="0"/>
                        <a:t>S1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h1, 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h19, h20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h37, h38, h39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h85, h86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h129-30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195605942"/>
                  </a:ext>
                </a:extLst>
              </a:tr>
              <a:tr h="545808">
                <a:tc>
                  <a:txBody>
                    <a:bodyPr/>
                    <a:lstStyle/>
                    <a:p>
                      <a:r>
                        <a:rPr lang="it-IT" sz="1600" dirty="0"/>
                        <a:t>S2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h3, 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h21, h22, h23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h40-1-2-3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h92, h93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h131-2-3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745600665"/>
                  </a:ext>
                </a:extLst>
              </a:tr>
              <a:tr h="669588">
                <a:tc>
                  <a:txBody>
                    <a:bodyPr/>
                    <a:lstStyle/>
                    <a:p>
                      <a:r>
                        <a:rPr lang="it-IT" sz="1600" dirty="0"/>
                        <a:t>S3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h5, h6,h7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h24, h25, h26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h44, 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h96-7-8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h134-5-6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862992891"/>
                  </a:ext>
                </a:extLst>
              </a:tr>
              <a:tr h="545808">
                <a:tc>
                  <a:txBody>
                    <a:bodyPr/>
                    <a:lstStyle/>
                    <a:p>
                      <a:r>
                        <a:rPr lang="it-IT" sz="1600" dirty="0"/>
                        <a:t>S4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h8, 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h27, h28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h53, h54, h55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h103-4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h138-9, h140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657482549"/>
                  </a:ext>
                </a:extLst>
              </a:tr>
              <a:tr h="545808">
                <a:tc>
                  <a:txBody>
                    <a:bodyPr/>
                    <a:lstStyle/>
                    <a:p>
                      <a:r>
                        <a:rPr lang="it-IT" sz="1600" dirty="0"/>
                        <a:t>S5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h10, 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h29, h30-1-2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h56-7-8-9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h108-9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h140-1-2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52855678"/>
                  </a:ext>
                </a:extLst>
              </a:tr>
              <a:tr h="471191">
                <a:tc>
                  <a:txBody>
                    <a:bodyPr/>
                    <a:lstStyle/>
                    <a:p>
                      <a:r>
                        <a:rPr lang="it-IT" sz="1600" dirty="0"/>
                        <a:t>S7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h15, h16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h33, h34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h64, h65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h119-20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h143-4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513211230"/>
                  </a:ext>
                </a:extLst>
              </a:tr>
              <a:tr h="570128">
                <a:tc>
                  <a:txBody>
                    <a:bodyPr/>
                    <a:lstStyle/>
                    <a:p>
                      <a:r>
                        <a:rPr lang="it-IT" sz="1600" dirty="0"/>
                        <a:t>S8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h17, h18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S15 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h35. h36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S31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h77, h78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h127-8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S59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h145-6-7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6582055"/>
                  </a:ext>
                </a:extLst>
              </a:tr>
            </a:tbl>
          </a:graphicData>
        </a:graphic>
      </p:graphicFrame>
      <p:sp>
        <p:nvSpPr>
          <p:cNvPr id="7" name="Segnaposto numero diapositiva 4">
            <a:extLst>
              <a:ext uri="{FF2B5EF4-FFF2-40B4-BE49-F238E27FC236}">
                <a16:creationId xmlns="" xmlns:a16="http://schemas.microsoft.com/office/drawing/2014/main" id="{37568DC3-EF90-47B2-B2F4-8DC9563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13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="" xmlns:a16="http://schemas.microsoft.com/office/drawing/2014/main" id="{134A0640-D184-4DCF-8FDD-B2CD92851624}"/>
              </a:ext>
            </a:extLst>
          </p:cNvPr>
          <p:cNvCxnSpPr>
            <a:cxnSpLocks/>
          </p:cNvCxnSpPr>
          <p:nvPr/>
        </p:nvCxnSpPr>
        <p:spPr>
          <a:xfrm>
            <a:off x="7597030" y="1932907"/>
            <a:ext cx="22970" cy="4225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="" xmlns:a16="http://schemas.microsoft.com/office/drawing/2014/main" id="{201D2ADC-2614-40C0-BEFA-C1EA1FFFF7F7}"/>
              </a:ext>
            </a:extLst>
          </p:cNvPr>
          <p:cNvCxnSpPr>
            <a:cxnSpLocks/>
          </p:cNvCxnSpPr>
          <p:nvPr/>
        </p:nvCxnSpPr>
        <p:spPr>
          <a:xfrm>
            <a:off x="9313186" y="1899595"/>
            <a:ext cx="0" cy="4266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="" xmlns:a16="http://schemas.microsoft.com/office/drawing/2014/main" id="{67259D4B-5913-49BE-B250-672C1941B3B6}"/>
              </a:ext>
            </a:extLst>
          </p:cNvPr>
          <p:cNvCxnSpPr>
            <a:cxnSpLocks/>
          </p:cNvCxnSpPr>
          <p:nvPr/>
        </p:nvCxnSpPr>
        <p:spPr>
          <a:xfrm flipH="1">
            <a:off x="5434716" y="1907221"/>
            <a:ext cx="24295" cy="4263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="" xmlns:a16="http://schemas.microsoft.com/office/drawing/2014/main" id="{35661C85-DC2F-4233-B9E6-460E8042B905}"/>
              </a:ext>
            </a:extLst>
          </p:cNvPr>
          <p:cNvCxnSpPr>
            <a:cxnSpLocks/>
          </p:cNvCxnSpPr>
          <p:nvPr/>
        </p:nvCxnSpPr>
        <p:spPr>
          <a:xfrm>
            <a:off x="3271520" y="1907221"/>
            <a:ext cx="0" cy="4318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72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949FDC9-0CA3-4ECE-AF4B-02E1AFF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89781"/>
            <a:ext cx="10018713" cy="181121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Here are </a:t>
            </a:r>
            <a:r>
              <a:rPr lang="it-IT" dirty="0" err="1"/>
              <a:t>reported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the network.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RTT (Round Trip Time): the minimum, the maximum, the </a:t>
            </a:r>
            <a:r>
              <a:rPr lang="it-IT" dirty="0" err="1"/>
              <a:t>average</a:t>
            </a:r>
            <a:r>
              <a:rPr lang="it-IT" dirty="0"/>
              <a:t> and the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23">
            <a:extLst>
              <a:ext uri="{FF2B5EF4-FFF2-40B4-BE49-F238E27FC236}">
                <a16:creationId xmlns="" xmlns:a16="http://schemas.microsoft.com/office/drawing/2014/main" id="{2596EE64-3AF0-4FDA-9711-C04A448B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Pings</a:t>
            </a:r>
            <a:r>
              <a:rPr lang="it-IT" b="1" dirty="0"/>
              <a:t> performance </a:t>
            </a:r>
            <a:r>
              <a:rPr lang="it-IT" b="1" dirty="0" err="1"/>
              <a:t>analysis</a:t>
            </a:r>
            <a:endParaRPr lang="it-IT" b="1" dirty="0"/>
          </a:p>
        </p:txBody>
      </p:sp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46894166-6F6C-4A40-AE31-013275C0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14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28E40E13-32A6-45F0-A6DC-9756BE23F2FC}"/>
              </a:ext>
            </a:extLst>
          </p:cNvPr>
          <p:cNvSpPr txBox="1">
            <a:spLocks/>
          </p:cNvSpPr>
          <p:nvPr/>
        </p:nvSpPr>
        <p:spPr>
          <a:xfrm>
            <a:off x="1484311" y="863277"/>
            <a:ext cx="10018713" cy="50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RTT for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topologies</a:t>
            </a:r>
            <a:r>
              <a:rPr lang="it-IT" dirty="0"/>
              <a:t>:</a:t>
            </a:r>
          </a:p>
        </p:txBody>
      </p:sp>
      <p:pic>
        <p:nvPicPr>
          <p:cNvPr id="12" name="Immagine 11" descr="Immagine che contiene mappa, testo&#10;&#10;Descrizione generata con affidabilità elevata">
            <a:extLst>
              <a:ext uri="{FF2B5EF4-FFF2-40B4-BE49-F238E27FC236}">
                <a16:creationId xmlns="" xmlns:a16="http://schemas.microsoft.com/office/drawing/2014/main" id="{15FC4205-BE8C-4F04-B62E-1E9FBEFC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60" y="1412296"/>
            <a:ext cx="8706611" cy="4582427"/>
          </a:xfrm>
          <a:prstGeom prst="rect">
            <a:avLst/>
          </a:prstGeom>
        </p:spPr>
      </p:pic>
      <p:pic>
        <p:nvPicPr>
          <p:cNvPr id="14" name="Immagine 13" descr="Immagine che contiene mappa, testo&#10;&#10;Descrizione generata con affidabilità elevata">
            <a:extLst>
              <a:ext uri="{FF2B5EF4-FFF2-40B4-BE49-F238E27FC236}">
                <a16:creationId xmlns="" xmlns:a16="http://schemas.microsoft.com/office/drawing/2014/main" id="{0957B471-264B-489D-B998-2242B465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60" y="1412296"/>
            <a:ext cx="8706611" cy="458242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id="{F3DF3D98-B5A8-47A2-9587-DE37988F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360" y="1396332"/>
            <a:ext cx="8706611" cy="458242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="" xmlns:a16="http://schemas.microsoft.com/office/drawing/2014/main" id="{9CBB9ABC-F970-4125-8E07-3B3EE4960056}"/>
              </a:ext>
            </a:extLst>
          </p:cNvPr>
          <p:cNvCxnSpPr>
            <a:cxnSpLocks/>
          </p:cNvCxnSpPr>
          <p:nvPr/>
        </p:nvCxnSpPr>
        <p:spPr>
          <a:xfrm>
            <a:off x="3869635" y="2093843"/>
            <a:ext cx="0" cy="262393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="" xmlns:a16="http://schemas.microsoft.com/office/drawing/2014/main" id="{5E7DEE75-8C19-4202-A27C-85B74345490E}"/>
              </a:ext>
            </a:extLst>
          </p:cNvPr>
          <p:cNvCxnSpPr>
            <a:cxnSpLocks/>
          </p:cNvCxnSpPr>
          <p:nvPr/>
        </p:nvCxnSpPr>
        <p:spPr>
          <a:xfrm>
            <a:off x="9322904" y="2093843"/>
            <a:ext cx="0" cy="26239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="" xmlns:a16="http://schemas.microsoft.com/office/drawing/2014/main" id="{D43B85FC-5DF0-4B99-9861-6E66C987EF15}"/>
              </a:ext>
            </a:extLst>
          </p:cNvPr>
          <p:cNvCxnSpPr>
            <a:cxnSpLocks/>
          </p:cNvCxnSpPr>
          <p:nvPr/>
        </p:nvCxnSpPr>
        <p:spPr>
          <a:xfrm>
            <a:off x="8282609" y="2093843"/>
            <a:ext cx="0" cy="26239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="" xmlns:a16="http://schemas.microsoft.com/office/drawing/2014/main" id="{1D5E1AB1-35DD-44CA-A1F6-A78880F3FCBC}"/>
              </a:ext>
            </a:extLst>
          </p:cNvPr>
          <p:cNvCxnSpPr>
            <a:cxnSpLocks/>
          </p:cNvCxnSpPr>
          <p:nvPr/>
        </p:nvCxnSpPr>
        <p:spPr>
          <a:xfrm>
            <a:off x="3869635" y="2093843"/>
            <a:ext cx="545326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="" xmlns:a16="http://schemas.microsoft.com/office/drawing/2014/main" id="{62559311-D942-425B-B1B4-797974D89510}"/>
              </a:ext>
            </a:extLst>
          </p:cNvPr>
          <p:cNvSpPr txBox="1"/>
          <p:nvPr/>
        </p:nvSpPr>
        <p:spPr>
          <a:xfrm>
            <a:off x="5459898" y="2087839"/>
            <a:ext cx="227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FF0000"/>
                </a:solidFill>
              </a:rPr>
              <a:t>Errors</a:t>
            </a:r>
            <a:r>
              <a:rPr lang="it-IT" sz="1600" b="1" dirty="0">
                <a:solidFill>
                  <a:srgbClr val="FF0000"/>
                </a:solidFill>
              </a:rPr>
              <a:t> of the </a:t>
            </a:r>
            <a:r>
              <a:rPr lang="it-IT" sz="1600" b="1" dirty="0" err="1">
                <a:solidFill>
                  <a:srgbClr val="FF0000"/>
                </a:solidFill>
              </a:rPr>
              <a:t>algorithm</a:t>
            </a:r>
            <a:endParaRPr lang="it-IT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4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DB2B45C-08FA-47A4-B98B-959A33DA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89782"/>
            <a:ext cx="10018713" cy="178715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performance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lookup</a:t>
            </a:r>
            <a:r>
              <a:rPr lang="it-IT" dirty="0"/>
              <a:t>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for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topologies</a:t>
            </a:r>
            <a:r>
              <a:rPr lang="it-IT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The </a:t>
            </a:r>
            <a:r>
              <a:rPr lang="it-IT" dirty="0" err="1"/>
              <a:t>lookup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the time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right </a:t>
            </a:r>
            <a:r>
              <a:rPr lang="it-IT" dirty="0" err="1"/>
              <a:t>destination</a:t>
            </a:r>
            <a:r>
              <a:rPr lang="it-IT" dirty="0"/>
              <a:t> for a </a:t>
            </a:r>
            <a:r>
              <a:rPr lang="it-IT" dirty="0" err="1"/>
              <a:t>packet</a:t>
            </a:r>
            <a:r>
              <a:rPr lang="it-IT" dirty="0"/>
              <a:t> of a connection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lookup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.</a:t>
            </a:r>
          </a:p>
        </p:txBody>
      </p:sp>
      <p:sp>
        <p:nvSpPr>
          <p:cNvPr id="5" name="Titolo 23">
            <a:extLst>
              <a:ext uri="{FF2B5EF4-FFF2-40B4-BE49-F238E27FC236}">
                <a16:creationId xmlns="" xmlns:a16="http://schemas.microsoft.com/office/drawing/2014/main" id="{45DAC1CF-C0F3-4EFD-A99F-EB51248ABBEC}"/>
              </a:ext>
            </a:extLst>
          </p:cNvPr>
          <p:cNvSpPr txBox="1">
            <a:spLocks/>
          </p:cNvSpPr>
          <p:nvPr/>
        </p:nvSpPr>
        <p:spPr>
          <a:xfrm>
            <a:off x="1484311" y="0"/>
            <a:ext cx="10018711" cy="8897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b="1" dirty="0" err="1"/>
              <a:t>Lookup</a:t>
            </a:r>
            <a:r>
              <a:rPr lang="it-IT" b="1" dirty="0"/>
              <a:t> time performance </a:t>
            </a:r>
            <a:r>
              <a:rPr lang="it-IT" b="1" dirty="0" err="1"/>
              <a:t>analysis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899DEBB8-9CEA-4BD7-BD98-388FD041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74" y="828354"/>
            <a:ext cx="9196784" cy="52012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EB574BEB-45EA-4AAC-878A-9399137E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72" y="822937"/>
            <a:ext cx="9196784" cy="52012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E64C1DA5-C324-4E07-BCD7-F2792B84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37" y="817520"/>
            <a:ext cx="9225519" cy="5217543"/>
          </a:xfrm>
          <a:prstGeom prst="rect">
            <a:avLst/>
          </a:prstGeom>
        </p:spPr>
      </p:pic>
      <p:sp>
        <p:nvSpPr>
          <p:cNvPr id="11" name="Segnaposto numero diapositiva 4">
            <a:extLst>
              <a:ext uri="{FF2B5EF4-FFF2-40B4-BE49-F238E27FC236}">
                <a16:creationId xmlns="" xmlns:a16="http://schemas.microsoft.com/office/drawing/2014/main" id="{EAAE653F-5B75-46A6-90DF-4862FC3F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2118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2950528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25" name="Segnaposto contenuto 24">
            <a:extLst>
              <a:ext uri="{FF2B5EF4-FFF2-40B4-BE49-F238E27FC236}">
                <a16:creationId xmlns="" xmlns:a16="http://schemas.microsoft.com/office/drawing/2014/main" id="{251FFD71-2AC8-4117-86DD-06C2DA7A1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889781"/>
            <a:ext cx="10059988" cy="54652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b="1" dirty="0"/>
              <a:t> Goal: </a:t>
            </a:r>
            <a:r>
              <a:rPr lang="it-IT" sz="2800" dirty="0"/>
              <a:t>to simulate a network under the SDN </a:t>
            </a:r>
            <a:r>
              <a:rPr lang="it-IT" sz="2800" dirty="0" err="1"/>
              <a:t>paradigm</a:t>
            </a:r>
            <a:r>
              <a:rPr lang="it-IT" sz="2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The </a:t>
            </a:r>
            <a:r>
              <a:rPr lang="it-IT" sz="2800" dirty="0" err="1"/>
              <a:t>project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divided</a:t>
            </a:r>
            <a:r>
              <a:rPr lang="it-IT" sz="2800" dirty="0"/>
              <a:t> in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branches</a:t>
            </a:r>
            <a:r>
              <a:rPr lang="it-IT" sz="2800" dirty="0"/>
              <a:t>: the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classification</a:t>
            </a:r>
            <a:r>
              <a:rPr lang="it-IT" sz="2800" dirty="0"/>
              <a:t> and the IP </a:t>
            </a:r>
            <a:r>
              <a:rPr lang="it-IT" sz="2800" dirty="0" err="1"/>
              <a:t>address</a:t>
            </a:r>
            <a:r>
              <a:rPr lang="it-IT" sz="2800" dirty="0"/>
              <a:t> </a:t>
            </a:r>
            <a:r>
              <a:rPr lang="it-IT" sz="2800" dirty="0" err="1"/>
              <a:t>lookup</a:t>
            </a:r>
            <a:r>
              <a:rPr lang="it-IT" sz="28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Some </a:t>
            </a:r>
            <a:r>
              <a:rPr lang="it-IT" sz="2800" dirty="0" err="1"/>
              <a:t>useful</a:t>
            </a:r>
            <a:r>
              <a:rPr lang="it-IT" sz="2800" dirty="0"/>
              <a:t> </a:t>
            </a:r>
            <a:r>
              <a:rPr lang="it-IT" sz="2800" dirty="0" err="1"/>
              <a:t>tools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been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used</a:t>
            </a:r>
            <a:r>
              <a:rPr lang="it-IT" sz="2800" dirty="0"/>
              <a:t> to create the network (the </a:t>
            </a:r>
            <a:r>
              <a:rPr lang="it-IT" sz="2800" dirty="0" err="1"/>
              <a:t>topology</a:t>
            </a:r>
            <a:r>
              <a:rPr lang="it-IT" sz="2800" dirty="0"/>
              <a:t>);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2800" dirty="0" err="1"/>
              <a:t>Ryu</a:t>
            </a:r>
            <a:r>
              <a:rPr lang="it-IT" sz="2800" dirty="0"/>
              <a:t> controller: </a:t>
            </a:r>
            <a:r>
              <a:rPr lang="it-IT" sz="2800" dirty="0" err="1"/>
              <a:t>used</a:t>
            </a:r>
            <a:r>
              <a:rPr lang="it-IT" sz="2800" dirty="0"/>
              <a:t> to </a:t>
            </a:r>
            <a:r>
              <a:rPr lang="it-IT" sz="2800" dirty="0" err="1"/>
              <a:t>program</a:t>
            </a:r>
            <a:r>
              <a:rPr lang="it-IT" sz="2800" dirty="0"/>
              <a:t> the controller.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The centre of </a:t>
            </a:r>
            <a:r>
              <a:rPr lang="it-IT" sz="2800" dirty="0" err="1"/>
              <a:t>our</a:t>
            </a:r>
            <a:r>
              <a:rPr lang="it-IT" sz="2800" dirty="0"/>
              <a:t> </a:t>
            </a:r>
            <a:r>
              <a:rPr lang="it-IT" sz="2800" dirty="0" err="1"/>
              <a:t>project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to compare the performance in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topologies</a:t>
            </a:r>
            <a:r>
              <a:rPr lang="it-IT" sz="2800" dirty="0"/>
              <a:t> of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algorithms</a:t>
            </a:r>
            <a:r>
              <a:rPr lang="it-IT" sz="2800" dirty="0"/>
              <a:t> for IP </a:t>
            </a:r>
            <a:r>
              <a:rPr lang="it-IT" sz="2800" dirty="0" err="1"/>
              <a:t>address</a:t>
            </a:r>
            <a:r>
              <a:rPr lang="it-IT" sz="2800" dirty="0"/>
              <a:t> </a:t>
            </a:r>
            <a:r>
              <a:rPr lang="it-IT" sz="2800" dirty="0" err="1"/>
              <a:t>lookup</a:t>
            </a:r>
            <a:r>
              <a:rPr lang="it-IT" sz="2800" dirty="0"/>
              <a:t>: </a:t>
            </a:r>
            <a:r>
              <a:rPr lang="it-IT" sz="2800" dirty="0" err="1"/>
              <a:t>binary</a:t>
            </a:r>
            <a:r>
              <a:rPr lang="it-IT" sz="2800" dirty="0"/>
              <a:t> trie and </a:t>
            </a:r>
            <a:r>
              <a:rPr lang="it-IT" sz="2800" dirty="0" err="1"/>
              <a:t>binary</a:t>
            </a:r>
            <a:r>
              <a:rPr lang="it-IT" sz="2800" dirty="0"/>
              <a:t> </a:t>
            </a:r>
            <a:r>
              <a:rPr lang="it-IT" sz="2800" dirty="0" err="1"/>
              <a:t>search</a:t>
            </a:r>
            <a:r>
              <a:rPr lang="it-IT" sz="2800" dirty="0"/>
              <a:t> on </a:t>
            </a:r>
            <a:r>
              <a:rPr lang="it-IT" sz="2800" dirty="0" err="1"/>
              <a:t>prefix</a:t>
            </a:r>
            <a:r>
              <a:rPr lang="it-IT" sz="2800" dirty="0"/>
              <a:t> </a:t>
            </a:r>
            <a:r>
              <a:rPr lang="it-IT" sz="2800" dirty="0" err="1"/>
              <a:t>lengths</a:t>
            </a:r>
            <a:r>
              <a:rPr lang="it-IT" sz="2800" dirty="0"/>
              <a:t>.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73890AB2-D720-44C0-9E03-1EC3B00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489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Theory</a:t>
            </a:r>
            <a:r>
              <a:rPr lang="it-IT" b="1" dirty="0"/>
              <a:t> </a:t>
            </a:r>
            <a:r>
              <a:rPr lang="it-IT" b="1" dirty="0" err="1"/>
              <a:t>tips</a:t>
            </a:r>
            <a:r>
              <a:rPr lang="it-IT" b="1" dirty="0"/>
              <a:t>: </a:t>
            </a:r>
            <a:r>
              <a:rPr lang="it-IT" b="1" dirty="0" err="1"/>
              <a:t>binary</a:t>
            </a:r>
            <a:r>
              <a:rPr lang="it-IT" b="1" dirty="0"/>
              <a:t> trie</a:t>
            </a:r>
          </a:p>
        </p:txBody>
      </p:sp>
      <p:sp>
        <p:nvSpPr>
          <p:cNvPr id="25" name="Segnaposto contenuto 24">
            <a:extLst>
              <a:ext uri="{FF2B5EF4-FFF2-40B4-BE49-F238E27FC236}">
                <a16:creationId xmlns="" xmlns:a16="http://schemas.microsoft.com/office/drawing/2014/main" id="{251FFD71-2AC8-4117-86DD-06C2DA7A1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889781"/>
            <a:ext cx="10018711" cy="55567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Multi-way trie with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</a:t>
            </a:r>
            <a:r>
              <a:rPr lang="it-IT" sz="2800" dirty="0" err="1"/>
              <a:t>containing</a:t>
            </a:r>
            <a:r>
              <a:rPr lang="it-IT" sz="2800" dirty="0"/>
              <a:t> </a:t>
            </a:r>
            <a:r>
              <a:rPr lang="it-IT" sz="2800" dirty="0" err="1"/>
              <a:t>next</a:t>
            </a:r>
            <a:r>
              <a:rPr lang="it-IT" sz="2800" dirty="0"/>
              <a:t>-hop info and 0/1/2 pointers to </a:t>
            </a:r>
            <a:r>
              <a:rPr lang="it-IT" sz="2800" dirty="0" err="1"/>
              <a:t>child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/s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prefix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indetified</a:t>
            </a:r>
            <a:r>
              <a:rPr lang="it-IT" sz="2800" dirty="0"/>
              <a:t> by a </a:t>
            </a:r>
            <a:r>
              <a:rPr lang="it-IT" sz="2800" dirty="0" err="1"/>
              <a:t>label</a:t>
            </a:r>
            <a:r>
              <a:rPr lang="it-IT" sz="2800" dirty="0"/>
              <a:t> </a:t>
            </a:r>
            <a:r>
              <a:rPr lang="it-IT" sz="2800" dirty="0" err="1"/>
              <a:t>Pn</a:t>
            </a:r>
            <a:r>
              <a:rPr lang="it-IT" sz="2800" dirty="0"/>
              <a:t> (n = 1, 2, 3,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u="sng" dirty="0"/>
              <a:t> Construction of the trie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 dirty="0"/>
              <a:t>A convention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decided</a:t>
            </a:r>
            <a:r>
              <a:rPr lang="it-IT" sz="2600" dirty="0"/>
              <a:t> for the </a:t>
            </a:r>
            <a:r>
              <a:rPr lang="it-IT" sz="2600" dirty="0" err="1"/>
              <a:t>whole</a:t>
            </a:r>
            <a:r>
              <a:rPr lang="it-IT" sz="2600" dirty="0"/>
              <a:t> trie: e.g. zero </a:t>
            </a:r>
            <a:r>
              <a:rPr lang="it-IT" sz="2600" dirty="0" err="1"/>
              <a:t>corresponds</a:t>
            </a:r>
            <a:r>
              <a:rPr lang="it-IT" sz="2600" dirty="0"/>
              <a:t> to a </a:t>
            </a:r>
            <a:r>
              <a:rPr lang="it-IT" sz="2600" dirty="0" err="1"/>
              <a:t>left</a:t>
            </a:r>
            <a:r>
              <a:rPr lang="it-IT" sz="2600" dirty="0"/>
              <a:t> </a:t>
            </a:r>
            <a:r>
              <a:rPr lang="it-IT" sz="2600" dirty="0" err="1"/>
              <a:t>arc</a:t>
            </a:r>
            <a:r>
              <a:rPr lang="it-IT" sz="2600" dirty="0"/>
              <a:t> and one to a right one.</a:t>
            </a:r>
          </a:p>
          <a:p>
            <a:pPr lvl="1"/>
            <a:r>
              <a:rPr lang="it-IT" sz="2600" dirty="0"/>
              <a:t>At the end of </a:t>
            </a:r>
            <a:r>
              <a:rPr lang="it-IT" sz="2600" dirty="0" err="1"/>
              <a:t>each</a:t>
            </a:r>
            <a:r>
              <a:rPr lang="it-IT" sz="2600" dirty="0"/>
              <a:t> </a:t>
            </a:r>
            <a:r>
              <a:rPr lang="it-IT" sz="2600" dirty="0" err="1"/>
              <a:t>arc</a:t>
            </a:r>
            <a:r>
              <a:rPr lang="it-IT" sz="2600" dirty="0"/>
              <a:t> </a:t>
            </a:r>
            <a:r>
              <a:rPr lang="it-IT" sz="2600" dirty="0" err="1"/>
              <a:t>there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a new </a:t>
            </a:r>
            <a:r>
              <a:rPr lang="it-IT" sz="2600" dirty="0" err="1"/>
              <a:t>node</a:t>
            </a:r>
            <a:r>
              <a:rPr lang="it-IT" sz="2600" dirty="0"/>
              <a:t>: white, </a:t>
            </a:r>
            <a:r>
              <a:rPr lang="it-IT" sz="2600" dirty="0" err="1"/>
              <a:t>when</a:t>
            </a:r>
            <a:r>
              <a:rPr lang="it-IT" sz="2600" dirty="0"/>
              <a:t> </a:t>
            </a:r>
            <a:r>
              <a:rPr lang="it-IT" sz="2600" dirty="0" err="1"/>
              <a:t>it</a:t>
            </a:r>
            <a:r>
              <a:rPr lang="it-IT" sz="2600" dirty="0"/>
              <a:t> </a:t>
            </a:r>
            <a:r>
              <a:rPr lang="it-IT" sz="2600" dirty="0" err="1"/>
              <a:t>doesn’t</a:t>
            </a:r>
            <a:r>
              <a:rPr lang="it-IT" sz="2600" dirty="0"/>
              <a:t> </a:t>
            </a:r>
            <a:r>
              <a:rPr lang="it-IT" sz="2600" dirty="0" err="1"/>
              <a:t>corresponds</a:t>
            </a:r>
            <a:r>
              <a:rPr lang="it-IT" sz="2600" dirty="0"/>
              <a:t> to a </a:t>
            </a:r>
            <a:r>
              <a:rPr lang="it-IT" sz="2600" dirty="0" err="1"/>
              <a:t>prefix</a:t>
            </a:r>
            <a:r>
              <a:rPr lang="it-IT" sz="2600" dirty="0"/>
              <a:t> entry in the database, </a:t>
            </a:r>
            <a:r>
              <a:rPr lang="it-IT" sz="2600" dirty="0" err="1"/>
              <a:t>gray</a:t>
            </a:r>
            <a:r>
              <a:rPr lang="it-IT" sz="2600" dirty="0"/>
              <a:t> </a:t>
            </a:r>
            <a:r>
              <a:rPr lang="it-IT" sz="2600" dirty="0" err="1"/>
              <a:t>otherwise</a:t>
            </a:r>
            <a:r>
              <a:rPr lang="it-IT" sz="2600" dirty="0"/>
              <a:t>.</a:t>
            </a:r>
            <a:endParaRPr lang="it-IT" sz="2800" dirty="0"/>
          </a:p>
          <a:p>
            <a:pPr lvl="1"/>
            <a:r>
              <a:rPr lang="it-IT" sz="2800" dirty="0"/>
              <a:t>The procedure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iterated</a:t>
            </a:r>
            <a:r>
              <a:rPr lang="it-IT" sz="2800" dirty="0"/>
              <a:t>.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entry </a:t>
            </a:r>
            <a:r>
              <a:rPr lang="it-IT" sz="2800" dirty="0" err="1"/>
              <a:t>corresponding</a:t>
            </a:r>
            <a:r>
              <a:rPr lang="it-IT" sz="2800" dirty="0"/>
              <a:t> to a </a:t>
            </a:r>
            <a:r>
              <a:rPr lang="it-IT" sz="2800" dirty="0" err="1"/>
              <a:t>certain</a:t>
            </a:r>
            <a:r>
              <a:rPr lang="it-IT" sz="2800" dirty="0"/>
              <a:t> bit </a:t>
            </a:r>
            <a:r>
              <a:rPr lang="it-IT" sz="2800" dirty="0" err="1"/>
              <a:t>sequence</a:t>
            </a:r>
            <a:r>
              <a:rPr lang="it-IT" sz="2800" dirty="0"/>
              <a:t>, no </a:t>
            </a:r>
            <a:r>
              <a:rPr lang="it-IT" sz="2800" dirty="0" err="1"/>
              <a:t>arc</a:t>
            </a:r>
            <a:r>
              <a:rPr lang="it-IT" sz="2800" dirty="0"/>
              <a:t> (</a:t>
            </a:r>
            <a:r>
              <a:rPr lang="it-IT" sz="2800" dirty="0" err="1"/>
              <a:t>node</a:t>
            </a:r>
            <a:r>
              <a:rPr lang="it-IT" sz="2800" dirty="0"/>
              <a:t>)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created</a:t>
            </a:r>
            <a:r>
              <a:rPr lang="it-IT" sz="2800" dirty="0"/>
              <a:t>.</a:t>
            </a:r>
            <a:endParaRPr lang="it-IT" sz="2600" dirty="0"/>
          </a:p>
        </p:txBody>
      </p:sp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088B3443-6934-4534-9132-CCFC69F3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336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/>
              <a:t>Theory tips: binary trie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741DA265-B2E9-4A36-AC8D-CF709DDC3839}"/>
              </a:ext>
            </a:extLst>
          </p:cNvPr>
          <p:cNvSpPr txBox="1"/>
          <p:nvPr/>
        </p:nvSpPr>
        <p:spPr>
          <a:xfrm>
            <a:off x="1484311" y="889781"/>
            <a:ext cx="461930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it-IT" sz="2800" u="sng" dirty="0"/>
              <a:t>Performance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dirty="0" err="1"/>
              <a:t>Lookup</a:t>
            </a:r>
            <a:r>
              <a:rPr lang="it-IT" sz="2400" dirty="0"/>
              <a:t> </a:t>
            </a:r>
            <a:r>
              <a:rPr lang="it-IT" sz="2400" dirty="0" err="1"/>
              <a:t>complexity</a:t>
            </a:r>
            <a:r>
              <a:rPr lang="it-IT" sz="2400" dirty="0"/>
              <a:t>: O(W)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dirty="0"/>
              <a:t>Storage </a:t>
            </a:r>
            <a:r>
              <a:rPr lang="it-IT" sz="2400" dirty="0" err="1"/>
              <a:t>complexity</a:t>
            </a:r>
            <a:r>
              <a:rPr lang="it-IT" sz="2400" dirty="0"/>
              <a:t>: O(NW)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400" dirty="0"/>
              <a:t>Update </a:t>
            </a:r>
            <a:r>
              <a:rPr lang="it-IT" sz="2400" dirty="0" err="1"/>
              <a:t>complexity</a:t>
            </a:r>
            <a:r>
              <a:rPr lang="it-IT" sz="2400" dirty="0"/>
              <a:t>: O(W)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lvl="1"/>
            <a:r>
              <a:rPr lang="it-IT" sz="2400" dirty="0" err="1"/>
              <a:t>Where</a:t>
            </a:r>
            <a:r>
              <a:rPr lang="it-IT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/>
              <a:t>N: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prefixes</a:t>
            </a:r>
            <a:endParaRPr lang="it-IT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/>
              <a:t>W: maximum </a:t>
            </a:r>
            <a:r>
              <a:rPr lang="it-IT" sz="2400" dirty="0" err="1"/>
              <a:t>length</a:t>
            </a:r>
            <a:r>
              <a:rPr lang="it-IT" sz="2400" dirty="0"/>
              <a:t> of the </a:t>
            </a:r>
            <a:r>
              <a:rPr lang="it-IT" sz="2400" dirty="0" err="1"/>
              <a:t>prefix</a:t>
            </a:r>
            <a:r>
              <a:rPr lang="it-IT" sz="2400" dirty="0"/>
              <a:t> (in bit).</a:t>
            </a:r>
          </a:p>
          <a:p>
            <a:endParaRPr lang="it-IT" sz="2400" dirty="0"/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A6A1E76-01ED-4E61-981D-59299F4C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52" y="1121777"/>
            <a:ext cx="4008922" cy="439112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ella 1">
            <a:extLst>
              <a:ext uri="{FF2B5EF4-FFF2-40B4-BE49-F238E27FC236}">
                <a16:creationId xmlns="" xmlns:a16="http://schemas.microsoft.com/office/drawing/2014/main" id="{A914AD27-DED3-4E8A-A33E-6053CEB8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47063"/>
              </p:ext>
            </p:extLst>
          </p:nvPr>
        </p:nvGraphicFramePr>
        <p:xfrm>
          <a:off x="6493565" y="2769705"/>
          <a:ext cx="12192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="" xmlns:a16="http://schemas.microsoft.com/office/drawing/2014/main" val="1542742791"/>
                    </a:ext>
                  </a:extLst>
                </a:gridCol>
              </a:tblGrid>
              <a:tr h="269952">
                <a:tc>
                  <a:txBody>
                    <a:bodyPr/>
                    <a:lstStyle/>
                    <a:p>
                      <a:r>
                        <a:rPr lang="it-IT" sz="1200" dirty="0" err="1"/>
                        <a:t>Prefix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966326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P1 =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0292916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P2 = 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7064205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P3 = 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6032489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P4 = 101*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7212538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P5 = 111*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9872152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P6 = 1000*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5180473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P7 = 11101*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3847642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P8 = 111001*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6944846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it-IT" sz="1200" dirty="0"/>
                        <a:t>P9 = 1000011*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9700491"/>
                  </a:ext>
                </a:extLst>
              </a:tr>
            </a:tbl>
          </a:graphicData>
        </a:graphic>
      </p:graphicFrame>
      <p:sp>
        <p:nvSpPr>
          <p:cNvPr id="9" name="Segnaposto numero diapositiva 4">
            <a:extLst>
              <a:ext uri="{FF2B5EF4-FFF2-40B4-BE49-F238E27FC236}">
                <a16:creationId xmlns="" xmlns:a16="http://schemas.microsoft.com/office/drawing/2014/main" id="{C94A75A2-E268-40E4-9286-E28DFCA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0D2C9009-9FD0-47CC-8153-02544F74B947}"/>
              </a:ext>
            </a:extLst>
          </p:cNvPr>
          <p:cNvSpPr txBox="1"/>
          <p:nvPr/>
        </p:nvSpPr>
        <p:spPr>
          <a:xfrm>
            <a:off x="9830613" y="2560835"/>
            <a:ext cx="21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05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Theory</a:t>
            </a:r>
            <a:r>
              <a:rPr lang="it-IT" b="1" dirty="0"/>
              <a:t> </a:t>
            </a:r>
            <a:r>
              <a:rPr lang="it-IT" b="1" dirty="0" err="1"/>
              <a:t>tips</a:t>
            </a:r>
            <a:r>
              <a:rPr lang="it-IT" b="1" dirty="0"/>
              <a:t>: </a:t>
            </a:r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r>
              <a:rPr lang="it-IT" b="1" dirty="0"/>
              <a:t> on </a:t>
            </a:r>
            <a:r>
              <a:rPr lang="it-IT" b="1" dirty="0" err="1"/>
              <a:t>prefix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endParaRPr lang="it-IT" b="1" dirty="0"/>
          </a:p>
        </p:txBody>
      </p:sp>
      <p:sp>
        <p:nvSpPr>
          <p:cNvPr id="7" name="Segnaposto contenuto 24">
            <a:extLst>
              <a:ext uri="{FF2B5EF4-FFF2-40B4-BE49-F238E27FC236}">
                <a16:creationId xmlns="" xmlns:a16="http://schemas.microsoft.com/office/drawing/2014/main" id="{DF31646A-5B63-4099-B20D-5209EBDC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889781"/>
            <a:ext cx="10018711" cy="5126706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b="1" dirty="0" err="1"/>
              <a:t>Key</a:t>
            </a:r>
            <a:r>
              <a:rPr lang="it-IT" sz="2800" b="1" dirty="0"/>
              <a:t> idea: </a:t>
            </a:r>
            <a:r>
              <a:rPr lang="it-IT" sz="2800" dirty="0" err="1"/>
              <a:t>longest</a:t>
            </a:r>
            <a:r>
              <a:rPr lang="it-IT" sz="2800" dirty="0"/>
              <a:t> </a:t>
            </a:r>
            <a:r>
              <a:rPr lang="it-IT" sz="2800" dirty="0" err="1"/>
              <a:t>prefix</a:t>
            </a:r>
            <a:r>
              <a:rPr lang="it-IT" sz="2800" dirty="0"/>
              <a:t>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  <a:r>
              <a:rPr lang="it-IT" sz="2800" dirty="0" err="1"/>
              <a:t>realized</a:t>
            </a:r>
            <a:r>
              <a:rPr lang="it-IT" sz="2800" dirty="0"/>
              <a:t> with a </a:t>
            </a:r>
            <a:r>
              <a:rPr lang="it-IT" sz="2800" dirty="0" err="1"/>
              <a:t>series</a:t>
            </a:r>
            <a:r>
              <a:rPr lang="it-IT" sz="2800" dirty="0"/>
              <a:t> of </a:t>
            </a:r>
            <a:r>
              <a:rPr lang="it-IT" sz="2800" dirty="0" err="1"/>
              <a:t>exact</a:t>
            </a:r>
            <a:r>
              <a:rPr lang="it-IT" sz="2800" dirty="0"/>
              <a:t>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  <a:r>
              <a:rPr lang="it-IT" sz="2800" dirty="0" err="1"/>
              <a:t>operations</a:t>
            </a:r>
            <a:r>
              <a:rPr lang="it-IT" sz="2800" dirty="0"/>
              <a:t>,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performed</a:t>
            </a:r>
            <a:r>
              <a:rPr lang="it-IT" sz="2800" dirty="0"/>
              <a:t> on </a:t>
            </a:r>
            <a:r>
              <a:rPr lang="it-IT" sz="2800" dirty="0" err="1"/>
              <a:t>prefixes</a:t>
            </a:r>
            <a:r>
              <a:rPr lang="it-IT" sz="2800" dirty="0"/>
              <a:t> with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length</a:t>
            </a: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Prefixes</a:t>
            </a:r>
            <a:r>
              <a:rPr lang="it-IT" sz="2800" dirty="0"/>
              <a:t> of the </a:t>
            </a:r>
            <a:r>
              <a:rPr lang="it-IT" sz="2800" dirty="0" err="1"/>
              <a:t>forwarding</a:t>
            </a:r>
            <a:r>
              <a:rPr lang="it-IT" sz="2800" dirty="0"/>
              <a:t> </a:t>
            </a:r>
            <a:r>
              <a:rPr lang="it-IT" sz="2800" dirty="0" err="1"/>
              <a:t>table</a:t>
            </a:r>
            <a:r>
              <a:rPr lang="it-IT" sz="2800" dirty="0"/>
              <a:t> are </a:t>
            </a:r>
            <a:r>
              <a:rPr lang="it-IT" sz="2800" dirty="0" err="1"/>
              <a:t>stored</a:t>
            </a:r>
            <a:r>
              <a:rPr lang="it-IT" sz="2800" dirty="0"/>
              <a:t> by </a:t>
            </a:r>
            <a:r>
              <a:rPr lang="it-IT" sz="2800" dirty="0" err="1"/>
              <a:t>length</a:t>
            </a:r>
            <a:r>
              <a:rPr lang="it-IT" sz="2800" dirty="0"/>
              <a:t> in W sub-</a:t>
            </a:r>
            <a:r>
              <a:rPr lang="it-IT" sz="2800" dirty="0" err="1"/>
              <a:t>tables</a:t>
            </a:r>
            <a:r>
              <a:rPr lang="it-IT" sz="2800" dirty="0"/>
              <a:t>, with W </a:t>
            </a:r>
            <a:r>
              <a:rPr lang="it-IT" sz="2800" dirty="0" err="1"/>
              <a:t>equal</a:t>
            </a:r>
            <a:r>
              <a:rPr lang="it-IT" sz="2800" dirty="0"/>
              <a:t> to the </a:t>
            </a:r>
            <a:r>
              <a:rPr lang="it-IT" sz="2800" dirty="0" err="1"/>
              <a:t>longest</a:t>
            </a:r>
            <a:r>
              <a:rPr lang="it-IT" sz="2800" dirty="0"/>
              <a:t> </a:t>
            </a:r>
            <a:r>
              <a:rPr lang="it-IT" sz="2800" dirty="0" err="1"/>
              <a:t>mask</a:t>
            </a:r>
            <a:r>
              <a:rPr lang="it-IT" sz="2800" dirty="0"/>
              <a:t> of the network.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Binary</a:t>
            </a:r>
            <a:r>
              <a:rPr lang="it-IT" sz="2800" dirty="0"/>
              <a:t> </a:t>
            </a:r>
            <a:r>
              <a:rPr lang="it-IT" sz="2800" dirty="0" err="1"/>
              <a:t>search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3000" dirty="0"/>
              <a:t>The </a:t>
            </a:r>
            <a:r>
              <a:rPr lang="it-IT" sz="3000" dirty="0" err="1"/>
              <a:t>mask</a:t>
            </a:r>
            <a:r>
              <a:rPr lang="it-IT" sz="3000" dirty="0"/>
              <a:t> of the </a:t>
            </a:r>
            <a:r>
              <a:rPr lang="it-IT" sz="3000" dirty="0" err="1"/>
              <a:t>destination</a:t>
            </a:r>
            <a:r>
              <a:rPr lang="it-IT" sz="3000" dirty="0"/>
              <a:t> </a:t>
            </a:r>
            <a:r>
              <a:rPr lang="it-IT" sz="3000" dirty="0" err="1"/>
              <a:t>address</a:t>
            </a:r>
            <a:r>
              <a:rPr lang="it-IT" sz="3000" dirty="0"/>
              <a:t> </a:t>
            </a:r>
            <a:r>
              <a:rPr lang="it-IT" sz="3000" dirty="0" err="1"/>
              <a:t>is</a:t>
            </a:r>
            <a:r>
              <a:rPr lang="it-IT" sz="3000" dirty="0"/>
              <a:t> </a:t>
            </a:r>
            <a:r>
              <a:rPr lang="it-IT" sz="3000" dirty="0" err="1"/>
              <a:t>compared</a:t>
            </a:r>
            <a:r>
              <a:rPr lang="it-IT" sz="3000" dirty="0"/>
              <a:t> with the </a:t>
            </a:r>
            <a:r>
              <a:rPr lang="it-IT" sz="3000" dirty="0" err="1"/>
              <a:t>prefix</a:t>
            </a:r>
            <a:r>
              <a:rPr lang="it-IT" sz="3000" dirty="0"/>
              <a:t> of </a:t>
            </a:r>
            <a:r>
              <a:rPr lang="it-IT" sz="3000" dirty="0" err="1"/>
              <a:t>length</a:t>
            </a:r>
            <a:r>
              <a:rPr lang="it-IT" sz="3000" dirty="0"/>
              <a:t> </a:t>
            </a:r>
            <a:r>
              <a:rPr lang="it-IT" sz="3000" dirty="0" err="1"/>
              <a:t>equal</a:t>
            </a:r>
            <a:r>
              <a:rPr lang="it-IT" sz="3000" dirty="0"/>
              <a:t> to W/2. 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3000" dirty="0" err="1"/>
              <a:t>If</a:t>
            </a:r>
            <a:r>
              <a:rPr lang="it-IT" sz="3000" dirty="0"/>
              <a:t> a match </a:t>
            </a:r>
            <a:r>
              <a:rPr lang="it-IT" sz="3000" dirty="0" err="1"/>
              <a:t>is</a:t>
            </a:r>
            <a:r>
              <a:rPr lang="it-IT" sz="3000" dirty="0"/>
              <a:t> </a:t>
            </a:r>
            <a:r>
              <a:rPr lang="it-IT" sz="3000" dirty="0" err="1"/>
              <a:t>found</a:t>
            </a:r>
            <a:r>
              <a:rPr lang="it-IT" sz="3000" dirty="0"/>
              <a:t>, </a:t>
            </a:r>
            <a:r>
              <a:rPr lang="it-IT" sz="3000" dirty="0" err="1"/>
              <a:t>it’s</a:t>
            </a:r>
            <a:r>
              <a:rPr lang="it-IT" sz="3000" dirty="0"/>
              <a:t> </a:t>
            </a:r>
            <a:r>
              <a:rPr lang="it-IT" sz="3000" dirty="0" err="1"/>
              <a:t>sufficient</a:t>
            </a:r>
            <a:r>
              <a:rPr lang="it-IT" sz="3000" dirty="0"/>
              <a:t> to </a:t>
            </a:r>
            <a:r>
              <a:rPr lang="it-IT" sz="3000" dirty="0" err="1"/>
              <a:t>search</a:t>
            </a:r>
            <a:r>
              <a:rPr lang="it-IT" sz="3000" dirty="0"/>
              <a:t> </a:t>
            </a:r>
            <a:r>
              <a:rPr lang="it-IT" sz="3000" dirty="0" err="1"/>
              <a:t>only</a:t>
            </a:r>
            <a:r>
              <a:rPr lang="it-IT" sz="3000" dirty="0"/>
              <a:t> in the </a:t>
            </a:r>
            <a:r>
              <a:rPr lang="it-IT" sz="3000" dirty="0" err="1"/>
              <a:t>upper</a:t>
            </a:r>
            <a:r>
              <a:rPr lang="it-IT" sz="3000" dirty="0"/>
              <a:t> </a:t>
            </a:r>
            <a:r>
              <a:rPr lang="it-IT" sz="3000" dirty="0" err="1"/>
              <a:t>half</a:t>
            </a:r>
            <a:r>
              <a:rPr lang="it-IT" sz="3000" dirty="0"/>
              <a:t> of the </a:t>
            </a:r>
            <a:r>
              <a:rPr lang="it-IT" sz="3000" dirty="0" err="1"/>
              <a:t>table</a:t>
            </a:r>
            <a:r>
              <a:rPr lang="it-IT" sz="3000" dirty="0"/>
              <a:t> </a:t>
            </a:r>
            <a:r>
              <a:rPr lang="it-IT" sz="3000" dirty="0" err="1"/>
              <a:t>iterating</a:t>
            </a:r>
            <a:r>
              <a:rPr lang="it-IT" sz="3000" dirty="0"/>
              <a:t> the </a:t>
            </a:r>
            <a:r>
              <a:rPr lang="it-IT" sz="3000" dirty="0" err="1"/>
              <a:t>process</a:t>
            </a:r>
            <a:endParaRPr lang="it-IT" sz="3000" dirty="0"/>
          </a:p>
          <a:p>
            <a:pPr marL="971550" lvl="1" indent="-514350">
              <a:buFont typeface="+mj-lt"/>
              <a:buAutoNum type="arabicPeriod"/>
            </a:pPr>
            <a:r>
              <a:rPr lang="it-IT" sz="3000" dirty="0" err="1"/>
              <a:t>Otherwise</a:t>
            </a:r>
            <a:r>
              <a:rPr lang="it-IT" sz="3000" dirty="0"/>
              <a:t> the </a:t>
            </a:r>
            <a:r>
              <a:rPr lang="it-IT" sz="3000" dirty="0" err="1"/>
              <a:t>iteration</a:t>
            </a:r>
            <a:r>
              <a:rPr lang="it-IT" sz="3000" dirty="0"/>
              <a:t> </a:t>
            </a:r>
            <a:r>
              <a:rPr lang="it-IT" sz="3000" dirty="0" err="1"/>
              <a:t>is</a:t>
            </a:r>
            <a:r>
              <a:rPr lang="it-IT" sz="3000" dirty="0"/>
              <a:t> </a:t>
            </a:r>
            <a:r>
              <a:rPr lang="it-IT" sz="3000" dirty="0" err="1"/>
              <a:t>performed</a:t>
            </a:r>
            <a:r>
              <a:rPr lang="it-IT" sz="3000" dirty="0"/>
              <a:t> on the </a:t>
            </a:r>
            <a:r>
              <a:rPr lang="it-IT" sz="3000" dirty="0" err="1"/>
              <a:t>lower</a:t>
            </a:r>
            <a:r>
              <a:rPr lang="it-IT" sz="3000" dirty="0"/>
              <a:t> </a:t>
            </a:r>
            <a:r>
              <a:rPr lang="it-IT" sz="3000" dirty="0" err="1"/>
              <a:t>half</a:t>
            </a:r>
            <a:r>
              <a:rPr lang="it-IT" sz="3000" dirty="0"/>
              <a:t> of the </a:t>
            </a:r>
            <a:r>
              <a:rPr lang="it-IT" sz="3000" dirty="0" err="1"/>
              <a:t>table</a:t>
            </a:r>
            <a:r>
              <a:rPr lang="it-IT" sz="3000" dirty="0"/>
              <a:t>.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6DF1B1B8-DBCE-449D-97B3-B430F51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2483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Theory</a:t>
            </a:r>
            <a:r>
              <a:rPr lang="it-IT" b="1" dirty="0"/>
              <a:t> </a:t>
            </a:r>
            <a:r>
              <a:rPr lang="it-IT" b="1" dirty="0" err="1"/>
              <a:t>tips</a:t>
            </a:r>
            <a:r>
              <a:rPr lang="it-IT" b="1" dirty="0"/>
              <a:t>: </a:t>
            </a:r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r>
              <a:rPr lang="it-IT" b="1" dirty="0"/>
              <a:t> on </a:t>
            </a:r>
            <a:r>
              <a:rPr lang="it-IT" b="1" dirty="0" err="1"/>
              <a:t>prefix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endParaRPr lang="it-IT" b="1" dirty="0"/>
          </a:p>
        </p:txBody>
      </p:sp>
      <p:sp>
        <p:nvSpPr>
          <p:cNvPr id="25" name="Segnaposto contenuto 24">
            <a:extLst>
              <a:ext uri="{FF2B5EF4-FFF2-40B4-BE49-F238E27FC236}">
                <a16:creationId xmlns="" xmlns:a16="http://schemas.microsoft.com/office/drawing/2014/main" id="{CED393E5-E178-43B9-B83D-7D9D70362423}"/>
              </a:ext>
            </a:extLst>
          </p:cNvPr>
          <p:cNvSpPr txBox="1">
            <a:spLocks/>
          </p:cNvSpPr>
          <p:nvPr/>
        </p:nvSpPr>
        <p:spPr>
          <a:xfrm>
            <a:off x="1484311" y="889781"/>
            <a:ext cx="10018711" cy="160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dirty="0" err="1"/>
              <a:t>Markers</a:t>
            </a:r>
            <a:r>
              <a:rPr lang="it-IT" sz="2800" dirty="0"/>
              <a:t>: </a:t>
            </a:r>
            <a:r>
              <a:rPr lang="it-IT" sz="2800" dirty="0" err="1"/>
              <a:t>additional</a:t>
            </a:r>
            <a:r>
              <a:rPr lang="it-IT" sz="2800" dirty="0"/>
              <a:t> entries in the </a:t>
            </a:r>
            <a:r>
              <a:rPr lang="it-IT" sz="2800" dirty="0" err="1"/>
              <a:t>tables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guarantee</a:t>
            </a:r>
            <a:r>
              <a:rPr lang="it-IT" sz="2800" dirty="0"/>
              <a:t> </a:t>
            </a:r>
            <a:r>
              <a:rPr lang="it-IT" sz="2800" dirty="0" err="1"/>
              <a:t>correctness</a:t>
            </a:r>
            <a:endParaRPr lang="it-IT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Dest: 11001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6656FF53-C6A2-49FC-8BD7-9635E350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5"/>
          <a:stretch/>
        </p:blipFill>
        <p:spPr>
          <a:xfrm>
            <a:off x="4386469" y="2179825"/>
            <a:ext cx="6303945" cy="4364375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="" xmlns:a16="http://schemas.microsoft.com/office/drawing/2014/main" id="{BDB26D5B-EC1A-47B1-8C1D-AE0BA9EE4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96362"/>
              </p:ext>
            </p:extLst>
          </p:nvPr>
        </p:nvGraphicFramePr>
        <p:xfrm>
          <a:off x="2544417" y="3252360"/>
          <a:ext cx="184205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52">
                  <a:extLst>
                    <a:ext uri="{9D8B030D-6E8A-4147-A177-3AD203B41FA5}">
                      <a16:colId xmlns="" xmlns:a16="http://schemas.microsoft.com/office/drawing/2014/main" val="4177488071"/>
                    </a:ext>
                  </a:extLst>
                </a:gridCol>
              </a:tblGrid>
              <a:tr h="242465">
                <a:tc>
                  <a:txBody>
                    <a:bodyPr/>
                    <a:lstStyle/>
                    <a:p>
                      <a:r>
                        <a:rPr lang="it-IT" dirty="0" err="1"/>
                        <a:t>Prefix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2420757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P1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1899357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P2 = 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281470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P3 = 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057868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77719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2179210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P6 = 1000*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713520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P7 = 100000*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7835294"/>
                  </a:ext>
                </a:extLst>
              </a:tr>
              <a:tr h="242465">
                <a:tc>
                  <a:txBody>
                    <a:bodyPr/>
                    <a:lstStyle/>
                    <a:p>
                      <a:r>
                        <a:rPr lang="it-IT" dirty="0"/>
                        <a:t>P8 = 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5516337"/>
                  </a:ext>
                </a:extLst>
              </a:tr>
            </a:tbl>
          </a:graphicData>
        </a:graphic>
      </p:graphicFrame>
      <p:sp>
        <p:nvSpPr>
          <p:cNvPr id="8" name="Segnaposto numero diapositiva 4">
            <a:extLst>
              <a:ext uri="{FF2B5EF4-FFF2-40B4-BE49-F238E27FC236}">
                <a16:creationId xmlns="" xmlns:a16="http://schemas.microsoft.com/office/drawing/2014/main" id="{86C9C945-91C8-4B25-993C-F0CBABD7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6792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Theory</a:t>
            </a:r>
            <a:r>
              <a:rPr lang="it-IT" b="1" dirty="0"/>
              <a:t> </a:t>
            </a:r>
            <a:r>
              <a:rPr lang="it-IT" b="1" dirty="0" err="1"/>
              <a:t>tips</a:t>
            </a:r>
            <a:r>
              <a:rPr lang="it-IT" b="1" dirty="0"/>
              <a:t>: </a:t>
            </a:r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r>
              <a:rPr lang="it-IT" b="1" dirty="0"/>
              <a:t> on </a:t>
            </a:r>
            <a:r>
              <a:rPr lang="it-IT" b="1" dirty="0" err="1"/>
              <a:t>prefix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="" xmlns:a16="http://schemas.microsoft.com/office/drawing/2014/main" id="{014434FA-B694-4889-B09F-FF6FCA0C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889781"/>
            <a:ext cx="10018711" cy="1737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800" dirty="0"/>
              <a:t> </a:t>
            </a:r>
            <a:r>
              <a:rPr lang="it-IT" sz="2800" u="sng" dirty="0" err="1"/>
              <a:t>Error</a:t>
            </a:r>
            <a:r>
              <a:rPr lang="it-IT" sz="2800" u="sng" dirty="0"/>
              <a:t> in the </a:t>
            </a:r>
            <a:r>
              <a:rPr lang="it-IT" sz="2800" u="sng" dirty="0" err="1"/>
              <a:t>algorithm</a:t>
            </a:r>
            <a:endParaRPr lang="it-IT" sz="2800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 </a:t>
            </a:r>
            <a:r>
              <a:rPr lang="it-IT" sz="2400" dirty="0" err="1"/>
              <a:t>Sometimes</a:t>
            </a:r>
            <a:r>
              <a:rPr lang="it-IT" sz="2400" dirty="0"/>
              <a:t> the </a:t>
            </a:r>
            <a:r>
              <a:rPr lang="it-IT" sz="2400" dirty="0" err="1"/>
              <a:t>presence</a:t>
            </a:r>
            <a:r>
              <a:rPr lang="it-IT" sz="2400" dirty="0"/>
              <a:t> of </a:t>
            </a:r>
            <a:r>
              <a:rPr lang="it-IT" sz="2400" dirty="0" err="1"/>
              <a:t>markers</a:t>
            </a:r>
            <a:r>
              <a:rPr lang="it-IT" sz="2400" dirty="0"/>
              <a:t> can </a:t>
            </a:r>
            <a:r>
              <a:rPr lang="it-IT" sz="2400" dirty="0" err="1"/>
              <a:t>lead</a:t>
            </a:r>
            <a:r>
              <a:rPr lang="it-IT" sz="2400" dirty="0"/>
              <a:t> </a:t>
            </a:r>
            <a:r>
              <a:rPr lang="it-IT" sz="2400" dirty="0" err="1"/>
              <a:t>along</a:t>
            </a:r>
            <a:r>
              <a:rPr lang="it-IT" sz="2400" dirty="0"/>
              <a:t> </a:t>
            </a:r>
            <a:r>
              <a:rPr lang="it-IT" sz="2400" dirty="0" err="1"/>
              <a:t>wrong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endParaRPr lang="it-IT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 </a:t>
            </a:r>
            <a:r>
              <a:rPr lang="it-IT" sz="2400" dirty="0" err="1"/>
              <a:t>Example</a:t>
            </a:r>
            <a:r>
              <a:rPr lang="it-IT" sz="2400" dirty="0"/>
              <a:t>: </a:t>
            </a:r>
            <a:r>
              <a:rPr lang="it-IT" sz="2400" dirty="0" err="1"/>
              <a:t>destination</a:t>
            </a:r>
            <a:r>
              <a:rPr lang="it-IT" sz="2400" dirty="0"/>
              <a:t>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‘110’</a:t>
            </a:r>
          </a:p>
        </p:txBody>
      </p:sp>
      <p:sp>
        <p:nvSpPr>
          <p:cNvPr id="7" name="Segnaposto numero diapositiva 4">
            <a:extLst>
              <a:ext uri="{FF2B5EF4-FFF2-40B4-BE49-F238E27FC236}">
                <a16:creationId xmlns="" xmlns:a16="http://schemas.microsoft.com/office/drawing/2014/main" id="{91F1861A-2478-4382-B109-388AD918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7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22D5E890-8ED7-473E-A40D-70374C35A810}"/>
              </a:ext>
            </a:extLst>
          </p:cNvPr>
          <p:cNvSpPr txBox="1"/>
          <p:nvPr/>
        </p:nvSpPr>
        <p:spPr>
          <a:xfrm>
            <a:off x="4028661" y="2627141"/>
            <a:ext cx="1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907B19E3-68C7-4EFC-AE70-8B7DA74B899D}"/>
              </a:ext>
            </a:extLst>
          </p:cNvPr>
          <p:cNvSpPr txBox="1"/>
          <p:nvPr/>
        </p:nvSpPr>
        <p:spPr>
          <a:xfrm>
            <a:off x="5446643" y="2765640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Tables</a:t>
            </a: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DB366BBF-BB57-4C88-BC3F-141FBB361F90}"/>
              </a:ext>
            </a:extLst>
          </p:cNvPr>
          <p:cNvSpPr txBox="1"/>
          <p:nvPr/>
        </p:nvSpPr>
        <p:spPr>
          <a:xfrm>
            <a:off x="7175984" y="2765640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Markers</a:t>
            </a:r>
            <a:endParaRPr lang="it-IT" b="1" dirty="0"/>
          </a:p>
        </p:txBody>
      </p:sp>
      <p:pic>
        <p:nvPicPr>
          <p:cNvPr id="21" name="Immagine 20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8234E912-3316-485A-AA45-BAAFB29C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63" y="3134972"/>
            <a:ext cx="6201874" cy="2523706"/>
          </a:xfrm>
          <a:prstGeom prst="rect">
            <a:avLst/>
          </a:prstGeom>
        </p:spPr>
      </p:pic>
      <p:sp>
        <p:nvSpPr>
          <p:cNvPr id="22" name="Ovale 21">
            <a:extLst>
              <a:ext uri="{FF2B5EF4-FFF2-40B4-BE49-F238E27FC236}">
                <a16:creationId xmlns="" xmlns:a16="http://schemas.microsoft.com/office/drawing/2014/main" id="{AD4EB87A-3A27-47BC-A6BE-4BCCAED02494}"/>
              </a:ext>
            </a:extLst>
          </p:cNvPr>
          <p:cNvSpPr/>
          <p:nvPr/>
        </p:nvSpPr>
        <p:spPr>
          <a:xfrm>
            <a:off x="7315200" y="4121426"/>
            <a:ext cx="755374" cy="3710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7F13B3FB-BBAF-48E2-BCE7-6E8B3B1CB83D}"/>
              </a:ext>
            </a:extLst>
          </p:cNvPr>
          <p:cNvSpPr txBox="1"/>
          <p:nvPr/>
        </p:nvSpPr>
        <p:spPr>
          <a:xfrm>
            <a:off x="7487478" y="4134678"/>
            <a:ext cx="4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401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1" cy="889781"/>
          </a:xfrm>
        </p:spPr>
        <p:txBody>
          <a:bodyPr>
            <a:normAutofit/>
          </a:bodyPr>
          <a:lstStyle/>
          <a:p>
            <a:pPr algn="l"/>
            <a:r>
              <a:rPr lang="it-IT" b="1" dirty="0" err="1"/>
              <a:t>Theory</a:t>
            </a:r>
            <a:r>
              <a:rPr lang="it-IT" b="1" dirty="0"/>
              <a:t> </a:t>
            </a:r>
            <a:r>
              <a:rPr lang="it-IT" b="1" dirty="0" err="1"/>
              <a:t>tips</a:t>
            </a:r>
            <a:r>
              <a:rPr lang="it-IT" b="1" dirty="0"/>
              <a:t>: </a:t>
            </a:r>
            <a:r>
              <a:rPr lang="it-IT" b="1" dirty="0" err="1"/>
              <a:t>binary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r>
              <a:rPr lang="it-IT" b="1" dirty="0"/>
              <a:t> on </a:t>
            </a:r>
            <a:r>
              <a:rPr lang="it-IT" b="1" dirty="0" err="1"/>
              <a:t>prefix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="" xmlns:a16="http://schemas.microsoft.com/office/drawing/2014/main" id="{014434FA-B694-4889-B09F-FF6FCA0C9B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1" y="889780"/>
                <a:ext cx="10018711" cy="4253720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it-IT" sz="2400" dirty="0"/>
                  <a:t> </a:t>
                </a:r>
                <a:r>
                  <a:rPr lang="it-IT" sz="2800" u="sng" dirty="0"/>
                  <a:t>Performance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400" dirty="0"/>
                  <a:t> Storage </a:t>
                </a:r>
                <a:r>
                  <a:rPr lang="it-IT" sz="2400" dirty="0" err="1"/>
                  <a:t>complexity</a:t>
                </a:r>
                <a:r>
                  <a:rPr lang="it-IT" sz="2400" dirty="0"/>
                  <a:t>: O(N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sz="24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400" dirty="0"/>
                  <a:t> </a:t>
                </a:r>
                <a:r>
                  <a:rPr lang="it-IT" sz="2400" dirty="0" err="1"/>
                  <a:t>Lookup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complexity</a:t>
                </a:r>
                <a:r>
                  <a:rPr lang="it-IT" sz="2400" dirty="0"/>
                  <a:t>: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sz="24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400" dirty="0"/>
                  <a:t>Update </a:t>
                </a:r>
                <a:r>
                  <a:rPr lang="it-IT" sz="2400" dirty="0" err="1"/>
                  <a:t>complexity</a:t>
                </a:r>
                <a:r>
                  <a:rPr lang="it-IT" sz="2400" dirty="0"/>
                  <a:t>: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sz="24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2400" dirty="0"/>
              </a:p>
              <a:p>
                <a:pPr marL="457200" lvl="1" indent="0">
                  <a:buNone/>
                </a:pPr>
                <a:r>
                  <a:rPr lang="it-IT" sz="2400" dirty="0" err="1"/>
                  <a:t>Where</a:t>
                </a:r>
                <a:endParaRPr lang="it-IT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400" dirty="0"/>
                  <a:t> N: </a:t>
                </a:r>
                <a:r>
                  <a:rPr lang="it-IT" sz="2400" dirty="0" err="1"/>
                  <a:t>number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prefixes</a:t>
                </a:r>
                <a:endParaRPr lang="it-IT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400" dirty="0"/>
                  <a:t> W: </a:t>
                </a:r>
                <a:r>
                  <a:rPr lang="it-IT" sz="2400" dirty="0" err="1"/>
                  <a:t>number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tables</a:t>
                </a:r>
                <a:endParaRPr lang="it-IT" sz="2400" dirty="0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014434FA-B694-4889-B09F-FF6FCA0C9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1" y="889780"/>
                <a:ext cx="10018711" cy="4253720"/>
              </a:xfrm>
              <a:blipFill>
                <a:blip r:embed="rId2"/>
                <a:stretch>
                  <a:fillRect l="-1582" t="-1146" b="-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4">
            <a:extLst>
              <a:ext uri="{FF2B5EF4-FFF2-40B4-BE49-F238E27FC236}">
                <a16:creationId xmlns="" xmlns:a16="http://schemas.microsoft.com/office/drawing/2014/main" id="{604D5AA0-6E6C-4FD9-9280-70E84946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81865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="" xmlns:a16="http://schemas.microsoft.com/office/drawing/2014/main" id="{E11F771F-15E1-4D22-B5AE-CCC2D184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8" y="-185530"/>
            <a:ext cx="3326294" cy="1550504"/>
          </a:xfrm>
        </p:spPr>
        <p:txBody>
          <a:bodyPr>
            <a:normAutofit/>
          </a:bodyPr>
          <a:lstStyle/>
          <a:p>
            <a:pPr algn="l"/>
            <a:r>
              <a:rPr lang="it-IT" b="1" dirty="0"/>
              <a:t>Flow chart: </a:t>
            </a:r>
            <a:r>
              <a:rPr lang="it-IT" b="1" dirty="0" err="1"/>
              <a:t>binary</a:t>
            </a:r>
            <a:r>
              <a:rPr lang="it-IT" b="1" dirty="0"/>
              <a:t> trie 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="" xmlns:a16="http://schemas.microsoft.com/office/drawing/2014/main" id="{603D6996-1F31-441F-B3AB-27D1B86A1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0451" y="861391"/>
            <a:ext cx="7911549" cy="9969646"/>
          </a:xfrm>
        </p:spPr>
      </p:pic>
      <p:sp>
        <p:nvSpPr>
          <p:cNvPr id="6" name="Segnaposto numero diapositiva 4">
            <a:extLst>
              <a:ext uri="{FF2B5EF4-FFF2-40B4-BE49-F238E27FC236}">
                <a16:creationId xmlns="" xmlns:a16="http://schemas.microsoft.com/office/drawing/2014/main" id="{D88ABE88-3CB3-40E4-809C-E0FB23BF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pPr algn="l"/>
            <a:r>
              <a:rPr lang="en-US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493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0508 -0.808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4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551</TotalTime>
  <Words>1005</Words>
  <Application>Microsoft Macintosh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Corbel</vt:lpstr>
      <vt:lpstr>Courier New</vt:lpstr>
      <vt:lpstr>Wingdings</vt:lpstr>
      <vt:lpstr>Arial</vt:lpstr>
      <vt:lpstr>Parallasse</vt:lpstr>
      <vt:lpstr>Switching project 2016-2017 Binary trie – Binary search on prefix lengths comparison</vt:lpstr>
      <vt:lpstr>Introduction</vt:lpstr>
      <vt:lpstr>Theory tips: binary trie</vt:lpstr>
      <vt:lpstr>Theory tips: binary trie</vt:lpstr>
      <vt:lpstr>Theory tips: binary search on prefix length</vt:lpstr>
      <vt:lpstr>Theory tips: binary search on prefix length</vt:lpstr>
      <vt:lpstr>Theory tips: binary search on prefix length</vt:lpstr>
      <vt:lpstr>Theory tips: binary search on prefix length</vt:lpstr>
      <vt:lpstr>Flow chart: binary trie </vt:lpstr>
      <vt:lpstr>Flow chart: binary search  on prefix length </vt:lpstr>
      <vt:lpstr>Topologies: small, medium and large</vt:lpstr>
      <vt:lpstr>Topologies: small, medium and large</vt:lpstr>
      <vt:lpstr>Topologies: small, medium and large</vt:lpstr>
      <vt:lpstr>Pings performance analysis</vt:lpstr>
      <vt:lpstr>Presentazione di PowerPoint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project 2016-2017 Binary tree - Logest prefix match  comparison</dc:title>
  <dc:creator>Daniele Uboldi</dc:creator>
  <cp:lastModifiedBy>andrea.ganassa@gmail.com</cp:lastModifiedBy>
  <cp:revision>59</cp:revision>
  <dcterms:created xsi:type="dcterms:W3CDTF">2017-11-17T09:45:42Z</dcterms:created>
  <dcterms:modified xsi:type="dcterms:W3CDTF">2017-12-09T15:59:44Z</dcterms:modified>
</cp:coreProperties>
</file>