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58" r:id="rId3"/>
    <p:sldId id="265" r:id="rId4"/>
    <p:sldId id="262" r:id="rId5"/>
    <p:sldId id="264" r:id="rId6"/>
    <p:sldId id="266" r:id="rId7"/>
    <p:sldId id="267" r:id="rId8"/>
  </p:sldIdLst>
  <p:sldSz cx="9144000" cy="6858000" type="screen4x3"/>
  <p:notesSz cx="7315200" cy="96012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Tahoma" pitchFamily="34" charset="0"/>
      <p:regular r:id="rId13"/>
      <p:bold r:id="rId1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B33C6-DE7D-4699-A76C-CE8E2B27CBB3}" type="datetimeFigureOut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91A7C-08E3-4E1D-9BA7-398F24A6C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B6BC-A324-48E4-A369-2520BEAD8ABC}" type="datetimeFigureOut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202CD-0B0D-4DD7-B6BD-5BA22C1F6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D7CB-F7DD-4A7E-BCDA-72B6D25B6F8F}" type="datetimeFigureOut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6AD40-C640-4A04-87C9-55478B9E1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420C1-A443-4ACF-8A85-5240C2B8B7CD}" type="datetimeFigureOut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111C6-5C8E-4C8B-8BBC-81BE2BBBD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3DDDB-C45A-4E31-8FF8-12973DA5F7DF}" type="datetimeFigureOut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99020-D16D-4902-9A3C-9BD3C8766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ACD5E-4D97-4FB5-8164-2B0AB71E3968}" type="datetimeFigureOut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2E963-735C-489B-8CF6-551D15EAE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46692-89CD-4E4A-B477-7A9BF6C5D26B}" type="datetimeFigureOut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D5E19-4D4D-4D0E-89B4-0E501681A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8D7DA-55FE-4523-97F9-21788A23EFAC}" type="datetimeFigureOut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E8DC3-A700-417B-B589-F02C0BCA9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EF4C0-49BB-4E6C-BEEA-B61BAE03E3D8}" type="datetimeFigureOut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9F92B-67F2-410A-BF3C-BAC02A92E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3AF4E-1EFC-4FBF-8CE5-7CA0D91B323E}" type="datetimeFigureOut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2564B-5F65-48F7-B943-852E946A5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814DC-CAEF-42B0-8AF6-C736347A1A2B}" type="datetimeFigureOut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0808D-1B1A-404B-A0B8-ED5C487CBD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81CA1D-D989-4FA0-B732-7AA049E206F4}" type="datetimeFigureOut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50B121A-A398-402D-9137-912A22458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val 40"/>
          <p:cNvSpPr>
            <a:spLocks noChangeArrowheads="1"/>
          </p:cNvSpPr>
          <p:nvPr/>
        </p:nvSpPr>
        <p:spPr bwMode="auto">
          <a:xfrm>
            <a:off x="2392363" y="1420813"/>
            <a:ext cx="685800" cy="4887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2051" name="Picture 42" descr="P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1838" y="4495800"/>
            <a:ext cx="1163637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6" descr="ANd9GcRVd4zSZfndVhVYYwNvhC9HtotCV1dHhlP1gxHYMDf8vsYGhNu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32050"/>
            <a:ext cx="1477963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152400" y="1828800"/>
            <a:ext cx="14668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HAS Server:</a:t>
            </a:r>
          </a:p>
          <a:p>
            <a:r>
              <a:rPr lang="en-US"/>
              <a:t>sliverlight</a:t>
            </a: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6950075" y="3605213"/>
            <a:ext cx="1250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HAS client</a:t>
            </a:r>
          </a:p>
        </p:txBody>
      </p:sp>
      <p:sp>
        <p:nvSpPr>
          <p:cNvPr id="2055" name="Line 14"/>
          <p:cNvSpPr>
            <a:spLocks noChangeShapeType="1"/>
          </p:cNvSpPr>
          <p:nvPr/>
        </p:nvSpPr>
        <p:spPr bwMode="auto">
          <a:xfrm>
            <a:off x="1933575" y="3505200"/>
            <a:ext cx="2630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" name="Text Box 13"/>
          <p:cNvSpPr txBox="1">
            <a:spLocks noChangeArrowheads="1"/>
          </p:cNvSpPr>
          <p:nvPr/>
        </p:nvSpPr>
        <p:spPr bwMode="auto">
          <a:xfrm>
            <a:off x="4953000" y="1447800"/>
            <a:ext cx="23129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Bandwidth Limitation</a:t>
            </a:r>
          </a:p>
          <a:p>
            <a:r>
              <a:rPr lang="en-US"/>
              <a:t>Module</a:t>
            </a:r>
          </a:p>
        </p:txBody>
      </p:sp>
      <p:sp>
        <p:nvSpPr>
          <p:cNvPr id="2057" name="Text Box 29"/>
          <p:cNvSpPr txBox="1">
            <a:spLocks noChangeArrowheads="1"/>
          </p:cNvSpPr>
          <p:nvPr/>
        </p:nvSpPr>
        <p:spPr bwMode="auto">
          <a:xfrm>
            <a:off x="3276600" y="4038600"/>
            <a:ext cx="13081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 video clip: </a:t>
            </a:r>
          </a:p>
          <a:p>
            <a:r>
              <a:rPr lang="en-US" sz="1400"/>
              <a:t>10mins, </a:t>
            </a:r>
          </a:p>
          <a:p>
            <a:r>
              <a:rPr lang="en-US" sz="1400"/>
              <a:t>299 segments</a:t>
            </a:r>
          </a:p>
        </p:txBody>
      </p:sp>
      <p:sp>
        <p:nvSpPr>
          <p:cNvPr id="2058" name="Text Box 28"/>
          <p:cNvSpPr txBox="1">
            <a:spLocks noChangeArrowheads="1"/>
          </p:cNvSpPr>
          <p:nvPr/>
        </p:nvSpPr>
        <p:spPr bwMode="auto">
          <a:xfrm>
            <a:off x="6553200" y="4572000"/>
            <a:ext cx="247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059" name="Line 30"/>
          <p:cNvSpPr>
            <a:spLocks noChangeShapeType="1"/>
          </p:cNvSpPr>
          <p:nvPr/>
        </p:nvSpPr>
        <p:spPr bwMode="auto">
          <a:xfrm flipH="1" flipV="1">
            <a:off x="5080000" y="3281363"/>
            <a:ext cx="0" cy="127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0" name="Line 32"/>
          <p:cNvSpPr>
            <a:spLocks noChangeShapeType="1"/>
          </p:cNvSpPr>
          <p:nvPr/>
        </p:nvSpPr>
        <p:spPr bwMode="auto">
          <a:xfrm>
            <a:off x="5103813" y="4132263"/>
            <a:ext cx="28416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" name="Line 33"/>
          <p:cNvSpPr>
            <a:spLocks noChangeShapeType="1"/>
          </p:cNvSpPr>
          <p:nvPr/>
        </p:nvSpPr>
        <p:spPr bwMode="auto">
          <a:xfrm>
            <a:off x="5381625" y="3243263"/>
            <a:ext cx="6350" cy="889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2" name="Line 34"/>
          <p:cNvSpPr>
            <a:spLocks noChangeShapeType="1"/>
          </p:cNvSpPr>
          <p:nvPr/>
        </p:nvSpPr>
        <p:spPr bwMode="auto">
          <a:xfrm>
            <a:off x="5376863" y="3248025"/>
            <a:ext cx="228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3" name="Line 35"/>
          <p:cNvSpPr>
            <a:spLocks noChangeShapeType="1"/>
          </p:cNvSpPr>
          <p:nvPr/>
        </p:nvSpPr>
        <p:spPr bwMode="auto">
          <a:xfrm flipV="1">
            <a:off x="5607050" y="3243263"/>
            <a:ext cx="0" cy="7080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4" name="Line 36"/>
          <p:cNvSpPr>
            <a:spLocks noChangeShapeType="1"/>
          </p:cNvSpPr>
          <p:nvPr/>
        </p:nvSpPr>
        <p:spPr bwMode="auto">
          <a:xfrm>
            <a:off x="5805488" y="3956050"/>
            <a:ext cx="0" cy="4460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" name="Line 37"/>
          <p:cNvSpPr>
            <a:spLocks noChangeShapeType="1"/>
          </p:cNvSpPr>
          <p:nvPr/>
        </p:nvSpPr>
        <p:spPr bwMode="auto">
          <a:xfrm>
            <a:off x="5815013" y="4400550"/>
            <a:ext cx="64135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" name="Text Box 38"/>
          <p:cNvSpPr txBox="1">
            <a:spLocks noChangeArrowheads="1"/>
          </p:cNvSpPr>
          <p:nvPr/>
        </p:nvSpPr>
        <p:spPr bwMode="auto">
          <a:xfrm>
            <a:off x="4538663" y="31940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bw</a:t>
            </a:r>
          </a:p>
        </p:txBody>
      </p:sp>
      <p:sp>
        <p:nvSpPr>
          <p:cNvPr id="2067" name="Line 39"/>
          <p:cNvSpPr>
            <a:spLocks noChangeShapeType="1"/>
          </p:cNvSpPr>
          <p:nvPr/>
        </p:nvSpPr>
        <p:spPr bwMode="auto">
          <a:xfrm>
            <a:off x="5610225" y="3951288"/>
            <a:ext cx="201613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AutoShape 46"/>
          <p:cNvSpPr>
            <a:spLocks noChangeArrowheads="1"/>
          </p:cNvSpPr>
          <p:nvPr/>
        </p:nvSpPr>
        <p:spPr bwMode="auto">
          <a:xfrm>
            <a:off x="5049838" y="304800"/>
            <a:ext cx="2189162" cy="990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Click Modular </a:t>
            </a:r>
          </a:p>
          <a:p>
            <a:pPr algn="ctr"/>
            <a:r>
              <a:rPr lang="en-US">
                <a:latin typeface="Calibri" pitchFamily="34" charset="0"/>
              </a:rPr>
              <a:t>Router</a:t>
            </a:r>
            <a:endParaRPr lang="nl-NL">
              <a:latin typeface="Calibri" pitchFamily="34" charset="0"/>
            </a:endParaRPr>
          </a:p>
        </p:txBody>
      </p:sp>
      <p:sp>
        <p:nvSpPr>
          <p:cNvPr id="2069" name="Line 50"/>
          <p:cNvSpPr>
            <a:spLocks noChangeShapeType="1"/>
          </p:cNvSpPr>
          <p:nvPr/>
        </p:nvSpPr>
        <p:spPr bwMode="auto">
          <a:xfrm flipV="1">
            <a:off x="4579938" y="4932363"/>
            <a:ext cx="2554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" name="Line 52"/>
          <p:cNvSpPr>
            <a:spLocks noChangeShapeType="1"/>
          </p:cNvSpPr>
          <p:nvPr/>
        </p:nvSpPr>
        <p:spPr bwMode="auto">
          <a:xfrm>
            <a:off x="5073650" y="4552950"/>
            <a:ext cx="170815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1" name="Line 53"/>
          <p:cNvSpPr>
            <a:spLocks noChangeShapeType="1"/>
          </p:cNvSpPr>
          <p:nvPr/>
        </p:nvSpPr>
        <p:spPr bwMode="auto">
          <a:xfrm flipH="1" flipV="1">
            <a:off x="2533650" y="673100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2" name="Line 54"/>
          <p:cNvSpPr>
            <a:spLocks noChangeShapeType="1"/>
          </p:cNvSpPr>
          <p:nvPr/>
        </p:nvSpPr>
        <p:spPr bwMode="auto">
          <a:xfrm flipH="1" flipV="1">
            <a:off x="2819400" y="88265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3" name="Line 55"/>
          <p:cNvSpPr>
            <a:spLocks noChangeShapeType="1"/>
          </p:cNvSpPr>
          <p:nvPr/>
        </p:nvSpPr>
        <p:spPr bwMode="auto">
          <a:xfrm>
            <a:off x="2819400" y="882650"/>
            <a:ext cx="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4" name="Line 56"/>
          <p:cNvSpPr>
            <a:spLocks noChangeShapeType="1"/>
          </p:cNvSpPr>
          <p:nvPr/>
        </p:nvSpPr>
        <p:spPr bwMode="auto">
          <a:xfrm>
            <a:off x="2533650" y="6731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5" name="Line 57"/>
          <p:cNvSpPr>
            <a:spLocks noChangeShapeType="1"/>
          </p:cNvSpPr>
          <p:nvPr/>
        </p:nvSpPr>
        <p:spPr bwMode="auto">
          <a:xfrm>
            <a:off x="2247900" y="1403350"/>
            <a:ext cx="952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6" name="Line 58"/>
          <p:cNvSpPr>
            <a:spLocks noChangeShapeType="1"/>
          </p:cNvSpPr>
          <p:nvPr/>
        </p:nvSpPr>
        <p:spPr bwMode="auto">
          <a:xfrm>
            <a:off x="2247900" y="1403350"/>
            <a:ext cx="0" cy="521493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7" name="Line 59"/>
          <p:cNvSpPr>
            <a:spLocks noChangeShapeType="1"/>
          </p:cNvSpPr>
          <p:nvPr/>
        </p:nvSpPr>
        <p:spPr bwMode="auto">
          <a:xfrm>
            <a:off x="3200400" y="1403350"/>
            <a:ext cx="0" cy="51117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" name="Line 60"/>
          <p:cNvSpPr>
            <a:spLocks noChangeShapeType="1"/>
          </p:cNvSpPr>
          <p:nvPr/>
        </p:nvSpPr>
        <p:spPr bwMode="auto">
          <a:xfrm>
            <a:off x="2247900" y="6515100"/>
            <a:ext cx="952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" name="Line 61"/>
          <p:cNvSpPr>
            <a:spLocks noChangeShapeType="1"/>
          </p:cNvSpPr>
          <p:nvPr/>
        </p:nvSpPr>
        <p:spPr bwMode="auto">
          <a:xfrm>
            <a:off x="2343150" y="987425"/>
            <a:ext cx="3810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0" name="Line 62"/>
          <p:cNvSpPr>
            <a:spLocks noChangeShapeType="1"/>
          </p:cNvSpPr>
          <p:nvPr/>
        </p:nvSpPr>
        <p:spPr bwMode="auto">
          <a:xfrm flipV="1">
            <a:off x="2724150" y="987425"/>
            <a:ext cx="28575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1" name="Line 63"/>
          <p:cNvSpPr>
            <a:spLocks noChangeShapeType="1"/>
          </p:cNvSpPr>
          <p:nvPr/>
        </p:nvSpPr>
        <p:spPr bwMode="auto">
          <a:xfrm>
            <a:off x="5029200" y="68580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" name="Text Box 65"/>
          <p:cNvSpPr txBox="1">
            <a:spLocks noChangeArrowheads="1"/>
          </p:cNvSpPr>
          <p:nvPr/>
        </p:nvSpPr>
        <p:spPr bwMode="auto">
          <a:xfrm>
            <a:off x="6043613" y="4098925"/>
            <a:ext cx="28717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00CC"/>
                </a:solidFill>
                <a:latin typeface="Calibri" pitchFamily="34" charset="0"/>
              </a:rPr>
              <a:t>Microsoft Smooth Streaming</a:t>
            </a:r>
            <a:endParaRPr lang="nl-NL" i="1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54" name="Flowchart: Multidocument 53"/>
          <p:cNvSpPr/>
          <p:nvPr/>
        </p:nvSpPr>
        <p:spPr>
          <a:xfrm>
            <a:off x="76200" y="5029200"/>
            <a:ext cx="1447800" cy="1371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Server Log</a:t>
            </a:r>
          </a:p>
        </p:txBody>
      </p:sp>
      <p:sp>
        <p:nvSpPr>
          <p:cNvPr id="55" name="Flowchart: Multidocument 54"/>
          <p:cNvSpPr/>
          <p:nvPr/>
        </p:nvSpPr>
        <p:spPr>
          <a:xfrm>
            <a:off x="6934200" y="5638800"/>
            <a:ext cx="1447800" cy="10668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Client Log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572000" y="3505200"/>
            <a:ext cx="0" cy="1447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42"/>
          <p:cNvSpPr txBox="1">
            <a:spLocks noChangeArrowheads="1"/>
          </p:cNvSpPr>
          <p:nvPr/>
        </p:nvSpPr>
        <p:spPr bwMode="auto">
          <a:xfrm>
            <a:off x="4959350" y="6335713"/>
            <a:ext cx="1365250" cy="3698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On-line test</a:t>
            </a:r>
          </a:p>
        </p:txBody>
      </p:sp>
      <p:grpSp>
        <p:nvGrpSpPr>
          <p:cNvPr id="3075" name="Group 59"/>
          <p:cNvGrpSpPr>
            <a:grpSpLocks/>
          </p:cNvGrpSpPr>
          <p:nvPr/>
        </p:nvGrpSpPr>
        <p:grpSpPr bwMode="auto">
          <a:xfrm>
            <a:off x="1123950" y="76200"/>
            <a:ext cx="2949575" cy="1143000"/>
            <a:chOff x="1447800" y="76200"/>
            <a:chExt cx="5699556" cy="1295400"/>
          </a:xfrm>
        </p:grpSpPr>
        <p:sp>
          <p:nvSpPr>
            <p:cNvPr id="4" name="Flowchart: Multidocument 3"/>
            <p:cNvSpPr/>
            <p:nvPr/>
          </p:nvSpPr>
          <p:spPr>
            <a:xfrm>
              <a:off x="1447800" y="76200"/>
              <a:ext cx="5561516" cy="129540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39" name="TextBox 4"/>
            <p:cNvSpPr txBox="1">
              <a:spLocks noChangeArrowheads="1"/>
            </p:cNvSpPr>
            <p:nvPr/>
          </p:nvSpPr>
          <p:spPr bwMode="auto">
            <a:xfrm>
              <a:off x="5572078" y="656828"/>
              <a:ext cx="691504" cy="348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S1</a:t>
              </a:r>
            </a:p>
          </p:txBody>
        </p:sp>
        <p:sp>
          <p:nvSpPr>
            <p:cNvPr id="3140" name="TextBox 5"/>
            <p:cNvSpPr txBox="1">
              <a:spLocks noChangeArrowheads="1"/>
            </p:cNvSpPr>
            <p:nvPr/>
          </p:nvSpPr>
          <p:spPr bwMode="auto">
            <a:xfrm>
              <a:off x="6058102" y="397748"/>
              <a:ext cx="691504" cy="348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S2</a:t>
              </a:r>
            </a:p>
          </p:txBody>
        </p:sp>
        <p:sp>
          <p:nvSpPr>
            <p:cNvPr id="3141" name="TextBox 6"/>
            <p:cNvSpPr txBox="1">
              <a:spLocks noChangeArrowheads="1"/>
            </p:cNvSpPr>
            <p:nvPr/>
          </p:nvSpPr>
          <p:spPr bwMode="auto">
            <a:xfrm>
              <a:off x="6455852" y="144379"/>
              <a:ext cx="691504" cy="348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S3</a:t>
              </a:r>
            </a:p>
          </p:txBody>
        </p:sp>
      </p:grpSp>
      <p:sp>
        <p:nvSpPr>
          <p:cNvPr id="3076" name="AutoShape 46"/>
          <p:cNvSpPr>
            <a:spLocks noChangeArrowheads="1"/>
          </p:cNvSpPr>
          <p:nvPr/>
        </p:nvSpPr>
        <p:spPr bwMode="auto">
          <a:xfrm>
            <a:off x="228600" y="5029200"/>
            <a:ext cx="1219200" cy="533400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Calibri" pitchFamily="34" charset="0"/>
              </a:rPr>
              <a:t>Modeling</a:t>
            </a:r>
            <a:endParaRPr lang="nl-NL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32" name="Straight Arrow Connector 31"/>
          <p:cNvCxnSpPr>
            <a:stCxn id="62" idx="2"/>
            <a:endCxn id="53" idx="0"/>
          </p:cNvCxnSpPr>
          <p:nvPr/>
        </p:nvCxnSpPr>
        <p:spPr>
          <a:xfrm>
            <a:off x="6886575" y="1179513"/>
            <a:ext cx="9525" cy="3444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66688" y="3733800"/>
            <a:ext cx="135731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FF0000"/>
                </a:solidFill>
              </a:rPr>
              <a:t>x</a:t>
            </a:r>
            <a:r>
              <a:rPr lang="en-US" sz="1300" baseline="-25000" dirty="0">
                <a:solidFill>
                  <a:srgbClr val="FF0000"/>
                </a:solidFill>
              </a:rPr>
              <a:t>1</a:t>
            </a:r>
            <a:r>
              <a:rPr lang="en-US" sz="1300" dirty="0">
                <a:solidFill>
                  <a:srgbClr val="FF0000"/>
                </a:solidFill>
              </a:rPr>
              <a:t>=[f</a:t>
            </a:r>
            <a:r>
              <a:rPr lang="en-US" sz="1300" baseline="-25000" dirty="0">
                <a:solidFill>
                  <a:srgbClr val="FF0000"/>
                </a:solidFill>
              </a:rPr>
              <a:t>13</a:t>
            </a:r>
            <a:r>
              <a:rPr lang="en-US" sz="1300" dirty="0">
                <a:solidFill>
                  <a:srgbClr val="FF0000"/>
                </a:solidFill>
              </a:rPr>
              <a:t>, f</a:t>
            </a:r>
            <a:r>
              <a:rPr lang="en-US" sz="1300" baseline="-25000" dirty="0">
                <a:solidFill>
                  <a:srgbClr val="FF0000"/>
                </a:solidFill>
              </a:rPr>
              <a:t>15</a:t>
            </a:r>
            <a:r>
              <a:rPr lang="en-US" sz="1300" dirty="0">
                <a:solidFill>
                  <a:srgbClr val="FF0000"/>
                </a:solidFill>
              </a:rPr>
              <a:t>, …]: 0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FF0000"/>
                </a:solidFill>
              </a:rPr>
              <a:t>x</a:t>
            </a:r>
            <a:r>
              <a:rPr lang="en-US" sz="1300" baseline="-25000" dirty="0">
                <a:solidFill>
                  <a:srgbClr val="FF0000"/>
                </a:solidFill>
              </a:rPr>
              <a:t>2</a:t>
            </a:r>
            <a:r>
              <a:rPr lang="en-US" sz="1300" dirty="0">
                <a:solidFill>
                  <a:srgbClr val="FF0000"/>
                </a:solidFill>
              </a:rPr>
              <a:t>=[f</a:t>
            </a:r>
            <a:r>
              <a:rPr lang="en-US" sz="1300" baseline="-25000" dirty="0">
                <a:solidFill>
                  <a:srgbClr val="FF0000"/>
                </a:solidFill>
              </a:rPr>
              <a:t>23</a:t>
            </a:r>
            <a:r>
              <a:rPr lang="en-US" sz="1300" dirty="0">
                <a:solidFill>
                  <a:srgbClr val="FF0000"/>
                </a:solidFill>
              </a:rPr>
              <a:t>, f</a:t>
            </a:r>
            <a:r>
              <a:rPr lang="en-US" sz="1300" baseline="-25000" dirty="0">
                <a:solidFill>
                  <a:srgbClr val="FF0000"/>
                </a:solidFill>
              </a:rPr>
              <a:t>25</a:t>
            </a:r>
            <a:r>
              <a:rPr lang="en-US" sz="1300" dirty="0">
                <a:solidFill>
                  <a:srgbClr val="FF0000"/>
                </a:solidFill>
              </a:rPr>
              <a:t>, …]: 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FF0000"/>
                </a:solidFill>
              </a:rPr>
              <a:t>x</a:t>
            </a:r>
            <a:r>
              <a:rPr lang="en-US" sz="1300" baseline="-25000" dirty="0">
                <a:solidFill>
                  <a:srgbClr val="FF0000"/>
                </a:solidFill>
              </a:rPr>
              <a:t>3</a:t>
            </a:r>
            <a:r>
              <a:rPr lang="en-US" sz="1300" dirty="0">
                <a:solidFill>
                  <a:srgbClr val="FF0000"/>
                </a:solidFill>
              </a:rPr>
              <a:t>=[f</a:t>
            </a:r>
            <a:r>
              <a:rPr lang="en-US" sz="1300" baseline="-25000" dirty="0">
                <a:solidFill>
                  <a:srgbClr val="FF0000"/>
                </a:solidFill>
              </a:rPr>
              <a:t>33</a:t>
            </a:r>
            <a:r>
              <a:rPr lang="en-US" sz="1300" dirty="0">
                <a:solidFill>
                  <a:srgbClr val="FF0000"/>
                </a:solidFill>
              </a:rPr>
              <a:t>, f</a:t>
            </a:r>
            <a:r>
              <a:rPr lang="en-US" sz="1300" baseline="-25000" dirty="0">
                <a:solidFill>
                  <a:srgbClr val="FF0000"/>
                </a:solidFill>
              </a:rPr>
              <a:t>35</a:t>
            </a:r>
            <a:r>
              <a:rPr lang="en-US" sz="1300" dirty="0">
                <a:solidFill>
                  <a:srgbClr val="FF0000"/>
                </a:solidFill>
              </a:rPr>
              <a:t>, …]: 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85800" y="1524000"/>
            <a:ext cx="33528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S1:</a:t>
            </a:r>
            <a:r>
              <a:rPr lang="en-US" b="1" dirty="0">
                <a:solidFill>
                  <a:schemeClr val="tx1"/>
                </a:solidFill>
              </a:rPr>
              <a:t> 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=[f</a:t>
            </a:r>
            <a:r>
              <a:rPr lang="en-US" baseline="-25000" dirty="0">
                <a:solidFill>
                  <a:schemeClr val="tx1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13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14</a:t>
            </a:r>
            <a:r>
              <a:rPr lang="en-US" dirty="0">
                <a:solidFill>
                  <a:schemeClr val="tx1"/>
                </a:solidFill>
              </a:rPr>
              <a:t>…]: (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S2:</a:t>
            </a:r>
            <a:r>
              <a:rPr lang="en-US" b="1" dirty="0">
                <a:solidFill>
                  <a:schemeClr val="tx1"/>
                </a:solidFill>
              </a:rPr>
              <a:t> 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=[f</a:t>
            </a:r>
            <a:r>
              <a:rPr lang="en-US" baseline="-25000" dirty="0">
                <a:solidFill>
                  <a:schemeClr val="tx1"/>
                </a:solidFill>
              </a:rPr>
              <a:t>21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22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23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24</a:t>
            </a:r>
            <a:r>
              <a:rPr lang="en-US" dirty="0">
                <a:solidFill>
                  <a:schemeClr val="tx1"/>
                </a:solidFill>
              </a:rPr>
              <a:t>…]: 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S3:</a:t>
            </a:r>
            <a:r>
              <a:rPr lang="en-US" b="1" dirty="0">
                <a:solidFill>
                  <a:schemeClr val="tx1"/>
                </a:solidFill>
              </a:rPr>
              <a:t> x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=[f</a:t>
            </a:r>
            <a:r>
              <a:rPr lang="en-US" baseline="-25000" dirty="0">
                <a:solidFill>
                  <a:schemeClr val="tx1"/>
                </a:solidFill>
              </a:rPr>
              <a:t>31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32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33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34</a:t>
            </a:r>
            <a:r>
              <a:rPr lang="en-US" dirty="0">
                <a:solidFill>
                  <a:schemeClr val="tx1"/>
                </a:solidFill>
              </a:rPr>
              <a:t>…]: 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Diamond 37"/>
          <p:cNvSpPr/>
          <p:nvPr/>
        </p:nvSpPr>
        <p:spPr>
          <a:xfrm>
            <a:off x="4778375" y="4191000"/>
            <a:ext cx="1393825" cy="6096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FF0000"/>
                </a:solidFill>
              </a:rPr>
              <a:t>Classify</a:t>
            </a:r>
          </a:p>
        </p:txBody>
      </p:sp>
      <p:cxnSp>
        <p:nvCxnSpPr>
          <p:cNvPr id="39" name="Straight Arrow Connector 38"/>
          <p:cNvCxnSpPr>
            <a:stCxn id="38" idx="2"/>
            <a:endCxn id="41" idx="0"/>
          </p:cNvCxnSpPr>
          <p:nvPr/>
        </p:nvCxnSpPr>
        <p:spPr>
          <a:xfrm>
            <a:off x="5475288" y="4800600"/>
            <a:ext cx="1487487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210175" y="5334000"/>
            <a:ext cx="35052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T1: no freeze (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0 </a:t>
            </a:r>
            <a:r>
              <a:rPr lang="en-US" dirty="0">
                <a:solidFill>
                  <a:schemeClr val="accent3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T2: freeze, long freeze 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T3: freeze, multiple freezes 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2" name="Straight Connector 51"/>
          <p:cNvCxnSpPr>
            <a:stCxn id="34" idx="2"/>
            <a:endCxn id="3076" idx="1"/>
          </p:cNvCxnSpPr>
          <p:nvPr/>
        </p:nvCxnSpPr>
        <p:spPr>
          <a:xfrm flipH="1">
            <a:off x="838200" y="4343400"/>
            <a:ext cx="7938" cy="685800"/>
          </a:xfrm>
          <a:prstGeom prst="line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4" name="Group 60"/>
          <p:cNvGrpSpPr>
            <a:grpSpLocks/>
          </p:cNvGrpSpPr>
          <p:nvPr/>
        </p:nvGrpSpPr>
        <p:grpSpPr bwMode="auto">
          <a:xfrm>
            <a:off x="5749925" y="152400"/>
            <a:ext cx="2706688" cy="1066800"/>
            <a:chOff x="1447800" y="76200"/>
            <a:chExt cx="5700292" cy="1295400"/>
          </a:xfrm>
        </p:grpSpPr>
        <p:sp>
          <p:nvSpPr>
            <p:cNvPr id="62" name="Flowchart: Multidocument 61"/>
            <p:cNvSpPr/>
            <p:nvPr/>
          </p:nvSpPr>
          <p:spPr>
            <a:xfrm>
              <a:off x="1447800" y="76200"/>
              <a:ext cx="5559874" cy="129540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35" name="TextBox 62"/>
            <p:cNvSpPr txBox="1">
              <a:spLocks noChangeArrowheads="1"/>
            </p:cNvSpPr>
            <p:nvPr/>
          </p:nvSpPr>
          <p:spPr bwMode="auto">
            <a:xfrm>
              <a:off x="5460769" y="723900"/>
              <a:ext cx="767208" cy="3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T1</a:t>
              </a:r>
            </a:p>
          </p:txBody>
        </p:sp>
        <p:sp>
          <p:nvSpPr>
            <p:cNvPr id="3136" name="TextBox 63"/>
            <p:cNvSpPr txBox="1">
              <a:spLocks noChangeArrowheads="1"/>
            </p:cNvSpPr>
            <p:nvPr/>
          </p:nvSpPr>
          <p:spPr bwMode="auto">
            <a:xfrm>
              <a:off x="6064658" y="343622"/>
              <a:ext cx="767208" cy="3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T2</a:t>
              </a:r>
            </a:p>
          </p:txBody>
        </p:sp>
        <p:sp>
          <p:nvSpPr>
            <p:cNvPr id="3137" name="TextBox 64"/>
            <p:cNvSpPr txBox="1">
              <a:spLocks noChangeArrowheads="1"/>
            </p:cNvSpPr>
            <p:nvPr/>
          </p:nvSpPr>
          <p:spPr bwMode="auto">
            <a:xfrm>
              <a:off x="6380884" y="76200"/>
              <a:ext cx="767208" cy="3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T3</a:t>
              </a:r>
            </a:p>
          </p:txBody>
        </p:sp>
      </p:grpSp>
      <p:sp>
        <p:nvSpPr>
          <p:cNvPr id="3085" name="TextBox 66"/>
          <p:cNvSpPr txBox="1">
            <a:spLocks noChangeArrowheads="1"/>
          </p:cNvSpPr>
          <p:nvPr/>
        </p:nvSpPr>
        <p:spPr bwMode="auto">
          <a:xfrm>
            <a:off x="1524000" y="304800"/>
            <a:ext cx="15525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Training Set:</a:t>
            </a:r>
          </a:p>
          <a:p>
            <a:r>
              <a:rPr lang="en-US">
                <a:latin typeface="Calibri" pitchFamily="34" charset="0"/>
              </a:rPr>
              <a:t>Video sessions</a:t>
            </a:r>
          </a:p>
        </p:txBody>
      </p:sp>
      <p:sp>
        <p:nvSpPr>
          <p:cNvPr id="3086" name="TextBox 67"/>
          <p:cNvSpPr txBox="1">
            <a:spLocks noChangeArrowheads="1"/>
          </p:cNvSpPr>
          <p:nvPr/>
        </p:nvSpPr>
        <p:spPr bwMode="auto">
          <a:xfrm>
            <a:off x="6219825" y="344488"/>
            <a:ext cx="15525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Test Set:</a:t>
            </a:r>
          </a:p>
          <a:p>
            <a:r>
              <a:rPr lang="en-US">
                <a:latin typeface="Calibri" pitchFamily="34" charset="0"/>
              </a:rPr>
              <a:t>Video sessions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838200" y="6172200"/>
            <a:ext cx="381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648200" y="3962400"/>
            <a:ext cx="0" cy="220980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648200" y="3962400"/>
            <a:ext cx="3733800" cy="0"/>
          </a:xfrm>
          <a:prstGeom prst="line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Parallelogram 74"/>
          <p:cNvSpPr/>
          <p:nvPr/>
        </p:nvSpPr>
        <p:spPr>
          <a:xfrm>
            <a:off x="1066800" y="2667000"/>
            <a:ext cx="2590800" cy="609600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Feature evaluation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and selection</a:t>
            </a:r>
          </a:p>
        </p:txBody>
      </p:sp>
      <p:cxnSp>
        <p:nvCxnSpPr>
          <p:cNvPr id="79" name="Straight Arrow Connector 78"/>
          <p:cNvCxnSpPr>
            <a:stCxn id="75" idx="4"/>
            <a:endCxn id="34" idx="0"/>
          </p:cNvCxnSpPr>
          <p:nvPr/>
        </p:nvCxnSpPr>
        <p:spPr>
          <a:xfrm flipH="1">
            <a:off x="846138" y="3276600"/>
            <a:ext cx="1516062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5" idx="2"/>
            <a:endCxn id="75" idx="0"/>
          </p:cNvCxnSpPr>
          <p:nvPr/>
        </p:nvCxnSpPr>
        <p:spPr>
          <a:xfrm>
            <a:off x="2362200" y="2362200"/>
            <a:ext cx="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" idx="2"/>
            <a:endCxn id="35" idx="0"/>
          </p:cNvCxnSpPr>
          <p:nvPr/>
        </p:nvCxnSpPr>
        <p:spPr>
          <a:xfrm flipH="1">
            <a:off x="2362200" y="1176338"/>
            <a:ext cx="0" cy="3476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15" idx="2"/>
            <a:endCxn id="38" idx="0"/>
          </p:cNvCxnSpPr>
          <p:nvPr/>
        </p:nvCxnSpPr>
        <p:spPr>
          <a:xfrm>
            <a:off x="5464175" y="3581400"/>
            <a:ext cx="11113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838200" y="4495800"/>
            <a:ext cx="3733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572000" y="2514600"/>
            <a:ext cx="0" cy="198120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572000" y="2514600"/>
            <a:ext cx="2362200" cy="0"/>
          </a:xfrm>
          <a:prstGeom prst="line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8" name="TextBox 103"/>
          <p:cNvSpPr txBox="1">
            <a:spLocks noChangeArrowheads="1"/>
          </p:cNvSpPr>
          <p:nvPr/>
        </p:nvSpPr>
        <p:spPr bwMode="auto">
          <a:xfrm>
            <a:off x="2590800" y="5715000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Classifiers</a:t>
            </a:r>
          </a:p>
        </p:txBody>
      </p:sp>
      <p:sp>
        <p:nvSpPr>
          <p:cNvPr id="3099" name="TextBox 39"/>
          <p:cNvSpPr txBox="1">
            <a:spLocks noChangeArrowheads="1"/>
          </p:cNvSpPr>
          <p:nvPr/>
        </p:nvSpPr>
        <p:spPr bwMode="auto">
          <a:xfrm>
            <a:off x="2514600" y="6321425"/>
            <a:ext cx="1744663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Off-line training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486400" y="1524000"/>
            <a:ext cx="28194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T1: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 </a:t>
            </a:r>
            <a:r>
              <a:rPr lang="en-US" dirty="0">
                <a:solidFill>
                  <a:schemeClr val="tx1"/>
                </a:solidFill>
              </a:rPr>
              <a:t>=[f</a:t>
            </a:r>
            <a:r>
              <a:rPr lang="en-US" baseline="-25000" dirty="0">
                <a:solidFill>
                  <a:schemeClr val="tx1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13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14</a:t>
            </a:r>
            <a:r>
              <a:rPr lang="en-US" dirty="0">
                <a:solidFill>
                  <a:schemeClr val="tx1"/>
                </a:solidFill>
              </a:rPr>
              <a:t>…]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T2: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=[f</a:t>
            </a:r>
            <a:r>
              <a:rPr lang="en-US" baseline="-25000" dirty="0">
                <a:solidFill>
                  <a:schemeClr val="tx1"/>
                </a:solidFill>
              </a:rPr>
              <a:t>21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22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23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24</a:t>
            </a:r>
            <a:r>
              <a:rPr lang="en-US" dirty="0">
                <a:solidFill>
                  <a:schemeClr val="tx1"/>
                </a:solidFill>
              </a:rPr>
              <a:t>…]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T3: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3 </a:t>
            </a:r>
            <a:r>
              <a:rPr lang="en-US" dirty="0">
                <a:solidFill>
                  <a:schemeClr val="tx1"/>
                </a:solidFill>
              </a:rPr>
              <a:t>=[f</a:t>
            </a:r>
            <a:r>
              <a:rPr lang="en-US" baseline="-25000" dirty="0">
                <a:solidFill>
                  <a:schemeClr val="tx1"/>
                </a:solidFill>
              </a:rPr>
              <a:t>31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32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33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34</a:t>
            </a:r>
            <a:r>
              <a:rPr lang="en-US" dirty="0">
                <a:solidFill>
                  <a:schemeClr val="tx1"/>
                </a:solidFill>
              </a:rPr>
              <a:t>…]</a:t>
            </a:r>
          </a:p>
        </p:txBody>
      </p:sp>
      <p:cxnSp>
        <p:nvCxnSpPr>
          <p:cNvPr id="58" name="Straight Arrow Connector 57"/>
          <p:cNvCxnSpPr>
            <a:endCxn id="115" idx="0"/>
          </p:cNvCxnSpPr>
          <p:nvPr/>
        </p:nvCxnSpPr>
        <p:spPr>
          <a:xfrm flipH="1">
            <a:off x="5464175" y="2667000"/>
            <a:ext cx="1470025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600200" y="3733800"/>
            <a:ext cx="13716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0070C0"/>
                </a:solidFill>
              </a:rPr>
              <a:t>x</a:t>
            </a:r>
            <a:r>
              <a:rPr lang="en-US" sz="1300" baseline="-25000" dirty="0">
                <a:solidFill>
                  <a:srgbClr val="0070C0"/>
                </a:solidFill>
              </a:rPr>
              <a:t>1 </a:t>
            </a:r>
            <a:r>
              <a:rPr lang="en-US" sz="1300" dirty="0">
                <a:solidFill>
                  <a:srgbClr val="0070C0"/>
                </a:solidFill>
              </a:rPr>
              <a:t>=[f</a:t>
            </a:r>
            <a:r>
              <a:rPr lang="en-US" sz="1300" baseline="-25000" dirty="0">
                <a:solidFill>
                  <a:srgbClr val="0070C0"/>
                </a:solidFill>
              </a:rPr>
              <a:t>13</a:t>
            </a:r>
            <a:r>
              <a:rPr lang="en-US" sz="1300" dirty="0">
                <a:solidFill>
                  <a:srgbClr val="0070C0"/>
                </a:solidFill>
              </a:rPr>
              <a:t>, f</a:t>
            </a:r>
            <a:r>
              <a:rPr lang="en-US" sz="1300" baseline="-25000" dirty="0">
                <a:solidFill>
                  <a:srgbClr val="0070C0"/>
                </a:solidFill>
              </a:rPr>
              <a:t>18</a:t>
            </a:r>
            <a:r>
              <a:rPr lang="en-US" sz="1300" dirty="0">
                <a:solidFill>
                  <a:srgbClr val="0070C0"/>
                </a:solidFill>
              </a:rPr>
              <a:t> …]: 0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0070C0"/>
                </a:solidFill>
              </a:rPr>
              <a:t>x</a:t>
            </a:r>
            <a:r>
              <a:rPr lang="en-US" sz="1300" baseline="-25000" dirty="0">
                <a:solidFill>
                  <a:srgbClr val="0070C0"/>
                </a:solidFill>
              </a:rPr>
              <a:t>2 </a:t>
            </a:r>
            <a:r>
              <a:rPr lang="en-US" sz="1300" dirty="0">
                <a:solidFill>
                  <a:srgbClr val="0070C0"/>
                </a:solidFill>
              </a:rPr>
              <a:t>=[f</a:t>
            </a:r>
            <a:r>
              <a:rPr lang="en-US" sz="1300" baseline="-25000" dirty="0">
                <a:solidFill>
                  <a:srgbClr val="0070C0"/>
                </a:solidFill>
              </a:rPr>
              <a:t>23</a:t>
            </a:r>
            <a:r>
              <a:rPr lang="en-US" sz="1300" dirty="0">
                <a:solidFill>
                  <a:srgbClr val="0070C0"/>
                </a:solidFill>
              </a:rPr>
              <a:t>, f</a:t>
            </a:r>
            <a:r>
              <a:rPr lang="en-US" sz="1300" baseline="-25000" dirty="0">
                <a:solidFill>
                  <a:srgbClr val="0070C0"/>
                </a:solidFill>
              </a:rPr>
              <a:t>28</a:t>
            </a:r>
            <a:r>
              <a:rPr lang="en-US" sz="1300" dirty="0">
                <a:solidFill>
                  <a:srgbClr val="0070C0"/>
                </a:solidFill>
              </a:rPr>
              <a:t>…]: 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0070C0"/>
                </a:solidFill>
              </a:rPr>
              <a:t>x</a:t>
            </a:r>
            <a:r>
              <a:rPr lang="en-US" sz="1300" baseline="-25000" dirty="0">
                <a:solidFill>
                  <a:srgbClr val="0070C0"/>
                </a:solidFill>
              </a:rPr>
              <a:t>3 </a:t>
            </a:r>
            <a:r>
              <a:rPr lang="en-US" sz="1300" dirty="0">
                <a:solidFill>
                  <a:srgbClr val="0070C0"/>
                </a:solidFill>
              </a:rPr>
              <a:t>=[f</a:t>
            </a:r>
            <a:r>
              <a:rPr lang="en-US" sz="1300" baseline="-25000" dirty="0">
                <a:solidFill>
                  <a:srgbClr val="0070C0"/>
                </a:solidFill>
              </a:rPr>
              <a:t>33</a:t>
            </a:r>
            <a:r>
              <a:rPr lang="en-US" sz="1300" dirty="0">
                <a:solidFill>
                  <a:srgbClr val="0070C0"/>
                </a:solidFill>
              </a:rPr>
              <a:t>, f</a:t>
            </a:r>
            <a:r>
              <a:rPr lang="en-US" sz="1300" baseline="-25000" dirty="0">
                <a:solidFill>
                  <a:srgbClr val="0070C0"/>
                </a:solidFill>
              </a:rPr>
              <a:t>38</a:t>
            </a:r>
            <a:r>
              <a:rPr lang="en-US" sz="1300" dirty="0">
                <a:solidFill>
                  <a:srgbClr val="0070C0"/>
                </a:solidFill>
              </a:rPr>
              <a:t>…]: 1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048000" y="3733800"/>
            <a:ext cx="13716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US" sz="1300" baseline="-25000" dirty="0">
                <a:solidFill>
                  <a:schemeClr val="accent3">
                    <a:lumMod val="75000"/>
                  </a:schemeClr>
                </a:solidFill>
              </a:rPr>
              <a:t>1 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</a:rPr>
              <a:t>=[f</a:t>
            </a:r>
            <a:r>
              <a:rPr lang="en-US" sz="1300" baseline="-25000" dirty="0">
                <a:solidFill>
                  <a:schemeClr val="accent3">
                    <a:lumMod val="75000"/>
                  </a:schemeClr>
                </a:solidFill>
              </a:rPr>
              <a:t>14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</a:rPr>
              <a:t>, f</a:t>
            </a:r>
            <a:r>
              <a:rPr lang="en-US" sz="1300" baseline="-25000" dirty="0">
                <a:solidFill>
                  <a:schemeClr val="accent3">
                    <a:lumMod val="75000"/>
                  </a:schemeClr>
                </a:solidFill>
              </a:rPr>
              <a:t>17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</a:rPr>
              <a:t> …]: 0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US" sz="1300" baseline="-25000" dirty="0">
                <a:solidFill>
                  <a:schemeClr val="accent3">
                    <a:lumMod val="75000"/>
                  </a:schemeClr>
                </a:solidFill>
              </a:rPr>
              <a:t>2 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</a:rPr>
              <a:t>=[f</a:t>
            </a:r>
            <a:r>
              <a:rPr lang="en-US" sz="1300" baseline="-25000" dirty="0">
                <a:solidFill>
                  <a:schemeClr val="accent3">
                    <a:lumMod val="75000"/>
                  </a:schemeClr>
                </a:solidFill>
              </a:rPr>
              <a:t>24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</a:rPr>
              <a:t>, f</a:t>
            </a:r>
            <a:r>
              <a:rPr lang="en-US" sz="1300" baseline="-25000" dirty="0">
                <a:solidFill>
                  <a:schemeClr val="accent3">
                    <a:lumMod val="75000"/>
                  </a:schemeClr>
                </a:solidFill>
              </a:rPr>
              <a:t>27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</a:rPr>
              <a:t>…]: 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US" sz="1300" baseline="-25000" dirty="0">
                <a:solidFill>
                  <a:schemeClr val="accent3">
                    <a:lumMod val="75000"/>
                  </a:schemeClr>
                </a:solidFill>
              </a:rPr>
              <a:t>3 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</a:rPr>
              <a:t>=[f</a:t>
            </a:r>
            <a:r>
              <a:rPr lang="en-US" sz="1300" baseline="-250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</a:rPr>
              <a:t>, f</a:t>
            </a:r>
            <a:r>
              <a:rPr lang="en-US" sz="1300" baseline="-25000" dirty="0">
                <a:solidFill>
                  <a:schemeClr val="accent3">
                    <a:lumMod val="75000"/>
                  </a:schemeClr>
                </a:solidFill>
              </a:rPr>
              <a:t>27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</a:rPr>
              <a:t>…]: 1</a:t>
            </a:r>
          </a:p>
        </p:txBody>
      </p:sp>
      <p:sp>
        <p:nvSpPr>
          <p:cNvPr id="3104" name="TextBox 55"/>
          <p:cNvSpPr txBox="1">
            <a:spLocks noChangeArrowheads="1"/>
          </p:cNvSpPr>
          <p:nvPr/>
        </p:nvSpPr>
        <p:spPr bwMode="auto">
          <a:xfrm>
            <a:off x="825500" y="4568825"/>
            <a:ext cx="701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Task 1</a:t>
            </a:r>
          </a:p>
        </p:txBody>
      </p:sp>
      <p:sp>
        <p:nvSpPr>
          <p:cNvPr id="3105" name="TextBox 56"/>
          <p:cNvSpPr txBox="1">
            <a:spLocks noChangeArrowheads="1"/>
          </p:cNvSpPr>
          <p:nvPr/>
        </p:nvSpPr>
        <p:spPr bwMode="auto">
          <a:xfrm>
            <a:off x="2209800" y="4568825"/>
            <a:ext cx="701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70C0"/>
                </a:solidFill>
              </a:rPr>
              <a:t>Task 2</a:t>
            </a:r>
          </a:p>
        </p:txBody>
      </p:sp>
      <p:sp>
        <p:nvSpPr>
          <p:cNvPr id="5156" name="TextBox 58"/>
          <p:cNvSpPr txBox="1">
            <a:spLocks noChangeArrowheads="1"/>
          </p:cNvSpPr>
          <p:nvPr/>
        </p:nvSpPr>
        <p:spPr bwMode="auto">
          <a:xfrm>
            <a:off x="3733800" y="4572000"/>
            <a:ext cx="701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3"/>
                </a:solidFill>
              </a:rPr>
              <a:t>Task 3</a:t>
            </a:r>
          </a:p>
        </p:txBody>
      </p:sp>
      <p:sp>
        <p:nvSpPr>
          <p:cNvPr id="3107" name="AutoShape 46"/>
          <p:cNvSpPr>
            <a:spLocks noChangeArrowheads="1"/>
          </p:cNvSpPr>
          <p:nvPr/>
        </p:nvSpPr>
        <p:spPr bwMode="auto">
          <a:xfrm>
            <a:off x="1676400" y="5029200"/>
            <a:ext cx="1219200" cy="533400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70C0"/>
                </a:solidFill>
                <a:latin typeface="Calibri" pitchFamily="34" charset="0"/>
              </a:rPr>
              <a:t>Modeling</a:t>
            </a:r>
            <a:endParaRPr lang="nl-NL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5158" name="AutoShape 46"/>
          <p:cNvSpPr>
            <a:spLocks noChangeArrowheads="1"/>
          </p:cNvSpPr>
          <p:nvPr/>
        </p:nvSpPr>
        <p:spPr bwMode="auto">
          <a:xfrm>
            <a:off x="3124200" y="5029200"/>
            <a:ext cx="1219200" cy="533400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accent3"/>
                </a:solidFill>
                <a:latin typeface="Calibri" pitchFamily="34" charset="0"/>
              </a:rPr>
              <a:t>Modeling</a:t>
            </a:r>
            <a:endParaRPr lang="nl-NL" dirty="0">
              <a:solidFill>
                <a:schemeClr val="accent3"/>
              </a:solidFill>
              <a:latin typeface="Calibri" pitchFamily="34" charset="0"/>
            </a:endParaRPr>
          </a:p>
        </p:txBody>
      </p:sp>
      <p:cxnSp>
        <p:nvCxnSpPr>
          <p:cNvPr id="67" name="Straight Arrow Connector 66"/>
          <p:cNvCxnSpPr>
            <a:stCxn id="3076" idx="3"/>
          </p:cNvCxnSpPr>
          <p:nvPr/>
        </p:nvCxnSpPr>
        <p:spPr>
          <a:xfrm flipH="1">
            <a:off x="838200" y="5562600"/>
            <a:ext cx="0" cy="60960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107" idx="3"/>
          </p:cNvCxnSpPr>
          <p:nvPr/>
        </p:nvCxnSpPr>
        <p:spPr>
          <a:xfrm flipH="1">
            <a:off x="2286000" y="5562600"/>
            <a:ext cx="0" cy="60960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158" idx="3"/>
          </p:cNvCxnSpPr>
          <p:nvPr/>
        </p:nvCxnSpPr>
        <p:spPr>
          <a:xfrm flipH="1">
            <a:off x="3733800" y="5562600"/>
            <a:ext cx="0" cy="60960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5" idx="3"/>
            <a:endCxn id="49" idx="0"/>
          </p:cNvCxnSpPr>
          <p:nvPr/>
        </p:nvCxnSpPr>
        <p:spPr>
          <a:xfrm>
            <a:off x="2286000" y="3276600"/>
            <a:ext cx="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5" idx="3"/>
            <a:endCxn id="54" idx="0"/>
          </p:cNvCxnSpPr>
          <p:nvPr/>
        </p:nvCxnSpPr>
        <p:spPr>
          <a:xfrm>
            <a:off x="2286000" y="3276600"/>
            <a:ext cx="144780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9" idx="2"/>
            <a:endCxn id="3107" idx="1"/>
          </p:cNvCxnSpPr>
          <p:nvPr/>
        </p:nvCxnSpPr>
        <p:spPr>
          <a:xfrm>
            <a:off x="2286000" y="4343400"/>
            <a:ext cx="0" cy="685800"/>
          </a:xfrm>
          <a:prstGeom prst="line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54" idx="2"/>
            <a:endCxn id="5158" idx="1"/>
          </p:cNvCxnSpPr>
          <p:nvPr/>
        </p:nvCxnSpPr>
        <p:spPr>
          <a:xfrm>
            <a:off x="3733800" y="4343400"/>
            <a:ext cx="0" cy="685800"/>
          </a:xfrm>
          <a:prstGeom prst="line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4822825" y="2895600"/>
            <a:ext cx="1281113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FF0000"/>
                </a:solidFill>
              </a:rPr>
              <a:t>x</a:t>
            </a:r>
            <a:r>
              <a:rPr lang="en-US" sz="1400" baseline="-25000" dirty="0">
                <a:solidFill>
                  <a:srgbClr val="FF0000"/>
                </a:solidFill>
              </a:rPr>
              <a:t>1 </a:t>
            </a:r>
            <a:r>
              <a:rPr lang="en-US" sz="1300" dirty="0">
                <a:solidFill>
                  <a:srgbClr val="FF0000"/>
                </a:solidFill>
              </a:rPr>
              <a:t>=[f</a:t>
            </a:r>
            <a:r>
              <a:rPr lang="en-US" sz="1300" baseline="-25000" dirty="0">
                <a:solidFill>
                  <a:srgbClr val="FF0000"/>
                </a:solidFill>
              </a:rPr>
              <a:t>13</a:t>
            </a:r>
            <a:r>
              <a:rPr lang="en-US" sz="1300" dirty="0">
                <a:solidFill>
                  <a:srgbClr val="FF0000"/>
                </a:solidFill>
              </a:rPr>
              <a:t>, f</a:t>
            </a:r>
            <a:r>
              <a:rPr lang="en-US" sz="1300" baseline="-25000" dirty="0">
                <a:solidFill>
                  <a:srgbClr val="FF0000"/>
                </a:solidFill>
              </a:rPr>
              <a:t>15</a:t>
            </a:r>
            <a:r>
              <a:rPr lang="en-US" sz="1300" dirty="0">
                <a:solidFill>
                  <a:srgbClr val="FF0000"/>
                </a:solidFill>
              </a:rPr>
              <a:t>, …]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FF0000"/>
                </a:solidFill>
              </a:rPr>
              <a:t>x</a:t>
            </a:r>
            <a:r>
              <a:rPr lang="en-US" sz="1400" baseline="-25000" dirty="0">
                <a:solidFill>
                  <a:srgbClr val="FF0000"/>
                </a:solidFill>
              </a:rPr>
              <a:t>2 </a:t>
            </a:r>
            <a:r>
              <a:rPr lang="en-US" sz="1300" dirty="0">
                <a:solidFill>
                  <a:srgbClr val="FF0000"/>
                </a:solidFill>
              </a:rPr>
              <a:t>=[f</a:t>
            </a:r>
            <a:r>
              <a:rPr lang="en-US" sz="1300" baseline="-25000" dirty="0">
                <a:solidFill>
                  <a:srgbClr val="FF0000"/>
                </a:solidFill>
              </a:rPr>
              <a:t>23</a:t>
            </a:r>
            <a:r>
              <a:rPr lang="en-US" sz="1300" dirty="0">
                <a:solidFill>
                  <a:srgbClr val="FF0000"/>
                </a:solidFill>
              </a:rPr>
              <a:t>, f</a:t>
            </a:r>
            <a:r>
              <a:rPr lang="en-US" sz="1300" baseline="-25000" dirty="0">
                <a:solidFill>
                  <a:srgbClr val="FF0000"/>
                </a:solidFill>
              </a:rPr>
              <a:t>25</a:t>
            </a:r>
            <a:r>
              <a:rPr lang="en-US" sz="1300" dirty="0">
                <a:solidFill>
                  <a:srgbClr val="FF0000"/>
                </a:solidFill>
              </a:rPr>
              <a:t>, …]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FF0000"/>
                </a:solidFill>
              </a:rPr>
              <a:t>x</a:t>
            </a:r>
            <a:r>
              <a:rPr lang="en-US" sz="1300" baseline="-25000" dirty="0">
                <a:solidFill>
                  <a:srgbClr val="FF0000"/>
                </a:solidFill>
              </a:rPr>
              <a:t>3 </a:t>
            </a:r>
            <a:r>
              <a:rPr lang="en-US" sz="1300" dirty="0">
                <a:solidFill>
                  <a:srgbClr val="FF0000"/>
                </a:solidFill>
              </a:rPr>
              <a:t>=[f</a:t>
            </a:r>
            <a:r>
              <a:rPr lang="en-US" sz="1300" baseline="-25000" dirty="0">
                <a:solidFill>
                  <a:srgbClr val="FF0000"/>
                </a:solidFill>
              </a:rPr>
              <a:t>33</a:t>
            </a:r>
            <a:r>
              <a:rPr lang="en-US" sz="1300" dirty="0">
                <a:solidFill>
                  <a:srgbClr val="FF0000"/>
                </a:solidFill>
              </a:rPr>
              <a:t>, f</a:t>
            </a:r>
            <a:r>
              <a:rPr lang="en-US" sz="1300" baseline="-25000" dirty="0">
                <a:solidFill>
                  <a:srgbClr val="FF0000"/>
                </a:solidFill>
              </a:rPr>
              <a:t>35</a:t>
            </a:r>
            <a:r>
              <a:rPr lang="en-US" sz="1300" dirty="0">
                <a:solidFill>
                  <a:srgbClr val="FF0000"/>
                </a:solidFill>
              </a:rPr>
              <a:t>, …]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6302375" y="2895600"/>
            <a:ext cx="12192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70C0"/>
                </a:solidFill>
              </a:rPr>
              <a:t>x</a:t>
            </a:r>
            <a:r>
              <a:rPr lang="en-US" sz="1400" baseline="-25000" dirty="0">
                <a:solidFill>
                  <a:srgbClr val="0070C0"/>
                </a:solidFill>
              </a:rPr>
              <a:t>1 </a:t>
            </a:r>
            <a:r>
              <a:rPr lang="en-US" sz="1300" dirty="0">
                <a:solidFill>
                  <a:srgbClr val="0070C0"/>
                </a:solidFill>
              </a:rPr>
              <a:t>=[f</a:t>
            </a:r>
            <a:r>
              <a:rPr lang="en-US" sz="1300" baseline="-25000" dirty="0">
                <a:solidFill>
                  <a:srgbClr val="0070C0"/>
                </a:solidFill>
              </a:rPr>
              <a:t>13</a:t>
            </a:r>
            <a:r>
              <a:rPr lang="en-US" sz="1300" dirty="0">
                <a:solidFill>
                  <a:srgbClr val="0070C0"/>
                </a:solidFill>
              </a:rPr>
              <a:t>, f</a:t>
            </a:r>
            <a:r>
              <a:rPr lang="en-US" sz="1300" baseline="-25000" dirty="0">
                <a:solidFill>
                  <a:srgbClr val="0070C0"/>
                </a:solidFill>
              </a:rPr>
              <a:t>18</a:t>
            </a:r>
            <a:r>
              <a:rPr lang="en-US" sz="1300" baseline="30000" dirty="0">
                <a:solidFill>
                  <a:srgbClr val="0070C0"/>
                </a:solidFill>
              </a:rPr>
              <a:t> </a:t>
            </a:r>
            <a:r>
              <a:rPr lang="en-US" sz="1300" dirty="0">
                <a:solidFill>
                  <a:srgbClr val="0070C0"/>
                </a:solidFill>
              </a:rPr>
              <a:t>,…]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70C0"/>
                </a:solidFill>
              </a:rPr>
              <a:t>x</a:t>
            </a:r>
            <a:r>
              <a:rPr lang="en-US" sz="1400" baseline="-25000" dirty="0">
                <a:solidFill>
                  <a:srgbClr val="0070C0"/>
                </a:solidFill>
              </a:rPr>
              <a:t>2 </a:t>
            </a:r>
            <a:r>
              <a:rPr lang="en-US" sz="1300" dirty="0">
                <a:solidFill>
                  <a:srgbClr val="0070C0"/>
                </a:solidFill>
              </a:rPr>
              <a:t>=[f</a:t>
            </a:r>
            <a:r>
              <a:rPr lang="en-US" sz="1300" baseline="-25000" dirty="0">
                <a:solidFill>
                  <a:srgbClr val="0070C0"/>
                </a:solidFill>
              </a:rPr>
              <a:t>23</a:t>
            </a:r>
            <a:r>
              <a:rPr lang="en-US" sz="1300" dirty="0">
                <a:solidFill>
                  <a:srgbClr val="0070C0"/>
                </a:solidFill>
              </a:rPr>
              <a:t>, f</a:t>
            </a:r>
            <a:r>
              <a:rPr lang="en-US" sz="1300" baseline="-25000" dirty="0">
                <a:solidFill>
                  <a:srgbClr val="0070C0"/>
                </a:solidFill>
              </a:rPr>
              <a:t>28</a:t>
            </a:r>
            <a:r>
              <a:rPr lang="en-US" sz="1300" dirty="0">
                <a:solidFill>
                  <a:srgbClr val="0070C0"/>
                </a:solidFill>
              </a:rPr>
              <a:t>, …]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0070C0"/>
                </a:solidFill>
              </a:rPr>
              <a:t>x</a:t>
            </a:r>
            <a:r>
              <a:rPr lang="en-US" sz="1300" baseline="-25000" dirty="0">
                <a:solidFill>
                  <a:srgbClr val="0070C0"/>
                </a:solidFill>
              </a:rPr>
              <a:t>3 </a:t>
            </a:r>
            <a:r>
              <a:rPr lang="en-US" sz="1300" dirty="0">
                <a:solidFill>
                  <a:srgbClr val="0070C0"/>
                </a:solidFill>
              </a:rPr>
              <a:t>=[f</a:t>
            </a:r>
            <a:r>
              <a:rPr lang="en-US" sz="1300" baseline="-25000" dirty="0">
                <a:solidFill>
                  <a:srgbClr val="0070C0"/>
                </a:solidFill>
              </a:rPr>
              <a:t>33</a:t>
            </a:r>
            <a:r>
              <a:rPr lang="en-US" sz="1300" dirty="0">
                <a:solidFill>
                  <a:srgbClr val="0070C0"/>
                </a:solidFill>
              </a:rPr>
              <a:t>, f</a:t>
            </a:r>
            <a:r>
              <a:rPr lang="en-US" sz="1300" baseline="-25000" dirty="0">
                <a:solidFill>
                  <a:srgbClr val="0070C0"/>
                </a:solidFill>
              </a:rPr>
              <a:t>38</a:t>
            </a:r>
            <a:r>
              <a:rPr lang="en-US" sz="1300" dirty="0">
                <a:solidFill>
                  <a:srgbClr val="0070C0"/>
                </a:solidFill>
              </a:rPr>
              <a:t>, …]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7767638" y="2895600"/>
            <a:ext cx="1252537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3"/>
                </a:solidFill>
              </a:rPr>
              <a:t>x</a:t>
            </a:r>
            <a:r>
              <a:rPr lang="en-US" sz="1400" baseline="-25000" dirty="0">
                <a:solidFill>
                  <a:schemeClr val="accent3"/>
                </a:solidFill>
              </a:rPr>
              <a:t>1 </a:t>
            </a:r>
            <a:r>
              <a:rPr lang="en-US" sz="1300" dirty="0">
                <a:solidFill>
                  <a:schemeClr val="accent3"/>
                </a:solidFill>
              </a:rPr>
              <a:t>=[f</a:t>
            </a:r>
            <a:r>
              <a:rPr lang="en-US" sz="1300" baseline="-25000" dirty="0">
                <a:solidFill>
                  <a:schemeClr val="accent3"/>
                </a:solidFill>
              </a:rPr>
              <a:t>14</a:t>
            </a:r>
            <a:r>
              <a:rPr lang="en-US" sz="1300" dirty="0">
                <a:solidFill>
                  <a:schemeClr val="accent3"/>
                </a:solidFill>
              </a:rPr>
              <a:t>, f</a:t>
            </a:r>
            <a:r>
              <a:rPr lang="en-US" sz="1300" baseline="-25000" dirty="0">
                <a:solidFill>
                  <a:schemeClr val="accent3"/>
                </a:solidFill>
              </a:rPr>
              <a:t>17</a:t>
            </a:r>
            <a:r>
              <a:rPr lang="en-US" sz="1300" dirty="0">
                <a:solidFill>
                  <a:schemeClr val="accent3"/>
                </a:solidFill>
              </a:rPr>
              <a:t>, …]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3"/>
                </a:solidFill>
              </a:rPr>
              <a:t>x</a:t>
            </a:r>
            <a:r>
              <a:rPr lang="en-US" sz="1400" baseline="-25000" dirty="0">
                <a:solidFill>
                  <a:schemeClr val="accent3"/>
                </a:solidFill>
              </a:rPr>
              <a:t>2 </a:t>
            </a:r>
            <a:r>
              <a:rPr lang="en-US" sz="1300" dirty="0">
                <a:solidFill>
                  <a:schemeClr val="accent3"/>
                </a:solidFill>
              </a:rPr>
              <a:t>=[f</a:t>
            </a:r>
            <a:r>
              <a:rPr lang="en-US" sz="1300" baseline="-25000" dirty="0">
                <a:solidFill>
                  <a:schemeClr val="accent3"/>
                </a:solidFill>
              </a:rPr>
              <a:t>24</a:t>
            </a:r>
            <a:r>
              <a:rPr lang="en-US" sz="1300" dirty="0">
                <a:solidFill>
                  <a:schemeClr val="accent3"/>
                </a:solidFill>
              </a:rPr>
              <a:t>, f</a:t>
            </a:r>
            <a:r>
              <a:rPr lang="en-US" sz="1300" baseline="-25000" dirty="0">
                <a:solidFill>
                  <a:schemeClr val="accent3"/>
                </a:solidFill>
              </a:rPr>
              <a:t>27</a:t>
            </a:r>
            <a:r>
              <a:rPr lang="en-US" sz="1300" dirty="0">
                <a:solidFill>
                  <a:schemeClr val="accent3"/>
                </a:solidFill>
              </a:rPr>
              <a:t>, …]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chemeClr val="accent3"/>
                </a:solidFill>
              </a:rPr>
              <a:t>x</a:t>
            </a:r>
            <a:r>
              <a:rPr lang="en-US" sz="1300" baseline="-25000" dirty="0">
                <a:solidFill>
                  <a:schemeClr val="accent3"/>
                </a:solidFill>
              </a:rPr>
              <a:t>3 </a:t>
            </a:r>
            <a:r>
              <a:rPr lang="en-US" sz="1300" dirty="0">
                <a:solidFill>
                  <a:schemeClr val="accent3"/>
                </a:solidFill>
              </a:rPr>
              <a:t>=[f</a:t>
            </a:r>
            <a:r>
              <a:rPr lang="en-US" sz="1300" baseline="-25000" dirty="0">
                <a:solidFill>
                  <a:schemeClr val="accent3"/>
                </a:solidFill>
              </a:rPr>
              <a:t>34</a:t>
            </a:r>
            <a:r>
              <a:rPr lang="en-US" sz="1300" dirty="0">
                <a:solidFill>
                  <a:schemeClr val="accent3"/>
                </a:solidFill>
              </a:rPr>
              <a:t>, f</a:t>
            </a:r>
            <a:r>
              <a:rPr lang="en-US" sz="1300" baseline="-25000" dirty="0">
                <a:solidFill>
                  <a:schemeClr val="accent3"/>
                </a:solidFill>
              </a:rPr>
              <a:t>27</a:t>
            </a:r>
            <a:r>
              <a:rPr lang="en-US" sz="1300" dirty="0">
                <a:solidFill>
                  <a:schemeClr val="accent3"/>
                </a:solidFill>
              </a:rPr>
              <a:t>, …]</a:t>
            </a:r>
          </a:p>
        </p:txBody>
      </p:sp>
      <p:cxnSp>
        <p:nvCxnSpPr>
          <p:cNvPr id="128" name="Straight Connector 127"/>
          <p:cNvCxnSpPr>
            <a:stCxn id="53" idx="2"/>
            <a:endCxn id="117" idx="0"/>
          </p:cNvCxnSpPr>
          <p:nvPr/>
        </p:nvCxnSpPr>
        <p:spPr>
          <a:xfrm>
            <a:off x="6896100" y="2362200"/>
            <a:ext cx="15875" cy="533400"/>
          </a:xfrm>
          <a:prstGeom prst="line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18" idx="0"/>
          </p:cNvCxnSpPr>
          <p:nvPr/>
        </p:nvCxnSpPr>
        <p:spPr>
          <a:xfrm>
            <a:off x="6962775" y="2667000"/>
            <a:ext cx="1431925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7" idx="2"/>
            <a:endCxn id="157" idx="0"/>
          </p:cNvCxnSpPr>
          <p:nvPr/>
        </p:nvCxnSpPr>
        <p:spPr>
          <a:xfrm>
            <a:off x="6911975" y="3581400"/>
            <a:ext cx="30163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18" idx="2"/>
            <a:endCxn id="160" idx="0"/>
          </p:cNvCxnSpPr>
          <p:nvPr/>
        </p:nvCxnSpPr>
        <p:spPr>
          <a:xfrm flipH="1">
            <a:off x="8393113" y="3581400"/>
            <a:ext cx="1587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Diamond 156"/>
          <p:cNvSpPr/>
          <p:nvPr/>
        </p:nvSpPr>
        <p:spPr>
          <a:xfrm>
            <a:off x="6245225" y="4191000"/>
            <a:ext cx="1392238" cy="6096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0070C0"/>
                </a:solidFill>
              </a:rPr>
              <a:t>Classify</a:t>
            </a:r>
          </a:p>
        </p:txBody>
      </p:sp>
      <p:sp>
        <p:nvSpPr>
          <p:cNvPr id="160" name="Diamond 159"/>
          <p:cNvSpPr/>
          <p:nvPr/>
        </p:nvSpPr>
        <p:spPr>
          <a:xfrm>
            <a:off x="7696200" y="4191000"/>
            <a:ext cx="1393825" cy="6096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chemeClr val="accent3"/>
                </a:solidFill>
              </a:rPr>
              <a:t>Classify</a:t>
            </a:r>
          </a:p>
        </p:txBody>
      </p:sp>
      <p:cxnSp>
        <p:nvCxnSpPr>
          <p:cNvPr id="161" name="Straight Arrow Connector 160"/>
          <p:cNvCxnSpPr>
            <a:stCxn id="157" idx="2"/>
            <a:endCxn id="41" idx="0"/>
          </p:cNvCxnSpPr>
          <p:nvPr/>
        </p:nvCxnSpPr>
        <p:spPr>
          <a:xfrm>
            <a:off x="6942138" y="4800600"/>
            <a:ext cx="20637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60" idx="2"/>
            <a:endCxn id="41" idx="0"/>
          </p:cNvCxnSpPr>
          <p:nvPr/>
        </p:nvCxnSpPr>
        <p:spPr>
          <a:xfrm flipH="1">
            <a:off x="6962775" y="4800600"/>
            <a:ext cx="1430338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4724400" y="3962400"/>
            <a:ext cx="762000" cy="0"/>
          </a:xfrm>
          <a:prstGeom prst="line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6181725" y="3962400"/>
            <a:ext cx="762000" cy="0"/>
          </a:xfrm>
          <a:prstGeom prst="line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9" name="TextBox 172"/>
          <p:cNvSpPr txBox="1">
            <a:spLocks noChangeArrowheads="1"/>
          </p:cNvSpPr>
          <p:nvPr/>
        </p:nvSpPr>
        <p:spPr bwMode="auto">
          <a:xfrm>
            <a:off x="5410200" y="3578225"/>
            <a:ext cx="701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Task 1</a:t>
            </a:r>
          </a:p>
        </p:txBody>
      </p:sp>
      <p:sp>
        <p:nvSpPr>
          <p:cNvPr id="3130" name="TextBox 184"/>
          <p:cNvSpPr txBox="1">
            <a:spLocks noChangeArrowheads="1"/>
          </p:cNvSpPr>
          <p:nvPr/>
        </p:nvSpPr>
        <p:spPr bwMode="auto">
          <a:xfrm>
            <a:off x="6858000" y="3581400"/>
            <a:ext cx="701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70C0"/>
                </a:solidFill>
              </a:rPr>
              <a:t>Task 2</a:t>
            </a:r>
          </a:p>
        </p:txBody>
      </p:sp>
      <p:sp>
        <p:nvSpPr>
          <p:cNvPr id="5181" name="TextBox 185"/>
          <p:cNvSpPr txBox="1">
            <a:spLocks noChangeArrowheads="1"/>
          </p:cNvSpPr>
          <p:nvPr/>
        </p:nvSpPr>
        <p:spPr bwMode="auto">
          <a:xfrm>
            <a:off x="8382000" y="3581400"/>
            <a:ext cx="701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3"/>
                </a:solidFill>
              </a:rPr>
              <a:t>Task 3</a:t>
            </a:r>
          </a:p>
        </p:txBody>
      </p:sp>
      <p:sp>
        <p:nvSpPr>
          <p:cNvPr id="3132" name="TextBox 70"/>
          <p:cNvSpPr txBox="1">
            <a:spLocks noChangeArrowheads="1"/>
          </p:cNvSpPr>
          <p:nvPr/>
        </p:nvSpPr>
        <p:spPr bwMode="auto">
          <a:xfrm>
            <a:off x="2451100" y="1143000"/>
            <a:ext cx="2044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Feature extraction</a:t>
            </a:r>
          </a:p>
        </p:txBody>
      </p:sp>
      <p:sp>
        <p:nvSpPr>
          <p:cNvPr id="3133" name="TextBox 73"/>
          <p:cNvSpPr txBox="1">
            <a:spLocks noChangeArrowheads="1"/>
          </p:cNvSpPr>
          <p:nvPr/>
        </p:nvSpPr>
        <p:spPr bwMode="auto">
          <a:xfrm>
            <a:off x="6934200" y="1143000"/>
            <a:ext cx="2044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Feature extraction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762000" y="4648200"/>
            <a:ext cx="7239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3000" y="838200"/>
            <a:ext cx="304800" cy="381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3200400"/>
            <a:ext cx="304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434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6096000" y="4648200"/>
            <a:ext cx="3048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62000" y="304800"/>
            <a:ext cx="0" cy="434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67000" y="1981200"/>
            <a:ext cx="304800" cy="1219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43400" y="3200400"/>
            <a:ext cx="3048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0" y="3505200"/>
            <a:ext cx="3048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762000" y="838200"/>
            <a:ext cx="381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2" idx="0"/>
          </p:cNvCxnSpPr>
          <p:nvPr/>
        </p:nvCxnSpPr>
        <p:spPr>
          <a:xfrm>
            <a:off x="762000" y="1981200"/>
            <a:ext cx="2057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3" idx="0"/>
          </p:cNvCxnSpPr>
          <p:nvPr/>
        </p:nvCxnSpPr>
        <p:spPr>
          <a:xfrm>
            <a:off x="762000" y="3200400"/>
            <a:ext cx="3733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2000" y="3505200"/>
            <a:ext cx="5410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1" name="TextBox 22"/>
          <p:cNvSpPr txBox="1">
            <a:spLocks noChangeArrowheads="1"/>
          </p:cNvSpPr>
          <p:nvPr/>
        </p:nvSpPr>
        <p:spPr bwMode="auto">
          <a:xfrm>
            <a:off x="6934200" y="4191000"/>
            <a:ext cx="1531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Play-out time</a:t>
            </a:r>
          </a:p>
        </p:txBody>
      </p:sp>
      <p:sp>
        <p:nvSpPr>
          <p:cNvPr id="4112" name="TextBox 23"/>
          <p:cNvSpPr txBox="1">
            <a:spLocks noChangeArrowheads="1"/>
          </p:cNvSpPr>
          <p:nvPr/>
        </p:nvSpPr>
        <p:spPr bwMode="auto">
          <a:xfrm>
            <a:off x="914400" y="304800"/>
            <a:ext cx="2732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Client Buffer Filling Level</a:t>
            </a:r>
          </a:p>
        </p:txBody>
      </p:sp>
      <p:sp>
        <p:nvSpPr>
          <p:cNvPr id="4113" name="TextBox 24"/>
          <p:cNvSpPr txBox="1">
            <a:spLocks noChangeArrowheads="1"/>
          </p:cNvSpPr>
          <p:nvPr/>
        </p:nvSpPr>
        <p:spPr bwMode="auto">
          <a:xfrm>
            <a:off x="128588" y="685800"/>
            <a:ext cx="5572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20s</a:t>
            </a:r>
          </a:p>
        </p:txBody>
      </p:sp>
      <p:sp>
        <p:nvSpPr>
          <p:cNvPr id="4114" name="TextBox 25"/>
          <p:cNvSpPr txBox="1">
            <a:spLocks noChangeArrowheads="1"/>
          </p:cNvSpPr>
          <p:nvPr/>
        </p:nvSpPr>
        <p:spPr bwMode="auto">
          <a:xfrm>
            <a:off x="76200" y="1839913"/>
            <a:ext cx="5572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14s</a:t>
            </a:r>
          </a:p>
        </p:txBody>
      </p:sp>
      <p:sp>
        <p:nvSpPr>
          <p:cNvPr id="4115" name="TextBox 26"/>
          <p:cNvSpPr txBox="1">
            <a:spLocks noChangeArrowheads="1"/>
          </p:cNvSpPr>
          <p:nvPr/>
        </p:nvSpPr>
        <p:spPr bwMode="auto">
          <a:xfrm>
            <a:off x="152400" y="2971800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8s</a:t>
            </a:r>
          </a:p>
        </p:txBody>
      </p:sp>
      <p:sp>
        <p:nvSpPr>
          <p:cNvPr id="4116" name="TextBox 27"/>
          <p:cNvSpPr txBox="1">
            <a:spLocks noChangeArrowheads="1"/>
          </p:cNvSpPr>
          <p:nvPr/>
        </p:nvSpPr>
        <p:spPr bwMode="auto">
          <a:xfrm>
            <a:off x="152400" y="3287713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6s</a:t>
            </a:r>
          </a:p>
        </p:txBody>
      </p:sp>
      <p:sp>
        <p:nvSpPr>
          <p:cNvPr id="4117" name="TextBox 28"/>
          <p:cNvSpPr txBox="1">
            <a:spLocks noChangeArrowheads="1"/>
          </p:cNvSpPr>
          <p:nvPr/>
        </p:nvSpPr>
        <p:spPr bwMode="auto">
          <a:xfrm>
            <a:off x="1066800" y="4800600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0s</a:t>
            </a:r>
          </a:p>
        </p:txBody>
      </p:sp>
      <p:sp>
        <p:nvSpPr>
          <p:cNvPr id="4118" name="TextBox 29"/>
          <p:cNvSpPr txBox="1">
            <a:spLocks noChangeArrowheads="1"/>
          </p:cNvSpPr>
          <p:nvPr/>
        </p:nvSpPr>
        <p:spPr bwMode="auto">
          <a:xfrm>
            <a:off x="2514600" y="4800600"/>
            <a:ext cx="557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12s</a:t>
            </a:r>
          </a:p>
        </p:txBody>
      </p:sp>
      <p:sp>
        <p:nvSpPr>
          <p:cNvPr id="4119" name="TextBox 30"/>
          <p:cNvSpPr txBox="1">
            <a:spLocks noChangeArrowheads="1"/>
          </p:cNvSpPr>
          <p:nvPr/>
        </p:nvSpPr>
        <p:spPr bwMode="auto">
          <a:xfrm>
            <a:off x="4191000" y="4800600"/>
            <a:ext cx="557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24s</a:t>
            </a:r>
          </a:p>
        </p:txBody>
      </p:sp>
      <p:sp>
        <p:nvSpPr>
          <p:cNvPr id="4120" name="TextBox 31"/>
          <p:cNvSpPr txBox="1">
            <a:spLocks noChangeArrowheads="1"/>
          </p:cNvSpPr>
          <p:nvPr/>
        </p:nvSpPr>
        <p:spPr bwMode="auto">
          <a:xfrm>
            <a:off x="5614988" y="4811713"/>
            <a:ext cx="5572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36s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3048000" y="1981200"/>
            <a:ext cx="1524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22" name="TextBox 33"/>
          <p:cNvSpPr txBox="1">
            <a:spLocks noChangeArrowheads="1"/>
          </p:cNvSpPr>
          <p:nvPr/>
        </p:nvSpPr>
        <p:spPr bwMode="auto">
          <a:xfrm>
            <a:off x="3276600" y="2438400"/>
            <a:ext cx="190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6s New segment</a:t>
            </a:r>
          </a:p>
        </p:txBody>
      </p:sp>
      <p:sp>
        <p:nvSpPr>
          <p:cNvPr id="4123" name="TextBox 35"/>
          <p:cNvSpPr txBox="1">
            <a:spLocks noChangeArrowheads="1"/>
          </p:cNvSpPr>
          <p:nvPr/>
        </p:nvSpPr>
        <p:spPr bwMode="auto">
          <a:xfrm>
            <a:off x="6629400" y="4908550"/>
            <a:ext cx="1133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4s freeze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6400800" y="4648200"/>
            <a:ext cx="2286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762000" y="4343400"/>
            <a:ext cx="3733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6" name="TextBox 38"/>
          <p:cNvSpPr txBox="1">
            <a:spLocks noChangeArrowheads="1"/>
          </p:cNvSpPr>
          <p:nvPr/>
        </p:nvSpPr>
        <p:spPr bwMode="auto">
          <a:xfrm>
            <a:off x="152400" y="4125913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2s</a:t>
            </a:r>
          </a:p>
        </p:txBody>
      </p:sp>
      <p:sp>
        <p:nvSpPr>
          <p:cNvPr id="31" name="Right Brace 30"/>
          <p:cNvSpPr/>
          <p:nvPr/>
        </p:nvSpPr>
        <p:spPr>
          <a:xfrm>
            <a:off x="4724400" y="3200400"/>
            <a:ext cx="153988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28" name="TextBox 33"/>
          <p:cNvSpPr txBox="1">
            <a:spLocks noChangeArrowheads="1"/>
          </p:cNvSpPr>
          <p:nvPr/>
        </p:nvSpPr>
        <p:spPr bwMode="auto">
          <a:xfrm>
            <a:off x="4954588" y="3429000"/>
            <a:ext cx="10699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6s New </a:t>
            </a:r>
          </a:p>
          <a:p>
            <a:r>
              <a:rPr lang="en-US"/>
              <a:t>segment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2400" y="4648200"/>
            <a:ext cx="685800" cy="0"/>
          </a:xfrm>
          <a:prstGeom prst="straightConnector1">
            <a:avLst/>
          </a:prstGeom>
          <a:ln w="381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4343400" cy="6172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1400" smtClean="0"/>
              <a:t>192.168.3.102 - - [03/Apr/2014:07:08:42 +0200] "GET /Big_Buck_Bunny/Big Buck Bunny.ism?Manifest HTTP/1.1" 200 58916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/>
              <a:t>192.168.3.102 - - [03/Apr/2014:07:08:43 +0200] "GET /Big_Buck_Bunny/Big Buck Bunny.ism?QualityLevels(300000)&amp;Fragments(video=0) HTTP/1.1" 200 73266</a:t>
            </a:r>
          </a:p>
          <a:p>
            <a:pPr eaLnBrk="1" hangingPunct="1">
              <a:buFont typeface="Arial" charset="0"/>
              <a:buNone/>
            </a:pPr>
            <a:endParaRPr lang="en-US" sz="1400" smtClean="0"/>
          </a:p>
          <a:p>
            <a:pPr eaLnBrk="1" hangingPunct="1">
              <a:buFont typeface="Arial" charset="0"/>
              <a:buNone/>
            </a:pPr>
            <a:r>
              <a:rPr lang="en-US" sz="1400" smtClean="0"/>
              <a:t>192.168.3.102 - - [03/Apr/2014:07:08:45 +0200] "GET /Big_Buck_Bunny/Big Buck Bunny.ism?QualityLevels(300000)&amp;Fragments(video=20000000) HTTP/1.1" 200 67896</a:t>
            </a:r>
          </a:p>
          <a:p>
            <a:pPr eaLnBrk="1" hangingPunct="1">
              <a:buFont typeface="Arial" charset="0"/>
              <a:buNone/>
            </a:pPr>
            <a:endParaRPr lang="en-US" sz="1400" smtClean="0"/>
          </a:p>
          <a:p>
            <a:pPr eaLnBrk="1" hangingPunct="1">
              <a:buFont typeface="Arial" charset="0"/>
              <a:buNone/>
            </a:pPr>
            <a:r>
              <a:rPr lang="en-US" sz="1400" smtClean="0"/>
              <a:t>192.168.3.102 - - [03/Apr/2014:07:08:46 +0200] "GET /Big_Buck_Bunny/Big Buck Bunny.ism?QualityLevels(300000)&amp;Fragments(video=40000000) HTTP/1.1" 200 83951</a:t>
            </a:r>
          </a:p>
          <a:p>
            <a:pPr eaLnBrk="1" hangingPunct="1">
              <a:buFont typeface="Arial" charset="0"/>
              <a:buNone/>
            </a:pPr>
            <a:endParaRPr lang="en-US" sz="1400" smtClean="0"/>
          </a:p>
          <a:p>
            <a:pPr eaLnBrk="1" hangingPunct="1">
              <a:buFont typeface="Arial" charset="0"/>
              <a:buNone/>
            </a:pPr>
            <a:r>
              <a:rPr lang="en-US" sz="1400" smtClean="0"/>
              <a:t>192.168.3.102 - - [03/Apr/2014:07:08:48 +0200] "GET /Big_Buck_Bunny/Big Buck Bunny.ism?QualityLevels(300000)&amp;Fragments(video=60000000) HTTP/1.1" 200 80568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/>
              <a:t>…</a:t>
            </a:r>
          </a:p>
          <a:p>
            <a:pPr eaLnBrk="1" hangingPunct="1"/>
            <a:endParaRPr lang="en-US" sz="140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19600" y="228600"/>
            <a:ext cx="4648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0" rIns="0" bIns="0"/>
          <a:lstStyle/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</a:t>
            </a:r>
            <a:r>
              <a:rPr lang="en-US" sz="1400" dirty="0" err="1"/>
              <a:t>SmoothStream</a:t>
            </a:r>
            <a:r>
              <a:rPr lang="en-US" sz="1400" dirty="0"/>
              <a:t>-heuristic] received 58916 bytes</a:t>
            </a:r>
          </a:p>
          <a:p>
            <a:pPr>
              <a:defRPr/>
            </a:pPr>
            <a:r>
              <a:rPr lang="en-US" sz="1400" dirty="0"/>
              <a:t>[2014/4/3 6:8:32 heuristic] request segment [1/0] at time 0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/</a:t>
            </a:r>
            <a:r>
              <a:rPr lang="en-US" sz="1400" dirty="0" err="1"/>
              <a:t>QualityLevels</a:t>
            </a:r>
            <a:r>
              <a:rPr lang="en-US" sz="1400" dirty="0"/>
              <a:t>( 300000 )/Fragments(video= 0 )</a:t>
            </a:r>
          </a:p>
          <a:p>
            <a:pPr>
              <a:defRPr/>
            </a:pPr>
            <a:r>
              <a:rPr lang="en-US" sz="1400" dirty="0"/>
              <a:t>[</a:t>
            </a:r>
            <a:r>
              <a:rPr lang="en-US" sz="1400" dirty="0" err="1"/>
              <a:t>SmoothStream</a:t>
            </a:r>
            <a:r>
              <a:rPr lang="en-US" sz="1400" dirty="0"/>
              <a:t>-heuristic] perceived BW = 666.055 Kbps</a:t>
            </a:r>
          </a:p>
          <a:p>
            <a:pPr>
              <a:defRPr/>
            </a:pPr>
            <a:r>
              <a:rPr lang="en-US" sz="1400" dirty="0"/>
              <a:t> </a:t>
            </a:r>
          </a:p>
          <a:p>
            <a:pPr>
              <a:defRPr/>
            </a:pPr>
            <a:r>
              <a:rPr lang="en-US" sz="1400" dirty="0"/>
              <a:t> </a:t>
            </a:r>
          </a:p>
          <a:p>
            <a:pPr>
              <a:defRPr/>
            </a:pPr>
            <a:r>
              <a:rPr lang="en-US" sz="1400" dirty="0"/>
              <a:t>[heuristic] new </a:t>
            </a:r>
            <a:r>
              <a:rPr lang="en-US" sz="1400" dirty="0" err="1"/>
              <a:t>ql</a:t>
            </a:r>
            <a:r>
              <a:rPr lang="en-US" sz="1400" dirty="0"/>
              <a:t> = 1 buffer = 2 tot-</a:t>
            </a:r>
            <a:r>
              <a:rPr lang="en-US" sz="1400" dirty="0" err="1"/>
              <a:t>freezetime</a:t>
            </a:r>
            <a:r>
              <a:rPr lang="en-US" sz="1400" dirty="0"/>
              <a:t> = 0.885</a:t>
            </a:r>
          </a:p>
          <a:p>
            <a:pPr>
              <a:defRPr/>
            </a:pPr>
            <a:r>
              <a:rPr lang="en-US" sz="1400" dirty="0"/>
              <a:t>/</a:t>
            </a:r>
            <a:r>
              <a:rPr lang="en-US" sz="1400" dirty="0" err="1"/>
              <a:t>QualityLevels</a:t>
            </a:r>
            <a:r>
              <a:rPr lang="en-US" sz="1400" dirty="0"/>
              <a:t>( 300000 )/Fragments(video= 20000000 )</a:t>
            </a:r>
          </a:p>
          <a:p>
            <a:pPr>
              <a:defRPr/>
            </a:pPr>
            <a:r>
              <a:rPr lang="en-US" sz="1400" dirty="0"/>
              <a:t>[</a:t>
            </a:r>
            <a:r>
              <a:rPr lang="en-US" sz="1400" dirty="0" err="1"/>
              <a:t>SmoothStream</a:t>
            </a:r>
            <a:r>
              <a:rPr lang="en-US" sz="1400" dirty="0"/>
              <a:t>-heuristic] perceived BW = 416.221 Kbps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[heuristic] new </a:t>
            </a:r>
            <a:r>
              <a:rPr lang="en-US" sz="1400" dirty="0" err="1"/>
              <a:t>ql</a:t>
            </a:r>
            <a:r>
              <a:rPr lang="en-US" sz="1400" dirty="0"/>
              <a:t> = 1 buffer = 2.684 tot-</a:t>
            </a:r>
            <a:r>
              <a:rPr lang="en-US" sz="1400" dirty="0" err="1"/>
              <a:t>freezetime</a:t>
            </a:r>
            <a:r>
              <a:rPr lang="en-US" sz="1400" dirty="0"/>
              <a:t> = 0.885</a:t>
            </a:r>
          </a:p>
          <a:p>
            <a:pPr>
              <a:defRPr/>
            </a:pPr>
            <a:r>
              <a:rPr lang="en-US" sz="1400" dirty="0"/>
              <a:t>/</a:t>
            </a:r>
            <a:r>
              <a:rPr lang="en-US" sz="1400" dirty="0" err="1"/>
              <a:t>QualityLevels</a:t>
            </a:r>
            <a:r>
              <a:rPr lang="en-US" sz="1400" dirty="0"/>
              <a:t>( 300000 )/Fragments(video= 40000000 )</a:t>
            </a:r>
          </a:p>
          <a:p>
            <a:pPr>
              <a:defRPr/>
            </a:pPr>
            <a:r>
              <a:rPr lang="en-US" sz="1400" dirty="0"/>
              <a:t>[</a:t>
            </a:r>
            <a:r>
              <a:rPr lang="en-US" sz="1400" dirty="0" err="1"/>
              <a:t>SmoothStream</a:t>
            </a:r>
            <a:r>
              <a:rPr lang="en-US" sz="1400" dirty="0"/>
              <a:t>-heuristic] perceived BW = 444.774 Kbps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[heuristic] new </a:t>
            </a:r>
            <a:r>
              <a:rPr lang="en-US" sz="1400" dirty="0" err="1"/>
              <a:t>ql</a:t>
            </a:r>
            <a:r>
              <a:rPr lang="en-US" sz="1400" dirty="0"/>
              <a:t> = 1 buffer = 3.162 tot-</a:t>
            </a:r>
            <a:r>
              <a:rPr lang="en-US" sz="1400" dirty="0" err="1"/>
              <a:t>freezetime</a:t>
            </a:r>
            <a:r>
              <a:rPr lang="en-US" sz="1400" dirty="0"/>
              <a:t> = 0.885</a:t>
            </a:r>
          </a:p>
          <a:p>
            <a:pPr>
              <a:defRPr/>
            </a:pPr>
            <a:r>
              <a:rPr lang="en-US" sz="1400" dirty="0"/>
              <a:t>/</a:t>
            </a:r>
            <a:r>
              <a:rPr lang="en-US" sz="1400" dirty="0" err="1"/>
              <a:t>QualityLevels</a:t>
            </a:r>
            <a:r>
              <a:rPr lang="en-US" sz="1400" dirty="0"/>
              <a:t>( 300000 )/Fragments(video= 60000000 )</a:t>
            </a:r>
          </a:p>
          <a:p>
            <a:pPr>
              <a:defRPr/>
            </a:pPr>
            <a:r>
              <a:rPr lang="en-US" sz="1400" dirty="0"/>
              <a:t>[</a:t>
            </a:r>
            <a:r>
              <a:rPr lang="en-US" sz="1400" dirty="0" err="1"/>
              <a:t>SmoothStream</a:t>
            </a:r>
            <a:r>
              <a:rPr lang="en-US" sz="1400" dirty="0"/>
              <a:t>-heuristic] perceived BW = 376.266 Kbps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[heuristic] new </a:t>
            </a:r>
            <a:r>
              <a:rPr lang="en-US" sz="1400" dirty="0" err="1"/>
              <a:t>ql</a:t>
            </a:r>
            <a:r>
              <a:rPr lang="en-US" sz="1400" dirty="0"/>
              <a:t> = 1 buffer = 3.437 tot-</a:t>
            </a:r>
            <a:r>
              <a:rPr lang="en-US" sz="1400" dirty="0" err="1"/>
              <a:t>freezetime</a:t>
            </a:r>
            <a:r>
              <a:rPr lang="en-US" sz="1400" dirty="0"/>
              <a:t> = 0.885</a:t>
            </a:r>
          </a:p>
          <a:p>
            <a:pPr>
              <a:defRPr/>
            </a:pPr>
            <a:r>
              <a:rPr lang="en-US" sz="1400" dirty="0"/>
              <a:t>/</a:t>
            </a:r>
            <a:r>
              <a:rPr lang="en-US" sz="1400" dirty="0" err="1"/>
              <a:t>QualityLevels</a:t>
            </a:r>
            <a:r>
              <a:rPr lang="en-US" sz="1400" dirty="0"/>
              <a:t>( 300000 )/Fragments(video= 80000000 )</a:t>
            </a:r>
          </a:p>
          <a:p>
            <a:pPr>
              <a:defRPr/>
            </a:pPr>
            <a:r>
              <a:rPr lang="en-US" sz="1400" dirty="0"/>
              <a:t>[</a:t>
            </a:r>
            <a:r>
              <a:rPr lang="en-US" sz="1400" dirty="0" err="1"/>
              <a:t>SmoothStream</a:t>
            </a:r>
            <a:r>
              <a:rPr lang="en-US" sz="1400" dirty="0"/>
              <a:t>-heuristic] perceived BW = 359.053 Kbps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/>
              <a:t>…</a:t>
            </a: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 </a:t>
            </a:r>
          </a:p>
          <a:p>
            <a:pPr>
              <a:defRPr/>
            </a:pPr>
            <a:endParaRPr lang="en-US" sz="1400" dirty="0"/>
          </a:p>
          <a:p>
            <a:pPr marL="171450" indent="-171450" eaLnBrk="0" hangingPunct="0">
              <a:spcBef>
                <a:spcPct val="20000"/>
              </a:spcBef>
              <a:spcAft>
                <a:spcPts val="600"/>
              </a:spcAft>
              <a:buClr>
                <a:srgbClr val="6639B7"/>
              </a:buClr>
              <a:buFont typeface="Arial" charset="0"/>
              <a:buChar char="•"/>
              <a:defRPr/>
            </a:pPr>
            <a:endParaRPr lang="en-US" sz="1400" dirty="0">
              <a:solidFill>
                <a:srgbClr val="404040"/>
              </a:solidFill>
              <a:latin typeface="+mn-lt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19600" y="1066800"/>
            <a:ext cx="4572000" cy="533400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419600" y="1828800"/>
            <a:ext cx="4572000" cy="83820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19600" y="2971800"/>
            <a:ext cx="4572000" cy="7620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" y="152400"/>
            <a:ext cx="4191000" cy="571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2400" y="2286000"/>
            <a:ext cx="4038600" cy="91440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3429000"/>
            <a:ext cx="4038600" cy="9906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4038600" cy="914400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43400" y="152400"/>
            <a:ext cx="4724400" cy="571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32" name="TextBox 18"/>
          <p:cNvSpPr txBox="1">
            <a:spLocks noChangeArrowheads="1"/>
          </p:cNvSpPr>
          <p:nvPr/>
        </p:nvSpPr>
        <p:spPr bwMode="auto">
          <a:xfrm>
            <a:off x="1600200" y="5943600"/>
            <a:ext cx="1236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Server log</a:t>
            </a:r>
          </a:p>
        </p:txBody>
      </p:sp>
      <p:sp>
        <p:nvSpPr>
          <p:cNvPr id="5133" name="TextBox 19"/>
          <p:cNvSpPr txBox="1">
            <a:spLocks noChangeArrowheads="1"/>
          </p:cNvSpPr>
          <p:nvPr/>
        </p:nvSpPr>
        <p:spPr bwMode="auto">
          <a:xfrm>
            <a:off x="5943600" y="5943600"/>
            <a:ext cx="1146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Client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57400" y="152400"/>
            <a:ext cx="1600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1,1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 flipH="1">
            <a:off x="1752600" y="609600"/>
            <a:ext cx="1104900" cy="914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29000" y="1501775"/>
            <a:ext cx="1600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1,5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4"/>
            <a:endCxn id="7" idx="0"/>
          </p:cNvCxnSpPr>
          <p:nvPr/>
        </p:nvCxnSpPr>
        <p:spPr>
          <a:xfrm>
            <a:off x="2857500" y="609600"/>
            <a:ext cx="1371600" cy="8921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14400" y="1524000"/>
            <a:ext cx="1600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1(26543/255)</a:t>
            </a:r>
          </a:p>
        </p:txBody>
      </p:sp>
      <p:sp>
        <p:nvSpPr>
          <p:cNvPr id="6151" name="TextBox 11"/>
          <p:cNvSpPr txBox="1">
            <a:spLocks noChangeArrowheads="1"/>
          </p:cNvSpPr>
          <p:nvPr/>
        </p:nvSpPr>
        <p:spPr bwMode="auto">
          <a:xfrm>
            <a:off x="1600200" y="849313"/>
            <a:ext cx="658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&lt;=-3</a:t>
            </a:r>
          </a:p>
        </p:txBody>
      </p:sp>
      <p:sp>
        <p:nvSpPr>
          <p:cNvPr id="6152" name="TextBox 12"/>
          <p:cNvSpPr txBox="1">
            <a:spLocks noChangeArrowheads="1"/>
          </p:cNvSpPr>
          <p:nvPr/>
        </p:nvSpPr>
        <p:spPr bwMode="auto">
          <a:xfrm>
            <a:off x="3632200" y="838200"/>
            <a:ext cx="523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&gt;-3</a:t>
            </a:r>
          </a:p>
        </p:txBody>
      </p:sp>
      <p:cxnSp>
        <p:nvCxnSpPr>
          <p:cNvPr id="14" name="Straight Arrow Connector 13"/>
          <p:cNvCxnSpPr>
            <a:stCxn id="7" idx="4"/>
            <a:endCxn id="24" idx="0"/>
          </p:cNvCxnSpPr>
          <p:nvPr/>
        </p:nvCxnSpPr>
        <p:spPr>
          <a:xfrm flipH="1">
            <a:off x="2019300" y="1958975"/>
            <a:ext cx="2209800" cy="10223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4" name="TextBox 15"/>
          <p:cNvSpPr txBox="1">
            <a:spLocks noChangeArrowheads="1"/>
          </p:cNvSpPr>
          <p:nvPr/>
        </p:nvSpPr>
        <p:spPr bwMode="auto">
          <a:xfrm>
            <a:off x="2362200" y="2220913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&lt;=-24</a:t>
            </a:r>
          </a:p>
        </p:txBody>
      </p:sp>
      <p:sp>
        <p:nvSpPr>
          <p:cNvPr id="17" name="Oval 16"/>
          <p:cNvSpPr/>
          <p:nvPr/>
        </p:nvSpPr>
        <p:spPr>
          <a:xfrm>
            <a:off x="6172200" y="2895600"/>
            <a:ext cx="1600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1,2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7" idx="4"/>
            <a:endCxn id="17" idx="0"/>
          </p:cNvCxnSpPr>
          <p:nvPr/>
        </p:nvCxnSpPr>
        <p:spPr>
          <a:xfrm>
            <a:off x="4229100" y="1958975"/>
            <a:ext cx="2743200" cy="9366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7" name="TextBox 18"/>
          <p:cNvSpPr txBox="1">
            <a:spLocks noChangeArrowheads="1"/>
          </p:cNvSpPr>
          <p:nvPr/>
        </p:nvSpPr>
        <p:spPr bwMode="auto">
          <a:xfrm>
            <a:off x="5976938" y="2232025"/>
            <a:ext cx="652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&gt;-24</a:t>
            </a:r>
          </a:p>
        </p:txBody>
      </p:sp>
      <p:cxnSp>
        <p:nvCxnSpPr>
          <p:cNvPr id="22" name="Straight Arrow Connector 21"/>
          <p:cNvCxnSpPr>
            <a:stCxn id="17" idx="4"/>
            <a:endCxn id="28" idx="0"/>
          </p:cNvCxnSpPr>
          <p:nvPr/>
        </p:nvCxnSpPr>
        <p:spPr>
          <a:xfrm flipH="1">
            <a:off x="5829300" y="3352800"/>
            <a:ext cx="1143000" cy="990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219200" y="2981325"/>
            <a:ext cx="1600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1,2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60" name="TextBox 24"/>
          <p:cNvSpPr txBox="1">
            <a:spLocks noChangeArrowheads="1"/>
          </p:cNvSpPr>
          <p:nvPr/>
        </p:nvSpPr>
        <p:spPr bwMode="auto">
          <a:xfrm>
            <a:off x="5741988" y="3668713"/>
            <a:ext cx="658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&lt;=-9</a:t>
            </a:r>
          </a:p>
        </p:txBody>
      </p:sp>
      <p:cxnSp>
        <p:nvCxnSpPr>
          <p:cNvPr id="26" name="Straight Arrow Connector 25"/>
          <p:cNvCxnSpPr>
            <a:stCxn id="17" idx="4"/>
            <a:endCxn id="27" idx="0"/>
          </p:cNvCxnSpPr>
          <p:nvPr/>
        </p:nvCxnSpPr>
        <p:spPr>
          <a:xfrm>
            <a:off x="6972300" y="3352800"/>
            <a:ext cx="1295400" cy="9620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67600" y="4314825"/>
            <a:ext cx="1600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0(56123/484)</a:t>
            </a:r>
          </a:p>
        </p:txBody>
      </p:sp>
      <p:sp>
        <p:nvSpPr>
          <p:cNvPr id="6163" name="TextBox 30"/>
          <p:cNvSpPr txBox="1">
            <a:spLocks noChangeArrowheads="1"/>
          </p:cNvSpPr>
          <p:nvPr/>
        </p:nvSpPr>
        <p:spPr bwMode="auto">
          <a:xfrm>
            <a:off x="7629525" y="3581400"/>
            <a:ext cx="523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&gt;-9</a:t>
            </a:r>
          </a:p>
        </p:txBody>
      </p:sp>
      <p:cxnSp>
        <p:nvCxnSpPr>
          <p:cNvPr id="32" name="Straight Arrow Connector 31"/>
          <p:cNvCxnSpPr>
            <a:stCxn id="24" idx="4"/>
            <a:endCxn id="38" idx="0"/>
          </p:cNvCxnSpPr>
          <p:nvPr/>
        </p:nvCxnSpPr>
        <p:spPr>
          <a:xfrm>
            <a:off x="2019300" y="3438525"/>
            <a:ext cx="1600200" cy="9048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8" idx="4"/>
            <a:endCxn id="39" idx="0"/>
          </p:cNvCxnSpPr>
          <p:nvPr/>
        </p:nvCxnSpPr>
        <p:spPr>
          <a:xfrm>
            <a:off x="3619500" y="4800600"/>
            <a:ext cx="251460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43000" y="5638800"/>
            <a:ext cx="1600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1(1163/19)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34000" y="5638800"/>
            <a:ext cx="1600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0(2855/628)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029200" y="4343400"/>
            <a:ext cx="1600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1(144/10)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8600" y="4343400"/>
            <a:ext cx="1600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1(1281/188)</a:t>
            </a:r>
          </a:p>
        </p:txBody>
      </p:sp>
      <p:cxnSp>
        <p:nvCxnSpPr>
          <p:cNvPr id="31" name="Straight Arrow Connector 30"/>
          <p:cNvCxnSpPr>
            <a:stCxn id="24" idx="4"/>
            <a:endCxn id="29" idx="0"/>
          </p:cNvCxnSpPr>
          <p:nvPr/>
        </p:nvCxnSpPr>
        <p:spPr>
          <a:xfrm flipH="1">
            <a:off x="1028700" y="3438525"/>
            <a:ext cx="990600" cy="9048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819400" y="4343400"/>
            <a:ext cx="1600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1,2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8" idx="4"/>
            <a:endCxn id="37" idx="0"/>
          </p:cNvCxnSpPr>
          <p:nvPr/>
        </p:nvCxnSpPr>
        <p:spPr>
          <a:xfrm flipH="1">
            <a:off x="1943100" y="4800600"/>
            <a:ext cx="167640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3" name="TextBox 24"/>
          <p:cNvSpPr txBox="1">
            <a:spLocks noChangeArrowheads="1"/>
          </p:cNvSpPr>
          <p:nvPr/>
        </p:nvSpPr>
        <p:spPr bwMode="auto">
          <a:xfrm>
            <a:off x="914400" y="37338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&lt;=-9</a:t>
            </a:r>
          </a:p>
        </p:txBody>
      </p:sp>
      <p:sp>
        <p:nvSpPr>
          <p:cNvPr id="6174" name="TextBox 30"/>
          <p:cNvSpPr txBox="1">
            <a:spLocks noChangeArrowheads="1"/>
          </p:cNvSpPr>
          <p:nvPr/>
        </p:nvSpPr>
        <p:spPr bwMode="auto">
          <a:xfrm>
            <a:off x="3048000" y="3733800"/>
            <a:ext cx="523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&gt;-9</a:t>
            </a:r>
          </a:p>
        </p:txBody>
      </p:sp>
      <p:sp>
        <p:nvSpPr>
          <p:cNvPr id="6175" name="TextBox 30"/>
          <p:cNvSpPr txBox="1">
            <a:spLocks noChangeArrowheads="1"/>
          </p:cNvSpPr>
          <p:nvPr/>
        </p:nvSpPr>
        <p:spPr bwMode="auto">
          <a:xfrm>
            <a:off x="1905000" y="5029200"/>
            <a:ext cx="78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&lt;=-21</a:t>
            </a:r>
          </a:p>
        </p:txBody>
      </p:sp>
      <p:sp>
        <p:nvSpPr>
          <p:cNvPr id="6176" name="TextBox 30"/>
          <p:cNvSpPr txBox="1">
            <a:spLocks noChangeArrowheads="1"/>
          </p:cNvSpPr>
          <p:nvPr/>
        </p:nvSpPr>
        <p:spPr bwMode="auto">
          <a:xfrm>
            <a:off x="4394200" y="5192713"/>
            <a:ext cx="652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&gt;-21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feature_extraction_exmampl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38200" y="457200"/>
            <a:ext cx="10896600" cy="581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609600" y="1143000"/>
            <a:ext cx="6934200" cy="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9600" y="2895600"/>
            <a:ext cx="3962400" cy="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3400" y="4800600"/>
            <a:ext cx="5638800" cy="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1154113"/>
            <a:ext cx="81915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baseline="-25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=58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0800" y="2895600"/>
            <a:ext cx="8191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baseline="-25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=33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9400" y="4800600"/>
            <a:ext cx="8191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baseline="-25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=46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ine 76"/>
          <p:cNvSpPr>
            <a:spLocks noChangeShapeType="1"/>
          </p:cNvSpPr>
          <p:nvPr/>
        </p:nvSpPr>
        <p:spPr bwMode="auto">
          <a:xfrm flipH="1" flipV="1">
            <a:off x="4724400" y="1524000"/>
            <a:ext cx="0" cy="2971800"/>
          </a:xfrm>
          <a:prstGeom prst="line">
            <a:avLst/>
          </a:prstGeom>
          <a:noFill/>
          <a:ln w="82550">
            <a:solidFill>
              <a:schemeClr val="accent1"/>
            </a:solidFill>
            <a:round/>
            <a:headEnd/>
            <a:tailEnd type="triangle"/>
          </a:ln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9" name="Line 76"/>
          <p:cNvSpPr>
            <a:spLocks noChangeShapeType="1"/>
          </p:cNvSpPr>
          <p:nvPr/>
        </p:nvSpPr>
        <p:spPr bwMode="auto">
          <a:xfrm flipH="1" flipV="1">
            <a:off x="4191000" y="2667000"/>
            <a:ext cx="0" cy="1905000"/>
          </a:xfrm>
          <a:prstGeom prst="line">
            <a:avLst/>
          </a:prstGeom>
          <a:noFill/>
          <a:ln w="82550">
            <a:solidFill>
              <a:schemeClr val="accent4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 bwMode="auto">
          <a:xfrm>
            <a:off x="838200" y="5562601"/>
            <a:ext cx="8153400" cy="1295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Times New Roman" pitchFamily="16" charset="0"/>
              <a:buNone/>
              <a:tabLst>
                <a:tab pos="3946525" algn="l"/>
              </a:tabLst>
              <a:defRPr/>
            </a:pPr>
            <a:endParaRPr lang="en-US" sz="1600">
              <a:solidFill>
                <a:srgbClr val="FFFFFF"/>
              </a:solidFill>
              <a:latin typeface="Tahoma" pitchFamily="32" charset="0"/>
            </a:endParaRPr>
          </a:p>
        </p:txBody>
      </p:sp>
      <p:sp>
        <p:nvSpPr>
          <p:cNvPr id="54" name="Line 76"/>
          <p:cNvSpPr>
            <a:spLocks noChangeShapeType="1"/>
          </p:cNvSpPr>
          <p:nvPr/>
        </p:nvSpPr>
        <p:spPr bwMode="auto">
          <a:xfrm flipH="1" flipV="1">
            <a:off x="5410200" y="2514600"/>
            <a:ext cx="0" cy="3581400"/>
          </a:xfrm>
          <a:prstGeom prst="line">
            <a:avLst/>
          </a:prstGeom>
          <a:noFill/>
          <a:ln w="825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3" name="Line 76"/>
          <p:cNvSpPr>
            <a:spLocks noChangeShapeType="1"/>
          </p:cNvSpPr>
          <p:nvPr/>
        </p:nvSpPr>
        <p:spPr bwMode="auto">
          <a:xfrm flipH="1" flipV="1">
            <a:off x="4343400" y="1447800"/>
            <a:ext cx="0" cy="2971800"/>
          </a:xfrm>
          <a:prstGeom prst="line">
            <a:avLst/>
          </a:prstGeom>
          <a:noFill/>
          <a:ln w="82550">
            <a:solidFill>
              <a:schemeClr val="accent4"/>
            </a:solidFill>
            <a:round/>
            <a:headEnd type="none" w="med" len="med"/>
            <a:tailEnd type="triangle"/>
          </a:ln>
        </p:spPr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1219200" y="5867400"/>
            <a:ext cx="1295400" cy="457200"/>
          </a:xfrm>
          <a:prstGeom prst="roundRect">
            <a:avLst/>
          </a:prstGeom>
          <a:gradFill rotWithShape="1">
            <a:gsLst>
              <a:gs pos="0">
                <a:srgbClr val="AA9C8F">
                  <a:shade val="51000"/>
                  <a:satMod val="130000"/>
                </a:srgbClr>
              </a:gs>
              <a:gs pos="80000">
                <a:srgbClr val="AA9C8F">
                  <a:shade val="93000"/>
                  <a:satMod val="130000"/>
                </a:srgbClr>
              </a:gs>
              <a:gs pos="100000">
                <a:srgbClr val="AA9C8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A9C8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Times New Roman" pitchFamily="16" charset="0"/>
              <a:buNone/>
              <a:tabLst>
                <a:tab pos="3946525" algn="l"/>
              </a:tabLst>
              <a:defRPr/>
            </a:pPr>
            <a:endParaRPr lang="en-US" sz="1400" dirty="0">
              <a:solidFill>
                <a:srgbClr val="FFFFFF"/>
              </a:solidFill>
              <a:latin typeface="Tahoma" pitchFamily="32" charset="0"/>
            </a:endParaRPr>
          </a:p>
          <a:p>
            <a:pPr algn="ctr" eaLnBrk="0" hangingPunct="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Times New Roman" pitchFamily="16" charset="0"/>
              <a:buNone/>
              <a:tabLst>
                <a:tab pos="3946525" algn="l"/>
              </a:tabLst>
              <a:defRPr/>
            </a:pPr>
            <a:r>
              <a:rPr lang="en-US" sz="1400" dirty="0" smtClean="0">
                <a:latin typeface="Tahoma" pitchFamily="32" charset="0"/>
              </a:rPr>
              <a:t>Origin HAS server</a:t>
            </a:r>
            <a:endParaRPr lang="en-US" sz="1400" dirty="0">
              <a:latin typeface="Tahoma" pitchFamily="32" charset="0"/>
            </a:endParaRPr>
          </a:p>
          <a:p>
            <a:pPr algn="ctr" eaLnBrk="0" hangingPunct="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Times New Roman" pitchFamily="16" charset="0"/>
              <a:buNone/>
              <a:tabLst>
                <a:tab pos="3946525" algn="l"/>
              </a:tabLst>
              <a:defRPr/>
            </a:pPr>
            <a:endParaRPr lang="en-US" sz="1400" dirty="0">
              <a:solidFill>
                <a:srgbClr val="FFFFFF"/>
              </a:solidFill>
              <a:latin typeface="Tahoma" pitchFamily="32" charset="0"/>
            </a:endParaRPr>
          </a:p>
        </p:txBody>
      </p:sp>
      <p:cxnSp>
        <p:nvCxnSpPr>
          <p:cNvPr id="8205" name="Straight Arrow Connector 15"/>
          <p:cNvCxnSpPr>
            <a:cxnSpLocks noChangeShapeType="1"/>
            <a:stCxn id="12" idx="3"/>
            <a:endCxn id="16" idx="1"/>
          </p:cNvCxnSpPr>
          <p:nvPr/>
        </p:nvCxnSpPr>
        <p:spPr bwMode="auto">
          <a:xfrm>
            <a:off x="2514600" y="6096000"/>
            <a:ext cx="5105400" cy="16669"/>
          </a:xfrm>
          <a:prstGeom prst="straightConnector1">
            <a:avLst/>
          </a:prstGeom>
          <a:noFill/>
          <a:ln w="57150" algn="ctr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4" name="Rounded Rectangle 22"/>
          <p:cNvSpPr/>
          <p:nvPr/>
        </p:nvSpPr>
        <p:spPr bwMode="auto">
          <a:xfrm>
            <a:off x="4083050" y="5715000"/>
            <a:ext cx="1022350" cy="914400"/>
          </a:xfrm>
          <a:prstGeom prst="roundRect">
            <a:avLst/>
          </a:prstGeom>
          <a:gradFill rotWithShape="1">
            <a:gsLst>
              <a:gs pos="0">
                <a:srgbClr val="AA9C8F">
                  <a:shade val="51000"/>
                  <a:satMod val="130000"/>
                </a:srgbClr>
              </a:gs>
              <a:gs pos="80000">
                <a:srgbClr val="AA9C8F">
                  <a:shade val="93000"/>
                  <a:satMod val="130000"/>
                </a:srgbClr>
              </a:gs>
              <a:gs pos="100000">
                <a:srgbClr val="AA9C8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A9C8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Times New Roman" pitchFamily="16" charset="0"/>
              <a:buNone/>
              <a:tabLst>
                <a:tab pos="3946525" algn="l"/>
              </a:tabLst>
              <a:defRPr/>
            </a:pPr>
            <a:endParaRPr lang="en-US" sz="1400" dirty="0">
              <a:solidFill>
                <a:srgbClr val="FFFFFF"/>
              </a:solidFill>
              <a:latin typeface="Tahoma" pitchFamily="32" charset="0"/>
            </a:endParaRPr>
          </a:p>
          <a:p>
            <a:pPr algn="ctr" eaLnBrk="0" hangingPunct="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Times New Roman" pitchFamily="16" charset="0"/>
              <a:buNone/>
              <a:tabLst>
                <a:tab pos="3946525" algn="l"/>
              </a:tabLst>
              <a:defRPr/>
            </a:pPr>
            <a:r>
              <a:rPr lang="en-US" sz="1400" dirty="0">
                <a:latin typeface="Tahoma" pitchFamily="32" charset="0"/>
              </a:rPr>
              <a:t>CDN node</a:t>
            </a:r>
          </a:p>
          <a:p>
            <a:pPr algn="ctr" eaLnBrk="0" hangingPunct="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Times New Roman" pitchFamily="16" charset="0"/>
              <a:buNone/>
              <a:tabLst>
                <a:tab pos="3946525" algn="l"/>
              </a:tabLst>
              <a:defRPr/>
            </a:pPr>
            <a:endParaRPr lang="en-US" sz="1400" dirty="0">
              <a:solidFill>
                <a:srgbClr val="FFFFFF"/>
              </a:solidFill>
              <a:latin typeface="Tahoma" pitchFamily="32" charset="0"/>
            </a:endParaRPr>
          </a:p>
        </p:txBody>
      </p:sp>
      <p:sp>
        <p:nvSpPr>
          <p:cNvPr id="16" name="Rounded Rectangle 22"/>
          <p:cNvSpPr/>
          <p:nvPr/>
        </p:nvSpPr>
        <p:spPr bwMode="auto">
          <a:xfrm>
            <a:off x="7620000" y="5943600"/>
            <a:ext cx="1066800" cy="338137"/>
          </a:xfrm>
          <a:prstGeom prst="roundRect">
            <a:avLst/>
          </a:prstGeom>
          <a:gradFill rotWithShape="1">
            <a:gsLst>
              <a:gs pos="0">
                <a:srgbClr val="AA9C8F">
                  <a:shade val="51000"/>
                  <a:satMod val="130000"/>
                </a:srgbClr>
              </a:gs>
              <a:gs pos="80000">
                <a:srgbClr val="AA9C8F">
                  <a:shade val="93000"/>
                  <a:satMod val="130000"/>
                </a:srgbClr>
              </a:gs>
              <a:gs pos="100000">
                <a:srgbClr val="AA9C8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A9C8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Times New Roman" pitchFamily="16" charset="0"/>
              <a:buNone/>
              <a:tabLst>
                <a:tab pos="3946525" algn="l"/>
              </a:tabLst>
              <a:defRPr/>
            </a:pPr>
            <a:endParaRPr lang="en-US" sz="1400" dirty="0">
              <a:solidFill>
                <a:srgbClr val="FFFFFF"/>
              </a:solidFill>
              <a:latin typeface="Tahoma" pitchFamily="32" charset="0"/>
            </a:endParaRPr>
          </a:p>
          <a:p>
            <a:pPr algn="ctr" eaLnBrk="0" hangingPunct="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Times New Roman" pitchFamily="16" charset="0"/>
              <a:buNone/>
              <a:tabLst>
                <a:tab pos="3946525" algn="l"/>
              </a:tabLst>
              <a:defRPr/>
            </a:pPr>
            <a:r>
              <a:rPr lang="en-US" sz="1400" dirty="0" smtClean="0">
                <a:latin typeface="Tahoma" pitchFamily="32" charset="0"/>
              </a:rPr>
              <a:t>HAS client</a:t>
            </a:r>
            <a:endParaRPr lang="en-US" sz="1400" dirty="0">
              <a:latin typeface="Tahoma" pitchFamily="32" charset="0"/>
            </a:endParaRPr>
          </a:p>
          <a:p>
            <a:pPr algn="ctr" eaLnBrk="0" hangingPunct="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Times New Roman" pitchFamily="16" charset="0"/>
              <a:buNone/>
              <a:tabLst>
                <a:tab pos="3946525" algn="l"/>
              </a:tabLst>
              <a:defRPr/>
            </a:pPr>
            <a:endParaRPr lang="en-US" sz="1400" dirty="0">
              <a:solidFill>
                <a:srgbClr val="FFFFFF"/>
              </a:solidFill>
              <a:latin typeface="Tahoma" pitchFamily="32" charset="0"/>
            </a:endParaRPr>
          </a:p>
        </p:txBody>
      </p:sp>
      <p:sp>
        <p:nvSpPr>
          <p:cNvPr id="20" name="Rectangle 50"/>
          <p:cNvSpPr/>
          <p:nvPr/>
        </p:nvSpPr>
        <p:spPr bwMode="auto">
          <a:xfrm>
            <a:off x="533400" y="3886200"/>
            <a:ext cx="2327688" cy="6858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144000" tIns="144000" rIns="144000" bIns="144000" anchor="ctr"/>
          <a:lstStyle/>
          <a:p>
            <a:pPr algn="ctr">
              <a:buClr>
                <a:srgbClr val="FFFFFF"/>
              </a:buClr>
              <a:buFont typeface="Times New Roman" pitchFamily="16" charset="0"/>
              <a:buNone/>
              <a:tabLst>
                <a:tab pos="3946525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latin typeface="Tahoma" pitchFamily="32" charset="0"/>
              </a:rPr>
              <a:t>Global </a:t>
            </a:r>
            <a:r>
              <a:rPr lang="en-GB" sz="1400" dirty="0" err="1">
                <a:solidFill>
                  <a:srgbClr val="000000"/>
                </a:solidFill>
                <a:latin typeface="Tahoma" pitchFamily="32" charset="0"/>
              </a:rPr>
              <a:t>QoE</a:t>
            </a:r>
            <a:r>
              <a:rPr lang="en-GB" sz="1400" dirty="0">
                <a:solidFill>
                  <a:srgbClr val="000000"/>
                </a:solidFill>
                <a:latin typeface="Tahoma" pitchFamily="32" charset="0"/>
              </a:rPr>
              <a:t> rating for the complete session </a:t>
            </a:r>
          </a:p>
        </p:txBody>
      </p:sp>
      <p:sp>
        <p:nvSpPr>
          <p:cNvPr id="8214" name="AutoShape 75"/>
          <p:cNvSpPr>
            <a:spLocks noChangeArrowheads="1"/>
          </p:cNvSpPr>
          <p:nvPr/>
        </p:nvSpPr>
        <p:spPr bwMode="auto">
          <a:xfrm>
            <a:off x="3819525" y="4419600"/>
            <a:ext cx="1285875" cy="776288"/>
          </a:xfrm>
          <a:prstGeom prst="can">
            <a:avLst>
              <a:gd name="adj" fmla="val 17406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CDN</a:t>
            </a:r>
          </a:p>
          <a:p>
            <a:pPr algn="ctr"/>
            <a:r>
              <a:rPr lang="en-US" dirty="0" err="1"/>
              <a:t>logfile</a:t>
            </a:r>
            <a:endParaRPr lang="en-US" dirty="0"/>
          </a:p>
        </p:txBody>
      </p:sp>
      <p:sp>
        <p:nvSpPr>
          <p:cNvPr id="8216" name="Line 77"/>
          <p:cNvSpPr>
            <a:spLocks noChangeShapeType="1"/>
          </p:cNvSpPr>
          <p:nvPr/>
        </p:nvSpPr>
        <p:spPr bwMode="auto">
          <a:xfrm flipH="1" flipV="1">
            <a:off x="4495800" y="5181600"/>
            <a:ext cx="3175" cy="646113"/>
          </a:xfrm>
          <a:prstGeom prst="line">
            <a:avLst/>
          </a:prstGeom>
          <a:noFill/>
          <a:ln w="82550">
            <a:solidFill>
              <a:srgbClr val="92D050"/>
            </a:solidFill>
            <a:round/>
            <a:headEnd/>
            <a:tailEnd type="triangle" w="med" len="med"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 bwMode="auto">
          <a:xfrm>
            <a:off x="228600" y="3200400"/>
            <a:ext cx="1285915" cy="423625"/>
          </a:xfrm>
          <a:prstGeom prst="rect">
            <a:avLst/>
          </a:prstGeom>
          <a:solidFill>
            <a:srgbClr val="CBBBE3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144000" tIns="144000" rIns="144000" bIns="144000" anchor="ctr"/>
          <a:lstStyle/>
          <a:p>
            <a:pPr algn="ctr">
              <a:buClr>
                <a:srgbClr val="FFFFFF"/>
              </a:buClr>
              <a:buFont typeface="Times New Roman" pitchFamily="16" charset="0"/>
              <a:buNone/>
              <a:tabLst>
                <a:tab pos="3946525" algn="l"/>
              </a:tabLst>
              <a:defRPr/>
            </a:pPr>
            <a:r>
              <a:rPr lang="en-GB" sz="1200" dirty="0" smtClean="0">
                <a:solidFill>
                  <a:srgbClr val="000000"/>
                </a:solidFill>
                <a:latin typeface="Tahoma" pitchFamily="32" charset="0"/>
              </a:rPr>
              <a:t>With/without </a:t>
            </a:r>
            <a:r>
              <a:rPr lang="en-GB" sz="1200" dirty="0">
                <a:solidFill>
                  <a:srgbClr val="000000"/>
                </a:solidFill>
                <a:latin typeface="Tahoma" pitchFamily="32" charset="0"/>
              </a:rPr>
              <a:t>freeze</a:t>
            </a:r>
          </a:p>
        </p:txBody>
      </p:sp>
      <p:sp>
        <p:nvSpPr>
          <p:cNvPr id="8228" name="Line 68"/>
          <p:cNvSpPr>
            <a:spLocks noChangeShapeType="1"/>
          </p:cNvSpPr>
          <p:nvPr/>
        </p:nvSpPr>
        <p:spPr bwMode="auto">
          <a:xfrm>
            <a:off x="3810000" y="533400"/>
            <a:ext cx="4048125" cy="0"/>
          </a:xfrm>
          <a:prstGeom prst="line">
            <a:avLst/>
          </a:prstGeom>
          <a:noFill/>
          <a:ln w="82550">
            <a:solidFill>
              <a:srgbClr val="FFC000"/>
            </a:solidFill>
            <a:round/>
            <a:headEnd type="none"/>
            <a:tailEnd type="none" w="med" len="med"/>
          </a:ln>
        </p:spPr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 bwMode="auto">
          <a:xfrm>
            <a:off x="3352800" y="990600"/>
            <a:ext cx="1143001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144000" tIns="144000" rIns="144000" bIns="144000" anchor="ctr"/>
          <a:lstStyle/>
          <a:p>
            <a:pPr algn="ctr">
              <a:buClr>
                <a:srgbClr val="FFFFFF"/>
              </a:buClr>
              <a:buFont typeface="Times New Roman" pitchFamily="16" charset="0"/>
              <a:buNone/>
              <a:tabLst>
                <a:tab pos="3946525" algn="l"/>
              </a:tabLst>
              <a:defRPr/>
            </a:pPr>
            <a:r>
              <a:rPr lang="en-GB" sz="1600" dirty="0">
                <a:solidFill>
                  <a:srgbClr val="000000"/>
                </a:solidFill>
                <a:latin typeface="Tahoma" pitchFamily="32" charset="0"/>
              </a:rPr>
              <a:t>Training</a:t>
            </a:r>
          </a:p>
        </p:txBody>
      </p:sp>
      <p:sp>
        <p:nvSpPr>
          <p:cNvPr id="12329" name="Rectangle 61"/>
          <p:cNvSpPr>
            <a:spLocks noChangeArrowheads="1"/>
          </p:cNvSpPr>
          <p:nvPr/>
        </p:nvSpPr>
        <p:spPr bwMode="auto">
          <a:xfrm>
            <a:off x="2743200" y="2057400"/>
            <a:ext cx="13604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GB" sz="1400" dirty="0" smtClean="0">
                <a:solidFill>
                  <a:srgbClr val="000000"/>
                </a:solidFill>
              </a:rPr>
              <a:t>Offline</a:t>
            </a:r>
          </a:p>
          <a:p>
            <a:pPr algn="ctr">
              <a:defRPr/>
            </a:pPr>
            <a:r>
              <a:rPr lang="en-GB" sz="1400" dirty="0">
                <a:solidFill>
                  <a:srgbClr val="000000"/>
                </a:solidFill>
              </a:rPr>
              <a:t>d</a:t>
            </a:r>
            <a:r>
              <a:rPr lang="en-GB" sz="1400" dirty="0" smtClean="0">
                <a:solidFill>
                  <a:srgbClr val="000000"/>
                </a:solidFill>
              </a:rPr>
              <a:t>etection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234" name="AutoShape 75"/>
          <p:cNvSpPr>
            <a:spLocks noChangeArrowheads="1"/>
          </p:cNvSpPr>
          <p:nvPr/>
        </p:nvSpPr>
        <p:spPr bwMode="auto">
          <a:xfrm>
            <a:off x="1066800" y="884238"/>
            <a:ext cx="1143000" cy="609600"/>
          </a:xfrm>
          <a:prstGeom prst="can">
            <a:avLst>
              <a:gd name="adj" fmla="val 1740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smtClean="0"/>
              <a:t>Detection</a:t>
            </a:r>
          </a:p>
          <a:p>
            <a:pPr algn="ctr"/>
            <a:r>
              <a:rPr lang="en-US" sz="1400" dirty="0" smtClean="0"/>
              <a:t>Classifiers</a:t>
            </a:r>
            <a:endParaRPr lang="en-US" sz="1400" dirty="0"/>
          </a:p>
        </p:txBody>
      </p:sp>
      <p:sp>
        <p:nvSpPr>
          <p:cNvPr id="8235" name="Line 68"/>
          <p:cNvSpPr>
            <a:spLocks noChangeShapeType="1"/>
          </p:cNvSpPr>
          <p:nvPr/>
        </p:nvSpPr>
        <p:spPr bwMode="auto">
          <a:xfrm flipV="1">
            <a:off x="2209800" y="1143000"/>
            <a:ext cx="1066800" cy="0"/>
          </a:xfrm>
          <a:prstGeom prst="line">
            <a:avLst/>
          </a:prstGeom>
          <a:noFill/>
          <a:ln w="82550">
            <a:solidFill>
              <a:schemeClr val="accent4"/>
            </a:solidFill>
            <a:round/>
            <a:headEnd type="triangle"/>
            <a:tailEnd type="none" w="med" len="med"/>
          </a:ln>
        </p:spPr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8236" name="Line 76"/>
          <p:cNvSpPr>
            <a:spLocks noChangeShapeType="1"/>
          </p:cNvSpPr>
          <p:nvPr/>
        </p:nvSpPr>
        <p:spPr bwMode="auto">
          <a:xfrm flipH="1" flipV="1">
            <a:off x="1676400" y="1447800"/>
            <a:ext cx="0" cy="914400"/>
          </a:xfrm>
          <a:prstGeom prst="line">
            <a:avLst/>
          </a:prstGeom>
          <a:noFill/>
          <a:ln w="82550">
            <a:solidFill>
              <a:schemeClr val="accent4"/>
            </a:solidFill>
            <a:round/>
            <a:headEnd type="triangle" w="med" len="med"/>
            <a:tailEnd/>
          </a:ln>
        </p:spPr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4" name="Rectangle 43"/>
          <p:cNvSpPr/>
          <p:nvPr/>
        </p:nvSpPr>
        <p:spPr bwMode="auto">
          <a:xfrm>
            <a:off x="609600" y="2362200"/>
            <a:ext cx="2057400" cy="6858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144000" tIns="144000" rIns="144000" bIns="144000" anchor="ctr"/>
          <a:lstStyle/>
          <a:p>
            <a:pPr algn="ctr">
              <a:buClr>
                <a:srgbClr val="FFFFFF"/>
              </a:buClr>
              <a:tabLst>
                <a:tab pos="3946525" algn="l"/>
              </a:tabLst>
              <a:defRPr/>
            </a:pPr>
            <a:r>
              <a:rPr lang="en-GB" sz="1400" dirty="0" smtClean="0">
                <a:solidFill>
                  <a:srgbClr val="000000"/>
                </a:solidFill>
                <a:latin typeface="Tahoma" pitchFamily="34" charset="0"/>
              </a:rPr>
              <a:t>Session-level freeze </a:t>
            </a:r>
            <a:r>
              <a:rPr lang="en-GB" sz="1400" dirty="0">
                <a:solidFill>
                  <a:srgbClr val="000000"/>
                </a:solidFill>
                <a:latin typeface="Tahoma" pitchFamily="34" charset="0"/>
              </a:rPr>
              <a:t>detection</a:t>
            </a:r>
            <a:endParaRPr lang="en-GB" sz="1400" dirty="0">
              <a:solidFill>
                <a:srgbClr val="000000"/>
              </a:solidFill>
              <a:latin typeface="Tahoma" pitchFamily="32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810000" y="3124200"/>
            <a:ext cx="1828800" cy="42362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144000" tIns="144000" rIns="144000" bIns="144000" anchor="ctr"/>
          <a:lstStyle/>
          <a:p>
            <a:pPr algn="ctr">
              <a:buClr>
                <a:srgbClr val="FFFFFF"/>
              </a:buClr>
              <a:buFont typeface="Times New Roman" pitchFamily="16" charset="0"/>
              <a:buNone/>
              <a:tabLst>
                <a:tab pos="3946525" algn="l"/>
              </a:tabLst>
              <a:defRPr/>
            </a:pPr>
            <a:r>
              <a:rPr lang="en-GB" sz="1400" dirty="0" smtClean="0">
                <a:solidFill>
                  <a:srgbClr val="000000"/>
                </a:solidFill>
                <a:latin typeface="Tahoma" pitchFamily="32" charset="0"/>
              </a:rPr>
              <a:t>Feature extraction</a:t>
            </a:r>
            <a:endParaRPr lang="en-GB" sz="1400" dirty="0">
              <a:solidFill>
                <a:srgbClr val="000000"/>
              </a:solidFill>
              <a:latin typeface="Tahoma" pitchFamily="32" charset="0"/>
            </a:endParaRPr>
          </a:p>
        </p:txBody>
      </p:sp>
      <p:sp>
        <p:nvSpPr>
          <p:cNvPr id="41" name="AutoShape 75"/>
          <p:cNvSpPr>
            <a:spLocks noChangeArrowheads="1"/>
          </p:cNvSpPr>
          <p:nvPr/>
        </p:nvSpPr>
        <p:spPr bwMode="auto">
          <a:xfrm>
            <a:off x="6477000" y="838200"/>
            <a:ext cx="904875" cy="639762"/>
          </a:xfrm>
          <a:prstGeom prst="can">
            <a:avLst>
              <a:gd name="adj" fmla="val 17407"/>
            </a:avLst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smtClean="0"/>
              <a:t>Prediction</a:t>
            </a:r>
          </a:p>
          <a:p>
            <a:pPr algn="ctr"/>
            <a:r>
              <a:rPr lang="en-US" sz="1400" smtClean="0"/>
              <a:t>Classifier</a:t>
            </a:r>
            <a:endParaRPr lang="en-US" sz="1400" dirty="0"/>
          </a:p>
        </p:txBody>
      </p:sp>
      <p:sp>
        <p:nvSpPr>
          <p:cNvPr id="10" name="Rectangle 50"/>
          <p:cNvSpPr/>
          <p:nvPr/>
        </p:nvSpPr>
        <p:spPr bwMode="auto">
          <a:xfrm>
            <a:off x="3810000" y="3794903"/>
            <a:ext cx="1828800" cy="396097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144000" tIns="144000" rIns="144000" bIns="144000" anchor="ctr"/>
          <a:lstStyle/>
          <a:p>
            <a:pPr algn="ctr">
              <a:buClr>
                <a:srgbClr val="FFFFFF"/>
              </a:buClr>
              <a:buFont typeface="Times New Roman" pitchFamily="16" charset="0"/>
              <a:buNone/>
              <a:tabLst>
                <a:tab pos="3946525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latin typeface="Tahoma" pitchFamily="32" charset="0"/>
              </a:rPr>
              <a:t>Session </a:t>
            </a:r>
            <a:r>
              <a:rPr lang="en-GB" sz="1400" dirty="0" smtClean="0">
                <a:solidFill>
                  <a:srgbClr val="000000"/>
                </a:solidFill>
                <a:latin typeface="Tahoma" pitchFamily="32" charset="0"/>
              </a:rPr>
              <a:t>tracking</a:t>
            </a:r>
            <a:endParaRPr lang="en-GB" sz="1400" dirty="0">
              <a:solidFill>
                <a:srgbClr val="000000"/>
              </a:solidFill>
              <a:latin typeface="Tahoma" pitchFamily="32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096000" y="2286000"/>
            <a:ext cx="1600200" cy="685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144000" tIns="144000" rIns="144000" bIns="144000" anchor="ctr"/>
          <a:lstStyle/>
          <a:p>
            <a:pPr algn="ctr">
              <a:buClr>
                <a:srgbClr val="FFFFFF"/>
              </a:buClr>
              <a:tabLst>
                <a:tab pos="3946525" algn="l"/>
              </a:tabLst>
              <a:defRPr/>
            </a:pPr>
            <a:r>
              <a:rPr lang="en-GB" sz="1400" dirty="0" smtClean="0">
                <a:solidFill>
                  <a:srgbClr val="000000"/>
                </a:solidFill>
                <a:latin typeface="Tahoma" pitchFamily="34" charset="0"/>
              </a:rPr>
              <a:t>Segment-level </a:t>
            </a:r>
          </a:p>
          <a:p>
            <a:pPr algn="ctr">
              <a:buClr>
                <a:srgbClr val="FFFFFF"/>
              </a:buClr>
              <a:tabLst>
                <a:tab pos="3946525" algn="l"/>
              </a:tabLst>
              <a:defRPr/>
            </a:pPr>
            <a:r>
              <a:rPr lang="en-GB" sz="1400" dirty="0" smtClean="0">
                <a:solidFill>
                  <a:srgbClr val="000000"/>
                </a:solidFill>
                <a:latin typeface="Tahoma" pitchFamily="34" charset="0"/>
              </a:rPr>
              <a:t>freeze prediction</a:t>
            </a:r>
            <a:endParaRPr lang="en-GB" sz="1400" dirty="0">
              <a:solidFill>
                <a:srgbClr val="000000"/>
              </a:solidFill>
              <a:latin typeface="Tahoma" pitchFamily="32" charset="0"/>
            </a:endParaRPr>
          </a:p>
        </p:txBody>
      </p:sp>
      <p:sp>
        <p:nvSpPr>
          <p:cNvPr id="47" name="Rounded Rectangle 22"/>
          <p:cNvSpPr/>
          <p:nvPr/>
        </p:nvSpPr>
        <p:spPr bwMode="auto">
          <a:xfrm>
            <a:off x="5105400" y="5867400"/>
            <a:ext cx="1905000" cy="457200"/>
          </a:xfrm>
          <a:prstGeom prst="roundRect">
            <a:avLst/>
          </a:prstGeom>
          <a:gradFill rotWithShape="1">
            <a:gsLst>
              <a:gs pos="0">
                <a:srgbClr val="AA9C8F">
                  <a:shade val="51000"/>
                  <a:satMod val="130000"/>
                </a:srgbClr>
              </a:gs>
              <a:gs pos="80000">
                <a:srgbClr val="AA9C8F">
                  <a:shade val="93000"/>
                  <a:satMod val="130000"/>
                </a:srgbClr>
              </a:gs>
              <a:gs pos="100000">
                <a:srgbClr val="AA9C8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A9C8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Times New Roman" pitchFamily="16" charset="0"/>
              <a:buNone/>
              <a:tabLst>
                <a:tab pos="3946525" algn="l"/>
              </a:tabLst>
              <a:defRPr/>
            </a:pPr>
            <a:r>
              <a:rPr lang="en-US" sz="1400" dirty="0" smtClean="0">
                <a:latin typeface="Tahoma" pitchFamily="32" charset="0"/>
              </a:rPr>
              <a:t>Priority controller</a:t>
            </a:r>
            <a:endParaRPr lang="en-US" sz="1400" dirty="0">
              <a:latin typeface="Tahoma" pitchFamily="32" charset="0"/>
            </a:endParaRPr>
          </a:p>
        </p:txBody>
      </p:sp>
      <p:sp>
        <p:nvSpPr>
          <p:cNvPr id="50" name="Line 68"/>
          <p:cNvSpPr>
            <a:spLocks noChangeShapeType="1"/>
          </p:cNvSpPr>
          <p:nvPr/>
        </p:nvSpPr>
        <p:spPr bwMode="auto">
          <a:xfrm>
            <a:off x="5105400" y="1112838"/>
            <a:ext cx="1371600" cy="0"/>
          </a:xfrm>
          <a:prstGeom prst="line">
            <a:avLst/>
          </a:prstGeom>
          <a:noFill/>
          <a:ln w="825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5" name="Line 76"/>
          <p:cNvSpPr>
            <a:spLocks noChangeShapeType="1"/>
          </p:cNvSpPr>
          <p:nvPr/>
        </p:nvSpPr>
        <p:spPr bwMode="auto">
          <a:xfrm flipH="1" flipV="1">
            <a:off x="6934200" y="1524000"/>
            <a:ext cx="0" cy="838201"/>
          </a:xfrm>
          <a:prstGeom prst="line">
            <a:avLst/>
          </a:prstGeom>
          <a:noFill/>
          <a:ln w="82550">
            <a:solidFill>
              <a:schemeClr val="tx2">
                <a:lumMod val="60000"/>
                <a:lumOff val="40000"/>
              </a:schemeClr>
            </a:solidFill>
            <a:round/>
            <a:headEnd type="triangle"/>
            <a:tailEnd type="none"/>
          </a:ln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6" name="Line 68"/>
          <p:cNvSpPr>
            <a:spLocks noChangeShapeType="1"/>
          </p:cNvSpPr>
          <p:nvPr/>
        </p:nvSpPr>
        <p:spPr bwMode="auto">
          <a:xfrm>
            <a:off x="5410200" y="2514600"/>
            <a:ext cx="761999" cy="0"/>
          </a:xfrm>
          <a:prstGeom prst="line">
            <a:avLst/>
          </a:prstGeom>
          <a:noFill/>
          <a:ln w="8255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7" name="Line 76"/>
          <p:cNvSpPr>
            <a:spLocks noChangeShapeType="1"/>
          </p:cNvSpPr>
          <p:nvPr/>
        </p:nvSpPr>
        <p:spPr bwMode="auto">
          <a:xfrm flipH="1" flipV="1">
            <a:off x="6781800" y="2971800"/>
            <a:ext cx="0" cy="2895600"/>
          </a:xfrm>
          <a:prstGeom prst="line">
            <a:avLst/>
          </a:prstGeom>
          <a:noFill/>
          <a:ln w="82550">
            <a:solidFill>
              <a:schemeClr val="tx2">
                <a:lumMod val="60000"/>
                <a:lumOff val="40000"/>
              </a:schemeClr>
            </a:solidFill>
            <a:round/>
            <a:headEnd type="triangle"/>
            <a:tailEnd type="none"/>
          </a:ln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58" name="Line 76"/>
          <p:cNvSpPr>
            <a:spLocks noChangeShapeType="1"/>
          </p:cNvSpPr>
          <p:nvPr/>
        </p:nvSpPr>
        <p:spPr bwMode="auto">
          <a:xfrm flipH="1" flipV="1">
            <a:off x="7848600" y="533400"/>
            <a:ext cx="0" cy="5410200"/>
          </a:xfrm>
          <a:prstGeom prst="line">
            <a:avLst/>
          </a:prstGeom>
          <a:noFill/>
          <a:ln w="82550">
            <a:solidFill>
              <a:srgbClr val="FFC000"/>
            </a:solidFill>
            <a:round/>
            <a:headEnd type="none" w="med" len="med"/>
            <a:tailEnd type="none"/>
          </a:ln>
        </p:spPr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60" name="Line 76"/>
          <p:cNvSpPr>
            <a:spLocks noChangeShapeType="1"/>
          </p:cNvSpPr>
          <p:nvPr/>
        </p:nvSpPr>
        <p:spPr bwMode="auto">
          <a:xfrm>
            <a:off x="2667000" y="2667000"/>
            <a:ext cx="1524000" cy="0"/>
          </a:xfrm>
          <a:prstGeom prst="line">
            <a:avLst/>
          </a:prstGeom>
          <a:noFill/>
          <a:ln w="82550">
            <a:solidFill>
              <a:schemeClr val="accent4"/>
            </a:solidFill>
            <a:round/>
            <a:headEnd type="triangle"/>
            <a:tailEnd type="none"/>
          </a:ln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1" name="Line 76"/>
          <p:cNvSpPr>
            <a:spLocks noChangeShapeType="1"/>
          </p:cNvSpPr>
          <p:nvPr/>
        </p:nvSpPr>
        <p:spPr bwMode="auto">
          <a:xfrm flipH="1" flipV="1">
            <a:off x="1676400" y="3048000"/>
            <a:ext cx="0" cy="838200"/>
          </a:xfrm>
          <a:prstGeom prst="line">
            <a:avLst/>
          </a:prstGeom>
          <a:noFill/>
          <a:ln w="82550">
            <a:solidFill>
              <a:schemeClr val="accent4"/>
            </a:solidFill>
            <a:round/>
            <a:headEnd type="triangle" w="med" len="med"/>
            <a:tailEnd/>
          </a:ln>
        </p:spPr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4800600" y="1981200"/>
            <a:ext cx="13604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GB" sz="1400" dirty="0" smtClean="0">
                <a:solidFill>
                  <a:srgbClr val="000000"/>
                </a:solidFill>
              </a:rPr>
              <a:t>Online</a:t>
            </a:r>
          </a:p>
          <a:p>
            <a:pPr algn="ctr">
              <a:defRPr/>
            </a:pPr>
            <a:r>
              <a:rPr lang="en-GB" sz="1400" dirty="0" smtClean="0">
                <a:solidFill>
                  <a:srgbClr val="000000"/>
                </a:solidFill>
              </a:rPr>
              <a:t>prediction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4" name="Diamond 63"/>
          <p:cNvSpPr/>
          <p:nvPr/>
        </p:nvSpPr>
        <p:spPr>
          <a:xfrm>
            <a:off x="5867400" y="3657600"/>
            <a:ext cx="1828800" cy="762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Close to freeze?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Line 76"/>
          <p:cNvSpPr>
            <a:spLocks noChangeShapeType="1"/>
          </p:cNvSpPr>
          <p:nvPr/>
        </p:nvSpPr>
        <p:spPr bwMode="auto">
          <a:xfrm flipH="1" flipV="1">
            <a:off x="6781800" y="2971800"/>
            <a:ext cx="0" cy="762000"/>
          </a:xfrm>
          <a:prstGeom prst="line">
            <a:avLst/>
          </a:prstGeom>
          <a:noFill/>
          <a:ln w="82550">
            <a:solidFill>
              <a:schemeClr val="tx2">
                <a:lumMod val="60000"/>
                <a:lumOff val="40000"/>
              </a:schemeClr>
            </a:solidFill>
            <a:round/>
            <a:headEnd type="triangle"/>
            <a:tailEnd type="none"/>
          </a:ln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6096000" y="4648200"/>
            <a:ext cx="990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GB" sz="1400" dirty="0" smtClean="0">
                <a:solidFill>
                  <a:srgbClr val="000000"/>
                </a:solidFill>
              </a:rPr>
              <a:t>Yes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783513" y="3276600"/>
            <a:ext cx="13604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GB" sz="1400" dirty="0" err="1" smtClean="0">
                <a:solidFill>
                  <a:srgbClr val="000000"/>
                </a:solidFill>
              </a:rPr>
              <a:t>QoE</a:t>
            </a:r>
            <a:r>
              <a:rPr lang="en-GB" sz="1400" dirty="0" smtClean="0">
                <a:solidFill>
                  <a:srgbClr val="000000"/>
                </a:solidFill>
              </a:rPr>
              <a:t> metric </a:t>
            </a:r>
            <a:r>
              <a:rPr lang="en-GB" sz="1400" dirty="0" smtClean="0">
                <a:solidFill>
                  <a:srgbClr val="000000"/>
                </a:solidFill>
              </a:rPr>
              <a:t>&amp; </a:t>
            </a:r>
            <a:endParaRPr lang="en-GB" sz="1400" dirty="0" smtClean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GB" sz="1400" dirty="0" smtClean="0">
                <a:solidFill>
                  <a:srgbClr val="000000"/>
                </a:solidFill>
              </a:rPr>
              <a:t>users events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8" name="Line 68"/>
          <p:cNvSpPr>
            <a:spLocks noChangeShapeType="1"/>
          </p:cNvSpPr>
          <p:nvPr/>
        </p:nvSpPr>
        <p:spPr bwMode="auto">
          <a:xfrm>
            <a:off x="5715000" y="4038600"/>
            <a:ext cx="152399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none" w="med" len="med"/>
          </a:ln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 flipH="1" flipV="1">
            <a:off x="5715000" y="4038600"/>
            <a:ext cx="0" cy="76200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 type="triangle"/>
            <a:tailEnd type="none" w="med" len="med"/>
          </a:ln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5486400" y="4267200"/>
            <a:ext cx="990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GB" sz="1400" dirty="0" smtClean="0">
                <a:solidFill>
                  <a:srgbClr val="000000"/>
                </a:solidFill>
              </a:rPr>
              <a:t>No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5486400" y="4800600"/>
            <a:ext cx="6096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2000" y="990600"/>
            <a:ext cx="1143001" cy="533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144000" tIns="144000" rIns="144000" bIns="144000" anchor="ctr"/>
          <a:lstStyle/>
          <a:p>
            <a:pPr algn="ctr">
              <a:buClr>
                <a:srgbClr val="FFFFFF"/>
              </a:buClr>
              <a:buFont typeface="Times New Roman" pitchFamily="16" charset="0"/>
              <a:buNone/>
              <a:tabLst>
                <a:tab pos="3946525" algn="l"/>
              </a:tabLst>
              <a:defRPr/>
            </a:pPr>
            <a:r>
              <a:rPr lang="en-GB" sz="1600" dirty="0">
                <a:solidFill>
                  <a:srgbClr val="000000"/>
                </a:solidFill>
                <a:latin typeface="Tahoma" pitchFamily="32" charset="0"/>
              </a:rPr>
              <a:t>Training</a:t>
            </a:r>
          </a:p>
        </p:txBody>
      </p:sp>
      <p:sp>
        <p:nvSpPr>
          <p:cNvPr id="78" name="Line 76"/>
          <p:cNvSpPr>
            <a:spLocks noChangeShapeType="1"/>
          </p:cNvSpPr>
          <p:nvPr/>
        </p:nvSpPr>
        <p:spPr bwMode="auto">
          <a:xfrm flipH="1" flipV="1">
            <a:off x="3810000" y="533400"/>
            <a:ext cx="0" cy="381000"/>
          </a:xfrm>
          <a:prstGeom prst="line">
            <a:avLst/>
          </a:prstGeom>
          <a:noFill/>
          <a:ln w="82550">
            <a:solidFill>
              <a:srgbClr val="FFC000"/>
            </a:solidFill>
            <a:round/>
            <a:headEnd type="triangle" w="med" len="med"/>
            <a:tailEnd type="none"/>
          </a:ln>
        </p:spPr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 flipH="1" flipV="1">
            <a:off x="5181600" y="609600"/>
            <a:ext cx="0" cy="381000"/>
          </a:xfrm>
          <a:prstGeom prst="line">
            <a:avLst/>
          </a:prstGeom>
          <a:noFill/>
          <a:ln w="82550">
            <a:solidFill>
              <a:srgbClr val="FFC000"/>
            </a:solidFill>
            <a:round/>
            <a:headEnd type="triangle" w="med" len="med"/>
            <a:tailEnd type="none"/>
          </a:ln>
        </p:spPr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15756</TotalTime>
  <Words>705</Words>
  <Application>Microsoft Office PowerPoint</Application>
  <PresentationFormat>On-screen Show (4:3)</PresentationFormat>
  <Paragraphs>191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Times New Roman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Alcatel-Lucent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Tingyao</dc:creator>
  <cp:lastModifiedBy>Tingyao</cp:lastModifiedBy>
  <cp:revision>199</cp:revision>
  <dcterms:created xsi:type="dcterms:W3CDTF">2014-04-29T12:12:31Z</dcterms:created>
  <dcterms:modified xsi:type="dcterms:W3CDTF">2015-06-05T09:04:58Z</dcterms:modified>
</cp:coreProperties>
</file>