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6D5AC-2AE6-4802-87F0-AA970EF6817A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51F63-8A6D-428E-8091-3AC32E219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16780-4969-49F1-B58E-C87C31457299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35597-FD50-474B-BCAB-D4EC2383C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7E336-E9B1-4CE1-B2E8-2FB41C30CF37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97427-2801-4FDE-99DF-64FD6578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C7219-E079-4BA4-9F72-80AB41D6E9E2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A0BD-8CC5-45F9-A8B3-94E691AA7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9B3D8-1E3C-4ADD-B0CC-7F81AD4E0BAB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913F6-95B7-4E3E-ABE6-1AB0319FE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D8B02-D664-4E9A-94B3-1500DA634062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6F9D-D700-452F-A550-E7432C9F5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C158-6F40-4E2D-901F-55118064F850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7FDB3-0F4F-4950-8098-CFD80F8D2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E5A10-BA59-4E2F-878A-FCC113092F4D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E03E3-493F-455A-A953-B04F9F0A2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27FEB-9EFA-48C3-A364-44EFB35FF1F8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50F15-AA5F-4154-912C-0A21EEE6D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C8974-8C8C-4CA3-B607-C701F72D3691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44F56-5D6B-4FFD-87DF-CE37B2AA1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6F568-52D3-4EF8-864E-04D930252C87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F990-7AEC-4984-839D-9EB89F9A5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C36721-AA56-41D7-A069-36D771444B1F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020DD9-5AF1-48AC-9605-BC97200F0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57400" y="152400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flipH="1">
            <a:off x="1752600" y="609600"/>
            <a:ext cx="1104900" cy="914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9000" y="1501775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7" idx="0"/>
          </p:cNvCxnSpPr>
          <p:nvPr/>
        </p:nvCxnSpPr>
        <p:spPr>
          <a:xfrm>
            <a:off x="2857500" y="609600"/>
            <a:ext cx="1371600" cy="8921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4400" y="15240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1(26543/255)</a:t>
            </a:r>
          </a:p>
        </p:txBody>
      </p:sp>
      <p:sp>
        <p:nvSpPr>
          <p:cNvPr id="10247" name="TextBox 11"/>
          <p:cNvSpPr txBox="1">
            <a:spLocks noChangeArrowheads="1"/>
          </p:cNvSpPr>
          <p:nvPr/>
        </p:nvSpPr>
        <p:spPr bwMode="auto">
          <a:xfrm>
            <a:off x="1600200" y="849313"/>
            <a:ext cx="6588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&lt;=-3</a:t>
            </a:r>
          </a:p>
        </p:txBody>
      </p:sp>
      <p:sp>
        <p:nvSpPr>
          <p:cNvPr id="10248" name="TextBox 12"/>
          <p:cNvSpPr txBox="1">
            <a:spLocks noChangeArrowheads="1"/>
          </p:cNvSpPr>
          <p:nvPr/>
        </p:nvSpPr>
        <p:spPr bwMode="auto">
          <a:xfrm>
            <a:off x="3632200" y="83820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&gt;-3</a:t>
            </a:r>
          </a:p>
        </p:txBody>
      </p:sp>
      <p:cxnSp>
        <p:nvCxnSpPr>
          <p:cNvPr id="14" name="Straight Arrow Connector 13"/>
          <p:cNvCxnSpPr>
            <a:stCxn id="7" idx="4"/>
            <a:endCxn id="24" idx="0"/>
          </p:cNvCxnSpPr>
          <p:nvPr/>
        </p:nvCxnSpPr>
        <p:spPr>
          <a:xfrm flipH="1">
            <a:off x="2019300" y="1958975"/>
            <a:ext cx="2209800" cy="10223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0" name="TextBox 15"/>
          <p:cNvSpPr txBox="1">
            <a:spLocks noChangeArrowheads="1"/>
          </p:cNvSpPr>
          <p:nvPr/>
        </p:nvSpPr>
        <p:spPr bwMode="auto">
          <a:xfrm>
            <a:off x="2362200" y="222091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&lt;=-24</a:t>
            </a:r>
          </a:p>
        </p:txBody>
      </p:sp>
      <p:sp>
        <p:nvSpPr>
          <p:cNvPr id="17" name="Oval 16"/>
          <p:cNvSpPr/>
          <p:nvPr/>
        </p:nvSpPr>
        <p:spPr>
          <a:xfrm>
            <a:off x="6172200" y="2895600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7" idx="4"/>
            <a:endCxn id="17" idx="0"/>
          </p:cNvCxnSpPr>
          <p:nvPr/>
        </p:nvCxnSpPr>
        <p:spPr>
          <a:xfrm>
            <a:off x="4229100" y="1958975"/>
            <a:ext cx="2743200" cy="9366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18"/>
          <p:cNvSpPr txBox="1">
            <a:spLocks noChangeArrowheads="1"/>
          </p:cNvSpPr>
          <p:nvPr/>
        </p:nvSpPr>
        <p:spPr bwMode="auto">
          <a:xfrm>
            <a:off x="5976938" y="2232025"/>
            <a:ext cx="652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&gt;-24</a:t>
            </a:r>
          </a:p>
        </p:txBody>
      </p:sp>
      <p:cxnSp>
        <p:nvCxnSpPr>
          <p:cNvPr id="22" name="Straight Arrow Connector 21"/>
          <p:cNvCxnSpPr>
            <a:stCxn id="17" idx="4"/>
            <a:endCxn id="28" idx="0"/>
          </p:cNvCxnSpPr>
          <p:nvPr/>
        </p:nvCxnSpPr>
        <p:spPr>
          <a:xfrm flipH="1">
            <a:off x="5829300" y="3352800"/>
            <a:ext cx="1143000" cy="990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219200" y="2981325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56" name="TextBox 24"/>
          <p:cNvSpPr txBox="1">
            <a:spLocks noChangeArrowheads="1"/>
          </p:cNvSpPr>
          <p:nvPr/>
        </p:nvSpPr>
        <p:spPr bwMode="auto">
          <a:xfrm>
            <a:off x="5741988" y="3668713"/>
            <a:ext cx="6588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&lt;=-9</a:t>
            </a:r>
          </a:p>
        </p:txBody>
      </p:sp>
      <p:cxnSp>
        <p:nvCxnSpPr>
          <p:cNvPr id="26" name="Straight Arrow Connector 25"/>
          <p:cNvCxnSpPr>
            <a:stCxn id="17" idx="4"/>
            <a:endCxn id="27" idx="0"/>
          </p:cNvCxnSpPr>
          <p:nvPr/>
        </p:nvCxnSpPr>
        <p:spPr>
          <a:xfrm>
            <a:off x="6972300" y="3352800"/>
            <a:ext cx="1295400" cy="9620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467600" y="4314825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0(56123/484)</a:t>
            </a:r>
          </a:p>
        </p:txBody>
      </p:sp>
      <p:sp>
        <p:nvSpPr>
          <p:cNvPr id="10259" name="TextBox 30"/>
          <p:cNvSpPr txBox="1">
            <a:spLocks noChangeArrowheads="1"/>
          </p:cNvSpPr>
          <p:nvPr/>
        </p:nvSpPr>
        <p:spPr bwMode="auto">
          <a:xfrm>
            <a:off x="7629525" y="358140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&gt;-9</a:t>
            </a:r>
          </a:p>
        </p:txBody>
      </p:sp>
      <p:cxnSp>
        <p:nvCxnSpPr>
          <p:cNvPr id="32" name="Straight Arrow Connector 31"/>
          <p:cNvCxnSpPr>
            <a:stCxn id="24" idx="4"/>
            <a:endCxn id="38" idx="0"/>
          </p:cNvCxnSpPr>
          <p:nvPr/>
        </p:nvCxnSpPr>
        <p:spPr>
          <a:xfrm>
            <a:off x="2019300" y="3438525"/>
            <a:ext cx="1600200" cy="904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8" idx="4"/>
            <a:endCxn id="39" idx="0"/>
          </p:cNvCxnSpPr>
          <p:nvPr/>
        </p:nvCxnSpPr>
        <p:spPr>
          <a:xfrm>
            <a:off x="3619500" y="4800600"/>
            <a:ext cx="25146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3000" y="56388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1(1163/19)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34000" y="56388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0(2855/628)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29200" y="43434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1(144/10)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8600" y="4343400"/>
            <a:ext cx="1600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1(1281/188)</a:t>
            </a:r>
          </a:p>
        </p:txBody>
      </p:sp>
      <p:cxnSp>
        <p:nvCxnSpPr>
          <p:cNvPr id="31" name="Straight Arrow Connector 30"/>
          <p:cNvCxnSpPr>
            <a:stCxn id="24" idx="4"/>
            <a:endCxn id="29" idx="0"/>
          </p:cNvCxnSpPr>
          <p:nvPr/>
        </p:nvCxnSpPr>
        <p:spPr>
          <a:xfrm flipH="1">
            <a:off x="1028700" y="3438525"/>
            <a:ext cx="990600" cy="9048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819400" y="4343400"/>
            <a:ext cx="1600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8" idx="4"/>
            <a:endCxn id="37" idx="0"/>
          </p:cNvCxnSpPr>
          <p:nvPr/>
        </p:nvCxnSpPr>
        <p:spPr>
          <a:xfrm flipH="1">
            <a:off x="1943100" y="4800600"/>
            <a:ext cx="1676400" cy="838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9" name="TextBox 24"/>
          <p:cNvSpPr txBox="1">
            <a:spLocks noChangeArrowheads="1"/>
          </p:cNvSpPr>
          <p:nvPr/>
        </p:nvSpPr>
        <p:spPr bwMode="auto">
          <a:xfrm>
            <a:off x="914400" y="3733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&lt;=-9</a:t>
            </a:r>
          </a:p>
        </p:txBody>
      </p:sp>
      <p:sp>
        <p:nvSpPr>
          <p:cNvPr id="10270" name="TextBox 30"/>
          <p:cNvSpPr txBox="1">
            <a:spLocks noChangeArrowheads="1"/>
          </p:cNvSpPr>
          <p:nvPr/>
        </p:nvSpPr>
        <p:spPr bwMode="auto">
          <a:xfrm>
            <a:off x="3048000" y="373380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&gt;-9</a:t>
            </a:r>
          </a:p>
        </p:txBody>
      </p:sp>
      <p:sp>
        <p:nvSpPr>
          <p:cNvPr id="10271" name="TextBox 30"/>
          <p:cNvSpPr txBox="1">
            <a:spLocks noChangeArrowheads="1"/>
          </p:cNvSpPr>
          <p:nvPr/>
        </p:nvSpPr>
        <p:spPr bwMode="auto">
          <a:xfrm>
            <a:off x="1905000" y="5029200"/>
            <a:ext cx="787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&lt;=-21</a:t>
            </a:r>
          </a:p>
        </p:txBody>
      </p:sp>
      <p:sp>
        <p:nvSpPr>
          <p:cNvPr id="10272" name="TextBox 30"/>
          <p:cNvSpPr txBox="1">
            <a:spLocks noChangeArrowheads="1"/>
          </p:cNvSpPr>
          <p:nvPr/>
        </p:nvSpPr>
        <p:spPr bwMode="auto">
          <a:xfrm>
            <a:off x="4394200" y="5192713"/>
            <a:ext cx="652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&gt;-21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feature_extraction_exmam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38200" y="457200"/>
            <a:ext cx="10896600" cy="581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609600" y="1143000"/>
            <a:ext cx="693420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9600" y="2895600"/>
            <a:ext cx="396240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3400" y="4800600"/>
            <a:ext cx="5638800" cy="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1154113"/>
            <a:ext cx="8191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=58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2895600"/>
            <a:ext cx="819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=33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4800600"/>
            <a:ext cx="819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baseline="-25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=46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ro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1938" y="4075113"/>
            <a:ext cx="139382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1" name="Rectangle 33"/>
          <p:cNvGrpSpPr>
            <a:grpSpLocks/>
          </p:cNvGrpSpPr>
          <p:nvPr/>
        </p:nvGrpSpPr>
        <p:grpSpPr bwMode="auto">
          <a:xfrm>
            <a:off x="4686300" y="3541713"/>
            <a:ext cx="2070100" cy="788987"/>
            <a:chOff x="1244" y="1041"/>
            <a:chExt cx="703" cy="637"/>
          </a:xfrm>
        </p:grpSpPr>
        <p:pic>
          <p:nvPicPr>
            <p:cNvPr id="12340" name="Rectangle 3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4" y="1041"/>
              <a:ext cx="703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41" name="Text Box 14"/>
            <p:cNvSpPr txBox="1">
              <a:spLocks noChangeArrowheads="1"/>
            </p:cNvSpPr>
            <p:nvPr/>
          </p:nvSpPr>
          <p:spPr bwMode="auto">
            <a:xfrm>
              <a:off x="1282" y="1064"/>
              <a:ext cx="629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44000" tIns="144000" rIns="144000" bIns="144000"/>
            <a:lstStyle/>
            <a:p>
              <a:pPr algn="ctr">
                <a:buClr>
                  <a:srgbClr val="FFFFFF"/>
                </a:buClr>
                <a:tabLst>
                  <a:tab pos="3946525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ahoma" pitchFamily="34" charset="0"/>
                </a:rPr>
                <a:t>HAS session reconstruction</a:t>
              </a:r>
            </a:p>
          </p:txBody>
        </p:sp>
      </p:grpSp>
      <p:sp>
        <p:nvSpPr>
          <p:cNvPr id="12292" name="Line 25"/>
          <p:cNvSpPr>
            <a:spLocks noChangeShapeType="1"/>
          </p:cNvSpPr>
          <p:nvPr/>
        </p:nvSpPr>
        <p:spPr bwMode="auto">
          <a:xfrm flipH="1">
            <a:off x="5756275" y="4303713"/>
            <a:ext cx="0" cy="493712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12293" name="Picture 26" descr="logFi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0138" y="2870200"/>
            <a:ext cx="1601787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50"/>
          <p:cNvSpPr/>
          <p:nvPr/>
        </p:nvSpPr>
        <p:spPr bwMode="auto">
          <a:xfrm>
            <a:off x="1371600" y="3200400"/>
            <a:ext cx="1197322" cy="472297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Session log</a:t>
            </a:r>
          </a:p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parsing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78688" y="5399584"/>
            <a:ext cx="4028553" cy="887159"/>
          </a:xfrm>
          <a:prstGeom prst="roundRect">
            <a:avLst/>
          </a:prstGeom>
          <a:gradFill rotWithShape="1">
            <a:gsLst>
              <a:gs pos="0">
                <a:srgbClr val="660066">
                  <a:shade val="51000"/>
                  <a:satMod val="130000"/>
                </a:srgbClr>
              </a:gs>
              <a:gs pos="80000">
                <a:srgbClr val="660066">
                  <a:shade val="93000"/>
                  <a:satMod val="130000"/>
                </a:srgbClr>
              </a:gs>
              <a:gs pos="100000">
                <a:srgbClr val="66006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60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31813" y="5656263"/>
            <a:ext cx="717550" cy="338137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>
              <a:solidFill>
                <a:srgbClr val="FFFFFF"/>
              </a:solidFill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200">
                <a:solidFill>
                  <a:srgbClr val="FFFFFF"/>
                </a:solidFill>
                <a:latin typeface="Tahoma" pitchFamily="32" charset="0"/>
              </a:rPr>
              <a:t>Client</a:t>
            </a: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>
              <a:solidFill>
                <a:srgbClr val="FFFFFF"/>
              </a:solidFill>
              <a:latin typeface="Tahoma" pitchFamily="32" charset="0"/>
            </a:endParaRPr>
          </a:p>
        </p:txBody>
      </p:sp>
      <p:cxnSp>
        <p:nvCxnSpPr>
          <p:cNvPr id="12301" name="Straight Arrow Connector 15"/>
          <p:cNvCxnSpPr>
            <a:cxnSpLocks noChangeShapeType="1"/>
          </p:cNvCxnSpPr>
          <p:nvPr/>
        </p:nvCxnSpPr>
        <p:spPr bwMode="auto">
          <a:xfrm>
            <a:off x="1268413" y="5840413"/>
            <a:ext cx="2286000" cy="14287"/>
          </a:xfrm>
          <a:prstGeom prst="straightConnector1">
            <a:avLst/>
          </a:prstGeom>
          <a:noFill/>
          <a:ln w="57150" algn="ctr">
            <a:solidFill>
              <a:srgbClr val="FFFFFF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4" name="Rounded Rectangle 22"/>
          <p:cNvSpPr/>
          <p:nvPr/>
        </p:nvSpPr>
        <p:spPr bwMode="auto">
          <a:xfrm>
            <a:off x="2484438" y="5689600"/>
            <a:ext cx="717550" cy="338138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>
              <a:solidFill>
                <a:srgbClr val="FFFFFF"/>
              </a:solidFill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200">
                <a:solidFill>
                  <a:srgbClr val="FFFFFF"/>
                </a:solidFill>
                <a:latin typeface="Tahoma" pitchFamily="32" charset="0"/>
              </a:rPr>
              <a:t>CDN node</a:t>
            </a: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6" name="Rounded Rectangle 22"/>
          <p:cNvSpPr/>
          <p:nvPr/>
        </p:nvSpPr>
        <p:spPr bwMode="auto">
          <a:xfrm>
            <a:off x="3554413" y="5684838"/>
            <a:ext cx="717550" cy="338137"/>
          </a:xfrm>
          <a:prstGeom prst="roundRect">
            <a:avLst/>
          </a:prstGeom>
          <a:gradFill rotWithShape="1">
            <a:gsLst>
              <a:gs pos="0">
                <a:srgbClr val="AA9C8F">
                  <a:shade val="51000"/>
                  <a:satMod val="130000"/>
                </a:srgbClr>
              </a:gs>
              <a:gs pos="80000">
                <a:srgbClr val="AA9C8F">
                  <a:shade val="93000"/>
                  <a:satMod val="130000"/>
                </a:srgbClr>
              </a:gs>
              <a:gs pos="100000">
                <a:srgbClr val="AA9C8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A9C8F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>
              <a:solidFill>
                <a:srgbClr val="FFFFFF"/>
              </a:solidFill>
              <a:latin typeface="Tahoma" pitchFamily="32" charset="0"/>
            </a:endParaRP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US" sz="1200">
                <a:solidFill>
                  <a:srgbClr val="FFFFFF"/>
                </a:solidFill>
                <a:latin typeface="Tahoma" pitchFamily="32" charset="0"/>
              </a:rPr>
              <a:t>Origin server</a:t>
            </a:r>
          </a:p>
          <a:p>
            <a:pPr algn="ctr" eaLnBrk="0" hangingPunct="0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Font typeface="Times New Roman" pitchFamily="16" charset="0"/>
              <a:buNone/>
              <a:tabLst>
                <a:tab pos="3946525" algn="l"/>
              </a:tabLst>
              <a:defRPr/>
            </a:pPr>
            <a:endParaRPr lang="en-US" sz="1400">
              <a:solidFill>
                <a:srgbClr val="FFFFFF"/>
              </a:solidFill>
              <a:latin typeface="Tahoma" pitchFamily="32" charset="0"/>
            </a:endParaRPr>
          </a:p>
        </p:txBody>
      </p:sp>
      <p:sp>
        <p:nvSpPr>
          <p:cNvPr id="12304" name="Line 58"/>
          <p:cNvSpPr>
            <a:spLocks noChangeShapeType="1"/>
          </p:cNvSpPr>
          <p:nvPr/>
        </p:nvSpPr>
        <p:spPr bwMode="auto">
          <a:xfrm flipH="1">
            <a:off x="5756275" y="5543550"/>
            <a:ext cx="17463" cy="428625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196850" y="4194175"/>
            <a:ext cx="1301750" cy="636588"/>
          </a:xfrm>
          <a:prstGeom prst="wedgeRectCallout">
            <a:avLst>
              <a:gd name="adj1" fmla="val 3292"/>
              <a:gd name="adj2" fmla="val 163963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90000"/>
              </a:lnSpc>
              <a:spcAft>
                <a:spcPts val="1200"/>
              </a:spcAft>
              <a:buClr>
                <a:schemeClr val="bg1"/>
              </a:buClr>
              <a:tabLst>
                <a:tab pos="3946525" algn="l"/>
              </a:tabLst>
            </a:pPr>
            <a:r>
              <a:rPr lang="en-US" sz="1400">
                <a:latin typeface="Trebuchet MS" pitchFamily="34" charset="0"/>
              </a:rPr>
              <a:t>Client requires no modification</a:t>
            </a:r>
          </a:p>
        </p:txBody>
      </p:sp>
      <p:sp>
        <p:nvSpPr>
          <p:cNvPr id="20" name="Rectangle 50"/>
          <p:cNvSpPr/>
          <p:nvPr/>
        </p:nvSpPr>
        <p:spPr bwMode="auto">
          <a:xfrm>
            <a:off x="4911312" y="5978581"/>
            <a:ext cx="1870488" cy="623602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Global </a:t>
            </a:r>
            <a:r>
              <a:rPr lang="en-GB" sz="1200" dirty="0" err="1">
                <a:solidFill>
                  <a:srgbClr val="000000"/>
                </a:solidFill>
                <a:latin typeface="Tahoma" pitchFamily="32" charset="0"/>
              </a:rPr>
              <a:t>QoE</a:t>
            </a: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 rating for the complete session </a:t>
            </a:r>
          </a:p>
        </p:txBody>
      </p:sp>
      <p:sp>
        <p:nvSpPr>
          <p:cNvPr id="12309" name="Line 68"/>
          <p:cNvSpPr>
            <a:spLocks noChangeShapeType="1"/>
          </p:cNvSpPr>
          <p:nvPr/>
        </p:nvSpPr>
        <p:spPr bwMode="auto">
          <a:xfrm>
            <a:off x="2976563" y="2360613"/>
            <a:ext cx="1817687" cy="0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310" name="AutoShape 75"/>
          <p:cNvSpPr>
            <a:spLocks noChangeArrowheads="1"/>
          </p:cNvSpPr>
          <p:nvPr/>
        </p:nvSpPr>
        <p:spPr bwMode="auto">
          <a:xfrm>
            <a:off x="2389188" y="4013200"/>
            <a:ext cx="904875" cy="1030288"/>
          </a:xfrm>
          <a:prstGeom prst="can">
            <a:avLst>
              <a:gd name="adj" fmla="val 17406"/>
            </a:avLst>
          </a:pr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CDN</a:t>
            </a:r>
          </a:p>
          <a:p>
            <a:pPr algn="ctr"/>
            <a:r>
              <a:rPr lang="en-US"/>
              <a:t>logfile</a:t>
            </a:r>
          </a:p>
        </p:txBody>
      </p:sp>
      <p:sp>
        <p:nvSpPr>
          <p:cNvPr id="12311" name="Line 76"/>
          <p:cNvSpPr>
            <a:spLocks noChangeShapeType="1"/>
          </p:cNvSpPr>
          <p:nvPr/>
        </p:nvSpPr>
        <p:spPr bwMode="auto">
          <a:xfrm flipH="1" flipV="1">
            <a:off x="2976563" y="2360613"/>
            <a:ext cx="0" cy="1630362"/>
          </a:xfrm>
          <a:prstGeom prst="line">
            <a:avLst/>
          </a:prstGeom>
          <a:noFill/>
          <a:ln w="825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312" name="Line 77"/>
          <p:cNvSpPr>
            <a:spLocks noChangeShapeType="1"/>
          </p:cNvSpPr>
          <p:nvPr/>
        </p:nvSpPr>
        <p:spPr bwMode="auto">
          <a:xfrm flipH="1" flipV="1">
            <a:off x="2825750" y="5010150"/>
            <a:ext cx="3175" cy="646113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13" name="Line 18"/>
          <p:cNvSpPr>
            <a:spLocks noChangeShapeType="1"/>
          </p:cNvSpPr>
          <p:nvPr/>
        </p:nvSpPr>
        <p:spPr bwMode="auto">
          <a:xfrm>
            <a:off x="5688013" y="2667000"/>
            <a:ext cx="12700" cy="903288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14" name="Line 43"/>
          <p:cNvSpPr>
            <a:spLocks noChangeShapeType="1"/>
          </p:cNvSpPr>
          <p:nvPr/>
        </p:nvSpPr>
        <p:spPr bwMode="auto">
          <a:xfrm flipV="1">
            <a:off x="5688013" y="2876550"/>
            <a:ext cx="2824162" cy="1588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15" name="Line 76"/>
          <p:cNvSpPr>
            <a:spLocks noChangeShapeType="1"/>
          </p:cNvSpPr>
          <p:nvPr/>
        </p:nvSpPr>
        <p:spPr bwMode="auto">
          <a:xfrm flipH="1" flipV="1">
            <a:off x="8512175" y="2876550"/>
            <a:ext cx="0" cy="2857500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16" name="Line 43"/>
          <p:cNvSpPr>
            <a:spLocks noChangeShapeType="1"/>
          </p:cNvSpPr>
          <p:nvPr/>
        </p:nvSpPr>
        <p:spPr bwMode="auto">
          <a:xfrm flipV="1">
            <a:off x="5870575" y="5713413"/>
            <a:ext cx="2641600" cy="0"/>
          </a:xfrm>
          <a:prstGeom prst="line">
            <a:avLst/>
          </a:prstGeom>
          <a:noFill/>
          <a:ln w="82550">
            <a:solidFill>
              <a:srgbClr val="808080"/>
            </a:solidFill>
            <a:round/>
            <a:headEnd type="triangle" w="med" len="med"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7134099" y="2337535"/>
            <a:ext cx="1285915" cy="423625"/>
          </a:xfrm>
          <a:prstGeom prst="rect">
            <a:avLst/>
          </a:prstGeom>
          <a:solidFill>
            <a:srgbClr val="CBBBE3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without freeze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5773075" y="3049800"/>
            <a:ext cx="1285915" cy="423625"/>
          </a:xfrm>
          <a:prstGeom prst="rect">
            <a:avLst/>
          </a:prstGeom>
          <a:solidFill>
            <a:srgbClr val="CBBBE3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with freeze</a:t>
            </a:r>
          </a:p>
        </p:txBody>
      </p:sp>
      <p:sp>
        <p:nvSpPr>
          <p:cNvPr id="12323" name="Line 76"/>
          <p:cNvSpPr>
            <a:spLocks noChangeShapeType="1"/>
          </p:cNvSpPr>
          <p:nvPr/>
        </p:nvSpPr>
        <p:spPr bwMode="auto">
          <a:xfrm flipV="1">
            <a:off x="2825750" y="866775"/>
            <a:ext cx="0" cy="3146425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68"/>
          <p:cNvSpPr>
            <a:spLocks noChangeShapeType="1"/>
          </p:cNvSpPr>
          <p:nvPr/>
        </p:nvSpPr>
        <p:spPr bwMode="auto">
          <a:xfrm>
            <a:off x="2805113" y="866775"/>
            <a:ext cx="619125" cy="0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 bwMode="auto">
          <a:xfrm>
            <a:off x="3458226" y="654460"/>
            <a:ext cx="1285915" cy="423625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buFont typeface="Times New Roman" pitchFamily="16" charset="0"/>
              <a:buNone/>
              <a:tabLst>
                <a:tab pos="3946525" algn="l"/>
              </a:tabLst>
              <a:defRPr/>
            </a:pPr>
            <a:r>
              <a:rPr lang="en-GB" sz="1200" dirty="0">
                <a:solidFill>
                  <a:srgbClr val="000000"/>
                </a:solidFill>
                <a:latin typeface="Tahoma" pitchFamily="32" charset="0"/>
              </a:rPr>
              <a:t>Training</a:t>
            </a:r>
          </a:p>
        </p:txBody>
      </p:sp>
      <p:sp>
        <p:nvSpPr>
          <p:cNvPr id="12329" name="Rectangle 61"/>
          <p:cNvSpPr>
            <a:spLocks noChangeArrowheads="1"/>
          </p:cNvSpPr>
          <p:nvPr/>
        </p:nvSpPr>
        <p:spPr bwMode="auto">
          <a:xfrm>
            <a:off x="3163888" y="2500313"/>
            <a:ext cx="1360487" cy="377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GB" sz="1400">
                <a:solidFill>
                  <a:srgbClr val="000000"/>
                </a:solidFill>
              </a:rPr>
              <a:t>Evaluation Step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2" name="Rectangle 61"/>
          <p:cNvSpPr>
            <a:spLocks noChangeArrowheads="1"/>
          </p:cNvSpPr>
          <p:nvPr/>
        </p:nvSpPr>
        <p:spPr bwMode="auto">
          <a:xfrm>
            <a:off x="3554413" y="1266825"/>
            <a:ext cx="1360487" cy="379413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Training Step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330" name="AutoShape 75"/>
          <p:cNvSpPr>
            <a:spLocks noChangeArrowheads="1"/>
          </p:cNvSpPr>
          <p:nvPr/>
        </p:nvSpPr>
        <p:spPr bwMode="auto">
          <a:xfrm>
            <a:off x="5245100" y="522288"/>
            <a:ext cx="904875" cy="639762"/>
          </a:xfrm>
          <a:prstGeom prst="can">
            <a:avLst>
              <a:gd name="adj" fmla="val 17407"/>
            </a:avLst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Models</a:t>
            </a:r>
          </a:p>
        </p:txBody>
      </p:sp>
      <p:sp>
        <p:nvSpPr>
          <p:cNvPr id="12331" name="Line 68"/>
          <p:cNvSpPr>
            <a:spLocks noChangeShapeType="1"/>
          </p:cNvSpPr>
          <p:nvPr/>
        </p:nvSpPr>
        <p:spPr bwMode="auto">
          <a:xfrm>
            <a:off x="4625975" y="866775"/>
            <a:ext cx="619125" cy="0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32" name="Line 76"/>
          <p:cNvSpPr>
            <a:spLocks noChangeShapeType="1"/>
          </p:cNvSpPr>
          <p:nvPr/>
        </p:nvSpPr>
        <p:spPr bwMode="auto">
          <a:xfrm flipV="1">
            <a:off x="5700713" y="1066800"/>
            <a:ext cx="0" cy="922338"/>
          </a:xfrm>
          <a:prstGeom prst="line">
            <a:avLst/>
          </a:prstGeom>
          <a:noFill/>
          <a:ln w="82550">
            <a:solidFill>
              <a:srgbClr val="FFC000"/>
            </a:solidFill>
            <a:round/>
            <a:headEnd type="triangle" w="med" len="med"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286000" y="228600"/>
            <a:ext cx="4800600" cy="274320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2334" name="Rectangle 33"/>
          <p:cNvGrpSpPr>
            <a:grpSpLocks/>
          </p:cNvGrpSpPr>
          <p:nvPr/>
        </p:nvGrpSpPr>
        <p:grpSpPr bwMode="auto">
          <a:xfrm>
            <a:off x="4724400" y="4773613"/>
            <a:ext cx="2070100" cy="788987"/>
            <a:chOff x="1839" y="325"/>
            <a:chExt cx="703" cy="637"/>
          </a:xfrm>
        </p:grpSpPr>
        <p:pic>
          <p:nvPicPr>
            <p:cNvPr id="12338" name="Rectangle 3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39" y="325"/>
              <a:ext cx="703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39" name="Text Box 14"/>
            <p:cNvSpPr txBox="1">
              <a:spLocks noChangeArrowheads="1"/>
            </p:cNvSpPr>
            <p:nvPr/>
          </p:nvSpPr>
          <p:spPr bwMode="auto">
            <a:xfrm>
              <a:off x="1891" y="325"/>
              <a:ext cx="629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44000" tIns="144000" rIns="144000" bIns="144000"/>
            <a:lstStyle/>
            <a:p>
              <a:pPr algn="ctr">
                <a:buClr>
                  <a:srgbClr val="FFFFFF"/>
                </a:buClr>
                <a:tabLst>
                  <a:tab pos="3946525" algn="l"/>
                </a:tabLst>
              </a:pPr>
              <a:r>
                <a:rPr lang="en-GB" sz="1400">
                  <a:solidFill>
                    <a:srgbClr val="000000"/>
                  </a:solidFill>
                  <a:latin typeface="Tahoma" pitchFamily="34" charset="0"/>
                </a:rPr>
                <a:t>QoE parameter estimation</a:t>
              </a:r>
            </a:p>
          </p:txBody>
        </p:sp>
      </p:grpSp>
      <p:sp>
        <p:nvSpPr>
          <p:cNvPr id="44" name="Rectangle 43"/>
          <p:cNvSpPr/>
          <p:nvPr/>
        </p:nvSpPr>
        <p:spPr bwMode="auto">
          <a:xfrm>
            <a:off x="4800600" y="1981200"/>
            <a:ext cx="20574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144000" tIns="144000" rIns="144000" bIns="144000" anchor="ctr"/>
          <a:lstStyle/>
          <a:p>
            <a:pPr algn="ctr">
              <a:buClr>
                <a:srgbClr val="FFFFFF"/>
              </a:buClr>
              <a:tabLst>
                <a:tab pos="3946525" algn="l"/>
              </a:tabLst>
              <a:defRPr/>
            </a:pPr>
            <a:r>
              <a:rPr lang="en-GB" sz="1400" dirty="0">
                <a:solidFill>
                  <a:srgbClr val="000000"/>
                </a:solidFill>
                <a:latin typeface="Tahoma" pitchFamily="34" charset="0"/>
              </a:rPr>
              <a:t>HAS scalable video-freeze </a:t>
            </a:r>
            <a:r>
              <a:rPr lang="en-GB" sz="1400" dirty="0">
                <a:solidFill>
                  <a:srgbClr val="000000"/>
                </a:solidFill>
                <a:latin typeface="Tahoma" pitchFamily="34" charset="0"/>
              </a:rPr>
              <a:t>detection</a:t>
            </a:r>
            <a:endParaRPr lang="en-GB" sz="1400" dirty="0">
              <a:solidFill>
                <a:srgbClr val="000000"/>
              </a:solidFill>
              <a:latin typeface="Tahoma" pitchFamily="3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40"/>
          <p:cNvSpPr>
            <a:spLocks noChangeArrowheads="1"/>
          </p:cNvSpPr>
          <p:nvPr/>
        </p:nvSpPr>
        <p:spPr bwMode="auto">
          <a:xfrm>
            <a:off x="2392363" y="1420813"/>
            <a:ext cx="685800" cy="4887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099" name="Picture 42" descr="P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1838" y="4495800"/>
            <a:ext cx="116363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6" descr="ANd9GcRVd4zSZfndVhVYYwNvhC9HtotCV1dHhlP1gxHYMDf8vsYGhNu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2050"/>
            <a:ext cx="1477963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52400" y="1828800"/>
            <a:ext cx="146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 Server:</a:t>
            </a:r>
          </a:p>
          <a:p>
            <a:r>
              <a:rPr lang="en-US"/>
              <a:t>sliverlight</a:t>
            </a: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6950075" y="3605213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 client</a:t>
            </a:r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>
            <a:off x="1933575" y="3505200"/>
            <a:ext cx="2630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4953000" y="1447800"/>
            <a:ext cx="23129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Bandwidth Limitation</a:t>
            </a:r>
          </a:p>
          <a:p>
            <a:r>
              <a:rPr lang="en-US"/>
              <a:t>Module</a:t>
            </a:r>
          </a:p>
        </p:txBody>
      </p:sp>
      <p:sp>
        <p:nvSpPr>
          <p:cNvPr id="4105" name="Text Box 29"/>
          <p:cNvSpPr txBox="1">
            <a:spLocks noChangeArrowheads="1"/>
          </p:cNvSpPr>
          <p:nvPr/>
        </p:nvSpPr>
        <p:spPr bwMode="auto">
          <a:xfrm>
            <a:off x="3276600" y="4038600"/>
            <a:ext cx="13081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 video clip: </a:t>
            </a:r>
          </a:p>
          <a:p>
            <a:r>
              <a:rPr lang="en-US" sz="1400"/>
              <a:t>10mins, </a:t>
            </a:r>
          </a:p>
          <a:p>
            <a:r>
              <a:rPr lang="en-US" sz="1400"/>
              <a:t>299 segments</a:t>
            </a:r>
          </a:p>
        </p:txBody>
      </p:sp>
      <p:sp>
        <p:nvSpPr>
          <p:cNvPr id="4106" name="Text Box 28"/>
          <p:cNvSpPr txBox="1">
            <a:spLocks noChangeArrowheads="1"/>
          </p:cNvSpPr>
          <p:nvPr/>
        </p:nvSpPr>
        <p:spPr bwMode="auto">
          <a:xfrm>
            <a:off x="6553200" y="4572000"/>
            <a:ext cx="24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107" name="Line 30"/>
          <p:cNvSpPr>
            <a:spLocks noChangeShapeType="1"/>
          </p:cNvSpPr>
          <p:nvPr/>
        </p:nvSpPr>
        <p:spPr bwMode="auto">
          <a:xfrm flipH="1" flipV="1">
            <a:off x="5080000" y="3281363"/>
            <a:ext cx="0" cy="1270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32"/>
          <p:cNvSpPr>
            <a:spLocks noChangeShapeType="1"/>
          </p:cNvSpPr>
          <p:nvPr/>
        </p:nvSpPr>
        <p:spPr bwMode="auto">
          <a:xfrm>
            <a:off x="5103813" y="4132263"/>
            <a:ext cx="2841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33"/>
          <p:cNvSpPr>
            <a:spLocks noChangeShapeType="1"/>
          </p:cNvSpPr>
          <p:nvPr/>
        </p:nvSpPr>
        <p:spPr bwMode="auto">
          <a:xfrm>
            <a:off x="5381625" y="3243263"/>
            <a:ext cx="6350" cy="889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Line 34"/>
          <p:cNvSpPr>
            <a:spLocks noChangeShapeType="1"/>
          </p:cNvSpPr>
          <p:nvPr/>
        </p:nvSpPr>
        <p:spPr bwMode="auto">
          <a:xfrm>
            <a:off x="5376863" y="3248025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Line 35"/>
          <p:cNvSpPr>
            <a:spLocks noChangeShapeType="1"/>
          </p:cNvSpPr>
          <p:nvPr/>
        </p:nvSpPr>
        <p:spPr bwMode="auto">
          <a:xfrm flipV="1">
            <a:off x="5607050" y="3243263"/>
            <a:ext cx="0" cy="7080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2" name="Line 36"/>
          <p:cNvSpPr>
            <a:spLocks noChangeShapeType="1"/>
          </p:cNvSpPr>
          <p:nvPr/>
        </p:nvSpPr>
        <p:spPr bwMode="auto">
          <a:xfrm>
            <a:off x="5805488" y="3956050"/>
            <a:ext cx="0" cy="44608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Line 37"/>
          <p:cNvSpPr>
            <a:spLocks noChangeShapeType="1"/>
          </p:cNvSpPr>
          <p:nvPr/>
        </p:nvSpPr>
        <p:spPr bwMode="auto">
          <a:xfrm>
            <a:off x="5815013" y="4400550"/>
            <a:ext cx="64135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4" name="Text Box 38"/>
          <p:cNvSpPr txBox="1">
            <a:spLocks noChangeArrowheads="1"/>
          </p:cNvSpPr>
          <p:nvPr/>
        </p:nvSpPr>
        <p:spPr bwMode="auto">
          <a:xfrm>
            <a:off x="4538663" y="319405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bw</a:t>
            </a:r>
          </a:p>
        </p:txBody>
      </p:sp>
      <p:sp>
        <p:nvSpPr>
          <p:cNvPr id="4115" name="Line 39"/>
          <p:cNvSpPr>
            <a:spLocks noChangeShapeType="1"/>
          </p:cNvSpPr>
          <p:nvPr/>
        </p:nvSpPr>
        <p:spPr bwMode="auto">
          <a:xfrm>
            <a:off x="5610225" y="3951288"/>
            <a:ext cx="20161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6" name="AutoShape 46"/>
          <p:cNvSpPr>
            <a:spLocks noChangeArrowheads="1"/>
          </p:cNvSpPr>
          <p:nvPr/>
        </p:nvSpPr>
        <p:spPr bwMode="auto">
          <a:xfrm>
            <a:off x="5049838" y="304800"/>
            <a:ext cx="2189162" cy="9906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Click Modular </a:t>
            </a:r>
          </a:p>
          <a:p>
            <a:pPr algn="ctr"/>
            <a:r>
              <a:rPr lang="en-US">
                <a:latin typeface="Calibri" pitchFamily="34" charset="0"/>
              </a:rPr>
              <a:t>Router</a:t>
            </a:r>
            <a:endParaRPr lang="nl-NL">
              <a:latin typeface="Calibri" pitchFamily="34" charset="0"/>
            </a:endParaRPr>
          </a:p>
        </p:txBody>
      </p:sp>
      <p:sp>
        <p:nvSpPr>
          <p:cNvPr id="4117" name="Line 50"/>
          <p:cNvSpPr>
            <a:spLocks noChangeShapeType="1"/>
          </p:cNvSpPr>
          <p:nvPr/>
        </p:nvSpPr>
        <p:spPr bwMode="auto">
          <a:xfrm flipV="1">
            <a:off x="4579938" y="4932363"/>
            <a:ext cx="2554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Line 52"/>
          <p:cNvSpPr>
            <a:spLocks noChangeShapeType="1"/>
          </p:cNvSpPr>
          <p:nvPr/>
        </p:nvSpPr>
        <p:spPr bwMode="auto">
          <a:xfrm>
            <a:off x="5073650" y="4552950"/>
            <a:ext cx="170815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9" name="Line 53"/>
          <p:cNvSpPr>
            <a:spLocks noChangeShapeType="1"/>
          </p:cNvSpPr>
          <p:nvPr/>
        </p:nvSpPr>
        <p:spPr bwMode="auto">
          <a:xfrm flipH="1" flipV="1">
            <a:off x="2533650" y="673100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0" name="Line 54"/>
          <p:cNvSpPr>
            <a:spLocks noChangeShapeType="1"/>
          </p:cNvSpPr>
          <p:nvPr/>
        </p:nvSpPr>
        <p:spPr bwMode="auto">
          <a:xfrm flipH="1" flipV="1">
            <a:off x="2819400" y="882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Line 55"/>
          <p:cNvSpPr>
            <a:spLocks noChangeShapeType="1"/>
          </p:cNvSpPr>
          <p:nvPr/>
        </p:nvSpPr>
        <p:spPr bwMode="auto">
          <a:xfrm>
            <a:off x="2819400" y="882650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2" name="Line 56"/>
          <p:cNvSpPr>
            <a:spLocks noChangeShapeType="1"/>
          </p:cNvSpPr>
          <p:nvPr/>
        </p:nvSpPr>
        <p:spPr bwMode="auto">
          <a:xfrm>
            <a:off x="2533650" y="673100"/>
            <a:ext cx="0" cy="417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3" name="Line 57"/>
          <p:cNvSpPr>
            <a:spLocks noChangeShapeType="1"/>
          </p:cNvSpPr>
          <p:nvPr/>
        </p:nvSpPr>
        <p:spPr bwMode="auto">
          <a:xfrm>
            <a:off x="2247900" y="140335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4" name="Line 58"/>
          <p:cNvSpPr>
            <a:spLocks noChangeShapeType="1"/>
          </p:cNvSpPr>
          <p:nvPr/>
        </p:nvSpPr>
        <p:spPr bwMode="auto">
          <a:xfrm>
            <a:off x="2247900" y="1403350"/>
            <a:ext cx="0" cy="52149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5" name="Line 59"/>
          <p:cNvSpPr>
            <a:spLocks noChangeShapeType="1"/>
          </p:cNvSpPr>
          <p:nvPr/>
        </p:nvSpPr>
        <p:spPr bwMode="auto">
          <a:xfrm>
            <a:off x="3200400" y="1403350"/>
            <a:ext cx="0" cy="51117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6" name="Line 60"/>
          <p:cNvSpPr>
            <a:spLocks noChangeShapeType="1"/>
          </p:cNvSpPr>
          <p:nvPr/>
        </p:nvSpPr>
        <p:spPr bwMode="auto">
          <a:xfrm>
            <a:off x="2247900" y="6515100"/>
            <a:ext cx="952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61"/>
          <p:cNvSpPr>
            <a:spLocks noChangeShapeType="1"/>
          </p:cNvSpPr>
          <p:nvPr/>
        </p:nvSpPr>
        <p:spPr bwMode="auto">
          <a:xfrm>
            <a:off x="2343150" y="987425"/>
            <a:ext cx="38100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8" name="Line 62"/>
          <p:cNvSpPr>
            <a:spLocks noChangeShapeType="1"/>
          </p:cNvSpPr>
          <p:nvPr/>
        </p:nvSpPr>
        <p:spPr bwMode="auto">
          <a:xfrm flipV="1">
            <a:off x="2724150" y="987425"/>
            <a:ext cx="28575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9" name="Line 63"/>
          <p:cNvSpPr>
            <a:spLocks noChangeShapeType="1"/>
          </p:cNvSpPr>
          <p:nvPr/>
        </p:nvSpPr>
        <p:spPr bwMode="auto">
          <a:xfrm>
            <a:off x="5029200" y="685800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30" name="Text Box 65"/>
          <p:cNvSpPr txBox="1">
            <a:spLocks noChangeArrowheads="1"/>
          </p:cNvSpPr>
          <p:nvPr/>
        </p:nvSpPr>
        <p:spPr bwMode="auto">
          <a:xfrm>
            <a:off x="6043613" y="4098925"/>
            <a:ext cx="2871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CC"/>
                </a:solidFill>
                <a:latin typeface="Calibri" pitchFamily="34" charset="0"/>
              </a:rPr>
              <a:t>Microsoft Smooth Streaming</a:t>
            </a:r>
            <a:endParaRPr lang="nl-NL" i="1">
              <a:solidFill>
                <a:srgbClr val="0000CC"/>
              </a:solidFill>
              <a:latin typeface="Calibri" pitchFamily="34" charset="0"/>
            </a:endParaRPr>
          </a:p>
        </p:txBody>
      </p:sp>
      <p:sp>
        <p:nvSpPr>
          <p:cNvPr id="54" name="Flowchart: Multidocument 53"/>
          <p:cNvSpPr/>
          <p:nvPr/>
        </p:nvSpPr>
        <p:spPr>
          <a:xfrm>
            <a:off x="76200" y="5029200"/>
            <a:ext cx="1447800" cy="13716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Server Log</a:t>
            </a:r>
          </a:p>
        </p:txBody>
      </p:sp>
      <p:sp>
        <p:nvSpPr>
          <p:cNvPr id="55" name="Flowchart: Multidocument 54"/>
          <p:cNvSpPr/>
          <p:nvPr/>
        </p:nvSpPr>
        <p:spPr>
          <a:xfrm>
            <a:off x="6934200" y="5638800"/>
            <a:ext cx="1447800" cy="1066800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Client Log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0" y="3505200"/>
            <a:ext cx="0" cy="144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2"/>
          <p:cNvSpPr txBox="1">
            <a:spLocks noChangeArrowheads="1"/>
          </p:cNvSpPr>
          <p:nvPr/>
        </p:nvSpPr>
        <p:spPr bwMode="auto">
          <a:xfrm>
            <a:off x="4959350" y="6335713"/>
            <a:ext cx="1365250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On-line test</a:t>
            </a:r>
          </a:p>
        </p:txBody>
      </p:sp>
      <p:grpSp>
        <p:nvGrpSpPr>
          <p:cNvPr id="5123" name="Group 59"/>
          <p:cNvGrpSpPr>
            <a:grpSpLocks/>
          </p:cNvGrpSpPr>
          <p:nvPr/>
        </p:nvGrpSpPr>
        <p:grpSpPr bwMode="auto">
          <a:xfrm>
            <a:off x="1123950" y="76200"/>
            <a:ext cx="2949575" cy="1143000"/>
            <a:chOff x="1447800" y="76200"/>
            <a:chExt cx="5699556" cy="1295400"/>
          </a:xfrm>
        </p:grpSpPr>
        <p:sp>
          <p:nvSpPr>
            <p:cNvPr id="4" name="Flowchart: Multidocument 3"/>
            <p:cNvSpPr/>
            <p:nvPr/>
          </p:nvSpPr>
          <p:spPr>
            <a:xfrm>
              <a:off x="1447800" y="76200"/>
              <a:ext cx="5561516" cy="12954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87" name="TextBox 4"/>
            <p:cNvSpPr txBox="1">
              <a:spLocks noChangeArrowheads="1"/>
            </p:cNvSpPr>
            <p:nvPr/>
          </p:nvSpPr>
          <p:spPr bwMode="auto">
            <a:xfrm>
              <a:off x="5572078" y="656828"/>
              <a:ext cx="691504" cy="348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S1</a:t>
              </a:r>
            </a:p>
          </p:txBody>
        </p:sp>
        <p:sp>
          <p:nvSpPr>
            <p:cNvPr id="5188" name="TextBox 5"/>
            <p:cNvSpPr txBox="1">
              <a:spLocks noChangeArrowheads="1"/>
            </p:cNvSpPr>
            <p:nvPr/>
          </p:nvSpPr>
          <p:spPr bwMode="auto">
            <a:xfrm>
              <a:off x="6058102" y="397748"/>
              <a:ext cx="691504" cy="348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S2</a:t>
              </a:r>
            </a:p>
          </p:txBody>
        </p:sp>
        <p:sp>
          <p:nvSpPr>
            <p:cNvPr id="5189" name="TextBox 6"/>
            <p:cNvSpPr txBox="1">
              <a:spLocks noChangeArrowheads="1"/>
            </p:cNvSpPr>
            <p:nvPr/>
          </p:nvSpPr>
          <p:spPr bwMode="auto">
            <a:xfrm>
              <a:off x="6455852" y="144379"/>
              <a:ext cx="691504" cy="348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S3</a:t>
              </a:r>
            </a:p>
          </p:txBody>
        </p:sp>
      </p:grpSp>
      <p:sp>
        <p:nvSpPr>
          <p:cNvPr id="5124" name="AutoShape 46"/>
          <p:cNvSpPr>
            <a:spLocks noChangeArrowheads="1"/>
          </p:cNvSpPr>
          <p:nvPr/>
        </p:nvSpPr>
        <p:spPr bwMode="auto">
          <a:xfrm>
            <a:off x="228600" y="5029200"/>
            <a:ext cx="1219200" cy="5334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  <a:latin typeface="Calibri" pitchFamily="34" charset="0"/>
              </a:rPr>
              <a:t>Modeling</a:t>
            </a:r>
            <a:endParaRPr lang="nl-NL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32" name="Straight Arrow Connector 31"/>
          <p:cNvCxnSpPr>
            <a:stCxn id="62" idx="2"/>
            <a:endCxn id="53" idx="0"/>
          </p:cNvCxnSpPr>
          <p:nvPr/>
        </p:nvCxnSpPr>
        <p:spPr>
          <a:xfrm>
            <a:off x="6886575" y="1179513"/>
            <a:ext cx="9525" cy="34448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66688" y="3733800"/>
            <a:ext cx="1357312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1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13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15</a:t>
            </a:r>
            <a:r>
              <a:rPr lang="en-US" sz="1300" dirty="0">
                <a:solidFill>
                  <a:srgbClr val="FF0000"/>
                </a:solidFill>
              </a:rPr>
              <a:t>, …]: 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2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23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25</a:t>
            </a:r>
            <a:r>
              <a:rPr lang="en-US" sz="1300" dirty="0">
                <a:solidFill>
                  <a:srgbClr val="FF0000"/>
                </a:solidFill>
              </a:rPr>
              <a:t>, …]: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3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33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35</a:t>
            </a:r>
            <a:r>
              <a:rPr lang="en-US" sz="1300" dirty="0">
                <a:solidFill>
                  <a:srgbClr val="FF0000"/>
                </a:solidFill>
              </a:rPr>
              <a:t>, …]: 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85800" y="1524000"/>
            <a:ext cx="33528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S1: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…]: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S2: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24</a:t>
            </a:r>
            <a:r>
              <a:rPr lang="en-US" dirty="0">
                <a:solidFill>
                  <a:schemeClr val="tx1"/>
                </a:solidFill>
              </a:rPr>
              <a:t>…]: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S3:</a:t>
            </a:r>
            <a:r>
              <a:rPr lang="en-US" b="1" dirty="0">
                <a:solidFill>
                  <a:schemeClr val="tx1"/>
                </a:solidFill>
              </a:rPr>
              <a:t> 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31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34</a:t>
            </a:r>
            <a:r>
              <a:rPr lang="en-US" dirty="0">
                <a:solidFill>
                  <a:schemeClr val="tx1"/>
                </a:solidFill>
              </a:rPr>
              <a:t>…]: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8" name="Diamond 37"/>
          <p:cNvSpPr/>
          <p:nvPr/>
        </p:nvSpPr>
        <p:spPr>
          <a:xfrm>
            <a:off x="4778375" y="4191000"/>
            <a:ext cx="1393825" cy="609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FF0000"/>
                </a:solidFill>
              </a:rPr>
              <a:t>Classify</a:t>
            </a:r>
          </a:p>
        </p:txBody>
      </p:sp>
      <p:cxnSp>
        <p:nvCxnSpPr>
          <p:cNvPr id="39" name="Straight Arrow Connector 38"/>
          <p:cNvCxnSpPr>
            <a:stCxn id="38" idx="2"/>
            <a:endCxn id="41" idx="0"/>
          </p:cNvCxnSpPr>
          <p:nvPr/>
        </p:nvCxnSpPr>
        <p:spPr>
          <a:xfrm>
            <a:off x="5475288" y="4800600"/>
            <a:ext cx="1487487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5210175" y="5334000"/>
            <a:ext cx="35052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T1: no freeze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 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T2: freeze, long freeze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T3: freeze, multiple freezes (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Straight Connector 51"/>
          <p:cNvCxnSpPr>
            <a:stCxn id="34" idx="2"/>
            <a:endCxn id="5124" idx="1"/>
          </p:cNvCxnSpPr>
          <p:nvPr/>
        </p:nvCxnSpPr>
        <p:spPr>
          <a:xfrm flipH="1">
            <a:off x="838200" y="4343400"/>
            <a:ext cx="7938" cy="6858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2" name="Group 60"/>
          <p:cNvGrpSpPr>
            <a:grpSpLocks/>
          </p:cNvGrpSpPr>
          <p:nvPr/>
        </p:nvGrpSpPr>
        <p:grpSpPr bwMode="auto">
          <a:xfrm>
            <a:off x="5749925" y="152400"/>
            <a:ext cx="2706688" cy="1066800"/>
            <a:chOff x="1447800" y="76200"/>
            <a:chExt cx="5700292" cy="1295400"/>
          </a:xfrm>
        </p:grpSpPr>
        <p:sp>
          <p:nvSpPr>
            <p:cNvPr id="62" name="Flowchart: Multidocument 61"/>
            <p:cNvSpPr/>
            <p:nvPr/>
          </p:nvSpPr>
          <p:spPr>
            <a:xfrm>
              <a:off x="1447800" y="76200"/>
              <a:ext cx="5559874" cy="1295400"/>
            </a:xfrm>
            <a:prstGeom prst="flowChartMultidocumen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83" name="TextBox 62"/>
            <p:cNvSpPr txBox="1">
              <a:spLocks noChangeArrowheads="1"/>
            </p:cNvSpPr>
            <p:nvPr/>
          </p:nvSpPr>
          <p:spPr bwMode="auto">
            <a:xfrm>
              <a:off x="5460769" y="723900"/>
              <a:ext cx="767208" cy="3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T1</a:t>
              </a:r>
            </a:p>
          </p:txBody>
        </p:sp>
        <p:sp>
          <p:nvSpPr>
            <p:cNvPr id="5184" name="TextBox 63"/>
            <p:cNvSpPr txBox="1">
              <a:spLocks noChangeArrowheads="1"/>
            </p:cNvSpPr>
            <p:nvPr/>
          </p:nvSpPr>
          <p:spPr bwMode="auto">
            <a:xfrm>
              <a:off x="6064658" y="343622"/>
              <a:ext cx="767208" cy="3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T2</a:t>
              </a:r>
            </a:p>
          </p:txBody>
        </p:sp>
        <p:sp>
          <p:nvSpPr>
            <p:cNvPr id="5185" name="TextBox 64"/>
            <p:cNvSpPr txBox="1">
              <a:spLocks noChangeArrowheads="1"/>
            </p:cNvSpPr>
            <p:nvPr/>
          </p:nvSpPr>
          <p:spPr bwMode="auto">
            <a:xfrm>
              <a:off x="6380884" y="76200"/>
              <a:ext cx="767208" cy="327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latin typeface="Calibri" pitchFamily="34" charset="0"/>
                </a:rPr>
                <a:t>T3</a:t>
              </a:r>
            </a:p>
          </p:txBody>
        </p:sp>
      </p:grpSp>
      <p:sp>
        <p:nvSpPr>
          <p:cNvPr id="5133" name="TextBox 66"/>
          <p:cNvSpPr txBox="1">
            <a:spLocks noChangeArrowheads="1"/>
          </p:cNvSpPr>
          <p:nvPr/>
        </p:nvSpPr>
        <p:spPr bwMode="auto">
          <a:xfrm>
            <a:off x="1524000" y="304800"/>
            <a:ext cx="15525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Training Set:</a:t>
            </a:r>
          </a:p>
          <a:p>
            <a:r>
              <a:rPr lang="en-US">
                <a:latin typeface="Calibri" pitchFamily="34" charset="0"/>
              </a:rPr>
              <a:t>Video sessions</a:t>
            </a:r>
          </a:p>
        </p:txBody>
      </p:sp>
      <p:sp>
        <p:nvSpPr>
          <p:cNvPr id="5134" name="TextBox 67"/>
          <p:cNvSpPr txBox="1">
            <a:spLocks noChangeArrowheads="1"/>
          </p:cNvSpPr>
          <p:nvPr/>
        </p:nvSpPr>
        <p:spPr bwMode="auto">
          <a:xfrm>
            <a:off x="6219825" y="344488"/>
            <a:ext cx="15525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Test Set:</a:t>
            </a:r>
          </a:p>
          <a:p>
            <a:r>
              <a:rPr lang="en-US">
                <a:latin typeface="Calibri" pitchFamily="34" charset="0"/>
              </a:rPr>
              <a:t>Video sessions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838200" y="6172200"/>
            <a:ext cx="381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48200" y="3962400"/>
            <a:ext cx="0" cy="22098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648200" y="3962400"/>
            <a:ext cx="37338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Parallelogram 74"/>
          <p:cNvSpPr/>
          <p:nvPr/>
        </p:nvSpPr>
        <p:spPr>
          <a:xfrm>
            <a:off x="1066800" y="2667000"/>
            <a:ext cx="2590800" cy="609600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Feature evaluation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and selection</a:t>
            </a:r>
          </a:p>
        </p:txBody>
      </p:sp>
      <p:cxnSp>
        <p:nvCxnSpPr>
          <p:cNvPr id="79" name="Straight Arrow Connector 78"/>
          <p:cNvCxnSpPr>
            <a:stCxn id="75" idx="4"/>
            <a:endCxn id="34" idx="0"/>
          </p:cNvCxnSpPr>
          <p:nvPr/>
        </p:nvCxnSpPr>
        <p:spPr>
          <a:xfrm flipH="1">
            <a:off x="846138" y="3276600"/>
            <a:ext cx="1516062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2"/>
            <a:endCxn id="75" idx="0"/>
          </p:cNvCxnSpPr>
          <p:nvPr/>
        </p:nvCxnSpPr>
        <p:spPr>
          <a:xfrm>
            <a:off x="2362200" y="2362200"/>
            <a:ext cx="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" idx="2"/>
            <a:endCxn id="35" idx="0"/>
          </p:cNvCxnSpPr>
          <p:nvPr/>
        </p:nvCxnSpPr>
        <p:spPr>
          <a:xfrm flipH="1">
            <a:off x="2362200" y="1176338"/>
            <a:ext cx="0" cy="3476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15" idx="2"/>
            <a:endCxn id="38" idx="0"/>
          </p:cNvCxnSpPr>
          <p:nvPr/>
        </p:nvCxnSpPr>
        <p:spPr>
          <a:xfrm>
            <a:off x="5464175" y="3581400"/>
            <a:ext cx="11113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838200" y="4495800"/>
            <a:ext cx="3733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572000" y="2514600"/>
            <a:ext cx="0" cy="19812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572000" y="2514600"/>
            <a:ext cx="23622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6" name="TextBox 103"/>
          <p:cNvSpPr txBox="1">
            <a:spLocks noChangeArrowheads="1"/>
          </p:cNvSpPr>
          <p:nvPr/>
        </p:nvSpPr>
        <p:spPr bwMode="auto">
          <a:xfrm>
            <a:off x="2590800" y="57150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Classifiers</a:t>
            </a:r>
          </a:p>
        </p:txBody>
      </p:sp>
      <p:sp>
        <p:nvSpPr>
          <p:cNvPr id="5147" name="TextBox 39"/>
          <p:cNvSpPr txBox="1">
            <a:spLocks noChangeArrowheads="1"/>
          </p:cNvSpPr>
          <p:nvPr/>
        </p:nvSpPr>
        <p:spPr bwMode="auto">
          <a:xfrm>
            <a:off x="2514600" y="6321425"/>
            <a:ext cx="1744663" cy="369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Off-line training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486400" y="1524000"/>
            <a:ext cx="2819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T1: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 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T2: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 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24</a:t>
            </a:r>
            <a:r>
              <a:rPr lang="en-US" dirty="0">
                <a:solidFill>
                  <a:schemeClr val="tx1"/>
                </a:solidFill>
              </a:rPr>
              <a:t>…]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T3: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 </a:t>
            </a:r>
            <a:r>
              <a:rPr lang="en-US" dirty="0">
                <a:solidFill>
                  <a:schemeClr val="tx1"/>
                </a:solidFill>
              </a:rPr>
              <a:t>=[f</a:t>
            </a:r>
            <a:r>
              <a:rPr lang="en-US" baseline="-25000" dirty="0">
                <a:solidFill>
                  <a:schemeClr val="tx1"/>
                </a:solidFill>
              </a:rPr>
              <a:t>31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32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33</a:t>
            </a:r>
            <a:r>
              <a:rPr lang="en-US" dirty="0">
                <a:solidFill>
                  <a:schemeClr val="tx1"/>
                </a:solidFill>
              </a:rPr>
              <a:t>, f</a:t>
            </a:r>
            <a:r>
              <a:rPr lang="en-US" baseline="-25000" dirty="0">
                <a:solidFill>
                  <a:schemeClr val="tx1"/>
                </a:solidFill>
              </a:rPr>
              <a:t>34</a:t>
            </a:r>
            <a:r>
              <a:rPr lang="en-US" dirty="0">
                <a:solidFill>
                  <a:schemeClr val="tx1"/>
                </a:solidFill>
              </a:rPr>
              <a:t>…]</a:t>
            </a:r>
          </a:p>
        </p:txBody>
      </p:sp>
      <p:cxnSp>
        <p:nvCxnSpPr>
          <p:cNvPr id="58" name="Straight Arrow Connector 57"/>
          <p:cNvCxnSpPr>
            <a:endCxn id="115" idx="0"/>
          </p:cNvCxnSpPr>
          <p:nvPr/>
        </p:nvCxnSpPr>
        <p:spPr>
          <a:xfrm flipH="1">
            <a:off x="5464175" y="2667000"/>
            <a:ext cx="1470025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600200" y="37338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1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13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18</a:t>
            </a:r>
            <a:r>
              <a:rPr lang="en-US" sz="1300" dirty="0">
                <a:solidFill>
                  <a:srgbClr val="0070C0"/>
                </a:solidFill>
              </a:rPr>
              <a:t> …]: 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2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23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28</a:t>
            </a:r>
            <a:r>
              <a:rPr lang="en-US" sz="1300" dirty="0">
                <a:solidFill>
                  <a:srgbClr val="0070C0"/>
                </a:solidFill>
              </a:rPr>
              <a:t>…]: 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3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33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38</a:t>
            </a:r>
            <a:r>
              <a:rPr lang="en-US" sz="1300" dirty="0">
                <a:solidFill>
                  <a:srgbClr val="0070C0"/>
                </a:solidFill>
              </a:rPr>
              <a:t>…]: 1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048000" y="3733800"/>
            <a:ext cx="1371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1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=[f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14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, 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17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 …]: 0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=[f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24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, 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…]: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3 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=[f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34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, f</a:t>
            </a:r>
            <a:r>
              <a:rPr lang="en-US" sz="1300" baseline="-25000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r>
              <a:rPr lang="en-US" sz="1300" dirty="0">
                <a:solidFill>
                  <a:schemeClr val="accent3">
                    <a:lumMod val="75000"/>
                  </a:schemeClr>
                </a:solidFill>
              </a:rPr>
              <a:t>…]: 1</a:t>
            </a:r>
          </a:p>
        </p:txBody>
      </p:sp>
      <p:sp>
        <p:nvSpPr>
          <p:cNvPr id="5152" name="TextBox 55"/>
          <p:cNvSpPr txBox="1">
            <a:spLocks noChangeArrowheads="1"/>
          </p:cNvSpPr>
          <p:nvPr/>
        </p:nvSpPr>
        <p:spPr bwMode="auto">
          <a:xfrm>
            <a:off x="825500" y="4568825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Task 1</a:t>
            </a:r>
          </a:p>
        </p:txBody>
      </p:sp>
      <p:sp>
        <p:nvSpPr>
          <p:cNvPr id="5153" name="TextBox 56"/>
          <p:cNvSpPr txBox="1">
            <a:spLocks noChangeArrowheads="1"/>
          </p:cNvSpPr>
          <p:nvPr/>
        </p:nvSpPr>
        <p:spPr bwMode="auto">
          <a:xfrm>
            <a:off x="2209800" y="4568825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Task 2</a:t>
            </a:r>
          </a:p>
        </p:txBody>
      </p:sp>
      <p:sp>
        <p:nvSpPr>
          <p:cNvPr id="5156" name="TextBox 58"/>
          <p:cNvSpPr txBox="1">
            <a:spLocks noChangeArrowheads="1"/>
          </p:cNvSpPr>
          <p:nvPr/>
        </p:nvSpPr>
        <p:spPr bwMode="auto">
          <a:xfrm>
            <a:off x="3733800" y="4572000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</a:rPr>
              <a:t>Task 3</a:t>
            </a:r>
          </a:p>
        </p:txBody>
      </p:sp>
      <p:sp>
        <p:nvSpPr>
          <p:cNvPr id="5155" name="AutoShape 46"/>
          <p:cNvSpPr>
            <a:spLocks noChangeArrowheads="1"/>
          </p:cNvSpPr>
          <p:nvPr/>
        </p:nvSpPr>
        <p:spPr bwMode="auto">
          <a:xfrm>
            <a:off x="1676400" y="5029200"/>
            <a:ext cx="1219200" cy="5334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70C0"/>
                </a:solidFill>
                <a:latin typeface="Calibri" pitchFamily="34" charset="0"/>
              </a:rPr>
              <a:t>Modeling</a:t>
            </a:r>
            <a:endParaRPr lang="nl-NL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158" name="AutoShape 46"/>
          <p:cNvSpPr>
            <a:spLocks noChangeArrowheads="1"/>
          </p:cNvSpPr>
          <p:nvPr/>
        </p:nvSpPr>
        <p:spPr bwMode="auto">
          <a:xfrm>
            <a:off x="3124200" y="5029200"/>
            <a:ext cx="1219200" cy="533400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3"/>
                </a:solidFill>
                <a:latin typeface="Calibri" pitchFamily="34" charset="0"/>
              </a:rPr>
              <a:t>Modeling</a:t>
            </a:r>
            <a:endParaRPr lang="nl-NL" dirty="0">
              <a:solidFill>
                <a:schemeClr val="accent3"/>
              </a:solidFill>
              <a:latin typeface="Calibri" pitchFamily="34" charset="0"/>
            </a:endParaRPr>
          </a:p>
        </p:txBody>
      </p:sp>
      <p:cxnSp>
        <p:nvCxnSpPr>
          <p:cNvPr id="67" name="Straight Arrow Connector 66"/>
          <p:cNvCxnSpPr>
            <a:stCxn id="5124" idx="3"/>
          </p:cNvCxnSpPr>
          <p:nvPr/>
        </p:nvCxnSpPr>
        <p:spPr>
          <a:xfrm flipH="1">
            <a:off x="838200" y="5562600"/>
            <a:ext cx="0" cy="6096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155" idx="3"/>
          </p:cNvCxnSpPr>
          <p:nvPr/>
        </p:nvCxnSpPr>
        <p:spPr>
          <a:xfrm flipH="1">
            <a:off x="2286000" y="5562600"/>
            <a:ext cx="0" cy="6096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158" idx="3"/>
          </p:cNvCxnSpPr>
          <p:nvPr/>
        </p:nvCxnSpPr>
        <p:spPr>
          <a:xfrm flipH="1">
            <a:off x="3733800" y="5562600"/>
            <a:ext cx="0" cy="6096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5" idx="3"/>
            <a:endCxn id="49" idx="0"/>
          </p:cNvCxnSpPr>
          <p:nvPr/>
        </p:nvCxnSpPr>
        <p:spPr>
          <a:xfrm>
            <a:off x="2286000" y="3276600"/>
            <a:ext cx="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5" idx="3"/>
            <a:endCxn id="54" idx="0"/>
          </p:cNvCxnSpPr>
          <p:nvPr/>
        </p:nvCxnSpPr>
        <p:spPr>
          <a:xfrm>
            <a:off x="2286000" y="3276600"/>
            <a:ext cx="1447800" cy="457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9" idx="2"/>
            <a:endCxn id="5155" idx="1"/>
          </p:cNvCxnSpPr>
          <p:nvPr/>
        </p:nvCxnSpPr>
        <p:spPr>
          <a:xfrm>
            <a:off x="2286000" y="4343400"/>
            <a:ext cx="0" cy="6858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54" idx="2"/>
            <a:endCxn id="5158" idx="1"/>
          </p:cNvCxnSpPr>
          <p:nvPr/>
        </p:nvCxnSpPr>
        <p:spPr>
          <a:xfrm>
            <a:off x="3733800" y="4343400"/>
            <a:ext cx="0" cy="6858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4822825" y="2895600"/>
            <a:ext cx="1281113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1 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13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15</a:t>
            </a:r>
            <a:r>
              <a:rPr lang="en-US" sz="1300" dirty="0">
                <a:solidFill>
                  <a:srgbClr val="FF0000"/>
                </a:solidFill>
              </a:rPr>
              <a:t>, …]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2 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23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25</a:t>
            </a:r>
            <a:r>
              <a:rPr lang="en-US" sz="1300" dirty="0">
                <a:solidFill>
                  <a:srgbClr val="FF0000"/>
                </a:solidFill>
              </a:rPr>
              <a:t>, 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FF0000"/>
                </a:solidFill>
              </a:rPr>
              <a:t>x</a:t>
            </a:r>
            <a:r>
              <a:rPr lang="en-US" sz="1300" baseline="-25000" dirty="0">
                <a:solidFill>
                  <a:srgbClr val="FF0000"/>
                </a:solidFill>
              </a:rPr>
              <a:t>3 </a:t>
            </a:r>
            <a:r>
              <a:rPr lang="en-US" sz="1300" dirty="0">
                <a:solidFill>
                  <a:srgbClr val="FF0000"/>
                </a:solidFill>
              </a:rPr>
              <a:t>=[f</a:t>
            </a:r>
            <a:r>
              <a:rPr lang="en-US" sz="1300" baseline="-25000" dirty="0">
                <a:solidFill>
                  <a:srgbClr val="FF0000"/>
                </a:solidFill>
              </a:rPr>
              <a:t>33</a:t>
            </a:r>
            <a:r>
              <a:rPr lang="en-US" sz="1300" dirty="0">
                <a:solidFill>
                  <a:srgbClr val="FF0000"/>
                </a:solidFill>
              </a:rPr>
              <a:t>, f</a:t>
            </a:r>
            <a:r>
              <a:rPr lang="en-US" sz="1300" baseline="-25000" dirty="0">
                <a:solidFill>
                  <a:srgbClr val="FF0000"/>
                </a:solidFill>
              </a:rPr>
              <a:t>35</a:t>
            </a:r>
            <a:r>
              <a:rPr lang="en-US" sz="1300" dirty="0">
                <a:solidFill>
                  <a:srgbClr val="FF0000"/>
                </a:solidFill>
              </a:rPr>
              <a:t>, …]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6302375" y="2895600"/>
            <a:ext cx="1219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70C0"/>
                </a:solidFill>
              </a:rPr>
              <a:t>x</a:t>
            </a:r>
            <a:r>
              <a:rPr lang="en-US" sz="1400" baseline="-25000" dirty="0">
                <a:solidFill>
                  <a:srgbClr val="0070C0"/>
                </a:solidFill>
              </a:rPr>
              <a:t>1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13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18</a:t>
            </a:r>
            <a:r>
              <a:rPr lang="en-US" sz="1300" baseline="30000" dirty="0">
                <a:solidFill>
                  <a:srgbClr val="0070C0"/>
                </a:solidFill>
              </a:rPr>
              <a:t> </a:t>
            </a:r>
            <a:r>
              <a:rPr lang="en-US" sz="1300" dirty="0">
                <a:solidFill>
                  <a:srgbClr val="0070C0"/>
                </a:solidFill>
              </a:rPr>
              <a:t>,…]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70C0"/>
                </a:solidFill>
              </a:rPr>
              <a:t>x</a:t>
            </a:r>
            <a:r>
              <a:rPr lang="en-US" sz="1400" baseline="-25000" dirty="0">
                <a:solidFill>
                  <a:srgbClr val="0070C0"/>
                </a:solidFill>
              </a:rPr>
              <a:t>2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23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28</a:t>
            </a:r>
            <a:r>
              <a:rPr lang="en-US" sz="1300" dirty="0">
                <a:solidFill>
                  <a:srgbClr val="0070C0"/>
                </a:solidFill>
              </a:rPr>
              <a:t>, 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rgbClr val="0070C0"/>
                </a:solidFill>
              </a:rPr>
              <a:t>x</a:t>
            </a:r>
            <a:r>
              <a:rPr lang="en-US" sz="1300" baseline="-25000" dirty="0">
                <a:solidFill>
                  <a:srgbClr val="0070C0"/>
                </a:solidFill>
              </a:rPr>
              <a:t>3 </a:t>
            </a:r>
            <a:r>
              <a:rPr lang="en-US" sz="1300" dirty="0">
                <a:solidFill>
                  <a:srgbClr val="0070C0"/>
                </a:solidFill>
              </a:rPr>
              <a:t>=[f</a:t>
            </a:r>
            <a:r>
              <a:rPr lang="en-US" sz="1300" baseline="-25000" dirty="0">
                <a:solidFill>
                  <a:srgbClr val="0070C0"/>
                </a:solidFill>
              </a:rPr>
              <a:t>33</a:t>
            </a:r>
            <a:r>
              <a:rPr lang="en-US" sz="1300" dirty="0">
                <a:solidFill>
                  <a:srgbClr val="0070C0"/>
                </a:solidFill>
              </a:rPr>
              <a:t>, f</a:t>
            </a:r>
            <a:r>
              <a:rPr lang="en-US" sz="1300" baseline="-25000" dirty="0">
                <a:solidFill>
                  <a:srgbClr val="0070C0"/>
                </a:solidFill>
              </a:rPr>
              <a:t>38</a:t>
            </a:r>
            <a:r>
              <a:rPr lang="en-US" sz="1300" dirty="0">
                <a:solidFill>
                  <a:srgbClr val="0070C0"/>
                </a:solidFill>
              </a:rPr>
              <a:t>, …]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7767638" y="2895600"/>
            <a:ext cx="1252537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3"/>
                </a:solidFill>
              </a:rPr>
              <a:t>x</a:t>
            </a:r>
            <a:r>
              <a:rPr lang="en-US" sz="1400" baseline="-25000" dirty="0">
                <a:solidFill>
                  <a:schemeClr val="accent3"/>
                </a:solidFill>
              </a:rPr>
              <a:t>1 </a:t>
            </a:r>
            <a:r>
              <a:rPr lang="en-US" sz="1300" dirty="0">
                <a:solidFill>
                  <a:schemeClr val="accent3"/>
                </a:solidFill>
              </a:rPr>
              <a:t>=[f</a:t>
            </a:r>
            <a:r>
              <a:rPr lang="en-US" sz="1300" baseline="-25000" dirty="0">
                <a:solidFill>
                  <a:schemeClr val="accent3"/>
                </a:solidFill>
              </a:rPr>
              <a:t>14</a:t>
            </a:r>
            <a:r>
              <a:rPr lang="en-US" sz="1300" dirty="0">
                <a:solidFill>
                  <a:schemeClr val="accent3"/>
                </a:solidFill>
              </a:rPr>
              <a:t>, f</a:t>
            </a:r>
            <a:r>
              <a:rPr lang="en-US" sz="1300" baseline="-25000" dirty="0">
                <a:solidFill>
                  <a:schemeClr val="accent3"/>
                </a:solidFill>
              </a:rPr>
              <a:t>17</a:t>
            </a:r>
            <a:r>
              <a:rPr lang="en-US" sz="1300" dirty="0">
                <a:solidFill>
                  <a:schemeClr val="accent3"/>
                </a:solidFill>
              </a:rPr>
              <a:t>, …]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3"/>
                </a:solidFill>
              </a:rPr>
              <a:t>x</a:t>
            </a:r>
            <a:r>
              <a:rPr lang="en-US" sz="1400" baseline="-25000" dirty="0">
                <a:solidFill>
                  <a:schemeClr val="accent3"/>
                </a:solidFill>
              </a:rPr>
              <a:t>2 </a:t>
            </a:r>
            <a:r>
              <a:rPr lang="en-US" sz="1300" dirty="0">
                <a:solidFill>
                  <a:schemeClr val="accent3"/>
                </a:solidFill>
              </a:rPr>
              <a:t>=[f</a:t>
            </a:r>
            <a:r>
              <a:rPr lang="en-US" sz="1300" baseline="-25000" dirty="0">
                <a:solidFill>
                  <a:schemeClr val="accent3"/>
                </a:solidFill>
              </a:rPr>
              <a:t>24</a:t>
            </a:r>
            <a:r>
              <a:rPr lang="en-US" sz="1300" dirty="0">
                <a:solidFill>
                  <a:schemeClr val="accent3"/>
                </a:solidFill>
              </a:rPr>
              <a:t>, f</a:t>
            </a:r>
            <a:r>
              <a:rPr lang="en-US" sz="1300" baseline="-25000" dirty="0">
                <a:solidFill>
                  <a:schemeClr val="accent3"/>
                </a:solidFill>
              </a:rPr>
              <a:t>27</a:t>
            </a:r>
            <a:r>
              <a:rPr lang="en-US" sz="1300" dirty="0">
                <a:solidFill>
                  <a:schemeClr val="accent3"/>
                </a:solidFill>
              </a:rPr>
              <a:t>, …]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dirty="0">
                <a:solidFill>
                  <a:schemeClr val="accent3"/>
                </a:solidFill>
              </a:rPr>
              <a:t>x</a:t>
            </a:r>
            <a:r>
              <a:rPr lang="en-US" sz="1300" baseline="-25000" dirty="0">
                <a:solidFill>
                  <a:schemeClr val="accent3"/>
                </a:solidFill>
              </a:rPr>
              <a:t>3 </a:t>
            </a:r>
            <a:r>
              <a:rPr lang="en-US" sz="1300" dirty="0">
                <a:solidFill>
                  <a:schemeClr val="accent3"/>
                </a:solidFill>
              </a:rPr>
              <a:t>=[f</a:t>
            </a:r>
            <a:r>
              <a:rPr lang="en-US" sz="1300" baseline="-25000" dirty="0">
                <a:solidFill>
                  <a:schemeClr val="accent3"/>
                </a:solidFill>
              </a:rPr>
              <a:t>34</a:t>
            </a:r>
            <a:r>
              <a:rPr lang="en-US" sz="1300" dirty="0">
                <a:solidFill>
                  <a:schemeClr val="accent3"/>
                </a:solidFill>
              </a:rPr>
              <a:t>, f</a:t>
            </a:r>
            <a:r>
              <a:rPr lang="en-US" sz="1300" baseline="-25000" dirty="0">
                <a:solidFill>
                  <a:schemeClr val="accent3"/>
                </a:solidFill>
              </a:rPr>
              <a:t>27</a:t>
            </a:r>
            <a:r>
              <a:rPr lang="en-US" sz="1300" dirty="0">
                <a:solidFill>
                  <a:schemeClr val="accent3"/>
                </a:solidFill>
              </a:rPr>
              <a:t>, …]</a:t>
            </a:r>
          </a:p>
        </p:txBody>
      </p:sp>
      <p:cxnSp>
        <p:nvCxnSpPr>
          <p:cNvPr id="128" name="Straight Connector 127"/>
          <p:cNvCxnSpPr>
            <a:stCxn id="53" idx="2"/>
            <a:endCxn id="117" idx="0"/>
          </p:cNvCxnSpPr>
          <p:nvPr/>
        </p:nvCxnSpPr>
        <p:spPr>
          <a:xfrm>
            <a:off x="6896100" y="2362200"/>
            <a:ext cx="15875" cy="533400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18" idx="0"/>
          </p:cNvCxnSpPr>
          <p:nvPr/>
        </p:nvCxnSpPr>
        <p:spPr>
          <a:xfrm>
            <a:off x="6962775" y="2667000"/>
            <a:ext cx="1431925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7" idx="2"/>
            <a:endCxn id="157" idx="0"/>
          </p:cNvCxnSpPr>
          <p:nvPr/>
        </p:nvCxnSpPr>
        <p:spPr>
          <a:xfrm>
            <a:off x="6911975" y="3581400"/>
            <a:ext cx="30163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18" idx="2"/>
            <a:endCxn id="160" idx="0"/>
          </p:cNvCxnSpPr>
          <p:nvPr/>
        </p:nvCxnSpPr>
        <p:spPr>
          <a:xfrm flipH="1">
            <a:off x="8393113" y="3581400"/>
            <a:ext cx="1587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Diamond 156"/>
          <p:cNvSpPr/>
          <p:nvPr/>
        </p:nvSpPr>
        <p:spPr>
          <a:xfrm>
            <a:off x="6245225" y="4191000"/>
            <a:ext cx="1392238" cy="609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0070C0"/>
                </a:solidFill>
              </a:rPr>
              <a:t>Classify</a:t>
            </a:r>
          </a:p>
        </p:txBody>
      </p:sp>
      <p:sp>
        <p:nvSpPr>
          <p:cNvPr id="160" name="Diamond 159"/>
          <p:cNvSpPr/>
          <p:nvPr/>
        </p:nvSpPr>
        <p:spPr>
          <a:xfrm>
            <a:off x="7696200" y="4191000"/>
            <a:ext cx="1393825" cy="6096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chemeClr val="accent3"/>
                </a:solidFill>
              </a:rPr>
              <a:t>Classify</a:t>
            </a:r>
          </a:p>
        </p:txBody>
      </p:sp>
      <p:cxnSp>
        <p:nvCxnSpPr>
          <p:cNvPr id="161" name="Straight Arrow Connector 160"/>
          <p:cNvCxnSpPr>
            <a:stCxn id="157" idx="2"/>
            <a:endCxn id="41" idx="0"/>
          </p:cNvCxnSpPr>
          <p:nvPr/>
        </p:nvCxnSpPr>
        <p:spPr>
          <a:xfrm>
            <a:off x="6942138" y="4800600"/>
            <a:ext cx="20637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2"/>
            <a:endCxn id="41" idx="0"/>
          </p:cNvCxnSpPr>
          <p:nvPr/>
        </p:nvCxnSpPr>
        <p:spPr>
          <a:xfrm flipH="1">
            <a:off x="6962775" y="4800600"/>
            <a:ext cx="1430338" cy="533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724400" y="3962400"/>
            <a:ext cx="7620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6181725" y="3962400"/>
            <a:ext cx="762000" cy="0"/>
          </a:xfrm>
          <a:prstGeom prst="line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7" name="TextBox 172"/>
          <p:cNvSpPr txBox="1">
            <a:spLocks noChangeArrowheads="1"/>
          </p:cNvSpPr>
          <p:nvPr/>
        </p:nvSpPr>
        <p:spPr bwMode="auto">
          <a:xfrm>
            <a:off x="5410200" y="3578225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Task 1</a:t>
            </a:r>
          </a:p>
        </p:txBody>
      </p:sp>
      <p:sp>
        <p:nvSpPr>
          <p:cNvPr id="5178" name="TextBox 184"/>
          <p:cNvSpPr txBox="1">
            <a:spLocks noChangeArrowheads="1"/>
          </p:cNvSpPr>
          <p:nvPr/>
        </p:nvSpPr>
        <p:spPr bwMode="auto">
          <a:xfrm>
            <a:off x="6858000" y="3581400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Task 2</a:t>
            </a:r>
          </a:p>
        </p:txBody>
      </p:sp>
      <p:sp>
        <p:nvSpPr>
          <p:cNvPr id="5181" name="TextBox 185"/>
          <p:cNvSpPr txBox="1">
            <a:spLocks noChangeArrowheads="1"/>
          </p:cNvSpPr>
          <p:nvPr/>
        </p:nvSpPr>
        <p:spPr bwMode="auto">
          <a:xfrm>
            <a:off x="8382000" y="3581400"/>
            <a:ext cx="70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3"/>
                </a:solidFill>
              </a:rPr>
              <a:t>Task 3</a:t>
            </a:r>
          </a:p>
        </p:txBody>
      </p:sp>
      <p:sp>
        <p:nvSpPr>
          <p:cNvPr id="5180" name="TextBox 70"/>
          <p:cNvSpPr txBox="1">
            <a:spLocks noChangeArrowheads="1"/>
          </p:cNvSpPr>
          <p:nvPr/>
        </p:nvSpPr>
        <p:spPr bwMode="auto">
          <a:xfrm>
            <a:off x="2451100" y="1143000"/>
            <a:ext cx="204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Feature extraction</a:t>
            </a:r>
          </a:p>
        </p:txBody>
      </p:sp>
      <p:sp>
        <p:nvSpPr>
          <p:cNvPr id="2" name="TextBox 73"/>
          <p:cNvSpPr txBox="1">
            <a:spLocks noChangeArrowheads="1"/>
          </p:cNvSpPr>
          <p:nvPr/>
        </p:nvSpPr>
        <p:spPr bwMode="auto">
          <a:xfrm>
            <a:off x="6934200" y="1143000"/>
            <a:ext cx="2044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Feature extraction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18"/>
          <p:cNvGrpSpPr>
            <a:grpSpLocks/>
          </p:cNvGrpSpPr>
          <p:nvPr/>
        </p:nvGrpSpPr>
        <p:grpSpPr bwMode="auto">
          <a:xfrm>
            <a:off x="152400" y="228600"/>
            <a:ext cx="8839200" cy="2743200"/>
            <a:chOff x="1041400" y="2814638"/>
            <a:chExt cx="6793992" cy="1592357"/>
          </a:xfrm>
        </p:grpSpPr>
        <p:sp>
          <p:nvSpPr>
            <p:cNvPr id="1033" name="Line 4"/>
            <p:cNvSpPr>
              <a:spLocks noChangeShapeType="1"/>
            </p:cNvSpPr>
            <p:nvPr/>
          </p:nvSpPr>
          <p:spPr bwMode="auto">
            <a:xfrm>
              <a:off x="1041400" y="3693188"/>
              <a:ext cx="67939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1498600" y="3478875"/>
              <a:ext cx="0" cy="4016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3162475" y="3478875"/>
              <a:ext cx="0" cy="4016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2051050" y="3478875"/>
              <a:ext cx="0" cy="4016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4419600" y="3478875"/>
              <a:ext cx="0" cy="4016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6781800" y="3478875"/>
              <a:ext cx="0" cy="40163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Rectangle 17"/>
            <p:cNvSpPr>
              <a:spLocks noChangeArrowheads="1"/>
            </p:cNvSpPr>
            <p:nvPr/>
          </p:nvSpPr>
          <p:spPr bwMode="auto">
            <a:xfrm>
              <a:off x="1643170" y="3881438"/>
              <a:ext cx="36830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6600"/>
                  </a:solidFill>
                </a:rPr>
                <a:t>I1</a:t>
              </a:r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auto">
            <a:xfrm>
              <a:off x="2405401" y="3881438"/>
              <a:ext cx="36830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6600"/>
                  </a:solidFill>
                </a:rPr>
                <a:t>I2</a:t>
              </a:r>
            </a:p>
          </p:txBody>
        </p:sp>
        <p:sp>
          <p:nvSpPr>
            <p:cNvPr id="1041" name="Rectangle 19"/>
            <p:cNvSpPr>
              <a:spLocks noChangeArrowheads="1"/>
            </p:cNvSpPr>
            <p:nvPr/>
          </p:nvSpPr>
          <p:spPr bwMode="auto">
            <a:xfrm>
              <a:off x="3498556" y="3881438"/>
              <a:ext cx="36830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6600"/>
                  </a:solidFill>
                </a:rPr>
                <a:t>I3</a:t>
              </a:r>
            </a:p>
          </p:txBody>
        </p:sp>
        <p:sp>
          <p:nvSpPr>
            <p:cNvPr id="1042" name="Rectangle 20"/>
            <p:cNvSpPr>
              <a:spLocks noChangeArrowheads="1"/>
            </p:cNvSpPr>
            <p:nvPr/>
          </p:nvSpPr>
          <p:spPr bwMode="auto">
            <a:xfrm>
              <a:off x="5422900" y="3880513"/>
              <a:ext cx="368300" cy="30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6600"/>
                  </a:solidFill>
                </a:rPr>
                <a:t>I4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481887" y="3004468"/>
              <a:ext cx="0" cy="1402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67245" y="3245901"/>
              <a:ext cx="5315127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805238" y="2814638"/>
            <a:ext cx="342900" cy="431800"/>
          </p:xfrm>
          <a:graphic>
            <a:graphicData uri="http://schemas.openxmlformats.org/presentationml/2006/ole">
              <p:oleObj spid="_x0000_s1026" name="Vergelijking" r:id="rId3" imgW="342720" imgH="431640" progId="Equation.3">
                <p:embed/>
              </p:oleObj>
            </a:graphicData>
          </a:graphic>
        </p:graphicFrame>
      </p:grpSp>
      <p:sp>
        <p:nvSpPr>
          <p:cNvPr id="1028" name="TextBox 19"/>
          <p:cNvSpPr txBox="1">
            <a:spLocks noChangeArrowheads="1"/>
          </p:cNvSpPr>
          <p:nvPr/>
        </p:nvSpPr>
        <p:spPr bwMode="auto">
          <a:xfrm>
            <a:off x="685800" y="19812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</a:p>
        </p:txBody>
      </p:sp>
      <p:sp>
        <p:nvSpPr>
          <p:cNvPr id="1029" name="TextBox 20"/>
          <p:cNvSpPr txBox="1">
            <a:spLocks noChangeArrowheads="1"/>
          </p:cNvSpPr>
          <p:nvPr/>
        </p:nvSpPr>
        <p:spPr bwMode="auto">
          <a:xfrm>
            <a:off x="1295400" y="19812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</a:p>
        </p:txBody>
      </p:sp>
      <p:sp>
        <p:nvSpPr>
          <p:cNvPr id="1030" name="TextBox 21"/>
          <p:cNvSpPr txBox="1">
            <a:spLocks noChangeArrowheads="1"/>
          </p:cNvSpPr>
          <p:nvPr/>
        </p:nvSpPr>
        <p:spPr bwMode="auto">
          <a:xfrm>
            <a:off x="2790825" y="19812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3</a:t>
            </a:r>
          </a:p>
        </p:txBody>
      </p:sp>
      <p:sp>
        <p:nvSpPr>
          <p:cNvPr id="1031" name="TextBox 22"/>
          <p:cNvSpPr txBox="1">
            <a:spLocks noChangeArrowheads="1"/>
          </p:cNvSpPr>
          <p:nvPr/>
        </p:nvSpPr>
        <p:spPr bwMode="auto">
          <a:xfrm>
            <a:off x="4391025" y="19812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4</a:t>
            </a:r>
          </a:p>
        </p:txBody>
      </p:sp>
      <p:sp>
        <p:nvSpPr>
          <p:cNvPr id="1032" name="TextBox 23"/>
          <p:cNvSpPr txBox="1">
            <a:spLocks noChangeArrowheads="1"/>
          </p:cNvSpPr>
          <p:nvPr/>
        </p:nvSpPr>
        <p:spPr bwMode="auto">
          <a:xfrm>
            <a:off x="7515225" y="1981200"/>
            <a:ext cx="33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762000" y="4648200"/>
            <a:ext cx="7239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838200"/>
            <a:ext cx="304800" cy="381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200400"/>
            <a:ext cx="304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43400" y="4343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096000" y="4648200"/>
            <a:ext cx="304800" cy="838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62000" y="304800"/>
            <a:ext cx="0" cy="434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1981200"/>
            <a:ext cx="3048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43400" y="3200400"/>
            <a:ext cx="304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3505200"/>
            <a:ext cx="304800" cy="1143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838200"/>
            <a:ext cx="381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762000" y="1981200"/>
            <a:ext cx="2057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0"/>
          </p:cNvCxnSpPr>
          <p:nvPr/>
        </p:nvCxnSpPr>
        <p:spPr>
          <a:xfrm>
            <a:off x="762000" y="3200400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" y="3505200"/>
            <a:ext cx="5410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TextBox 22"/>
          <p:cNvSpPr txBox="1">
            <a:spLocks noChangeArrowheads="1"/>
          </p:cNvSpPr>
          <p:nvPr/>
        </p:nvSpPr>
        <p:spPr bwMode="auto">
          <a:xfrm>
            <a:off x="6934200" y="4191000"/>
            <a:ext cx="1531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Play-out time</a:t>
            </a:r>
          </a:p>
        </p:txBody>
      </p:sp>
      <p:sp>
        <p:nvSpPr>
          <p:cNvPr id="6160" name="TextBox 23"/>
          <p:cNvSpPr txBox="1">
            <a:spLocks noChangeArrowheads="1"/>
          </p:cNvSpPr>
          <p:nvPr/>
        </p:nvSpPr>
        <p:spPr bwMode="auto">
          <a:xfrm>
            <a:off x="914400" y="304800"/>
            <a:ext cx="2732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 Buffer Filling Level</a:t>
            </a:r>
          </a:p>
        </p:txBody>
      </p:sp>
      <p:sp>
        <p:nvSpPr>
          <p:cNvPr id="6161" name="TextBox 24"/>
          <p:cNvSpPr txBox="1">
            <a:spLocks noChangeArrowheads="1"/>
          </p:cNvSpPr>
          <p:nvPr/>
        </p:nvSpPr>
        <p:spPr bwMode="auto">
          <a:xfrm>
            <a:off x="128588" y="685800"/>
            <a:ext cx="557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20s</a:t>
            </a:r>
          </a:p>
        </p:txBody>
      </p:sp>
      <p:sp>
        <p:nvSpPr>
          <p:cNvPr id="6162" name="TextBox 25"/>
          <p:cNvSpPr txBox="1">
            <a:spLocks noChangeArrowheads="1"/>
          </p:cNvSpPr>
          <p:nvPr/>
        </p:nvSpPr>
        <p:spPr bwMode="auto">
          <a:xfrm>
            <a:off x="76200" y="1839913"/>
            <a:ext cx="557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14s</a:t>
            </a:r>
          </a:p>
        </p:txBody>
      </p:sp>
      <p:sp>
        <p:nvSpPr>
          <p:cNvPr id="6163" name="TextBox 26"/>
          <p:cNvSpPr txBox="1">
            <a:spLocks noChangeArrowheads="1"/>
          </p:cNvSpPr>
          <p:nvPr/>
        </p:nvSpPr>
        <p:spPr bwMode="auto">
          <a:xfrm>
            <a:off x="152400" y="29718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8s</a:t>
            </a:r>
          </a:p>
        </p:txBody>
      </p:sp>
      <p:sp>
        <p:nvSpPr>
          <p:cNvPr id="6164" name="TextBox 27"/>
          <p:cNvSpPr txBox="1">
            <a:spLocks noChangeArrowheads="1"/>
          </p:cNvSpPr>
          <p:nvPr/>
        </p:nvSpPr>
        <p:spPr bwMode="auto">
          <a:xfrm>
            <a:off x="152400" y="32877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6s</a:t>
            </a:r>
          </a:p>
        </p:txBody>
      </p:sp>
      <p:sp>
        <p:nvSpPr>
          <p:cNvPr id="6165" name="TextBox 28"/>
          <p:cNvSpPr txBox="1">
            <a:spLocks noChangeArrowheads="1"/>
          </p:cNvSpPr>
          <p:nvPr/>
        </p:nvSpPr>
        <p:spPr bwMode="auto">
          <a:xfrm>
            <a:off x="1066800" y="480060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0s</a:t>
            </a:r>
          </a:p>
        </p:txBody>
      </p:sp>
      <p:sp>
        <p:nvSpPr>
          <p:cNvPr id="6166" name="TextBox 29"/>
          <p:cNvSpPr txBox="1">
            <a:spLocks noChangeArrowheads="1"/>
          </p:cNvSpPr>
          <p:nvPr/>
        </p:nvSpPr>
        <p:spPr bwMode="auto">
          <a:xfrm>
            <a:off x="2514600" y="4800600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12s</a:t>
            </a:r>
          </a:p>
        </p:txBody>
      </p:sp>
      <p:sp>
        <p:nvSpPr>
          <p:cNvPr id="6167" name="TextBox 30"/>
          <p:cNvSpPr txBox="1">
            <a:spLocks noChangeArrowheads="1"/>
          </p:cNvSpPr>
          <p:nvPr/>
        </p:nvSpPr>
        <p:spPr bwMode="auto">
          <a:xfrm>
            <a:off x="4191000" y="4800600"/>
            <a:ext cx="5572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24s</a:t>
            </a:r>
          </a:p>
        </p:txBody>
      </p:sp>
      <p:sp>
        <p:nvSpPr>
          <p:cNvPr id="6168" name="TextBox 31"/>
          <p:cNvSpPr txBox="1">
            <a:spLocks noChangeArrowheads="1"/>
          </p:cNvSpPr>
          <p:nvPr/>
        </p:nvSpPr>
        <p:spPr bwMode="auto">
          <a:xfrm>
            <a:off x="5614988" y="4811713"/>
            <a:ext cx="5572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36s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3048000" y="1981200"/>
            <a:ext cx="1524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70" name="TextBox 33"/>
          <p:cNvSpPr txBox="1">
            <a:spLocks noChangeArrowheads="1"/>
          </p:cNvSpPr>
          <p:nvPr/>
        </p:nvSpPr>
        <p:spPr bwMode="auto">
          <a:xfrm>
            <a:off x="3276600" y="2438400"/>
            <a:ext cx="190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6s New segment</a:t>
            </a:r>
          </a:p>
        </p:txBody>
      </p:sp>
      <p:sp>
        <p:nvSpPr>
          <p:cNvPr id="6171" name="TextBox 35"/>
          <p:cNvSpPr txBox="1">
            <a:spLocks noChangeArrowheads="1"/>
          </p:cNvSpPr>
          <p:nvPr/>
        </p:nvSpPr>
        <p:spPr bwMode="auto">
          <a:xfrm>
            <a:off x="6629400" y="4908550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4s freeze</a:t>
            </a:r>
          </a:p>
        </p:txBody>
      </p:sp>
      <p:sp>
        <p:nvSpPr>
          <p:cNvPr id="37" name="Right Brace 36"/>
          <p:cNvSpPr/>
          <p:nvPr/>
        </p:nvSpPr>
        <p:spPr>
          <a:xfrm>
            <a:off x="6400800" y="4648200"/>
            <a:ext cx="2286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762000" y="4343400"/>
            <a:ext cx="3733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4" name="TextBox 38"/>
          <p:cNvSpPr txBox="1">
            <a:spLocks noChangeArrowheads="1"/>
          </p:cNvSpPr>
          <p:nvPr/>
        </p:nvSpPr>
        <p:spPr bwMode="auto">
          <a:xfrm>
            <a:off x="152400" y="4125913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31" name="Right Brace 30"/>
          <p:cNvSpPr/>
          <p:nvPr/>
        </p:nvSpPr>
        <p:spPr>
          <a:xfrm>
            <a:off x="4724400" y="3200400"/>
            <a:ext cx="153988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76" name="TextBox 33"/>
          <p:cNvSpPr txBox="1">
            <a:spLocks noChangeArrowheads="1"/>
          </p:cNvSpPr>
          <p:nvPr/>
        </p:nvSpPr>
        <p:spPr bwMode="auto">
          <a:xfrm>
            <a:off x="4954588" y="3429000"/>
            <a:ext cx="1069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6s New </a:t>
            </a:r>
          </a:p>
          <a:p>
            <a:r>
              <a:rPr lang="en-US"/>
              <a:t>segment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52400" y="4648200"/>
            <a:ext cx="685800" cy="0"/>
          </a:xfrm>
          <a:prstGeom prst="straightConnector1">
            <a:avLst/>
          </a:prstGeom>
          <a:ln w="381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457200"/>
            <a:ext cx="434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792288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14400" y="17160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0" y="17160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TextBox 10"/>
          <p:cNvSpPr txBox="1">
            <a:spLocks noChangeArrowheads="1"/>
          </p:cNvSpPr>
          <p:nvPr/>
        </p:nvSpPr>
        <p:spPr bwMode="auto">
          <a:xfrm>
            <a:off x="3352800" y="1944688"/>
            <a:ext cx="774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buffer</a:t>
            </a:r>
          </a:p>
        </p:txBody>
      </p:sp>
      <p:sp>
        <p:nvSpPr>
          <p:cNvPr id="7175" name="TextBox 11"/>
          <p:cNvSpPr txBox="1">
            <a:spLocks noChangeArrowheads="1"/>
          </p:cNvSpPr>
          <p:nvPr/>
        </p:nvSpPr>
        <p:spPr bwMode="auto">
          <a:xfrm>
            <a:off x="1905000" y="1258888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 sec</a:t>
            </a:r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1447800" y="2819400"/>
            <a:ext cx="2020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A. Buffer = 20 sec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457200"/>
            <a:ext cx="434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45100" y="1792288"/>
            <a:ext cx="23749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45100" y="17160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00" y="17160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TextBox 18"/>
          <p:cNvSpPr txBox="1">
            <a:spLocks noChangeArrowheads="1"/>
          </p:cNvSpPr>
          <p:nvPr/>
        </p:nvSpPr>
        <p:spPr bwMode="auto">
          <a:xfrm>
            <a:off x="7239000" y="1944688"/>
            <a:ext cx="774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buffer</a:t>
            </a:r>
          </a:p>
        </p:txBody>
      </p:sp>
      <p:sp>
        <p:nvSpPr>
          <p:cNvPr id="7182" name="TextBox 19"/>
          <p:cNvSpPr txBox="1">
            <a:spLocks noChangeArrowheads="1"/>
          </p:cNvSpPr>
          <p:nvPr/>
        </p:nvSpPr>
        <p:spPr bwMode="auto">
          <a:xfrm>
            <a:off x="5486400" y="125888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 sec</a:t>
            </a:r>
          </a:p>
        </p:txBody>
      </p:sp>
      <p:sp>
        <p:nvSpPr>
          <p:cNvPr id="7183" name="TextBox 20"/>
          <p:cNvSpPr txBox="1">
            <a:spLocks noChangeArrowheads="1"/>
          </p:cNvSpPr>
          <p:nvPr/>
        </p:nvSpPr>
        <p:spPr bwMode="auto">
          <a:xfrm>
            <a:off x="5778500" y="2819400"/>
            <a:ext cx="19573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B. Buffer =14 sec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629400" y="17160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TextBox 24"/>
          <p:cNvSpPr txBox="1">
            <a:spLocks noChangeArrowheads="1"/>
          </p:cNvSpPr>
          <p:nvPr/>
        </p:nvSpPr>
        <p:spPr bwMode="auto">
          <a:xfrm>
            <a:off x="6807200" y="12700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 sec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800" y="3733800"/>
            <a:ext cx="434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825500" y="5181600"/>
            <a:ext cx="11557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5500" y="5105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81200" y="5105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30"/>
          <p:cNvSpPr txBox="1">
            <a:spLocks noChangeArrowheads="1"/>
          </p:cNvSpPr>
          <p:nvPr/>
        </p:nvSpPr>
        <p:spPr bwMode="auto">
          <a:xfrm>
            <a:off x="1587500" y="5257800"/>
            <a:ext cx="7747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buffer</a:t>
            </a:r>
          </a:p>
        </p:txBody>
      </p:sp>
      <p:sp>
        <p:nvSpPr>
          <p:cNvPr id="7191" name="TextBox 31"/>
          <p:cNvSpPr txBox="1">
            <a:spLocks noChangeArrowheads="1"/>
          </p:cNvSpPr>
          <p:nvPr/>
        </p:nvSpPr>
        <p:spPr bwMode="auto">
          <a:xfrm>
            <a:off x="609600" y="46482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 sec</a:t>
            </a:r>
          </a:p>
        </p:txBody>
      </p:sp>
      <p:sp>
        <p:nvSpPr>
          <p:cNvPr id="7192" name="TextBox 32"/>
          <p:cNvSpPr txBox="1">
            <a:spLocks noChangeArrowheads="1"/>
          </p:cNvSpPr>
          <p:nvPr/>
        </p:nvSpPr>
        <p:spPr bwMode="auto">
          <a:xfrm>
            <a:off x="1358900" y="60960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C. Buffer = 8 sec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143000" y="5105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4" name="TextBox 34"/>
          <p:cNvSpPr txBox="1">
            <a:spLocks noChangeArrowheads="1"/>
          </p:cNvSpPr>
          <p:nvPr/>
        </p:nvSpPr>
        <p:spPr bwMode="auto">
          <a:xfrm>
            <a:off x="1295400" y="46482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 sec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24400" y="3733800"/>
            <a:ext cx="43434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245100" y="5068888"/>
            <a:ext cx="8509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45100" y="49926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096000" y="4992688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9" name="TextBox 40"/>
          <p:cNvSpPr txBox="1">
            <a:spLocks noChangeArrowheads="1"/>
          </p:cNvSpPr>
          <p:nvPr/>
        </p:nvSpPr>
        <p:spPr bwMode="auto">
          <a:xfrm>
            <a:off x="6553200" y="5145088"/>
            <a:ext cx="774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</a:t>
            </a:r>
          </a:p>
          <a:p>
            <a:r>
              <a:rPr lang="en-US"/>
              <a:t>buffer</a:t>
            </a:r>
          </a:p>
        </p:txBody>
      </p:sp>
      <p:sp>
        <p:nvSpPr>
          <p:cNvPr id="7200" name="TextBox 42"/>
          <p:cNvSpPr txBox="1">
            <a:spLocks noChangeArrowheads="1"/>
          </p:cNvSpPr>
          <p:nvPr/>
        </p:nvSpPr>
        <p:spPr bwMode="auto">
          <a:xfrm>
            <a:off x="5105400" y="6096000"/>
            <a:ext cx="3617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D. Buffer = 6 sec, freeze = 4 sec</a:t>
            </a:r>
          </a:p>
        </p:txBody>
      </p:sp>
      <p:sp>
        <p:nvSpPr>
          <p:cNvPr id="7201" name="TextBox 44"/>
          <p:cNvSpPr txBox="1">
            <a:spLocks noChangeArrowheads="1"/>
          </p:cNvSpPr>
          <p:nvPr/>
        </p:nvSpPr>
        <p:spPr bwMode="auto">
          <a:xfrm>
            <a:off x="6197600" y="453548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 sec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096000" y="5068888"/>
            <a:ext cx="838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1600" y="4452938"/>
            <a:ext cx="990600" cy="4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sec</a:t>
            </a:r>
          </a:p>
        </p:txBody>
      </p:sp>
      <p:sp>
        <p:nvSpPr>
          <p:cNvPr id="7204" name="TextBox 35"/>
          <p:cNvSpPr txBox="1">
            <a:spLocks noChangeArrowheads="1"/>
          </p:cNvSpPr>
          <p:nvPr/>
        </p:nvSpPr>
        <p:spPr bwMode="auto">
          <a:xfrm>
            <a:off x="533400" y="685800"/>
            <a:ext cx="139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T=0 second</a:t>
            </a:r>
          </a:p>
        </p:txBody>
      </p:sp>
      <p:sp>
        <p:nvSpPr>
          <p:cNvPr id="7205" name="TextBox 40"/>
          <p:cNvSpPr txBox="1">
            <a:spLocks noChangeArrowheads="1"/>
          </p:cNvSpPr>
          <p:nvPr/>
        </p:nvSpPr>
        <p:spPr bwMode="auto">
          <a:xfrm>
            <a:off x="4876800" y="685800"/>
            <a:ext cx="2832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T=12 second, received </a:t>
            </a:r>
            <a:r>
              <a:rPr lang="en-US" b="1"/>
              <a:t>s1</a:t>
            </a:r>
          </a:p>
        </p:txBody>
      </p:sp>
      <p:sp>
        <p:nvSpPr>
          <p:cNvPr id="7206" name="TextBox 41"/>
          <p:cNvSpPr txBox="1">
            <a:spLocks noChangeArrowheads="1"/>
          </p:cNvSpPr>
          <p:nvPr/>
        </p:nvSpPr>
        <p:spPr bwMode="auto">
          <a:xfrm>
            <a:off x="533400" y="3962400"/>
            <a:ext cx="2832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T=24 second, received </a:t>
            </a:r>
            <a:r>
              <a:rPr lang="en-US" b="1"/>
              <a:t>s2</a:t>
            </a:r>
          </a:p>
        </p:txBody>
      </p:sp>
      <p:sp>
        <p:nvSpPr>
          <p:cNvPr id="7207" name="TextBox 42"/>
          <p:cNvSpPr txBox="1">
            <a:spLocks noChangeArrowheads="1"/>
          </p:cNvSpPr>
          <p:nvPr/>
        </p:nvSpPr>
        <p:spPr bwMode="auto">
          <a:xfrm>
            <a:off x="4953000" y="3962400"/>
            <a:ext cx="2832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T=36 second, received </a:t>
            </a:r>
            <a:r>
              <a:rPr lang="en-US" b="1"/>
              <a:t>s3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4343400" cy="6172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[03/Apr/2014:07:08:42 +0200] "GET /Big_Buck_Bunny/Big Buck Bunny.ism?Manifest HTTP/1.1" 200 58916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[03/Apr/2014:07:08:43 +0200] "GET /Big_Buck_Bunny/Big Buck Bunny.ism?QualityLevels(300000)&amp;Fragments(video=0) HTTP/1.1" 200 73266</a:t>
            </a:r>
          </a:p>
          <a:p>
            <a:pPr eaLnBrk="1" hangingPunct="1">
              <a:buFont typeface="Arial" charset="0"/>
              <a:buNone/>
            </a:pPr>
            <a:endParaRPr lang="en-US" sz="1400" smtClean="0"/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[03/Apr/2014:07:08:45 +0200] "GET /Big_Buck_Bunny/Big Buck Bunny.ism?QualityLevels(300000)&amp;Fragments(video=20000000) HTTP/1.1" 200 67896</a:t>
            </a:r>
          </a:p>
          <a:p>
            <a:pPr eaLnBrk="1" hangingPunct="1">
              <a:buFont typeface="Arial" charset="0"/>
              <a:buNone/>
            </a:pPr>
            <a:endParaRPr lang="en-US" sz="1400" smtClean="0"/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[03/Apr/2014:07:08:46 +0200] "GET /Big_Buck_Bunny/Big Buck Bunny.ism?QualityLevels(300000)&amp;Fragments(video=40000000) HTTP/1.1" 200 83951</a:t>
            </a:r>
          </a:p>
          <a:p>
            <a:pPr eaLnBrk="1" hangingPunct="1">
              <a:buFont typeface="Arial" charset="0"/>
              <a:buNone/>
            </a:pPr>
            <a:endParaRPr lang="en-US" sz="1400" smtClean="0"/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192.168.3.102 - - [03/Apr/2014:07:08:48 +0200] "GET /Big_Buck_Bunny/Big Buck Bunny.ism?QualityLevels(300000)&amp;Fragments(video=60000000) HTTP/1.1" 200 80568</a:t>
            </a:r>
          </a:p>
          <a:p>
            <a:pPr eaLnBrk="1" hangingPunct="1">
              <a:buFont typeface="Arial" charset="0"/>
              <a:buNone/>
            </a:pPr>
            <a:r>
              <a:rPr lang="en-US" sz="1400" smtClean="0"/>
              <a:t>…</a:t>
            </a:r>
          </a:p>
          <a:p>
            <a:pPr eaLnBrk="1" hangingPunct="1"/>
            <a:endParaRPr lang="en-US" sz="14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19600" y="228600"/>
            <a:ext cx="464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0" bIns="0"/>
          <a:lstStyle/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received 58916 bytes</a:t>
            </a:r>
          </a:p>
          <a:p>
            <a:pPr>
              <a:defRPr/>
            </a:pPr>
            <a:r>
              <a:rPr lang="en-US" sz="1400" dirty="0"/>
              <a:t>[2014/4/3 6:8:32 heuristic] request segment [1/0] at time 0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666.055 Kbps</a:t>
            </a:r>
          </a:p>
          <a:p>
            <a:pPr>
              <a:defRPr/>
            </a:pP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/>
              <a:t> </a:t>
            </a:r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2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20000000 )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416.221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2.684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40000000 )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444.774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3.162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60000000 )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376.266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[heuristic] new </a:t>
            </a:r>
            <a:r>
              <a:rPr lang="en-US" sz="1400" dirty="0" err="1"/>
              <a:t>ql</a:t>
            </a:r>
            <a:r>
              <a:rPr lang="en-US" sz="1400" dirty="0"/>
              <a:t> = 1 buffer = 3.437 tot-</a:t>
            </a:r>
            <a:r>
              <a:rPr lang="en-US" sz="1400" dirty="0" err="1"/>
              <a:t>freezetime</a:t>
            </a:r>
            <a:r>
              <a:rPr lang="en-US" sz="1400" dirty="0"/>
              <a:t> = 0.885</a:t>
            </a:r>
          </a:p>
          <a:p>
            <a:pPr>
              <a:defRPr/>
            </a:pPr>
            <a:r>
              <a:rPr lang="en-US" sz="1400" dirty="0"/>
              <a:t>/</a:t>
            </a:r>
            <a:r>
              <a:rPr lang="en-US" sz="1400" dirty="0" err="1"/>
              <a:t>QualityLevels</a:t>
            </a:r>
            <a:r>
              <a:rPr lang="en-US" sz="1400" dirty="0"/>
              <a:t>( 300000 )/Fragments(video= 80000000 )</a:t>
            </a:r>
          </a:p>
          <a:p>
            <a:pPr>
              <a:defRPr/>
            </a:pPr>
            <a:r>
              <a:rPr lang="en-US" sz="1400" dirty="0"/>
              <a:t>[</a:t>
            </a:r>
            <a:r>
              <a:rPr lang="en-US" sz="1400" dirty="0" err="1"/>
              <a:t>SmoothStream</a:t>
            </a:r>
            <a:r>
              <a:rPr lang="en-US" sz="1400" dirty="0"/>
              <a:t>-heuristic] perceived BW = 359.053 Kbps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/>
              <a:t>…</a:t>
            </a: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 </a:t>
            </a:r>
          </a:p>
          <a:p>
            <a:pPr>
              <a:defRPr/>
            </a:pPr>
            <a:endParaRPr lang="en-US" sz="1400" dirty="0"/>
          </a:p>
          <a:p>
            <a:pPr marL="171450" indent="-171450" eaLnBrk="0" hangingPunct="0">
              <a:spcBef>
                <a:spcPct val="20000"/>
              </a:spcBef>
              <a:spcAft>
                <a:spcPts val="600"/>
              </a:spcAft>
              <a:buClr>
                <a:srgbClr val="6639B7"/>
              </a:buClr>
              <a:buFont typeface="Arial" charset="0"/>
              <a:buChar char="•"/>
              <a:defRPr/>
            </a:pPr>
            <a:endParaRPr lang="en-US" sz="1400" dirty="0">
              <a:solidFill>
                <a:srgbClr val="404040"/>
              </a:solidFill>
              <a:latin typeface="+mn-lt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19600" y="1066800"/>
            <a:ext cx="4572000" cy="5334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419600" y="1828800"/>
            <a:ext cx="4572000" cy="8382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19600" y="2971800"/>
            <a:ext cx="4572000" cy="7620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00" y="152400"/>
            <a:ext cx="41910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2286000"/>
            <a:ext cx="4038600" cy="914400"/>
          </a:xfrm>
          <a:prstGeom prst="roundRect">
            <a:avLst/>
          </a:prstGeom>
          <a:solidFill>
            <a:schemeClr val="accent5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" y="3429000"/>
            <a:ext cx="4038600" cy="9906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1143000"/>
            <a:ext cx="4038600" cy="91440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43400" y="152400"/>
            <a:ext cx="47244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04" name="TextBox 18"/>
          <p:cNvSpPr txBox="1">
            <a:spLocks noChangeArrowheads="1"/>
          </p:cNvSpPr>
          <p:nvPr/>
        </p:nvSpPr>
        <p:spPr bwMode="auto">
          <a:xfrm>
            <a:off x="1600200" y="5943600"/>
            <a:ext cx="1236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Server log</a:t>
            </a:r>
          </a:p>
        </p:txBody>
      </p:sp>
      <p:sp>
        <p:nvSpPr>
          <p:cNvPr id="8205" name="TextBox 19"/>
          <p:cNvSpPr txBox="1">
            <a:spLocks noChangeArrowheads="1"/>
          </p:cNvSpPr>
          <p:nvPr/>
        </p:nvSpPr>
        <p:spPr bwMode="auto">
          <a:xfrm>
            <a:off x="5943600" y="5943600"/>
            <a:ext cx="114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estimated_segment_length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0"/>
            <a:ext cx="108759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14347</TotalTime>
  <Words>771</Words>
  <Application>Microsoft Office PowerPoint</Application>
  <PresentationFormat>On-screen Show (4:3)</PresentationFormat>
  <Paragraphs>212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Trebuchet MS</vt:lpstr>
      <vt:lpstr>Office Theme</vt:lpstr>
      <vt:lpstr>Vergelijking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Alcatel-Lucent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Tingyao</dc:creator>
  <cp:lastModifiedBy>Tingyao</cp:lastModifiedBy>
  <cp:revision>192</cp:revision>
  <dcterms:created xsi:type="dcterms:W3CDTF">2014-04-29T12:12:31Z</dcterms:created>
  <dcterms:modified xsi:type="dcterms:W3CDTF">2015-02-24T09:30:50Z</dcterms:modified>
</cp:coreProperties>
</file>