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11"/>
  </p:notesMasterIdLst>
  <p:sldIdLst>
    <p:sldId id="256" r:id="rId2"/>
    <p:sldId id="263" r:id="rId3"/>
    <p:sldId id="257" r:id="rId4"/>
    <p:sldId id="264" r:id="rId5"/>
    <p:sldId id="259" r:id="rId6"/>
    <p:sldId id="266" r:id="rId7"/>
    <p:sldId id="260"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105" autoAdjust="0"/>
  </p:normalViewPr>
  <p:slideViewPr>
    <p:cSldViewPr snapToGrid="0">
      <p:cViewPr varScale="1">
        <p:scale>
          <a:sx n="105" d="100"/>
          <a:sy n="105" d="100"/>
        </p:scale>
        <p:origin x="7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221E8-FF27-4216-87BA-E370B30C7ABD}"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8891A-0765-480F-9C08-F984AB67928F}" type="slidenum">
              <a:rPr lang="en-US" smtClean="0"/>
              <a:t>‹#›</a:t>
            </a:fld>
            <a:endParaRPr lang="en-US"/>
          </a:p>
        </p:txBody>
      </p:sp>
    </p:spTree>
    <p:extLst>
      <p:ext uri="{BB962C8B-B14F-4D97-AF65-F5344CB8AC3E}">
        <p14:creationId xmlns:p14="http://schemas.microsoft.com/office/powerpoint/2010/main" val="41634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48891A-0765-480F-9C08-F984AB67928F}" type="slidenum">
              <a:rPr lang="en-US" smtClean="0"/>
              <a:t>1</a:t>
            </a:fld>
            <a:endParaRPr lang="en-US"/>
          </a:p>
        </p:txBody>
      </p:sp>
    </p:spTree>
    <p:extLst>
      <p:ext uri="{BB962C8B-B14F-4D97-AF65-F5344CB8AC3E}">
        <p14:creationId xmlns:p14="http://schemas.microsoft.com/office/powerpoint/2010/main" val="104339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Success drives income for Kickstarter because failed projects result in no money collected for creator or in Kickstarter fees.</a:t>
            </a:r>
          </a:p>
          <a:p>
            <a:r>
              <a:rPr lang="en-US" sz="1600" dirty="0"/>
              <a:t>Successful projects are those that have  set and met or exceeded the goal amounts.</a:t>
            </a:r>
          </a:p>
          <a:p>
            <a:r>
              <a:rPr lang="en-US" sz="1600" dirty="0"/>
              <a:t>In addition, a project that is successful and for which the goal has been exceeded by pledges,  can be considered a money-maker, as well.</a:t>
            </a:r>
          </a:p>
          <a:p>
            <a:r>
              <a:rPr lang="en-US" sz="1600" dirty="0"/>
              <a:t>So the money makers are those types of projects that are successful, and have average pledge amounts (percent funded) above the average for other projects. The number of backers for a project also plays a role in generating pledge totals</a:t>
            </a:r>
          </a:p>
          <a:p>
            <a:r>
              <a:rPr lang="en-US" sz="1600" dirty="0"/>
              <a:t>This may or may not be related to the goals set for the project by the creator.</a:t>
            </a:r>
          </a:p>
          <a:p>
            <a:endParaRPr lang="en-US" dirty="0"/>
          </a:p>
          <a:p>
            <a:r>
              <a:rPr lang="en-US" dirty="0"/>
              <a:t>We will look at these characteristics from two viewpoints:  those MAIN CATEGORIES and the best SUB-CATEGORIES (whether or not they are in the main categories selected.)</a:t>
            </a:r>
          </a:p>
        </p:txBody>
      </p:sp>
      <p:sp>
        <p:nvSpPr>
          <p:cNvPr id="4" name="Slide Number Placeholder 3"/>
          <p:cNvSpPr>
            <a:spLocks noGrp="1"/>
          </p:cNvSpPr>
          <p:nvPr>
            <p:ph type="sldNum" sz="quarter" idx="5"/>
          </p:nvPr>
        </p:nvSpPr>
        <p:spPr/>
        <p:txBody>
          <a:bodyPr/>
          <a:lstStyle/>
          <a:p>
            <a:fld id="{2548891A-0765-480F-9C08-F984AB67928F}" type="slidenum">
              <a:rPr lang="en-US" smtClean="0"/>
              <a:t>2</a:t>
            </a:fld>
            <a:endParaRPr lang="en-US"/>
          </a:p>
        </p:txBody>
      </p:sp>
    </p:spTree>
    <p:extLst>
      <p:ext uri="{BB962C8B-B14F-4D97-AF65-F5344CB8AC3E}">
        <p14:creationId xmlns:p14="http://schemas.microsoft.com/office/powerpoint/2010/main" val="357592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Arial" panose="020B0604020202020204" pitchFamily="34" charset="0"/>
                <a:cs typeface="Arial" panose="020B0604020202020204" pitchFamily="34" charset="0"/>
              </a:rPr>
              <a:t>In the main categories of projects, those projects that receive the largest financial backing stand out from the rest.  Larger pledge support also means a larger income for Kickstarter, based on the 5% fee generated by completed projects.  Of the three projects that, on average, generate the greatest number of pledges,  the Design category, with and </a:t>
            </a:r>
            <a:r>
              <a:rPr lang="en-US" sz="1600" u="sng" dirty="0">
                <a:latin typeface="Arial" panose="020B0604020202020204" pitchFamily="34" charset="0"/>
                <a:cs typeface="Arial" panose="020B0604020202020204" pitchFamily="34" charset="0"/>
              </a:rPr>
              <a:t>average pledge </a:t>
            </a:r>
            <a:r>
              <a:rPr lang="en-US" sz="1600" dirty="0">
                <a:latin typeface="Arial" panose="020B0604020202020204" pitchFamily="34" charset="0"/>
                <a:cs typeface="Arial" panose="020B0604020202020204" pitchFamily="34" charset="0"/>
              </a:rPr>
              <a:t>amount of $23,133  leads all project types.  Games comes in with $22,622.  And Technology with $$20,898.  We will look at whether these same three project categories also rank highest in success rate (meaning the money is actually gathered and the fees paid).</a:t>
            </a:r>
          </a:p>
        </p:txBody>
      </p:sp>
      <p:sp>
        <p:nvSpPr>
          <p:cNvPr id="4" name="Slide Number Placeholder 3"/>
          <p:cNvSpPr>
            <a:spLocks noGrp="1"/>
          </p:cNvSpPr>
          <p:nvPr>
            <p:ph type="sldNum" sz="quarter" idx="5"/>
          </p:nvPr>
        </p:nvSpPr>
        <p:spPr/>
        <p:txBody>
          <a:bodyPr/>
          <a:lstStyle/>
          <a:p>
            <a:fld id="{2548891A-0765-480F-9C08-F984AB67928F}" type="slidenum">
              <a:rPr lang="en-US" smtClean="0"/>
              <a:t>3</a:t>
            </a:fld>
            <a:endParaRPr lang="en-US"/>
          </a:p>
        </p:txBody>
      </p:sp>
    </p:spTree>
    <p:extLst>
      <p:ext uri="{BB962C8B-B14F-4D97-AF65-F5344CB8AC3E}">
        <p14:creationId xmlns:p14="http://schemas.microsoft.com/office/powerpoint/2010/main" val="353619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Games category attracts the greatest average number of backers . Since Games comes in second to Design in terms of pledges, it might be assumed that the average amount pledged for Games is slightly less than the average amount  pledged for items in the Design category.</a:t>
            </a:r>
          </a:p>
        </p:txBody>
      </p:sp>
      <p:sp>
        <p:nvSpPr>
          <p:cNvPr id="4" name="Slide Number Placeholder 3"/>
          <p:cNvSpPr>
            <a:spLocks noGrp="1"/>
          </p:cNvSpPr>
          <p:nvPr>
            <p:ph type="sldNum" sz="quarter" idx="5"/>
          </p:nvPr>
        </p:nvSpPr>
        <p:spPr/>
        <p:txBody>
          <a:bodyPr/>
          <a:lstStyle/>
          <a:p>
            <a:fld id="{2548891A-0765-480F-9C08-F984AB67928F}" type="slidenum">
              <a:rPr lang="en-US" smtClean="0"/>
              <a:t>4</a:t>
            </a:fld>
            <a:endParaRPr lang="en-US"/>
          </a:p>
        </p:txBody>
      </p:sp>
    </p:spTree>
    <p:extLst>
      <p:ext uri="{BB962C8B-B14F-4D97-AF65-F5344CB8AC3E}">
        <p14:creationId xmlns:p14="http://schemas.microsoft.com/office/powerpoint/2010/main" val="32032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sub-categories, the most profitable (average pledge amount) is Camera Equipment.  The most popular is Chiptunes (</a:t>
            </a:r>
            <a:r>
              <a:rPr lang="en-US" b="0" i="0" dirty="0">
                <a:solidFill>
                  <a:srgbClr val="555555"/>
                </a:solidFill>
                <a:effectLst/>
                <a:latin typeface="Oxygen" panose="020B0604020202020204" pitchFamily="2" charset="0"/>
              </a:rPr>
              <a:t>synthesized electronic music produced by the sound chips of vintage computers, video game consoles, and arcade machines, as well as with other methods such as emulation. Definitions.net)</a:t>
            </a:r>
            <a:endParaRPr lang="en-US" dirty="0"/>
          </a:p>
        </p:txBody>
      </p:sp>
      <p:sp>
        <p:nvSpPr>
          <p:cNvPr id="4" name="Slide Number Placeholder 3"/>
          <p:cNvSpPr>
            <a:spLocks noGrp="1"/>
          </p:cNvSpPr>
          <p:nvPr>
            <p:ph type="sldNum" sz="quarter" idx="5"/>
          </p:nvPr>
        </p:nvSpPr>
        <p:spPr/>
        <p:txBody>
          <a:bodyPr/>
          <a:lstStyle/>
          <a:p>
            <a:fld id="{2548891A-0765-480F-9C08-F984AB67928F}" type="slidenum">
              <a:rPr lang="en-US" smtClean="0"/>
              <a:t>5</a:t>
            </a:fld>
            <a:endParaRPr lang="en-US"/>
          </a:p>
        </p:txBody>
      </p:sp>
    </p:spTree>
    <p:extLst>
      <p:ext uri="{BB962C8B-B14F-4D97-AF65-F5344CB8AC3E}">
        <p14:creationId xmlns:p14="http://schemas.microsoft.com/office/powerpoint/2010/main" val="2796061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projects were over-pledged. In other words, the pledged amounts were greater than the goal set by the creator. The over-subscribed project categories (e.g. Games) also had the highest number of backers. </a:t>
            </a:r>
          </a:p>
          <a:p>
            <a:r>
              <a:rPr lang="en-US" dirty="0"/>
              <a:t>Again, this is not to assert that any of these projects were successful.</a:t>
            </a:r>
          </a:p>
        </p:txBody>
      </p:sp>
      <p:sp>
        <p:nvSpPr>
          <p:cNvPr id="4" name="Slide Number Placeholder 3"/>
          <p:cNvSpPr>
            <a:spLocks noGrp="1"/>
          </p:cNvSpPr>
          <p:nvPr>
            <p:ph type="sldNum" sz="quarter" idx="5"/>
          </p:nvPr>
        </p:nvSpPr>
        <p:spPr/>
        <p:txBody>
          <a:bodyPr/>
          <a:lstStyle/>
          <a:p>
            <a:fld id="{2548891A-0765-480F-9C08-F984AB67928F}" type="slidenum">
              <a:rPr lang="en-US" smtClean="0"/>
              <a:t>6</a:t>
            </a:fld>
            <a:endParaRPr lang="en-US"/>
          </a:p>
        </p:txBody>
      </p:sp>
    </p:spTree>
    <p:extLst>
      <p:ext uri="{BB962C8B-B14F-4D97-AF65-F5344CB8AC3E}">
        <p14:creationId xmlns:p14="http://schemas.microsoft.com/office/powerpoint/2010/main" val="524756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just the average pledge amount or the average number of backers which guarantees that a project will be successful (that is, meets or exceed its goals). By simply looking at the top Categories in pledge amounts, one can be deceived because those same projects may have poor success results.</a:t>
            </a:r>
          </a:p>
        </p:txBody>
      </p:sp>
      <p:sp>
        <p:nvSpPr>
          <p:cNvPr id="4" name="Slide Number Placeholder 3"/>
          <p:cNvSpPr>
            <a:spLocks noGrp="1"/>
          </p:cNvSpPr>
          <p:nvPr>
            <p:ph type="sldNum" sz="quarter" idx="5"/>
          </p:nvPr>
        </p:nvSpPr>
        <p:spPr/>
        <p:txBody>
          <a:bodyPr/>
          <a:lstStyle/>
          <a:p>
            <a:fld id="{2548891A-0765-480F-9C08-F984AB67928F}" type="slidenum">
              <a:rPr lang="en-US" smtClean="0"/>
              <a:t>7</a:t>
            </a:fld>
            <a:endParaRPr lang="en-US"/>
          </a:p>
        </p:txBody>
      </p:sp>
    </p:spTree>
    <p:extLst>
      <p:ext uri="{BB962C8B-B14F-4D97-AF65-F5344CB8AC3E}">
        <p14:creationId xmlns:p14="http://schemas.microsoft.com/office/powerpoint/2010/main" val="111228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that are set too high fail more often and goals that are smaller and more easily met. </a:t>
            </a:r>
            <a:r>
              <a:rPr lang="en-US" b="0" i="0" dirty="0">
                <a:solidFill>
                  <a:srgbClr val="000000"/>
                </a:solidFill>
                <a:effectLst/>
                <a:latin typeface="Helvetica Neue"/>
              </a:rPr>
              <a:t>The lower the funding goal, the more successful. The goal for a </a:t>
            </a:r>
            <a:r>
              <a:rPr lang="en-US" b="0" i="0" dirty="0">
                <a:effectLst/>
                <a:latin typeface="Helvetica Neue"/>
              </a:rPr>
              <a:t>successful campaign</a:t>
            </a:r>
            <a:r>
              <a:rPr lang="en-US" b="0" i="0" dirty="0">
                <a:solidFill>
                  <a:srgbClr val="000000"/>
                </a:solidFill>
                <a:effectLst/>
                <a:latin typeface="Helvetica Neue"/>
              </a:rPr>
              <a:t> is </a:t>
            </a:r>
            <a:r>
              <a:rPr lang="en-US" b="0" i="0" dirty="0">
                <a:effectLst/>
                <a:latin typeface="Helvetica Neue"/>
              </a:rPr>
              <a:t>9,623 dollars</a:t>
            </a:r>
            <a:r>
              <a:rPr lang="en-US" b="0" i="0" dirty="0">
                <a:solidFill>
                  <a:srgbClr val="000000"/>
                </a:solidFill>
                <a:effectLst/>
                <a:latin typeface="Helvetica Neue"/>
              </a:rPr>
              <a:t>, for a </a:t>
            </a:r>
            <a:r>
              <a:rPr lang="en-US" b="0" i="0" dirty="0">
                <a:effectLst/>
                <a:latin typeface="Helvetica Neue"/>
              </a:rPr>
              <a:t>failed campaign</a:t>
            </a:r>
            <a:r>
              <a:rPr lang="en-US" b="0" i="0" dirty="0">
                <a:solidFill>
                  <a:srgbClr val="000000"/>
                </a:solidFill>
                <a:effectLst/>
                <a:latin typeface="Helvetica Neue"/>
              </a:rPr>
              <a:t>, </a:t>
            </a:r>
            <a:r>
              <a:rPr lang="en-US" b="0" i="0" dirty="0">
                <a:effectLst/>
                <a:latin typeface="Helvetica Neue"/>
              </a:rPr>
              <a:t>63,432 dollars</a:t>
            </a:r>
            <a:r>
              <a:rPr lang="en-US" b="0" i="0" dirty="0">
                <a:solidFill>
                  <a:srgbClr val="000000"/>
                </a:solidFill>
                <a:effectLst/>
                <a:latin typeface="Helvetica Neue"/>
              </a:rPr>
              <a:t>. </a:t>
            </a:r>
          </a:p>
          <a:p>
            <a:r>
              <a:rPr lang="en-US" dirty="0"/>
              <a:t>The greater the amount pledged, the more often the project is a success. This also accounts for projects where the goal was set very low and the pledged amount far exceeds the goal.  </a:t>
            </a:r>
          </a:p>
          <a:p>
            <a:r>
              <a:rPr lang="en-US" dirty="0"/>
              <a:t>Associated with amount pledged is the number of backers. </a:t>
            </a:r>
          </a:p>
        </p:txBody>
      </p:sp>
      <p:sp>
        <p:nvSpPr>
          <p:cNvPr id="4" name="Slide Number Placeholder 3"/>
          <p:cNvSpPr>
            <a:spLocks noGrp="1"/>
          </p:cNvSpPr>
          <p:nvPr>
            <p:ph type="sldNum" sz="quarter" idx="5"/>
          </p:nvPr>
        </p:nvSpPr>
        <p:spPr/>
        <p:txBody>
          <a:bodyPr/>
          <a:lstStyle/>
          <a:p>
            <a:fld id="{2548891A-0765-480F-9C08-F984AB67928F}" type="slidenum">
              <a:rPr lang="en-US" smtClean="0"/>
              <a:t>8</a:t>
            </a:fld>
            <a:endParaRPr lang="en-US"/>
          </a:p>
        </p:txBody>
      </p:sp>
    </p:spTree>
    <p:extLst>
      <p:ext uri="{BB962C8B-B14F-4D97-AF65-F5344CB8AC3E}">
        <p14:creationId xmlns:p14="http://schemas.microsoft.com/office/powerpoint/2010/main" val="81794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a category or project that is in a popular group is not the first decision to be made. If one has an idea that has merit or means a great deal to the creator, that dream should be pursued.  Focus on the first </a:t>
            </a:r>
            <a:r>
              <a:rPr lang="en-US"/>
              <a:t>step listed here.</a:t>
            </a:r>
            <a:endParaRPr lang="en-US" dirty="0"/>
          </a:p>
        </p:txBody>
      </p:sp>
      <p:sp>
        <p:nvSpPr>
          <p:cNvPr id="4" name="Slide Number Placeholder 3"/>
          <p:cNvSpPr>
            <a:spLocks noGrp="1"/>
          </p:cNvSpPr>
          <p:nvPr>
            <p:ph type="sldNum" sz="quarter" idx="5"/>
          </p:nvPr>
        </p:nvSpPr>
        <p:spPr/>
        <p:txBody>
          <a:bodyPr/>
          <a:lstStyle/>
          <a:p>
            <a:fld id="{2548891A-0765-480F-9C08-F984AB67928F}" type="slidenum">
              <a:rPr lang="en-US" smtClean="0"/>
              <a:t>9</a:t>
            </a:fld>
            <a:endParaRPr lang="en-US"/>
          </a:p>
        </p:txBody>
      </p:sp>
    </p:spTree>
    <p:extLst>
      <p:ext uri="{BB962C8B-B14F-4D97-AF65-F5344CB8AC3E}">
        <p14:creationId xmlns:p14="http://schemas.microsoft.com/office/powerpoint/2010/main" val="130218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481B2-4552-43DE-9F77-77131F06C116}" type="datetime1">
              <a:rPr lang="en-US" smtClean="0"/>
              <a:t>12/3/2021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4A918BC-4D43-4B42-B3C0-E7EBE25E6AF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657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643AD-9391-46EB-B606-1E72BA44562A}"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96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CB095-687A-4EC7-965B-6F1B5D1722D4}"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323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D4A0A-269D-449D-8ADC-CCCACDD27E12}" type="datetime1">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88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892F-04E7-46E3-BA90-56C1130A4EB8}"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129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81E73-252B-4FBA-8A28-3F5AAE1BECED}"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539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D5BC9-813A-412C-91FB-29DAD48B7EF6}" type="datetime1">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07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82E9E3-BEF3-49F8-86F3-49E64B21CEFF}" type="datetime1">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079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E8F9F-7DB7-4DF6-8B58-56DEBD9A6C1D}" type="datetime1">
              <a:rPr lang="en-US" smtClean="0"/>
              <a:t>12/3/2021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37100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F6286-3A3A-460B-82E9-55E866CCF990}"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739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7A63B9D-4163-4558-8BB8-81978966ED91}" type="datetime1">
              <a:rPr lang="en-US" smtClean="0"/>
              <a:t>12/3/2021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871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1DAA13-55A5-4D60-9ECF-A9D0B7FEF454}" type="datetime1">
              <a:rPr lang="en-US" smtClean="0"/>
              <a:t>12/3/2021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4A918BC-4D43-4B42-B3C0-E7EBE25E6AF0}"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4829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sand">
            <a:extLst>
              <a:ext uri="{FF2B5EF4-FFF2-40B4-BE49-F238E27FC236}">
                <a16:creationId xmlns:a16="http://schemas.microsoft.com/office/drawing/2014/main" id="{AAC2098C-4A9B-4F7B-B6AB-03B117BC6DDD}"/>
              </a:ext>
            </a:extLst>
          </p:cNvPr>
          <p:cNvPicPr>
            <a:picLocks noChangeAspect="1"/>
          </p:cNvPicPr>
          <p:nvPr/>
        </p:nvPicPr>
        <p:blipFill rotWithShape="1">
          <a:blip r:embed="rId3">
            <a:duotone>
              <a:schemeClr val="bg2">
                <a:shade val="45000"/>
                <a:satMod val="135000"/>
              </a:schemeClr>
              <a:prstClr val="white"/>
            </a:duotone>
            <a:alphaModFix amt="50000"/>
          </a:blip>
          <a:srcRect r="-1" b="24998"/>
          <a:stretch/>
        </p:blipFill>
        <p:spPr>
          <a:xfrm>
            <a:off x="305" y="10"/>
            <a:ext cx="12191695"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EBE28-B221-4274-B710-370F6DA7E952}"/>
              </a:ext>
            </a:extLst>
          </p:cNvPr>
          <p:cNvSpPr>
            <a:spLocks noGrp="1"/>
          </p:cNvSpPr>
          <p:nvPr>
            <p:ph type="ctrTitle"/>
          </p:nvPr>
        </p:nvSpPr>
        <p:spPr>
          <a:xfrm>
            <a:off x="2417779" y="802298"/>
            <a:ext cx="8637073" cy="2541431"/>
          </a:xfrm>
        </p:spPr>
        <p:txBody>
          <a:bodyPr>
            <a:normAutofit/>
          </a:bodyPr>
          <a:lstStyle/>
          <a:p>
            <a:pPr algn="ctr"/>
            <a:r>
              <a:rPr lang="en-US" sz="6100" dirty="0"/>
              <a:t>KICKSTARTER SUCCESS</a:t>
            </a:r>
            <a:br>
              <a:rPr lang="en-US" sz="6100" dirty="0"/>
            </a:br>
            <a:r>
              <a:rPr lang="en-US" sz="6100" dirty="0"/>
              <a:t>STORIES</a:t>
            </a:r>
          </a:p>
        </p:txBody>
      </p:sp>
      <p:sp>
        <p:nvSpPr>
          <p:cNvPr id="3" name="Subtitle 2">
            <a:extLst>
              <a:ext uri="{FF2B5EF4-FFF2-40B4-BE49-F238E27FC236}">
                <a16:creationId xmlns:a16="http://schemas.microsoft.com/office/drawing/2014/main" id="{D8AB42D3-4330-44C6-B8FF-84CDEF9AE779}"/>
              </a:ext>
            </a:extLst>
          </p:cNvPr>
          <p:cNvSpPr>
            <a:spLocks noGrp="1"/>
          </p:cNvSpPr>
          <p:nvPr>
            <p:ph type="subTitle" idx="1"/>
          </p:nvPr>
        </p:nvSpPr>
        <p:spPr>
          <a:xfrm>
            <a:off x="2417780" y="3531204"/>
            <a:ext cx="8637072" cy="977621"/>
          </a:xfrm>
        </p:spPr>
        <p:txBody>
          <a:bodyPr>
            <a:normAutofit/>
          </a:bodyPr>
          <a:lstStyle/>
          <a:p>
            <a:pPr algn="ctr"/>
            <a:r>
              <a:rPr lang="en-US" dirty="0"/>
              <a:t>PROJECTS FOR THE MARKETING TEAM’S FOCUS</a:t>
            </a:r>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39FE222-C987-4F89-9F11-94C4CDB3BB13}"/>
              </a:ext>
            </a:extLst>
          </p:cNvPr>
          <p:cNvSpPr txBox="1"/>
          <p:nvPr/>
        </p:nvSpPr>
        <p:spPr>
          <a:xfrm>
            <a:off x="2217683" y="5764797"/>
            <a:ext cx="9595945" cy="369332"/>
          </a:xfrm>
          <a:prstGeom prst="rect">
            <a:avLst/>
          </a:prstGeom>
          <a:noFill/>
        </p:spPr>
        <p:txBody>
          <a:bodyPr wrap="square" rtlCol="0">
            <a:spAutoFit/>
          </a:bodyPr>
          <a:lstStyle/>
          <a:p>
            <a:r>
              <a:rPr lang="en-US" dirty="0"/>
              <a:t>Prepared by:  </a:t>
            </a:r>
            <a:r>
              <a:rPr lang="en-US" dirty="0" err="1"/>
              <a:t>Kalekidan</a:t>
            </a:r>
            <a:r>
              <a:rPr lang="en-US" dirty="0"/>
              <a:t> </a:t>
            </a:r>
            <a:r>
              <a:rPr lang="en-US" dirty="0" err="1"/>
              <a:t>Abera</a:t>
            </a:r>
            <a:r>
              <a:rPr lang="en-US" dirty="0"/>
              <a:t>,  Anne </a:t>
            </a:r>
            <a:r>
              <a:rPr lang="en-US" dirty="0" err="1"/>
              <a:t>Bikele</a:t>
            </a:r>
            <a:r>
              <a:rPr lang="en-US" dirty="0"/>
              <a:t> </a:t>
            </a:r>
            <a:r>
              <a:rPr lang="en-US" dirty="0" err="1"/>
              <a:t>Matanga</a:t>
            </a:r>
            <a:r>
              <a:rPr lang="en-US" dirty="0"/>
              <a:t>,  Armand </a:t>
            </a:r>
            <a:r>
              <a:rPr lang="en-US" dirty="0" err="1"/>
              <a:t>Sindoni</a:t>
            </a:r>
            <a:r>
              <a:rPr lang="en-US" dirty="0"/>
              <a:t>,  </a:t>
            </a:r>
            <a:r>
              <a:rPr lang="en-US" dirty="0" err="1"/>
              <a:t>Woldie</a:t>
            </a:r>
            <a:r>
              <a:rPr lang="en-US" dirty="0"/>
              <a:t> </a:t>
            </a:r>
            <a:r>
              <a:rPr lang="en-US" dirty="0" err="1"/>
              <a:t>Wubale</a:t>
            </a:r>
            <a:r>
              <a:rPr lang="en-US" dirty="0"/>
              <a:t>,  Janet Zimmer</a:t>
            </a:r>
          </a:p>
        </p:txBody>
      </p:sp>
    </p:spTree>
    <p:extLst>
      <p:ext uri="{BB962C8B-B14F-4D97-AF65-F5344CB8AC3E}">
        <p14:creationId xmlns:p14="http://schemas.microsoft.com/office/powerpoint/2010/main" val="402174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A7E2-4FF8-491B-8D1D-79C083CEE508}"/>
              </a:ext>
            </a:extLst>
          </p:cNvPr>
          <p:cNvSpPr>
            <a:spLocks noGrp="1"/>
          </p:cNvSpPr>
          <p:nvPr>
            <p:ph type="title"/>
          </p:nvPr>
        </p:nvSpPr>
        <p:spPr/>
        <p:txBody>
          <a:bodyPr/>
          <a:lstStyle/>
          <a:p>
            <a:r>
              <a:rPr lang="en-US" dirty="0"/>
              <a:t>The money makers</a:t>
            </a:r>
          </a:p>
        </p:txBody>
      </p:sp>
      <p:sp>
        <p:nvSpPr>
          <p:cNvPr id="4" name="Content Placeholder 3">
            <a:extLst>
              <a:ext uri="{FF2B5EF4-FFF2-40B4-BE49-F238E27FC236}">
                <a16:creationId xmlns:a16="http://schemas.microsoft.com/office/drawing/2014/main" id="{A304C9E9-26EF-4E5D-8EB8-D1D0429F080B}"/>
              </a:ext>
            </a:extLst>
          </p:cNvPr>
          <p:cNvSpPr>
            <a:spLocks noGrp="1"/>
          </p:cNvSpPr>
          <p:nvPr>
            <p:ph idx="1"/>
          </p:nvPr>
        </p:nvSpPr>
        <p:spPr/>
        <p:txBody>
          <a:bodyPr/>
          <a:lstStyle/>
          <a:p>
            <a:r>
              <a:rPr lang="en-US" dirty="0"/>
              <a:t>Projects on which to focus: those that have a </a:t>
            </a:r>
            <a:r>
              <a:rPr lang="en-US" u="sng" dirty="0"/>
              <a:t>balance</a:t>
            </a:r>
            <a:r>
              <a:rPr lang="en-US" dirty="0"/>
              <a:t> of all these characteristics:</a:t>
            </a:r>
          </a:p>
          <a:p>
            <a:pPr lvl="1"/>
            <a:r>
              <a:rPr lang="en-US" dirty="0"/>
              <a:t>Success rate</a:t>
            </a:r>
          </a:p>
          <a:p>
            <a:pPr lvl="1"/>
            <a:r>
              <a:rPr lang="en-US" dirty="0"/>
              <a:t>High pledge amounts (high percent funded), including those where pledges greatly exceed the goal amount set</a:t>
            </a:r>
          </a:p>
          <a:p>
            <a:pPr lvl="2"/>
            <a:r>
              <a:rPr lang="en-US" dirty="0"/>
              <a:t>Number of backers</a:t>
            </a:r>
          </a:p>
          <a:p>
            <a:pPr lvl="1"/>
            <a:endParaRPr lang="en-US" dirty="0"/>
          </a:p>
          <a:p>
            <a:pPr lvl="1"/>
            <a:r>
              <a:rPr lang="en-US" dirty="0"/>
              <a:t>All characteristics must be used to identify a project that is a projected money-maker</a:t>
            </a:r>
          </a:p>
          <a:p>
            <a:pPr lvl="1"/>
            <a:endParaRPr lang="en-US" dirty="0"/>
          </a:p>
          <a:p>
            <a:endParaRPr lang="en-US" dirty="0"/>
          </a:p>
        </p:txBody>
      </p:sp>
      <p:sp>
        <p:nvSpPr>
          <p:cNvPr id="3" name="Slide Number Placeholder 2">
            <a:extLst>
              <a:ext uri="{FF2B5EF4-FFF2-40B4-BE49-F238E27FC236}">
                <a16:creationId xmlns:a16="http://schemas.microsoft.com/office/drawing/2014/main" id="{2EFAE0B7-BFE0-4F03-BB31-C409B90E2DC3}"/>
              </a:ext>
            </a:extLst>
          </p:cNvPr>
          <p:cNvSpPr>
            <a:spLocks noGrp="1"/>
          </p:cNvSpPr>
          <p:nvPr>
            <p:ph type="sldNum" sz="quarter" idx="12"/>
          </p:nvPr>
        </p:nvSpPr>
        <p:spPr/>
        <p:txBody>
          <a:bodyPr/>
          <a:lstStyle/>
          <a:p>
            <a:fld id="{B4A918BC-4D43-4B42-B3C0-E7EBE25E6AF0}" type="slidenum">
              <a:rPr lang="en-US" smtClean="0"/>
              <a:t>2</a:t>
            </a:fld>
            <a:endParaRPr lang="en-US"/>
          </a:p>
        </p:txBody>
      </p:sp>
    </p:spTree>
    <p:extLst>
      <p:ext uri="{BB962C8B-B14F-4D97-AF65-F5344CB8AC3E}">
        <p14:creationId xmlns:p14="http://schemas.microsoft.com/office/powerpoint/2010/main" val="92671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6530-6EF5-428B-82C7-2766864FB1B1}"/>
              </a:ext>
            </a:extLst>
          </p:cNvPr>
          <p:cNvSpPr>
            <a:spLocks noGrp="1"/>
          </p:cNvSpPr>
          <p:nvPr>
            <p:ph type="title"/>
          </p:nvPr>
        </p:nvSpPr>
        <p:spPr/>
        <p:txBody>
          <a:bodyPr>
            <a:normAutofit/>
          </a:bodyPr>
          <a:lstStyle/>
          <a:p>
            <a:r>
              <a:rPr lang="en-US" dirty="0"/>
              <a:t>THE MONEY MAKERS (by main category)</a:t>
            </a:r>
          </a:p>
        </p:txBody>
      </p:sp>
      <p:sp>
        <p:nvSpPr>
          <p:cNvPr id="5" name="Slide Number Placeholder 4">
            <a:extLst>
              <a:ext uri="{FF2B5EF4-FFF2-40B4-BE49-F238E27FC236}">
                <a16:creationId xmlns:a16="http://schemas.microsoft.com/office/drawing/2014/main" id="{35DDB54D-6F66-48BF-BE69-49E5D342EF0B}"/>
              </a:ext>
            </a:extLst>
          </p:cNvPr>
          <p:cNvSpPr>
            <a:spLocks noGrp="1"/>
          </p:cNvSpPr>
          <p:nvPr>
            <p:ph type="sldNum" sz="quarter" idx="12"/>
          </p:nvPr>
        </p:nvSpPr>
        <p:spPr/>
        <p:txBody>
          <a:bodyPr>
            <a:normAutofit/>
          </a:bodyPr>
          <a:lstStyle/>
          <a:p>
            <a:pPr>
              <a:lnSpc>
                <a:spcPct val="90000"/>
              </a:lnSpc>
              <a:spcAft>
                <a:spcPts val="600"/>
              </a:spcAft>
            </a:pPr>
            <a:fld id="{B4A918BC-4D43-4B42-B3C0-E7EBE25E6AF0}" type="slidenum">
              <a:rPr lang="en-US" smtClean="0"/>
              <a:pPr>
                <a:lnSpc>
                  <a:spcPct val="90000"/>
                </a:lnSpc>
                <a:spcAft>
                  <a:spcPts val="600"/>
                </a:spcAft>
              </a:pPr>
              <a:t>3</a:t>
            </a:fld>
            <a:endParaRPr lang="en-US"/>
          </a:p>
        </p:txBody>
      </p:sp>
      <p:sp>
        <p:nvSpPr>
          <p:cNvPr id="10" name="Content Placeholder 9">
            <a:extLst>
              <a:ext uri="{FF2B5EF4-FFF2-40B4-BE49-F238E27FC236}">
                <a16:creationId xmlns:a16="http://schemas.microsoft.com/office/drawing/2014/main" id="{2A92D1A8-8840-4F9A-A167-90BC6BDFDCFB}"/>
              </a:ext>
            </a:extLst>
          </p:cNvPr>
          <p:cNvSpPr>
            <a:spLocks noGrp="1"/>
          </p:cNvSpPr>
          <p:nvPr>
            <p:ph idx="4294967295"/>
          </p:nvPr>
        </p:nvSpPr>
        <p:spPr>
          <a:xfrm>
            <a:off x="0" y="2016125"/>
            <a:ext cx="4338537" cy="3449638"/>
          </a:xfrm>
        </p:spPr>
        <p:txBody>
          <a:bodyPr>
            <a:normAutofit/>
          </a:bodyPr>
          <a:lstStyle/>
          <a:p>
            <a:r>
              <a:rPr lang="en-US" dirty="0">
                <a:solidFill>
                  <a:srgbClr val="7030A0"/>
                </a:solidFill>
              </a:rPr>
              <a:t>Types of projects that generate the highest results (and 5% fees if successful)</a:t>
            </a:r>
          </a:p>
          <a:p>
            <a:pPr lvl="1"/>
            <a:r>
              <a:rPr lang="en-US" dirty="0">
                <a:solidFill>
                  <a:schemeClr val="accent2">
                    <a:lumMod val="75000"/>
                  </a:schemeClr>
                </a:solidFill>
              </a:rPr>
              <a:t>Design </a:t>
            </a:r>
          </a:p>
          <a:p>
            <a:pPr lvl="1"/>
            <a:r>
              <a:rPr lang="en-US" dirty="0">
                <a:solidFill>
                  <a:srgbClr val="7030A0"/>
                </a:solidFill>
              </a:rPr>
              <a:t>Games</a:t>
            </a:r>
          </a:p>
          <a:p>
            <a:pPr lvl="1"/>
            <a:r>
              <a:rPr lang="en-US" dirty="0">
                <a:solidFill>
                  <a:srgbClr val="7030A0"/>
                </a:solidFill>
              </a:rPr>
              <a:t>Technology  </a:t>
            </a:r>
          </a:p>
        </p:txBody>
      </p:sp>
      <p:pic>
        <p:nvPicPr>
          <p:cNvPr id="6" name="Content Placeholder 5" descr="Chart, bar chart&#10;&#10;Description automatically generated">
            <a:extLst>
              <a:ext uri="{FF2B5EF4-FFF2-40B4-BE49-F238E27FC236}">
                <a16:creationId xmlns:a16="http://schemas.microsoft.com/office/drawing/2014/main" id="{A632B333-D41A-41BD-B219-9EE1925F8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047" y="1945533"/>
            <a:ext cx="7192972" cy="4117677"/>
          </a:xfrm>
          <a:prstGeom prst="rect">
            <a:avLst/>
          </a:prstGeom>
        </p:spPr>
      </p:pic>
      <p:cxnSp>
        <p:nvCxnSpPr>
          <p:cNvPr id="4" name="Straight Connector 3">
            <a:extLst>
              <a:ext uri="{FF2B5EF4-FFF2-40B4-BE49-F238E27FC236}">
                <a16:creationId xmlns:a16="http://schemas.microsoft.com/office/drawing/2014/main" id="{3D9C3918-70E1-4D24-9B10-7712DEE17FBC}"/>
              </a:ext>
            </a:extLst>
          </p:cNvPr>
          <p:cNvCxnSpPr/>
          <p:nvPr/>
        </p:nvCxnSpPr>
        <p:spPr>
          <a:xfrm>
            <a:off x="5223753" y="4542819"/>
            <a:ext cx="558367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08F5F3-CF2A-4808-8299-1A67E1CC6740}"/>
              </a:ext>
            </a:extLst>
          </p:cNvPr>
          <p:cNvSpPr txBox="1"/>
          <p:nvPr/>
        </p:nvSpPr>
        <p:spPr>
          <a:xfrm>
            <a:off x="3079435" y="4401112"/>
            <a:ext cx="1420239" cy="646331"/>
          </a:xfrm>
          <a:prstGeom prst="rect">
            <a:avLst/>
          </a:prstGeom>
          <a:solidFill>
            <a:schemeClr val="accent3">
              <a:lumMod val="40000"/>
              <a:lumOff val="60000"/>
            </a:schemeClr>
          </a:solidFill>
          <a:ln>
            <a:solidFill>
              <a:schemeClr val="tx1"/>
            </a:solidFill>
          </a:ln>
        </p:spPr>
        <p:txBody>
          <a:bodyPr wrap="square" rtlCol="0">
            <a:spAutoFit/>
          </a:bodyPr>
          <a:lstStyle/>
          <a:p>
            <a:r>
              <a:rPr lang="en-US" sz="1200" dirty="0"/>
              <a:t>Average Pledged across all Categories - $8,576</a:t>
            </a:r>
          </a:p>
        </p:txBody>
      </p:sp>
      <p:cxnSp>
        <p:nvCxnSpPr>
          <p:cNvPr id="15" name="Straight Arrow Connector 14">
            <a:extLst>
              <a:ext uri="{FF2B5EF4-FFF2-40B4-BE49-F238E27FC236}">
                <a16:creationId xmlns:a16="http://schemas.microsoft.com/office/drawing/2014/main" id="{7FAC90B0-D6AA-462E-9437-51E29C4A8B58}"/>
              </a:ext>
            </a:extLst>
          </p:cNvPr>
          <p:cNvCxnSpPr/>
          <p:nvPr/>
        </p:nvCxnSpPr>
        <p:spPr>
          <a:xfrm flipH="1">
            <a:off x="4499674" y="4542819"/>
            <a:ext cx="724079" cy="25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D9BDC7-1CB5-4C97-852C-19F79FE99697}"/>
              </a:ext>
            </a:extLst>
          </p:cNvPr>
          <p:cNvSpPr txBox="1"/>
          <p:nvPr/>
        </p:nvSpPr>
        <p:spPr>
          <a:xfrm>
            <a:off x="6215982" y="2500010"/>
            <a:ext cx="622571" cy="246221"/>
          </a:xfrm>
          <a:prstGeom prst="rect">
            <a:avLst/>
          </a:prstGeom>
          <a:noFill/>
        </p:spPr>
        <p:txBody>
          <a:bodyPr wrap="square" rtlCol="0">
            <a:spAutoFit/>
          </a:bodyPr>
          <a:lstStyle/>
          <a:p>
            <a:r>
              <a:rPr lang="en-US" sz="1000" dirty="0"/>
              <a:t>$23,133</a:t>
            </a:r>
          </a:p>
        </p:txBody>
      </p:sp>
      <p:sp>
        <p:nvSpPr>
          <p:cNvPr id="17" name="TextBox 16">
            <a:extLst>
              <a:ext uri="{FF2B5EF4-FFF2-40B4-BE49-F238E27FC236}">
                <a16:creationId xmlns:a16="http://schemas.microsoft.com/office/drawing/2014/main" id="{EF6AE754-2D7D-4F77-8F1E-C5EB299246CF}"/>
              </a:ext>
            </a:extLst>
          </p:cNvPr>
          <p:cNvSpPr txBox="1"/>
          <p:nvPr/>
        </p:nvSpPr>
        <p:spPr>
          <a:xfrm>
            <a:off x="7704305" y="2580965"/>
            <a:ext cx="622571" cy="246221"/>
          </a:xfrm>
          <a:prstGeom prst="rect">
            <a:avLst/>
          </a:prstGeom>
          <a:noFill/>
        </p:spPr>
        <p:txBody>
          <a:bodyPr wrap="square" rtlCol="0">
            <a:spAutoFit/>
          </a:bodyPr>
          <a:lstStyle/>
          <a:p>
            <a:r>
              <a:rPr lang="en-US" sz="1000" dirty="0"/>
              <a:t>$22,622</a:t>
            </a:r>
          </a:p>
        </p:txBody>
      </p:sp>
      <p:sp>
        <p:nvSpPr>
          <p:cNvPr id="18" name="TextBox 17">
            <a:extLst>
              <a:ext uri="{FF2B5EF4-FFF2-40B4-BE49-F238E27FC236}">
                <a16:creationId xmlns:a16="http://schemas.microsoft.com/office/drawing/2014/main" id="{A8B9F6AD-7665-4C22-B9C5-63DAE3BB2DA0}"/>
              </a:ext>
            </a:extLst>
          </p:cNvPr>
          <p:cNvSpPr txBox="1"/>
          <p:nvPr/>
        </p:nvSpPr>
        <p:spPr>
          <a:xfrm>
            <a:off x="9580487" y="2785936"/>
            <a:ext cx="622571" cy="246221"/>
          </a:xfrm>
          <a:prstGeom prst="rect">
            <a:avLst/>
          </a:prstGeom>
          <a:noFill/>
        </p:spPr>
        <p:txBody>
          <a:bodyPr wrap="square" rtlCol="0">
            <a:spAutoFit/>
          </a:bodyPr>
          <a:lstStyle/>
          <a:p>
            <a:r>
              <a:rPr lang="en-US" sz="1000" dirty="0"/>
              <a:t>$20,898</a:t>
            </a:r>
          </a:p>
        </p:txBody>
      </p:sp>
    </p:spTree>
    <p:extLst>
      <p:ext uri="{BB962C8B-B14F-4D97-AF65-F5344CB8AC3E}">
        <p14:creationId xmlns:p14="http://schemas.microsoft.com/office/powerpoint/2010/main" val="143099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3967-00F1-4348-B2E7-8816CBEF7675}"/>
              </a:ext>
            </a:extLst>
          </p:cNvPr>
          <p:cNvSpPr>
            <a:spLocks noGrp="1"/>
          </p:cNvSpPr>
          <p:nvPr>
            <p:ph type="title"/>
          </p:nvPr>
        </p:nvSpPr>
        <p:spPr/>
        <p:txBody>
          <a:bodyPr/>
          <a:lstStyle/>
          <a:p>
            <a:pPr algn="ctr"/>
            <a:r>
              <a:rPr lang="en-US" dirty="0"/>
              <a:t>Most popular category of projects</a:t>
            </a:r>
            <a:br>
              <a:rPr lang="en-US" dirty="0"/>
            </a:br>
            <a:r>
              <a:rPr lang="en-US" dirty="0"/>
              <a:t>(Based on  AVERAGE number of backers)</a:t>
            </a:r>
          </a:p>
        </p:txBody>
      </p:sp>
      <p:sp>
        <p:nvSpPr>
          <p:cNvPr id="3" name="Content Placeholder 2">
            <a:extLst>
              <a:ext uri="{FF2B5EF4-FFF2-40B4-BE49-F238E27FC236}">
                <a16:creationId xmlns:a16="http://schemas.microsoft.com/office/drawing/2014/main" id="{CE4FDBC2-1E1D-4D2D-89DF-28008DB3E68E}"/>
              </a:ext>
            </a:extLst>
          </p:cNvPr>
          <p:cNvSpPr>
            <a:spLocks noGrp="1"/>
          </p:cNvSpPr>
          <p:nvPr>
            <p:ph sz="half" idx="1"/>
          </p:nvPr>
        </p:nvSpPr>
        <p:spPr>
          <a:xfrm>
            <a:off x="1447331" y="2010878"/>
            <a:ext cx="2482644" cy="3448595"/>
          </a:xfrm>
        </p:spPr>
        <p:txBody>
          <a:bodyPr/>
          <a:lstStyle/>
          <a:p>
            <a:r>
              <a:rPr lang="en-US" dirty="0">
                <a:solidFill>
                  <a:srgbClr val="FF0000"/>
                </a:solidFill>
              </a:rPr>
              <a:t>Games</a:t>
            </a:r>
          </a:p>
          <a:p>
            <a:r>
              <a:rPr lang="en-US" dirty="0">
                <a:solidFill>
                  <a:srgbClr val="7030A0"/>
                </a:solidFill>
              </a:rPr>
              <a:t>Design</a:t>
            </a:r>
          </a:p>
          <a:p>
            <a:r>
              <a:rPr lang="en-US" dirty="0">
                <a:solidFill>
                  <a:srgbClr val="7030A0"/>
                </a:solidFill>
              </a:rPr>
              <a:t>Technology</a:t>
            </a:r>
          </a:p>
        </p:txBody>
      </p:sp>
      <p:sp>
        <p:nvSpPr>
          <p:cNvPr id="7" name="Content Placeholder 6">
            <a:extLst>
              <a:ext uri="{FF2B5EF4-FFF2-40B4-BE49-F238E27FC236}">
                <a16:creationId xmlns:a16="http://schemas.microsoft.com/office/drawing/2014/main" id="{16592ABF-D6C2-4755-9C5F-CFFE1825A2C7}"/>
              </a:ext>
            </a:extLst>
          </p:cNvPr>
          <p:cNvSpPr>
            <a:spLocks noGrp="1"/>
          </p:cNvSpPr>
          <p:nvPr>
            <p:ph sz="half" idx="2"/>
          </p:nvPr>
        </p:nvSpPr>
        <p:spPr/>
        <p:txBody>
          <a:bodyPr/>
          <a:lstStyle/>
          <a:p>
            <a:endParaRPr lang="en-US"/>
          </a:p>
        </p:txBody>
      </p:sp>
      <p:sp>
        <p:nvSpPr>
          <p:cNvPr id="4" name="Slide Number Placeholder 3">
            <a:extLst>
              <a:ext uri="{FF2B5EF4-FFF2-40B4-BE49-F238E27FC236}">
                <a16:creationId xmlns:a16="http://schemas.microsoft.com/office/drawing/2014/main" id="{E0F84E34-53B5-433F-BB06-9DC869626783}"/>
              </a:ext>
            </a:extLst>
          </p:cNvPr>
          <p:cNvSpPr>
            <a:spLocks noGrp="1"/>
          </p:cNvSpPr>
          <p:nvPr>
            <p:ph type="sldNum" sz="quarter" idx="12"/>
          </p:nvPr>
        </p:nvSpPr>
        <p:spPr/>
        <p:txBody>
          <a:bodyPr/>
          <a:lstStyle/>
          <a:p>
            <a:fld id="{B4A918BC-4D43-4B42-B3C0-E7EBE25E6AF0}" type="slidenum">
              <a:rPr lang="en-US" smtClean="0"/>
              <a:t>4</a:t>
            </a:fld>
            <a:endParaRPr lang="en-US"/>
          </a:p>
        </p:txBody>
      </p:sp>
      <p:pic>
        <p:nvPicPr>
          <p:cNvPr id="6" name="Picture 5" descr="Chart, bar chart&#10;&#10;Description automatically generated">
            <a:extLst>
              <a:ext uri="{FF2B5EF4-FFF2-40B4-BE49-F238E27FC236}">
                <a16:creationId xmlns:a16="http://schemas.microsoft.com/office/drawing/2014/main" id="{ED5C6C0F-B23B-4CAD-9143-9665DD882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975" y="2017343"/>
            <a:ext cx="8190689" cy="4064000"/>
          </a:xfrm>
          <a:prstGeom prst="rect">
            <a:avLst/>
          </a:prstGeom>
        </p:spPr>
      </p:pic>
      <p:sp>
        <p:nvSpPr>
          <p:cNvPr id="8" name="TextBox 7">
            <a:extLst>
              <a:ext uri="{FF2B5EF4-FFF2-40B4-BE49-F238E27FC236}">
                <a16:creationId xmlns:a16="http://schemas.microsoft.com/office/drawing/2014/main" id="{0438B769-B286-4F74-9ADE-64D9841D9D8C}"/>
              </a:ext>
            </a:extLst>
          </p:cNvPr>
          <p:cNvSpPr txBox="1"/>
          <p:nvPr/>
        </p:nvSpPr>
        <p:spPr>
          <a:xfrm>
            <a:off x="8025319" y="2596896"/>
            <a:ext cx="374904" cy="246221"/>
          </a:xfrm>
          <a:prstGeom prst="rect">
            <a:avLst/>
          </a:prstGeom>
          <a:noFill/>
        </p:spPr>
        <p:txBody>
          <a:bodyPr wrap="square" rtlCol="0">
            <a:spAutoFit/>
          </a:bodyPr>
          <a:lstStyle/>
          <a:p>
            <a:r>
              <a:rPr lang="en-US" sz="1000" dirty="0"/>
              <a:t>386</a:t>
            </a:r>
          </a:p>
        </p:txBody>
      </p:sp>
      <p:sp>
        <p:nvSpPr>
          <p:cNvPr id="9" name="TextBox 8">
            <a:extLst>
              <a:ext uri="{FF2B5EF4-FFF2-40B4-BE49-F238E27FC236}">
                <a16:creationId xmlns:a16="http://schemas.microsoft.com/office/drawing/2014/main" id="{D511D673-4FD7-43E6-980D-8E01F41BE3CD}"/>
              </a:ext>
            </a:extLst>
          </p:cNvPr>
          <p:cNvSpPr txBox="1"/>
          <p:nvPr/>
        </p:nvSpPr>
        <p:spPr>
          <a:xfrm>
            <a:off x="6354642" y="3488954"/>
            <a:ext cx="374904" cy="246221"/>
          </a:xfrm>
          <a:prstGeom prst="rect">
            <a:avLst/>
          </a:prstGeom>
          <a:noFill/>
        </p:spPr>
        <p:txBody>
          <a:bodyPr wrap="square" rtlCol="0">
            <a:spAutoFit/>
          </a:bodyPr>
          <a:lstStyle/>
          <a:p>
            <a:r>
              <a:rPr lang="en-US" sz="1000" dirty="0"/>
              <a:t>269</a:t>
            </a:r>
          </a:p>
        </p:txBody>
      </p:sp>
      <p:sp>
        <p:nvSpPr>
          <p:cNvPr id="10" name="TextBox 9">
            <a:extLst>
              <a:ext uri="{FF2B5EF4-FFF2-40B4-BE49-F238E27FC236}">
                <a16:creationId xmlns:a16="http://schemas.microsoft.com/office/drawing/2014/main" id="{41D4EFC9-C888-4662-A1D6-1D5EFDA5233E}"/>
              </a:ext>
            </a:extLst>
          </p:cNvPr>
          <p:cNvSpPr txBox="1"/>
          <p:nvPr/>
        </p:nvSpPr>
        <p:spPr>
          <a:xfrm>
            <a:off x="10164642" y="4116842"/>
            <a:ext cx="374904" cy="246221"/>
          </a:xfrm>
          <a:prstGeom prst="rect">
            <a:avLst/>
          </a:prstGeom>
          <a:noFill/>
        </p:spPr>
        <p:txBody>
          <a:bodyPr wrap="square" rtlCol="0">
            <a:spAutoFit/>
          </a:bodyPr>
          <a:lstStyle/>
          <a:p>
            <a:r>
              <a:rPr lang="en-US" sz="1000" dirty="0"/>
              <a:t>187</a:t>
            </a:r>
          </a:p>
        </p:txBody>
      </p:sp>
      <p:sp>
        <p:nvSpPr>
          <p:cNvPr id="11" name="TextBox 10">
            <a:extLst>
              <a:ext uri="{FF2B5EF4-FFF2-40B4-BE49-F238E27FC236}">
                <a16:creationId xmlns:a16="http://schemas.microsoft.com/office/drawing/2014/main" id="{D0FF3AE8-2B3A-4D34-924C-78F362FE6F82}"/>
              </a:ext>
            </a:extLst>
          </p:cNvPr>
          <p:cNvSpPr txBox="1"/>
          <p:nvPr/>
        </p:nvSpPr>
        <p:spPr>
          <a:xfrm>
            <a:off x="2688653" y="4959826"/>
            <a:ext cx="1420239" cy="646331"/>
          </a:xfrm>
          <a:prstGeom prst="rect">
            <a:avLst/>
          </a:prstGeom>
          <a:solidFill>
            <a:schemeClr val="accent3">
              <a:lumMod val="40000"/>
              <a:lumOff val="60000"/>
            </a:schemeClr>
          </a:solidFill>
          <a:ln>
            <a:solidFill>
              <a:schemeClr val="tx1"/>
            </a:solidFill>
          </a:ln>
        </p:spPr>
        <p:txBody>
          <a:bodyPr wrap="square" rtlCol="0">
            <a:spAutoFit/>
          </a:bodyPr>
          <a:lstStyle/>
          <a:p>
            <a:r>
              <a:rPr lang="en-US" sz="1200" dirty="0"/>
              <a:t>Average Number of Backers across all Categories - 112</a:t>
            </a:r>
          </a:p>
        </p:txBody>
      </p:sp>
      <p:cxnSp>
        <p:nvCxnSpPr>
          <p:cNvPr id="13" name="Straight Connector 12">
            <a:extLst>
              <a:ext uri="{FF2B5EF4-FFF2-40B4-BE49-F238E27FC236}">
                <a16:creationId xmlns:a16="http://schemas.microsoft.com/office/drawing/2014/main" id="{D6626DAC-D07D-496B-9EA4-29F9EE3495EA}"/>
              </a:ext>
            </a:extLst>
          </p:cNvPr>
          <p:cNvCxnSpPr/>
          <p:nvPr/>
        </p:nvCxnSpPr>
        <p:spPr>
          <a:xfrm>
            <a:off x="4956048" y="4764024"/>
            <a:ext cx="63459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6653B2-4614-4CE4-ABA3-C089E4DF2F3B}"/>
              </a:ext>
            </a:extLst>
          </p:cNvPr>
          <p:cNvCxnSpPr>
            <a:cxnSpLocks/>
            <a:endCxn id="11" idx="3"/>
          </p:cNvCxnSpPr>
          <p:nvPr/>
        </p:nvCxnSpPr>
        <p:spPr>
          <a:xfrm flipH="1">
            <a:off x="4108892" y="4770490"/>
            <a:ext cx="847156" cy="5125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78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00E5-3162-48C3-9A5D-7658F415F2CB}"/>
              </a:ext>
            </a:extLst>
          </p:cNvPr>
          <p:cNvSpPr>
            <a:spLocks noGrp="1"/>
          </p:cNvSpPr>
          <p:nvPr>
            <p:ph type="title"/>
          </p:nvPr>
        </p:nvSpPr>
        <p:spPr/>
        <p:txBody>
          <a:bodyPr/>
          <a:lstStyle/>
          <a:p>
            <a:pPr algn="ctr"/>
            <a:r>
              <a:rPr lang="en-US" dirty="0"/>
              <a:t>THE TOP 3 MONEY-MAKERS in the Sub-Categories</a:t>
            </a:r>
          </a:p>
        </p:txBody>
      </p:sp>
      <p:sp>
        <p:nvSpPr>
          <p:cNvPr id="3" name="Content Placeholder 2">
            <a:extLst>
              <a:ext uri="{FF2B5EF4-FFF2-40B4-BE49-F238E27FC236}">
                <a16:creationId xmlns:a16="http://schemas.microsoft.com/office/drawing/2014/main" id="{9F798DAF-389D-4F9B-80CB-A7E9A8A84C38}"/>
              </a:ext>
            </a:extLst>
          </p:cNvPr>
          <p:cNvSpPr>
            <a:spLocks noGrp="1"/>
          </p:cNvSpPr>
          <p:nvPr>
            <p:ph idx="1"/>
          </p:nvPr>
        </p:nvSpPr>
        <p:spPr/>
        <p:txBody>
          <a:bodyPr/>
          <a:lstStyle/>
          <a:p>
            <a:r>
              <a:rPr lang="en-US" dirty="0"/>
              <a:t>Highest Average Pledges:</a:t>
            </a:r>
          </a:p>
          <a:p>
            <a:pPr lvl="1"/>
            <a:r>
              <a:rPr lang="en-US" dirty="0"/>
              <a:t>Camera Equipment - $71,127</a:t>
            </a:r>
          </a:p>
          <a:p>
            <a:pPr lvl="1"/>
            <a:r>
              <a:rPr lang="en-US" dirty="0"/>
              <a:t>3D Printing - $70,322</a:t>
            </a:r>
          </a:p>
          <a:p>
            <a:pPr lvl="1"/>
            <a:r>
              <a:rPr lang="en-US" dirty="0"/>
              <a:t>Gaming Hardware - $69,562</a:t>
            </a:r>
          </a:p>
          <a:p>
            <a:r>
              <a:rPr lang="en-US" dirty="0"/>
              <a:t>Largest Average Number of Backers – most popular:</a:t>
            </a:r>
          </a:p>
          <a:p>
            <a:pPr lvl="1"/>
            <a:r>
              <a:rPr lang="en-US" dirty="0"/>
              <a:t>Chiptunes – 498</a:t>
            </a:r>
          </a:p>
          <a:p>
            <a:pPr lvl="1"/>
            <a:r>
              <a:rPr lang="en-US" dirty="0"/>
              <a:t>Video Games – 483</a:t>
            </a:r>
          </a:p>
          <a:p>
            <a:pPr lvl="1"/>
            <a:r>
              <a:rPr lang="en-US" dirty="0"/>
              <a:t>Table Top Games - 478</a:t>
            </a:r>
          </a:p>
        </p:txBody>
      </p:sp>
      <p:sp>
        <p:nvSpPr>
          <p:cNvPr id="5" name="Slide Number Placeholder 4">
            <a:extLst>
              <a:ext uri="{FF2B5EF4-FFF2-40B4-BE49-F238E27FC236}">
                <a16:creationId xmlns:a16="http://schemas.microsoft.com/office/drawing/2014/main" id="{CF0DCC6F-8706-4353-A128-231628432E8C}"/>
              </a:ext>
            </a:extLst>
          </p:cNvPr>
          <p:cNvSpPr>
            <a:spLocks noGrp="1"/>
          </p:cNvSpPr>
          <p:nvPr>
            <p:ph type="sldNum" sz="quarter" idx="12"/>
          </p:nvPr>
        </p:nvSpPr>
        <p:spPr/>
        <p:txBody>
          <a:bodyPr/>
          <a:lstStyle/>
          <a:p>
            <a:fld id="{B4A918BC-4D43-4B42-B3C0-E7EBE25E6AF0}" type="slidenum">
              <a:rPr lang="en-US" smtClean="0"/>
              <a:t>5</a:t>
            </a:fld>
            <a:endParaRPr lang="en-US"/>
          </a:p>
        </p:txBody>
      </p:sp>
    </p:spTree>
    <p:extLst>
      <p:ext uri="{BB962C8B-B14F-4D97-AF65-F5344CB8AC3E}">
        <p14:creationId xmlns:p14="http://schemas.microsoft.com/office/powerpoint/2010/main" val="188524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36D6-4412-4339-8404-0696024F3723}"/>
              </a:ext>
            </a:extLst>
          </p:cNvPr>
          <p:cNvSpPr>
            <a:spLocks noGrp="1"/>
          </p:cNvSpPr>
          <p:nvPr>
            <p:ph type="title"/>
          </p:nvPr>
        </p:nvSpPr>
        <p:spPr/>
        <p:txBody>
          <a:bodyPr/>
          <a:lstStyle/>
          <a:p>
            <a:pPr algn="ctr"/>
            <a:r>
              <a:rPr lang="en-US" dirty="0"/>
              <a:t>Projects that received more pledged amounts than goals set</a:t>
            </a:r>
          </a:p>
        </p:txBody>
      </p:sp>
      <p:pic>
        <p:nvPicPr>
          <p:cNvPr id="6" name="Content Placeholder 5" descr="Chart, bar chart&#10;&#10;Description automatically generated">
            <a:extLst>
              <a:ext uri="{FF2B5EF4-FFF2-40B4-BE49-F238E27FC236}">
                <a16:creationId xmlns:a16="http://schemas.microsoft.com/office/drawing/2014/main" id="{6A4406FF-A62B-4EA0-BD8E-9B6FCD7C55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0975" y="2140215"/>
            <a:ext cx="9604375" cy="3201458"/>
          </a:xfrm>
        </p:spPr>
      </p:pic>
      <p:sp>
        <p:nvSpPr>
          <p:cNvPr id="4" name="Slide Number Placeholder 3">
            <a:extLst>
              <a:ext uri="{FF2B5EF4-FFF2-40B4-BE49-F238E27FC236}">
                <a16:creationId xmlns:a16="http://schemas.microsoft.com/office/drawing/2014/main" id="{16FF683E-57D7-4AA1-BF55-EBB3A49F0B4A}"/>
              </a:ext>
            </a:extLst>
          </p:cNvPr>
          <p:cNvSpPr>
            <a:spLocks noGrp="1"/>
          </p:cNvSpPr>
          <p:nvPr>
            <p:ph type="sldNum" sz="quarter" idx="12"/>
          </p:nvPr>
        </p:nvSpPr>
        <p:spPr/>
        <p:txBody>
          <a:bodyPr/>
          <a:lstStyle/>
          <a:p>
            <a:fld id="{B4A918BC-4D43-4B42-B3C0-E7EBE25E6AF0}" type="slidenum">
              <a:rPr lang="en-US" smtClean="0"/>
              <a:t>6</a:t>
            </a:fld>
            <a:endParaRPr lang="en-US"/>
          </a:p>
        </p:txBody>
      </p:sp>
    </p:spTree>
    <p:extLst>
      <p:ext uri="{BB962C8B-B14F-4D97-AF65-F5344CB8AC3E}">
        <p14:creationId xmlns:p14="http://schemas.microsoft.com/office/powerpoint/2010/main" val="114973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8DE9-CD47-4BAC-AF19-882A63CFDEF2}"/>
              </a:ext>
            </a:extLst>
          </p:cNvPr>
          <p:cNvSpPr>
            <a:spLocks noGrp="1"/>
          </p:cNvSpPr>
          <p:nvPr>
            <p:ph type="title"/>
          </p:nvPr>
        </p:nvSpPr>
        <p:spPr/>
        <p:txBody>
          <a:bodyPr>
            <a:normAutofit/>
          </a:bodyPr>
          <a:lstStyle/>
          <a:p>
            <a:pPr algn="ctr"/>
            <a:r>
              <a:rPr lang="en-US" dirty="0"/>
              <a:t>Success is as important as pledged amounts</a:t>
            </a:r>
          </a:p>
        </p:txBody>
      </p:sp>
      <p:sp>
        <p:nvSpPr>
          <p:cNvPr id="3" name="Content Placeholder 2">
            <a:extLst>
              <a:ext uri="{FF2B5EF4-FFF2-40B4-BE49-F238E27FC236}">
                <a16:creationId xmlns:a16="http://schemas.microsoft.com/office/drawing/2014/main" id="{AB76867A-FFB2-4FF0-973B-D5F01AAE6D8A}"/>
              </a:ext>
            </a:extLst>
          </p:cNvPr>
          <p:cNvSpPr>
            <a:spLocks noGrp="1"/>
          </p:cNvSpPr>
          <p:nvPr>
            <p:ph sz="half" idx="1"/>
          </p:nvPr>
        </p:nvSpPr>
        <p:spPr/>
        <p:txBody>
          <a:bodyPr>
            <a:normAutofit fontScale="92500" lnSpcReduction="20000"/>
          </a:bodyPr>
          <a:lstStyle/>
          <a:p>
            <a:r>
              <a:rPr lang="en-US" dirty="0"/>
              <a:t>Which Main Categories have the highest average success rates</a:t>
            </a:r>
          </a:p>
          <a:p>
            <a:pPr lvl="1"/>
            <a:r>
              <a:rPr lang="en-US" dirty="0"/>
              <a:t>Dance – 66%</a:t>
            </a:r>
          </a:p>
          <a:p>
            <a:pPr lvl="1"/>
            <a:r>
              <a:rPr lang="en-US" dirty="0"/>
              <a:t>Theater – 64%</a:t>
            </a:r>
          </a:p>
          <a:p>
            <a:pPr lvl="1"/>
            <a:r>
              <a:rPr lang="en-US" dirty="0"/>
              <a:t>Comics – 56%</a:t>
            </a:r>
          </a:p>
          <a:p>
            <a:r>
              <a:rPr lang="en-US" dirty="0"/>
              <a:t>Which Sub-Categories have the highest average success rate?</a:t>
            </a:r>
          </a:p>
          <a:p>
            <a:pPr lvl="1"/>
            <a:r>
              <a:rPr lang="en-US" dirty="0"/>
              <a:t>Chiptunes – 81%</a:t>
            </a:r>
          </a:p>
          <a:p>
            <a:pPr lvl="1"/>
            <a:r>
              <a:rPr lang="en-US" dirty="0"/>
              <a:t>Residences – 71%</a:t>
            </a:r>
          </a:p>
          <a:p>
            <a:pPr lvl="1"/>
            <a:r>
              <a:rPr lang="en-US" dirty="0"/>
              <a:t>Dance – 70%</a:t>
            </a:r>
          </a:p>
        </p:txBody>
      </p:sp>
      <p:sp>
        <p:nvSpPr>
          <p:cNvPr id="4" name="Content Placeholder 3">
            <a:extLst>
              <a:ext uri="{FF2B5EF4-FFF2-40B4-BE49-F238E27FC236}">
                <a16:creationId xmlns:a16="http://schemas.microsoft.com/office/drawing/2014/main" id="{7BA8BC50-B514-419E-83A5-4D017DC6089F}"/>
              </a:ext>
            </a:extLst>
          </p:cNvPr>
          <p:cNvSpPr>
            <a:spLocks noGrp="1"/>
          </p:cNvSpPr>
          <p:nvPr>
            <p:ph sz="half" idx="2"/>
          </p:nvPr>
        </p:nvSpPr>
        <p:spPr/>
        <p:txBody>
          <a:bodyPr>
            <a:normAutofit fontScale="92500" lnSpcReduction="20000"/>
          </a:bodyPr>
          <a:lstStyle/>
          <a:p>
            <a:r>
              <a:rPr lang="en-US" dirty="0"/>
              <a:t>Which Main Categories have the highest average pledge amounts?</a:t>
            </a:r>
          </a:p>
          <a:p>
            <a:pPr lvl="1"/>
            <a:r>
              <a:rPr lang="en-US" dirty="0"/>
              <a:t>Design (60% failure rate)</a:t>
            </a:r>
          </a:p>
          <a:p>
            <a:pPr lvl="1"/>
            <a:r>
              <a:rPr lang="en-US" dirty="0"/>
              <a:t>Games (58% failure rate)</a:t>
            </a:r>
          </a:p>
          <a:p>
            <a:pPr lvl="1"/>
            <a:r>
              <a:rPr lang="en-US" dirty="0"/>
              <a:t>Technology (76% failure rate)</a:t>
            </a:r>
          </a:p>
          <a:p>
            <a:r>
              <a:rPr lang="en-US" dirty="0"/>
              <a:t>Which Sub-Categories have the highest average pledge amounts:</a:t>
            </a:r>
          </a:p>
          <a:p>
            <a:pPr lvl="1"/>
            <a:r>
              <a:rPr lang="en-US" dirty="0"/>
              <a:t>Camera Equipment (45% failure rate)</a:t>
            </a:r>
          </a:p>
          <a:p>
            <a:pPr lvl="1"/>
            <a:r>
              <a:rPr lang="en-US" dirty="0"/>
              <a:t>3D Printing (58% failure rate)</a:t>
            </a:r>
          </a:p>
          <a:p>
            <a:pPr lvl="1"/>
            <a:r>
              <a:rPr lang="en-US" dirty="0"/>
              <a:t>Gaming Hardware (71% failure rate)</a:t>
            </a:r>
          </a:p>
          <a:p>
            <a:pPr lvl="1"/>
            <a:endParaRPr lang="en-US" dirty="0"/>
          </a:p>
          <a:p>
            <a:endParaRPr lang="en-US" dirty="0"/>
          </a:p>
        </p:txBody>
      </p:sp>
      <p:sp>
        <p:nvSpPr>
          <p:cNvPr id="5" name="Slide Number Placeholder 4">
            <a:extLst>
              <a:ext uri="{FF2B5EF4-FFF2-40B4-BE49-F238E27FC236}">
                <a16:creationId xmlns:a16="http://schemas.microsoft.com/office/drawing/2014/main" id="{5BF2F856-48C6-4991-A255-7D6EBE140B85}"/>
              </a:ext>
            </a:extLst>
          </p:cNvPr>
          <p:cNvSpPr>
            <a:spLocks noGrp="1"/>
          </p:cNvSpPr>
          <p:nvPr>
            <p:ph type="sldNum" sz="quarter" idx="12"/>
          </p:nvPr>
        </p:nvSpPr>
        <p:spPr/>
        <p:txBody>
          <a:bodyPr/>
          <a:lstStyle/>
          <a:p>
            <a:fld id="{B4A918BC-4D43-4B42-B3C0-E7EBE25E6AF0}" type="slidenum">
              <a:rPr lang="en-US" smtClean="0"/>
              <a:t>7</a:t>
            </a:fld>
            <a:endParaRPr lang="en-US"/>
          </a:p>
        </p:txBody>
      </p:sp>
    </p:spTree>
    <p:extLst>
      <p:ext uri="{BB962C8B-B14F-4D97-AF65-F5344CB8AC3E}">
        <p14:creationId xmlns:p14="http://schemas.microsoft.com/office/powerpoint/2010/main" val="47690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2805-B35B-403E-A720-F9D44A857484}"/>
              </a:ext>
            </a:extLst>
          </p:cNvPr>
          <p:cNvSpPr>
            <a:spLocks noGrp="1"/>
          </p:cNvSpPr>
          <p:nvPr>
            <p:ph type="title"/>
          </p:nvPr>
        </p:nvSpPr>
        <p:spPr/>
        <p:txBody>
          <a:bodyPr>
            <a:normAutofit/>
          </a:bodyPr>
          <a:lstStyle/>
          <a:p>
            <a:pPr algn="ctr"/>
            <a:r>
              <a:rPr lang="en-US" dirty="0"/>
              <a:t>BASIS FOR PREDICTED SUCCESS/FAILURE OF A CAMPAIGN</a:t>
            </a:r>
          </a:p>
        </p:txBody>
      </p:sp>
      <p:pic>
        <p:nvPicPr>
          <p:cNvPr id="9" name="Content Placeholder 8" descr="Chart, bar chart&#10;&#10;Description automatically generated">
            <a:extLst>
              <a:ext uri="{FF2B5EF4-FFF2-40B4-BE49-F238E27FC236}">
                <a16:creationId xmlns:a16="http://schemas.microsoft.com/office/drawing/2014/main" id="{A3761027-DC7A-4DC2-A0AD-382C928F1E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26493" y="2821491"/>
            <a:ext cx="3654463" cy="2540542"/>
          </a:xfrm>
        </p:spPr>
      </p:pic>
      <p:sp>
        <p:nvSpPr>
          <p:cNvPr id="5" name="Slide Number Placeholder 4">
            <a:extLst>
              <a:ext uri="{FF2B5EF4-FFF2-40B4-BE49-F238E27FC236}">
                <a16:creationId xmlns:a16="http://schemas.microsoft.com/office/drawing/2014/main" id="{872B7D6C-F08F-4185-A2CF-C8A30A332960}"/>
              </a:ext>
            </a:extLst>
          </p:cNvPr>
          <p:cNvSpPr>
            <a:spLocks noGrp="1"/>
          </p:cNvSpPr>
          <p:nvPr>
            <p:ph type="sldNum" sz="quarter" idx="12"/>
          </p:nvPr>
        </p:nvSpPr>
        <p:spPr/>
        <p:txBody>
          <a:bodyPr/>
          <a:lstStyle/>
          <a:p>
            <a:fld id="{B4A918BC-4D43-4B42-B3C0-E7EBE25E6AF0}" type="slidenum">
              <a:rPr lang="en-US" smtClean="0"/>
              <a:t>8</a:t>
            </a:fld>
            <a:endParaRPr lang="en-US"/>
          </a:p>
        </p:txBody>
      </p:sp>
      <p:pic>
        <p:nvPicPr>
          <p:cNvPr id="15" name="Content Placeholder 14" descr="Chart, bar chart&#10;&#10;Description automatically generated">
            <a:extLst>
              <a:ext uri="{FF2B5EF4-FFF2-40B4-BE49-F238E27FC236}">
                <a16:creationId xmlns:a16="http://schemas.microsoft.com/office/drawing/2014/main" id="{D8CBDF44-D510-48B6-A891-8E332064729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64559" y="2821492"/>
            <a:ext cx="3957637" cy="2540541"/>
          </a:xfrm>
        </p:spPr>
      </p:pic>
      <p:pic>
        <p:nvPicPr>
          <p:cNvPr id="17" name="Picture 16" descr="Chart, bar chart&#10;&#10;Description automatically generated">
            <a:extLst>
              <a:ext uri="{FF2B5EF4-FFF2-40B4-BE49-F238E27FC236}">
                <a16:creationId xmlns:a16="http://schemas.microsoft.com/office/drawing/2014/main" id="{913BAB19-2F7D-45FA-A119-B5C185E6F4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2196" y="2821491"/>
            <a:ext cx="3654462" cy="2540542"/>
          </a:xfrm>
          <a:prstGeom prst="rect">
            <a:avLst/>
          </a:prstGeom>
        </p:spPr>
      </p:pic>
      <p:sp>
        <p:nvSpPr>
          <p:cNvPr id="18" name="TextBox 17">
            <a:extLst>
              <a:ext uri="{FF2B5EF4-FFF2-40B4-BE49-F238E27FC236}">
                <a16:creationId xmlns:a16="http://schemas.microsoft.com/office/drawing/2014/main" id="{8120756E-A9DF-4047-8295-FBB9810EB072}"/>
              </a:ext>
            </a:extLst>
          </p:cNvPr>
          <p:cNvSpPr txBox="1"/>
          <p:nvPr/>
        </p:nvSpPr>
        <p:spPr>
          <a:xfrm>
            <a:off x="885569" y="2482938"/>
            <a:ext cx="3430399" cy="338554"/>
          </a:xfrm>
          <a:prstGeom prst="rect">
            <a:avLst/>
          </a:prstGeom>
          <a:noFill/>
        </p:spPr>
        <p:txBody>
          <a:bodyPr wrap="square" rtlCol="0">
            <a:spAutoFit/>
          </a:bodyPr>
          <a:lstStyle/>
          <a:p>
            <a:pPr algn="ctr"/>
            <a:r>
              <a:rPr lang="en-US" sz="1600" dirty="0"/>
              <a:t>Success/failure by Goal Amount</a:t>
            </a:r>
          </a:p>
        </p:txBody>
      </p:sp>
      <p:sp>
        <p:nvSpPr>
          <p:cNvPr id="21" name="TextBox 20">
            <a:extLst>
              <a:ext uri="{FF2B5EF4-FFF2-40B4-BE49-F238E27FC236}">
                <a16:creationId xmlns:a16="http://schemas.microsoft.com/office/drawing/2014/main" id="{2EC9BE88-44F1-4314-A742-85CE1C036D82}"/>
              </a:ext>
            </a:extLst>
          </p:cNvPr>
          <p:cNvSpPr txBox="1"/>
          <p:nvPr/>
        </p:nvSpPr>
        <p:spPr>
          <a:xfrm>
            <a:off x="8258252" y="2490008"/>
            <a:ext cx="3722704" cy="338554"/>
          </a:xfrm>
          <a:prstGeom prst="rect">
            <a:avLst/>
          </a:prstGeom>
          <a:noFill/>
        </p:spPr>
        <p:txBody>
          <a:bodyPr wrap="square" rtlCol="0">
            <a:spAutoFit/>
          </a:bodyPr>
          <a:lstStyle/>
          <a:p>
            <a:pPr algn="ctr"/>
            <a:r>
              <a:rPr lang="en-US" sz="1600" dirty="0"/>
              <a:t>Success/Failure by Pledged Amount</a:t>
            </a:r>
          </a:p>
        </p:txBody>
      </p:sp>
      <p:sp>
        <p:nvSpPr>
          <p:cNvPr id="22" name="TextBox 21">
            <a:extLst>
              <a:ext uri="{FF2B5EF4-FFF2-40B4-BE49-F238E27FC236}">
                <a16:creationId xmlns:a16="http://schemas.microsoft.com/office/drawing/2014/main" id="{9E81A7C1-615C-462A-8628-2610CDB20748}"/>
              </a:ext>
            </a:extLst>
          </p:cNvPr>
          <p:cNvSpPr txBox="1"/>
          <p:nvPr/>
        </p:nvSpPr>
        <p:spPr>
          <a:xfrm>
            <a:off x="4892040" y="2490008"/>
            <a:ext cx="3366212" cy="338554"/>
          </a:xfrm>
          <a:prstGeom prst="rect">
            <a:avLst/>
          </a:prstGeom>
          <a:noFill/>
        </p:spPr>
        <p:txBody>
          <a:bodyPr wrap="square" rtlCol="0">
            <a:spAutoFit/>
          </a:bodyPr>
          <a:lstStyle/>
          <a:p>
            <a:r>
              <a:rPr lang="en-US" sz="1600" dirty="0"/>
              <a:t>Success/Failure by number of Backers</a:t>
            </a:r>
          </a:p>
        </p:txBody>
      </p:sp>
    </p:spTree>
    <p:extLst>
      <p:ext uri="{BB962C8B-B14F-4D97-AF65-F5344CB8AC3E}">
        <p14:creationId xmlns:p14="http://schemas.microsoft.com/office/powerpoint/2010/main" val="415977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1B3C-1F6D-4130-A71E-0C27C1BAD748}"/>
              </a:ext>
            </a:extLst>
          </p:cNvPr>
          <p:cNvSpPr>
            <a:spLocks noGrp="1"/>
          </p:cNvSpPr>
          <p:nvPr>
            <p:ph type="title"/>
          </p:nvPr>
        </p:nvSpPr>
        <p:spPr/>
        <p:txBody>
          <a:bodyPr>
            <a:normAutofit fontScale="90000"/>
          </a:bodyPr>
          <a:lstStyle/>
          <a:p>
            <a:pPr algn="ctr"/>
            <a:r>
              <a:rPr lang="en-US" dirty="0"/>
              <a:t>WHAT MAKES FOR A SUCCESSFUL CAMPAIGN?</a:t>
            </a:r>
            <a:br>
              <a:rPr lang="en-US" dirty="0"/>
            </a:br>
            <a:r>
              <a:rPr lang="en-US" sz="2700" dirty="0"/>
              <a:t>Look for projects that are successful and profitable</a:t>
            </a:r>
          </a:p>
        </p:txBody>
      </p:sp>
      <p:sp>
        <p:nvSpPr>
          <p:cNvPr id="3" name="Content Placeholder 2">
            <a:extLst>
              <a:ext uri="{FF2B5EF4-FFF2-40B4-BE49-F238E27FC236}">
                <a16:creationId xmlns:a16="http://schemas.microsoft.com/office/drawing/2014/main" id="{5B0B0512-61E6-4A96-9E8B-EF2918C58463}"/>
              </a:ext>
            </a:extLst>
          </p:cNvPr>
          <p:cNvSpPr>
            <a:spLocks noGrp="1"/>
          </p:cNvSpPr>
          <p:nvPr>
            <p:ph idx="1"/>
          </p:nvPr>
        </p:nvSpPr>
        <p:spPr/>
        <p:txBody>
          <a:bodyPr/>
          <a:lstStyle/>
          <a:p>
            <a:r>
              <a:rPr lang="en-US" dirty="0"/>
              <a:t>Reach out to a large number of backers (including the Forward Funders)</a:t>
            </a:r>
          </a:p>
          <a:p>
            <a:r>
              <a:rPr lang="en-US" dirty="0"/>
              <a:t>Set a reasonable goal amount</a:t>
            </a:r>
          </a:p>
          <a:p>
            <a:r>
              <a:rPr lang="en-US" dirty="0"/>
              <a:t>Set a length of approximately 30 days to completion and complete the campaign on time</a:t>
            </a:r>
          </a:p>
          <a:p>
            <a:r>
              <a:rPr lang="en-US" dirty="0"/>
              <a:t>As a last option, chose a main category that is popular and a sub-category that is popular</a:t>
            </a:r>
          </a:p>
          <a:p>
            <a:endParaRPr lang="en-US" dirty="0"/>
          </a:p>
        </p:txBody>
      </p:sp>
      <p:sp>
        <p:nvSpPr>
          <p:cNvPr id="5" name="Slide Number Placeholder 4">
            <a:extLst>
              <a:ext uri="{FF2B5EF4-FFF2-40B4-BE49-F238E27FC236}">
                <a16:creationId xmlns:a16="http://schemas.microsoft.com/office/drawing/2014/main" id="{70073E5C-E969-4D94-8680-FFFAC06BD71B}"/>
              </a:ext>
            </a:extLst>
          </p:cNvPr>
          <p:cNvSpPr>
            <a:spLocks noGrp="1"/>
          </p:cNvSpPr>
          <p:nvPr>
            <p:ph type="sldNum" sz="quarter" idx="12"/>
          </p:nvPr>
        </p:nvSpPr>
        <p:spPr/>
        <p:txBody>
          <a:bodyPr/>
          <a:lstStyle/>
          <a:p>
            <a:fld id="{B4A918BC-4D43-4B42-B3C0-E7EBE25E6AF0}" type="slidenum">
              <a:rPr lang="en-US" smtClean="0"/>
              <a:t>9</a:t>
            </a:fld>
            <a:endParaRPr lang="en-US"/>
          </a:p>
        </p:txBody>
      </p:sp>
    </p:spTree>
    <p:extLst>
      <p:ext uri="{BB962C8B-B14F-4D97-AF65-F5344CB8AC3E}">
        <p14:creationId xmlns:p14="http://schemas.microsoft.com/office/powerpoint/2010/main" val="24181998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278</TotalTime>
  <Words>1069</Words>
  <Application>Microsoft Office PowerPoint</Application>
  <PresentationFormat>Widescreen</PresentationFormat>
  <Paragraphs>97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Oxygen</vt:lpstr>
      <vt:lpstr>Gallery</vt:lpstr>
      <vt:lpstr>KICKSTARTER SUCCESS STORIES</vt:lpstr>
      <vt:lpstr>The money makers</vt:lpstr>
      <vt:lpstr>THE MONEY MAKERS (by main category)</vt:lpstr>
      <vt:lpstr>Most popular category of projects (Based on  AVERAGE number of backers)</vt:lpstr>
      <vt:lpstr>THE TOP 3 MONEY-MAKERS in the Sub-Categories</vt:lpstr>
      <vt:lpstr>Projects that received more pledged amounts than goals set</vt:lpstr>
      <vt:lpstr>Success is as important as pledged amounts</vt:lpstr>
      <vt:lpstr>BASIS FOR PREDICTED SUCCESS/FAILURE OF A CAMPAIGN</vt:lpstr>
      <vt:lpstr>WHAT MAKES FOR A SUCCESSFUL CAMPAIGN? Look for projects that are successful and profitable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SUCCESS STORIES</dc:title>
  <dc:creator>Janet Zimmer</dc:creator>
  <cp:lastModifiedBy>Janet Zimmer</cp:lastModifiedBy>
  <cp:revision>28</cp:revision>
  <dcterms:created xsi:type="dcterms:W3CDTF">2021-12-02T15:01:50Z</dcterms:created>
  <dcterms:modified xsi:type="dcterms:W3CDTF">2021-12-03T19:29:27Z</dcterms:modified>
</cp:coreProperties>
</file>