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70" r:id="rId11"/>
    <p:sldId id="265" r:id="rId12"/>
    <p:sldId id="269" r:id="rId13"/>
    <p:sldId id="271" r:id="rId14"/>
    <p:sldId id="266" r:id="rId15"/>
    <p:sldId id="262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4o/bLt4Y3SiGzHDFWXjUdSE2r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7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478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973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547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optane pm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Low software overhead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減少data operatio的overhead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Transparency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application 不用更改，就可以在splitfs裡面做到low latency，可移植性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Minimal data copying and write 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reduce # of writes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Low implementation complexity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re-use ext4 DAX 的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Flexible guarantees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choice of crash-consistency guarantee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有一些切user有一些切kernel，減少overhead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一個檔案是很多個mmap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開好buffer</a:t>
            </a: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918ce5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a3918ce5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755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970961" y="1122363"/>
            <a:ext cx="1062400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lang="en-US" sz="4000" b="1">
                <a:latin typeface="Microsoft JhengHei"/>
                <a:ea typeface="Microsoft JhengHei"/>
                <a:cs typeface="Microsoft JhengHei"/>
                <a:sym typeface="Microsoft JhengHei"/>
              </a:rPr>
              <a:t>SplitFS: Reducing Software Overhead in File Systems for Persistent Memory</a:t>
            </a:r>
            <a:endParaRPr sz="40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Rohan Kadekodi</a:t>
            </a:r>
            <a:br>
              <a:rPr lang="en-US" sz="2220"/>
            </a:br>
            <a:r>
              <a:rPr lang="en-US" sz="2220"/>
              <a:t>University of Texas at Austin</a:t>
            </a:r>
            <a:br>
              <a:rPr lang="en-US" sz="2220"/>
            </a:br>
            <a:r>
              <a:rPr lang="en-US" sz="2220"/>
              <a:t> </a:t>
            </a:r>
            <a:endParaRPr sz="222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SOSP, 2019</a:t>
            </a:r>
            <a:br>
              <a:rPr lang="en-US" sz="2220"/>
            </a:br>
            <a:r>
              <a:rPr lang="en-US" sz="2220"/>
              <a:t> </a:t>
            </a:r>
            <a:br>
              <a:rPr lang="en-US" sz="2220"/>
            </a:br>
            <a:r>
              <a:rPr lang="en-US" sz="2220"/>
              <a:t>吳彬睿, R08942087</a:t>
            </a:r>
            <a:endParaRPr sz="2220"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 Midterm Literature Reading Report, NTUEE, Fall 2016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Experiment</a:t>
            </a:r>
            <a:endParaRPr b="1" dirty="0"/>
          </a:p>
        </p:txBody>
      </p:sp>
      <p:sp>
        <p:nvSpPr>
          <p:cNvPr id="170" name="Google Shape;17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406301" y="1690688"/>
            <a:ext cx="7379398" cy="4332036"/>
            <a:chOff x="2166937" y="1014412"/>
            <a:chExt cx="7858125" cy="518769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37" y="1014412"/>
              <a:ext cx="7858125" cy="482917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0022" y="5754937"/>
              <a:ext cx="5731954" cy="447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40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Experiment</a:t>
            </a:r>
            <a:endParaRPr b="1" dirty="0"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zh-TW" dirty="0" smtClean="0"/>
              <a:t>Platform</a:t>
            </a:r>
            <a:r>
              <a:rPr lang="en-US" altLang="zh-TW" dirty="0"/>
              <a:t>: </a:t>
            </a:r>
            <a:r>
              <a:rPr lang="en-US" altLang="zh-TW" b="1" dirty="0"/>
              <a:t>Intel </a:t>
            </a:r>
            <a:r>
              <a:rPr lang="en-US" altLang="zh-TW" b="1" dirty="0" err="1"/>
              <a:t>Optane</a:t>
            </a:r>
            <a:r>
              <a:rPr lang="en-US" altLang="zh-TW" b="1" dirty="0"/>
              <a:t> DC Persistent Memory Module (PMM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</a:p>
          <a:p>
            <a:pPr marL="0" indent="0">
              <a:buSzPts val="2800"/>
              <a:buNone/>
            </a:pPr>
            <a:r>
              <a:rPr lang="en-US" altLang="zh-TW" dirty="0" smtClean="0"/>
              <a:t>  Workload: </a:t>
            </a:r>
            <a:r>
              <a:rPr lang="en-US" altLang="zh-TW" b="1" dirty="0" smtClean="0"/>
              <a:t>key-value store(</a:t>
            </a:r>
            <a:r>
              <a:rPr lang="en-US" altLang="zh-TW" b="1" dirty="0" err="1" smtClean="0"/>
              <a:t>Redis,LevelDB</a:t>
            </a:r>
            <a:r>
              <a:rPr lang="en-US" altLang="zh-TW" b="1" dirty="0" smtClean="0"/>
              <a:t>), embedded </a:t>
            </a:r>
          </a:p>
          <a:p>
            <a:pPr marL="0" indent="0">
              <a:buSzPts val="2800"/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		database(SQLite), </a:t>
            </a:r>
            <a:r>
              <a:rPr lang="en-US" altLang="zh-TW" b="1" dirty="0" err="1" smtClean="0"/>
              <a:t>utilites</a:t>
            </a:r>
            <a:r>
              <a:rPr lang="en-US" altLang="zh-TW" b="1" dirty="0" smtClean="0"/>
              <a:t>(tar, </a:t>
            </a:r>
            <a:r>
              <a:rPr lang="en-US" altLang="zh-TW" b="1" dirty="0" err="1" smtClean="0"/>
              <a:t>git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rsync</a:t>
            </a:r>
            <a:r>
              <a:rPr lang="en-US" altLang="zh-TW" b="1" dirty="0" smtClean="0"/>
              <a:t>).</a:t>
            </a:r>
            <a:endParaRPr lang="en-US" sz="3200" dirty="0" smtClean="0"/>
          </a:p>
        </p:txBody>
      </p:sp>
      <p:sp>
        <p:nvSpPr>
          <p:cNvPr id="170" name="Google Shape;17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Experiment</a:t>
            </a:r>
            <a:endParaRPr b="1"/>
          </a:p>
        </p:txBody>
      </p:sp>
      <p:sp>
        <p:nvSpPr>
          <p:cNvPr id="170" name="Google Shape;17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2971466" y="1444149"/>
            <a:ext cx="6249067" cy="4912201"/>
            <a:chOff x="1452562" y="228600"/>
            <a:chExt cx="9286875" cy="68865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562" y="228600"/>
              <a:ext cx="9286875" cy="64008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3099" y="6629400"/>
              <a:ext cx="830580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74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Experiment</a:t>
            </a:r>
            <a:endParaRPr b="1"/>
          </a:p>
        </p:txBody>
      </p:sp>
      <p:sp>
        <p:nvSpPr>
          <p:cNvPr id="170" name="Google Shape;17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7" name="群組 6"/>
          <p:cNvGrpSpPr/>
          <p:nvPr/>
        </p:nvGrpSpPr>
        <p:grpSpPr>
          <a:xfrm>
            <a:off x="419100" y="2264811"/>
            <a:ext cx="11353800" cy="3517416"/>
            <a:chOff x="-3409950" y="990600"/>
            <a:chExt cx="19011900" cy="53657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09950" y="990600"/>
              <a:ext cx="19011900" cy="48768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2237" y="5803900"/>
              <a:ext cx="68675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94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dirty="0" err="1" smtClean="0"/>
              <a:t>SplitFS</a:t>
            </a:r>
            <a:r>
              <a:rPr lang="en-US" altLang="zh-TW" dirty="0" smtClean="0"/>
              <a:t>: a PM file system with split architecture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Handle data operations: User-space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Routes metadata operations: Kernel-space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Outperform state-of-the-art PM file system. </a:t>
            </a:r>
            <a:endParaRPr dirty="0"/>
          </a:p>
        </p:txBody>
      </p:sp>
      <p:sp>
        <p:nvSpPr>
          <p:cNvPr id="178" name="Google Shape;1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Related work 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b="1" dirty="0" smtClean="0"/>
              <a:t>System Software for Persistent Memory [EUROSYS 2014]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smtClean="0"/>
              <a:t>Basic Performance Measurements of the Intel </a:t>
            </a:r>
            <a:r>
              <a:rPr lang="en-US" b="1" dirty="0" err="1" smtClean="0"/>
              <a:t>Optane</a:t>
            </a:r>
            <a:r>
              <a:rPr lang="en-US" b="1" dirty="0" smtClean="0"/>
              <a:t> DC Persistent Memory Module [2019]</a:t>
            </a:r>
            <a:endParaRPr b="1"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b="1"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08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Related work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What has people already done ?  What is the contribution of the work comparing to related work ?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Motivating example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A small example from practical world to explain the motivation, the challenges, the solution, the correctness of the solution, and the efficiency of the solution.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Solution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Rigorously define the problem.  Define the solution formally.  Argue for the correctness or performance of the solution. 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5. Experiment 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The benchmarks, the experiment platform, the experiment data, the analysis (why it solves the problem), threats to validity.  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 b="1"/>
              <a:t>Conclusion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Char char="•"/>
            </a:pPr>
            <a:r>
              <a:rPr lang="en-US" sz="910"/>
              <a:t> </a:t>
            </a:r>
            <a:endParaRPr sz="910"/>
          </a:p>
          <a:p>
            <a:pPr marL="228600" lvl="0" indent="-17081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endParaRPr sz="910"/>
          </a:p>
        </p:txBody>
      </p:sp>
      <p:sp>
        <p:nvSpPr>
          <p:cNvPr id="186" name="Google Shape;18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</a:t>
            </a:r>
            <a:br>
              <a:rPr lang="en-US" b="1"/>
            </a:br>
            <a:r>
              <a:rPr lang="en-US" sz="3600" b="1"/>
              <a:t>- Background </a:t>
            </a:r>
            <a:endParaRPr sz="360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First PM product: Intel DC Persistent Memory [April 2019]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PM file system: SCMFS, BPFS, Aerie, </a:t>
            </a:r>
            <a:r>
              <a:rPr lang="en-US">
                <a:solidFill>
                  <a:srgbClr val="FF0000"/>
                </a:solidFill>
              </a:rPr>
              <a:t>PMFS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NOVA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Strata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ext4 DAX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(</a:t>
            </a:r>
            <a:r>
              <a:rPr lang="en-US">
                <a:solidFill>
                  <a:srgbClr val="FF0000"/>
                </a:solidFill>
              </a:rPr>
              <a:t>#</a:t>
            </a:r>
            <a:r>
              <a:rPr lang="en-US"/>
              <a:t> publicly available and support Linux 4.x kernels)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956048" y="3376845"/>
            <a:ext cx="6279898" cy="2743388"/>
            <a:chOff x="2956048" y="3376845"/>
            <a:chExt cx="6279898" cy="2743388"/>
          </a:xfrm>
        </p:grpSpPr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t="88534" r="51380"/>
            <a:stretch/>
          </p:blipFill>
          <p:spPr>
            <a:xfrm>
              <a:off x="4796058" y="5805366"/>
              <a:ext cx="2599879" cy="314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56048" y="3376845"/>
              <a:ext cx="6279898" cy="24285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</a:t>
            </a:r>
            <a:br>
              <a:rPr lang="en-US" b="1"/>
            </a:br>
            <a:r>
              <a:rPr lang="en-US" sz="3600" b="1"/>
              <a:t>- Motivation 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646176" y="1825625"/>
            <a:ext cx="107076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Low software overhead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Transparency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Minimal data copying and write 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Low implementation complexity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Flexible guarantees (crash-consistency)</a:t>
            </a:r>
            <a:endParaRPr sz="2200"/>
          </a:p>
        </p:txBody>
      </p:sp>
      <p:sp>
        <p:nvSpPr>
          <p:cNvPr id="111" name="Google Shape;11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253" y="1690688"/>
            <a:ext cx="5835634" cy="363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</a:t>
            </a:r>
            <a:br>
              <a:rPr lang="en-US" b="1"/>
            </a:br>
            <a:r>
              <a:rPr lang="en-US" sz="3600" b="1"/>
              <a:t>- Solution 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SplitFS based on Linux ext4 DAX </a:t>
            </a:r>
            <a:endParaRPr sz="2800"/>
          </a:p>
        </p:txBody>
      </p:sp>
      <p:sp>
        <p:nvSpPr>
          <p:cNvPr id="120" name="Google Shape;1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25446"/>
          <a:stretch/>
        </p:blipFill>
        <p:spPr>
          <a:xfrm>
            <a:off x="3082078" y="2338327"/>
            <a:ext cx="6027850" cy="401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</a:t>
            </a:r>
            <a:br>
              <a:rPr lang="en-US" b="1"/>
            </a:br>
            <a:r>
              <a:rPr lang="en-US" sz="3600" b="1"/>
              <a:t>- Solution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2415443" y="1906790"/>
            <a:ext cx="7361114" cy="4233457"/>
            <a:chOff x="2555618" y="1690689"/>
            <a:chExt cx="7080764" cy="4001635"/>
          </a:xfrm>
        </p:grpSpPr>
        <p:pic>
          <p:nvPicPr>
            <p:cNvPr id="131" name="Google Shape;131;p23"/>
            <p:cNvPicPr preferRelativeResize="0"/>
            <p:nvPr/>
          </p:nvPicPr>
          <p:blipFill rotWithShape="1">
            <a:blip r:embed="rId3">
              <a:alphaModFix/>
            </a:blip>
            <a:srcRect b="15736"/>
            <a:stretch/>
          </p:blipFill>
          <p:spPr>
            <a:xfrm>
              <a:off x="2555618" y="1690689"/>
              <a:ext cx="7080764" cy="370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3"/>
            <p:cNvPicPr preferRelativeResize="0"/>
            <p:nvPr/>
          </p:nvPicPr>
          <p:blipFill rotWithShape="1">
            <a:blip r:embed="rId3">
              <a:alphaModFix/>
            </a:blip>
            <a:srcRect t="91633" r="46211"/>
            <a:stretch/>
          </p:blipFill>
          <p:spPr>
            <a:xfrm>
              <a:off x="4191654" y="5324373"/>
              <a:ext cx="3808692" cy="367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918ce56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</a:t>
            </a:r>
            <a:br>
              <a:rPr lang="en-US" b="1"/>
            </a:br>
            <a:r>
              <a:rPr lang="en-US" sz="3600" b="1"/>
              <a:t>- Solution </a:t>
            </a:r>
            <a:endParaRPr/>
          </a:p>
        </p:txBody>
      </p:sp>
      <p:sp>
        <p:nvSpPr>
          <p:cNvPr id="138" name="Google Shape;138;ga3918ce56d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39" name="Google Shape;139;ga3918ce56d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19EFEE9-C885-4730-B380-1637B0A02BA3}"/>
              </a:ext>
            </a:extLst>
          </p:cNvPr>
          <p:cNvGrpSpPr/>
          <p:nvPr/>
        </p:nvGrpSpPr>
        <p:grpSpPr>
          <a:xfrm>
            <a:off x="2771775" y="1539887"/>
            <a:ext cx="6648450" cy="4816463"/>
            <a:chOff x="2771775" y="852487"/>
            <a:chExt cx="6648450" cy="481646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9B5F1D0-15B1-46D8-B93F-44387620A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48"/>
            <a:stretch/>
          </p:blipFill>
          <p:spPr>
            <a:xfrm>
              <a:off x="2771775" y="852487"/>
              <a:ext cx="6648450" cy="454247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4C2F502-8BBB-4356-A356-A9D089BD6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915" r="59322"/>
            <a:stretch/>
          </p:blipFill>
          <p:spPr>
            <a:xfrm>
              <a:off x="4743767" y="5303850"/>
              <a:ext cx="2704465" cy="365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Running Example</a:t>
            </a:r>
            <a:endParaRPr b="1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smtClean="0"/>
              <a:t>Handling Reads, Overwrites, and Appends</a:t>
            </a:r>
            <a:endParaRPr b="1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smtClean="0"/>
              <a:t>Reads</a:t>
            </a:r>
            <a:r>
              <a:rPr lang="en-US" dirty="0" smtClean="0"/>
              <a:t>, </a:t>
            </a:r>
            <a:r>
              <a:rPr lang="en-US" dirty="0" err="1" smtClean="0"/>
              <a:t>adf</a:t>
            </a:r>
            <a:endParaRPr lang="en-US" dirty="0" smtClean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smtClean="0"/>
              <a:t>Overwrites</a:t>
            </a:r>
            <a:r>
              <a:rPr lang="en-US" dirty="0" smtClean="0"/>
              <a:t>,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smtClean="0"/>
              <a:t>Appends</a:t>
            </a:r>
            <a:r>
              <a:rPr lang="en-US" dirty="0" smtClean="0"/>
              <a:t>,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endParaRPr lang="en-US" dirty="0" smtClean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zh-TW" b="1" dirty="0" smtClean="0"/>
              <a:t>Providing Atomic Operations</a:t>
            </a:r>
            <a:endParaRPr lang="en-US" altLang="zh-TW" b="1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TW" b="1" dirty="0" smtClean="0"/>
              <a:t>synchronous</a:t>
            </a:r>
            <a:endParaRPr lang="en-US" altLang="zh-TW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TW" b="1" dirty="0" smtClean="0"/>
              <a:t>Atomic operations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457200" lvl="1" indent="0">
              <a:spcBef>
                <a:spcPts val="100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Running Example</a:t>
            </a:r>
            <a:endParaRPr b="1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smtClean="0"/>
              <a:t>Security</a:t>
            </a:r>
            <a:endParaRPr b="1" dirty="0" smtClean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err="1" smtClean="0"/>
              <a:t>SplitFS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not expose any new</a:t>
            </a:r>
            <a:r>
              <a:rPr lang="en-US" b="1" dirty="0" smtClean="0"/>
              <a:t> security vulnerabilities as compared to an in-kernel file system. </a:t>
            </a:r>
            <a:endParaRPr lang="en-US" dirty="0" smtClean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smtClean="0"/>
              <a:t>All </a:t>
            </a:r>
            <a:r>
              <a:rPr lang="en-US" b="1" dirty="0" smtClean="0">
                <a:solidFill>
                  <a:srgbClr val="FF0000"/>
                </a:solidFill>
              </a:rPr>
              <a:t>metadata operations </a:t>
            </a:r>
            <a:r>
              <a:rPr lang="en-US" b="1" dirty="0" smtClean="0"/>
              <a:t>are passed through to </a:t>
            </a:r>
            <a:r>
              <a:rPr lang="en-US" b="1" dirty="0" smtClean="0">
                <a:solidFill>
                  <a:srgbClr val="FF0000"/>
                </a:solidFill>
              </a:rPr>
              <a:t>kernel</a:t>
            </a:r>
            <a:r>
              <a:rPr lang="en-US" b="1" dirty="0" smtClean="0"/>
              <a:t>.(Open Close </a:t>
            </a:r>
            <a:r>
              <a:rPr lang="en-US" b="1" dirty="0" err="1" smtClean="0"/>
              <a:t>Fsync</a:t>
            </a:r>
            <a:r>
              <a:rPr lang="en-US" b="1" dirty="0" smtClean="0"/>
              <a:t>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 smtClean="0"/>
              <a:t>U-Split instance </a:t>
            </a:r>
            <a:r>
              <a:rPr lang="en-US" b="1" dirty="0" smtClean="0">
                <a:solidFill>
                  <a:srgbClr val="FF0000"/>
                </a:solidFill>
              </a:rPr>
              <a:t>isolated</a:t>
            </a:r>
            <a:r>
              <a:rPr lang="en-US" b="1" dirty="0" smtClean="0"/>
              <a:t> from each </a:t>
            </a:r>
            <a:r>
              <a:rPr lang="en-US" b="1" dirty="0" smtClean="0">
                <a:solidFill>
                  <a:srgbClr val="FF0000"/>
                </a:solidFill>
              </a:rPr>
              <a:t>processes</a:t>
            </a:r>
            <a:r>
              <a:rPr lang="en-US" b="1" dirty="0" smtClean="0"/>
              <a:t>.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zh-TW" b="1" dirty="0" smtClean="0"/>
              <a:t>Avoiding work in critical path</a:t>
            </a:r>
            <a:endParaRPr lang="en-US" altLang="zh-TW" b="1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TW" b="1" dirty="0" err="1" smtClean="0"/>
              <a:t>SplitFS</a:t>
            </a:r>
            <a:r>
              <a:rPr lang="en-US" altLang="zh-TW" b="1" dirty="0" smtClean="0"/>
              <a:t> using a </a:t>
            </a:r>
            <a:r>
              <a:rPr lang="en-US" altLang="zh-TW" b="1" dirty="0" smtClean="0">
                <a:solidFill>
                  <a:srgbClr val="FF0000"/>
                </a:solidFill>
              </a:rPr>
              <a:t>background</a:t>
            </a:r>
            <a:r>
              <a:rPr lang="en-US" altLang="zh-TW" b="1" dirty="0" smtClean="0"/>
              <a:t> thread to </a:t>
            </a:r>
            <a:r>
              <a:rPr lang="en-US" altLang="zh-TW" b="1" dirty="0" smtClean="0">
                <a:solidFill>
                  <a:srgbClr val="FF0000"/>
                </a:solidFill>
              </a:rPr>
              <a:t>pre-allocate </a:t>
            </a:r>
            <a:r>
              <a:rPr lang="en-US" altLang="zh-TW" b="1" dirty="0" smtClean="0"/>
              <a:t>staging.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endParaRPr lang="en-US" b="1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zh-TW" b="1" dirty="0" smtClean="0"/>
              <a:t>W/O staging writes in DRAM</a:t>
            </a:r>
            <a:endParaRPr lang="en-US" altLang="zh-TW" b="1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TW" b="1" dirty="0" smtClean="0"/>
              <a:t>DRAM</a:t>
            </a:r>
            <a:r>
              <a:rPr lang="zh-TW" altLang="en-US" b="1" dirty="0"/>
              <a:t> </a:t>
            </a:r>
            <a:r>
              <a:rPr lang="en-US" altLang="zh-TW" b="1" dirty="0" smtClean="0"/>
              <a:t>buffering is less useful in PM systems because PM and DRAM </a:t>
            </a:r>
            <a:r>
              <a:rPr lang="en-US" altLang="zh-TW" b="1" dirty="0" smtClean="0">
                <a:solidFill>
                  <a:srgbClr val="FF0000"/>
                </a:solidFill>
              </a:rPr>
              <a:t>performance similar</a:t>
            </a:r>
            <a:r>
              <a:rPr lang="en-US" altLang="zh-TW" b="1" dirty="0" smtClean="0"/>
              <a:t>.</a:t>
            </a:r>
            <a:endParaRPr lang="en-US" b="1" dirty="0"/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4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Solution</a:t>
            </a:r>
            <a:endParaRPr b="1"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Rigorously define the problem.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the solution formally.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Argue for the correctness or performance of the solution.  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Testing Midterm Literature Reading Report, Fall 2016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467</Words>
  <Application>Microsoft Office PowerPoint</Application>
  <PresentationFormat>寬螢幕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Microsoft JhengHei</vt:lpstr>
      <vt:lpstr>Arial</vt:lpstr>
      <vt:lpstr>Calibri</vt:lpstr>
      <vt:lpstr>Office 佈景主題</vt:lpstr>
      <vt:lpstr>SplitFS: Reducing Software Overhead in File Systems for Persistent Memory</vt:lpstr>
      <vt:lpstr>Introduction  - Background </vt:lpstr>
      <vt:lpstr>Introduction  - Motivation </vt:lpstr>
      <vt:lpstr>Introduction  - Solution </vt:lpstr>
      <vt:lpstr>Introduction  - Solution </vt:lpstr>
      <vt:lpstr>Introduction  - Solution </vt:lpstr>
      <vt:lpstr>Running Example</vt:lpstr>
      <vt:lpstr>Running Example</vt:lpstr>
      <vt:lpstr>Solution</vt:lpstr>
      <vt:lpstr>Experiment</vt:lpstr>
      <vt:lpstr>Experiment</vt:lpstr>
      <vt:lpstr>Experiment</vt:lpstr>
      <vt:lpstr>Experiment</vt:lpstr>
      <vt:lpstr>Conclusion</vt:lpstr>
      <vt:lpstr>Related work 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SplitFS: Reducing Software Overhead in File Systems for Persistent Memory</dc:title>
  <dc:creator>farn@ntu.edu.tw</dc:creator>
  <cp:lastModifiedBy>wubinray4790k</cp:lastModifiedBy>
  <cp:revision>11</cp:revision>
  <dcterms:created xsi:type="dcterms:W3CDTF">2016-09-27T01:00:46Z</dcterms:created>
  <dcterms:modified xsi:type="dcterms:W3CDTF">2020-10-18T16:52:36Z</dcterms:modified>
</cp:coreProperties>
</file>