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83DDA-AEB8-4F28-931A-974F7DCA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2B0830-7719-40B9-8892-4A2C5C02F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CD5EA-053E-404C-AB09-90954E2E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6477B-63B7-4904-AD66-1DE8985C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F3ACA-2B9F-4025-B444-4E29739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80A28-C923-49ED-A40B-F1B82005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46093F-B689-4981-B8DB-CAFA2DD7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D8092-7CF3-4C0E-802C-91209A64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DC7BC-0953-40B4-A78A-F496AF01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AA1A0-2DD3-470C-A3BA-1293AE2D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53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09F007-0267-4FAC-91E9-E5898AB76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44551-B427-4100-9490-3585CA8C9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8D84-1941-4D1D-82DF-A985EEE6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55A56-3006-47BC-84FA-B048073D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1B85E-1B3C-4F39-8061-B6544BA8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78D9C-D641-4FA8-9F46-0477FA49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DA8E2-5598-48D4-978B-94E0E430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A12CE-4F01-4552-97E1-00DA700E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FFB96-7DAF-4A59-99DE-C75B7214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8C012-C9E5-4C2E-A49C-E9ED5F72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36766-929C-4294-A8CD-0C0FD20F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D5F7A-6E5D-4D2D-AAE5-8D2F3765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4EB1B-7EFF-4B33-9EB9-518B6C9D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FD4B7-4EDC-4524-8CE8-D24ACD83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18B10-79EF-4470-94C2-70308062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5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B9AD1-916B-45F6-B67F-FA2FED0C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34BB5-F520-4106-8CAC-F87B3A8C0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2FF80-72E2-4EF9-9148-7D3E040EA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6CC73-9205-4E9F-A248-D987AA3D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C01D2-821E-4E6C-B54A-B9761D7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38850-D134-438F-8CF3-EF3DB574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0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48A08-461B-471F-B813-AB021C8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DC923-ACE8-41AF-A611-C5067FBAF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CC0C6-334A-484E-9915-5D9ED4EA0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94F715-FF04-4D62-8973-24B0BEFED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D4240F-E578-4C8A-82F1-CB83545AF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B52AB9-62E4-4126-8444-60AC9FAB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558642-9365-4A69-8EC7-06954552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D4DB03-BCB4-4BB3-B39F-E70FAF96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D0861-DBB1-45BD-AEAC-AD9C2F27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0EDEF-C893-428F-9F63-177DFA9F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1DC819-3EBE-44E3-8819-56E516C3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FE350-5D73-4992-9917-9FB98AD2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1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59FA8A-9AFF-42CB-A758-28234C1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96B25-D215-49D4-BD99-6656070F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F9760-78EF-4612-AA12-15C9594B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0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EBCB-C40C-4422-A37D-80B025E3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1582F-62B2-41A5-A5C3-6071A995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D0C0F-7C1B-410A-8691-CE97BD9E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E3A5F-DACE-444C-92BE-D654DC58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456F8-11A3-4756-8B68-1BA6C4AF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9A434-2994-42A5-91D8-A8CE0F23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6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6A67C-C02E-4A10-B121-B6BC3BEB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48DA20-34BF-4E2E-9C55-03F898C15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2B4C3-581A-4E22-895E-EDF13FE3A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B3513-CA7B-4142-9D83-1B1FABF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8012F-6244-4582-84DC-CE7B6641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FABB6-2B69-4CBD-9B9A-7321FFB7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61042C-6670-41B9-AD90-9566E8E3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2D71E-7FF5-4793-B4C3-FD50B1AA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EF0EC-8833-4C46-B61C-A7AF573A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011A-EC54-42DF-A68D-C64245B52A3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5FE02-8258-4C8E-B6C4-9FB41867E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A7A38-2891-46BE-BDA9-3F6B1E136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813E-6571-4E76-807D-C0DEFBFB7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1DB24-C600-4F93-9A00-2A7E3EE26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音频鉴伪挑战赛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A54DD7-724B-4A3B-B4D2-EBD72BCE5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团队：起飞</a:t>
            </a:r>
            <a:endParaRPr lang="en-US" altLang="zh-CN" dirty="0"/>
          </a:p>
          <a:p>
            <a:r>
              <a:rPr lang="zh-CN" altLang="en-US" dirty="0"/>
              <a:t>成员：白吴斌（毕业于加州大学戴维斯分校）</a:t>
            </a:r>
            <a:endParaRPr lang="en-US" altLang="zh-CN" dirty="0"/>
          </a:p>
          <a:p>
            <a:r>
              <a:rPr lang="zh-CN" altLang="en-US" dirty="0"/>
              <a:t>涂修建（上海优也信息科技有限公司）</a:t>
            </a:r>
          </a:p>
        </p:txBody>
      </p:sp>
    </p:spTree>
    <p:extLst>
      <p:ext uri="{BB962C8B-B14F-4D97-AF65-F5344CB8AC3E}">
        <p14:creationId xmlns:p14="http://schemas.microsoft.com/office/powerpoint/2010/main" val="327192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0B711-650B-4634-8524-761E2DF9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33DB0-405A-4217-B4D9-F47924FB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Stage 1</a:t>
            </a:r>
            <a:r>
              <a:rPr lang="zh-CN" altLang="en-US" sz="3600" dirty="0"/>
              <a:t>： </a:t>
            </a:r>
            <a:r>
              <a:rPr lang="en-US" altLang="zh-CN" sz="3600" dirty="0"/>
              <a:t>Train on real/fake, test on real/fake</a:t>
            </a:r>
          </a:p>
          <a:p>
            <a:r>
              <a:rPr lang="en-US" altLang="zh-CN" sz="3600" dirty="0"/>
              <a:t>Stage 2:    Train on speakers(52), test on speakers</a:t>
            </a:r>
          </a:p>
          <a:p>
            <a:r>
              <a:rPr lang="en-US" altLang="zh-CN" sz="3600" dirty="0"/>
              <a:t>Features: </a:t>
            </a:r>
            <a:r>
              <a:rPr lang="en-US" altLang="zh-CN" sz="3600" dirty="0" err="1"/>
              <a:t>melspectrograms</a:t>
            </a:r>
            <a:r>
              <a:rPr lang="en-US" altLang="zh-CN" sz="3600" dirty="0"/>
              <a:t> -&gt; pictures(saves storage, much faster)</a:t>
            </a:r>
          </a:p>
          <a:p>
            <a:endParaRPr lang="en-US" altLang="zh-CN" sz="3600" dirty="0"/>
          </a:p>
          <a:p>
            <a:r>
              <a:rPr lang="en-US" altLang="zh-CN" sz="3600" dirty="0"/>
              <a:t>Models: CNN</a:t>
            </a:r>
          </a:p>
          <a:p>
            <a:endParaRPr lang="en-US" altLang="zh-CN" sz="3600" dirty="0"/>
          </a:p>
        </p:txBody>
      </p:sp>
      <p:grpSp>
        <p:nvGrpSpPr>
          <p:cNvPr id="4" name="Group 136">
            <a:extLst>
              <a:ext uri="{FF2B5EF4-FFF2-40B4-BE49-F238E27FC236}">
                <a16:creationId xmlns:a16="http://schemas.microsoft.com/office/drawing/2014/main" id="{A26433E1-6B97-49B3-9B58-30423C05EC19}"/>
              </a:ext>
            </a:extLst>
          </p:cNvPr>
          <p:cNvGrpSpPr/>
          <p:nvPr/>
        </p:nvGrpSpPr>
        <p:grpSpPr>
          <a:xfrm>
            <a:off x="1146600" y="4157640"/>
            <a:ext cx="9909360" cy="529560"/>
            <a:chOff x="1146600" y="4157640"/>
            <a:chExt cx="9909360" cy="529560"/>
          </a:xfrm>
        </p:grpSpPr>
        <p:sp>
          <p:nvSpPr>
            <p:cNvPr id="5" name="CustomShape 137">
              <a:extLst>
                <a:ext uri="{FF2B5EF4-FFF2-40B4-BE49-F238E27FC236}">
                  <a16:creationId xmlns:a16="http://schemas.microsoft.com/office/drawing/2014/main" id="{1531B56A-E76C-43C0-9F16-F33110AF5C77}"/>
                </a:ext>
              </a:extLst>
            </p:cNvPr>
            <p:cNvSpPr/>
            <p:nvPr/>
          </p:nvSpPr>
          <p:spPr>
            <a:xfrm>
              <a:off x="12211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138">
              <a:extLst>
                <a:ext uri="{FF2B5EF4-FFF2-40B4-BE49-F238E27FC236}">
                  <a16:creationId xmlns:a16="http://schemas.microsoft.com/office/drawing/2014/main" id="{05FFB07B-2568-49C0-844E-085850C978EA}"/>
                </a:ext>
              </a:extLst>
            </p:cNvPr>
            <p:cNvSpPr/>
            <p:nvPr/>
          </p:nvSpPr>
          <p:spPr>
            <a:xfrm>
              <a:off x="18435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139">
              <a:extLst>
                <a:ext uri="{FF2B5EF4-FFF2-40B4-BE49-F238E27FC236}">
                  <a16:creationId xmlns:a16="http://schemas.microsoft.com/office/drawing/2014/main" id="{6AA3C97C-C3F0-48BD-B606-1DAE6098320D}"/>
                </a:ext>
              </a:extLst>
            </p:cNvPr>
            <p:cNvSpPr/>
            <p:nvPr/>
          </p:nvSpPr>
          <p:spPr>
            <a:xfrm>
              <a:off x="15321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140">
              <a:extLst>
                <a:ext uri="{FF2B5EF4-FFF2-40B4-BE49-F238E27FC236}">
                  <a16:creationId xmlns:a16="http://schemas.microsoft.com/office/drawing/2014/main" id="{F8E2273F-34C3-4C41-9667-0F6D78678106}"/>
                </a:ext>
              </a:extLst>
            </p:cNvPr>
            <p:cNvSpPr/>
            <p:nvPr/>
          </p:nvSpPr>
          <p:spPr>
            <a:xfrm>
              <a:off x="16880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141">
              <a:extLst>
                <a:ext uri="{FF2B5EF4-FFF2-40B4-BE49-F238E27FC236}">
                  <a16:creationId xmlns:a16="http://schemas.microsoft.com/office/drawing/2014/main" id="{8C48F662-19A3-48DD-8D23-9BC70DB9AC5D}"/>
                </a:ext>
              </a:extLst>
            </p:cNvPr>
            <p:cNvSpPr/>
            <p:nvPr/>
          </p:nvSpPr>
          <p:spPr>
            <a:xfrm>
              <a:off x="23108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42">
              <a:extLst>
                <a:ext uri="{FF2B5EF4-FFF2-40B4-BE49-F238E27FC236}">
                  <a16:creationId xmlns:a16="http://schemas.microsoft.com/office/drawing/2014/main" id="{F3CB7D5E-698E-4F4D-A510-4684453FBEB8}"/>
                </a:ext>
              </a:extLst>
            </p:cNvPr>
            <p:cNvSpPr/>
            <p:nvPr/>
          </p:nvSpPr>
          <p:spPr>
            <a:xfrm>
              <a:off x="26218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43">
              <a:extLst>
                <a:ext uri="{FF2B5EF4-FFF2-40B4-BE49-F238E27FC236}">
                  <a16:creationId xmlns:a16="http://schemas.microsoft.com/office/drawing/2014/main" id="{C55618C3-A1B0-4BC0-AE3C-E1E67291023B}"/>
                </a:ext>
              </a:extLst>
            </p:cNvPr>
            <p:cNvSpPr/>
            <p:nvPr/>
          </p:nvSpPr>
          <p:spPr>
            <a:xfrm>
              <a:off x="21549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44">
              <a:extLst>
                <a:ext uri="{FF2B5EF4-FFF2-40B4-BE49-F238E27FC236}">
                  <a16:creationId xmlns:a16="http://schemas.microsoft.com/office/drawing/2014/main" id="{9E17B65D-4A0A-4D79-B5E9-EB89CD9B7740}"/>
                </a:ext>
              </a:extLst>
            </p:cNvPr>
            <p:cNvSpPr/>
            <p:nvPr/>
          </p:nvSpPr>
          <p:spPr>
            <a:xfrm>
              <a:off x="19994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45">
              <a:extLst>
                <a:ext uri="{FF2B5EF4-FFF2-40B4-BE49-F238E27FC236}">
                  <a16:creationId xmlns:a16="http://schemas.microsoft.com/office/drawing/2014/main" id="{6C8A1141-605F-459F-8804-61586787F314}"/>
                </a:ext>
              </a:extLst>
            </p:cNvPr>
            <p:cNvSpPr/>
            <p:nvPr/>
          </p:nvSpPr>
          <p:spPr>
            <a:xfrm>
              <a:off x="24663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146">
              <a:extLst>
                <a:ext uri="{FF2B5EF4-FFF2-40B4-BE49-F238E27FC236}">
                  <a16:creationId xmlns:a16="http://schemas.microsoft.com/office/drawing/2014/main" id="{FDD26B42-7B58-49B1-B2EF-951FDD07693F}"/>
                </a:ext>
              </a:extLst>
            </p:cNvPr>
            <p:cNvSpPr/>
            <p:nvPr/>
          </p:nvSpPr>
          <p:spPr>
            <a:xfrm>
              <a:off x="27777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47">
              <a:extLst>
                <a:ext uri="{FF2B5EF4-FFF2-40B4-BE49-F238E27FC236}">
                  <a16:creationId xmlns:a16="http://schemas.microsoft.com/office/drawing/2014/main" id="{9CD2B8A4-88C0-49E1-BDB8-3E028107B12D}"/>
                </a:ext>
              </a:extLst>
            </p:cNvPr>
            <p:cNvSpPr/>
            <p:nvPr/>
          </p:nvSpPr>
          <p:spPr>
            <a:xfrm>
              <a:off x="29332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48">
              <a:extLst>
                <a:ext uri="{FF2B5EF4-FFF2-40B4-BE49-F238E27FC236}">
                  <a16:creationId xmlns:a16="http://schemas.microsoft.com/office/drawing/2014/main" id="{046AAE56-5D58-484F-8961-441031C2D3C1}"/>
                </a:ext>
              </a:extLst>
            </p:cNvPr>
            <p:cNvSpPr/>
            <p:nvPr/>
          </p:nvSpPr>
          <p:spPr>
            <a:xfrm>
              <a:off x="30891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49">
              <a:extLst>
                <a:ext uri="{FF2B5EF4-FFF2-40B4-BE49-F238E27FC236}">
                  <a16:creationId xmlns:a16="http://schemas.microsoft.com/office/drawing/2014/main" id="{CEFC1843-21C5-4BE7-A08A-93338559FB40}"/>
                </a:ext>
              </a:extLst>
            </p:cNvPr>
            <p:cNvSpPr/>
            <p:nvPr/>
          </p:nvSpPr>
          <p:spPr>
            <a:xfrm>
              <a:off x="32446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50">
              <a:extLst>
                <a:ext uri="{FF2B5EF4-FFF2-40B4-BE49-F238E27FC236}">
                  <a16:creationId xmlns:a16="http://schemas.microsoft.com/office/drawing/2014/main" id="{AD18C6A9-F2C6-4AAC-B4A2-38DA46A202A2}"/>
                </a:ext>
              </a:extLst>
            </p:cNvPr>
            <p:cNvSpPr/>
            <p:nvPr/>
          </p:nvSpPr>
          <p:spPr>
            <a:xfrm>
              <a:off x="34005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151">
              <a:extLst>
                <a:ext uri="{FF2B5EF4-FFF2-40B4-BE49-F238E27FC236}">
                  <a16:creationId xmlns:a16="http://schemas.microsoft.com/office/drawing/2014/main" id="{9CE741DD-6424-4E54-A085-BFA17CFBCFD3}"/>
                </a:ext>
              </a:extLst>
            </p:cNvPr>
            <p:cNvSpPr/>
            <p:nvPr/>
          </p:nvSpPr>
          <p:spPr>
            <a:xfrm>
              <a:off x="35560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152">
              <a:extLst>
                <a:ext uri="{FF2B5EF4-FFF2-40B4-BE49-F238E27FC236}">
                  <a16:creationId xmlns:a16="http://schemas.microsoft.com/office/drawing/2014/main" id="{CF3FDA31-685F-4EA2-96E7-CA108DB028FB}"/>
                </a:ext>
              </a:extLst>
            </p:cNvPr>
            <p:cNvSpPr/>
            <p:nvPr/>
          </p:nvSpPr>
          <p:spPr>
            <a:xfrm>
              <a:off x="37116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153">
              <a:extLst>
                <a:ext uri="{FF2B5EF4-FFF2-40B4-BE49-F238E27FC236}">
                  <a16:creationId xmlns:a16="http://schemas.microsoft.com/office/drawing/2014/main" id="{CF3B9B17-0A3A-4CEF-980C-6323E1E58FA0}"/>
                </a:ext>
              </a:extLst>
            </p:cNvPr>
            <p:cNvSpPr/>
            <p:nvPr/>
          </p:nvSpPr>
          <p:spPr>
            <a:xfrm>
              <a:off x="38674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154">
              <a:extLst>
                <a:ext uri="{FF2B5EF4-FFF2-40B4-BE49-F238E27FC236}">
                  <a16:creationId xmlns:a16="http://schemas.microsoft.com/office/drawing/2014/main" id="{549520C7-FB26-4422-BC58-ECC8A0BFA2B1}"/>
                </a:ext>
              </a:extLst>
            </p:cNvPr>
            <p:cNvSpPr/>
            <p:nvPr/>
          </p:nvSpPr>
          <p:spPr>
            <a:xfrm>
              <a:off x="40230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155">
              <a:extLst>
                <a:ext uri="{FF2B5EF4-FFF2-40B4-BE49-F238E27FC236}">
                  <a16:creationId xmlns:a16="http://schemas.microsoft.com/office/drawing/2014/main" id="{B16359B8-CD49-47AE-8556-4B2146547009}"/>
                </a:ext>
              </a:extLst>
            </p:cNvPr>
            <p:cNvSpPr/>
            <p:nvPr/>
          </p:nvSpPr>
          <p:spPr>
            <a:xfrm>
              <a:off x="41788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156">
              <a:extLst>
                <a:ext uri="{FF2B5EF4-FFF2-40B4-BE49-F238E27FC236}">
                  <a16:creationId xmlns:a16="http://schemas.microsoft.com/office/drawing/2014/main" id="{DE571080-475F-45FE-BBAD-F194FBBC2D0E}"/>
                </a:ext>
              </a:extLst>
            </p:cNvPr>
            <p:cNvSpPr/>
            <p:nvPr/>
          </p:nvSpPr>
          <p:spPr>
            <a:xfrm>
              <a:off x="43344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157">
              <a:extLst>
                <a:ext uri="{FF2B5EF4-FFF2-40B4-BE49-F238E27FC236}">
                  <a16:creationId xmlns:a16="http://schemas.microsoft.com/office/drawing/2014/main" id="{45238A7D-1BB1-4CB0-8056-8753D885C8F2}"/>
                </a:ext>
              </a:extLst>
            </p:cNvPr>
            <p:cNvSpPr/>
            <p:nvPr/>
          </p:nvSpPr>
          <p:spPr>
            <a:xfrm>
              <a:off x="44902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158">
              <a:extLst>
                <a:ext uri="{FF2B5EF4-FFF2-40B4-BE49-F238E27FC236}">
                  <a16:creationId xmlns:a16="http://schemas.microsoft.com/office/drawing/2014/main" id="{0528CD47-045F-4015-8BA6-0B33FC1DD586}"/>
                </a:ext>
              </a:extLst>
            </p:cNvPr>
            <p:cNvSpPr/>
            <p:nvPr/>
          </p:nvSpPr>
          <p:spPr>
            <a:xfrm>
              <a:off x="46458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159">
              <a:extLst>
                <a:ext uri="{FF2B5EF4-FFF2-40B4-BE49-F238E27FC236}">
                  <a16:creationId xmlns:a16="http://schemas.microsoft.com/office/drawing/2014/main" id="{044B2340-BBFF-48C5-AF5C-3311226DCD98}"/>
                </a:ext>
              </a:extLst>
            </p:cNvPr>
            <p:cNvSpPr/>
            <p:nvPr/>
          </p:nvSpPr>
          <p:spPr>
            <a:xfrm>
              <a:off x="49572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160">
              <a:extLst>
                <a:ext uri="{FF2B5EF4-FFF2-40B4-BE49-F238E27FC236}">
                  <a16:creationId xmlns:a16="http://schemas.microsoft.com/office/drawing/2014/main" id="{E08F3A69-6ACE-4AB4-A08E-3D728092E1BC}"/>
                </a:ext>
              </a:extLst>
            </p:cNvPr>
            <p:cNvSpPr/>
            <p:nvPr/>
          </p:nvSpPr>
          <p:spPr>
            <a:xfrm>
              <a:off x="480168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161">
              <a:extLst>
                <a:ext uri="{FF2B5EF4-FFF2-40B4-BE49-F238E27FC236}">
                  <a16:creationId xmlns:a16="http://schemas.microsoft.com/office/drawing/2014/main" id="{DBABCB36-F730-4BAF-93F3-2E20887FD593}"/>
                </a:ext>
              </a:extLst>
            </p:cNvPr>
            <p:cNvSpPr/>
            <p:nvPr/>
          </p:nvSpPr>
          <p:spPr>
            <a:xfrm>
              <a:off x="54241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162">
              <a:extLst>
                <a:ext uri="{FF2B5EF4-FFF2-40B4-BE49-F238E27FC236}">
                  <a16:creationId xmlns:a16="http://schemas.microsoft.com/office/drawing/2014/main" id="{953E9587-69B6-46A3-AFD3-BCAC970037F5}"/>
                </a:ext>
              </a:extLst>
            </p:cNvPr>
            <p:cNvSpPr/>
            <p:nvPr/>
          </p:nvSpPr>
          <p:spPr>
            <a:xfrm>
              <a:off x="57355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163">
              <a:extLst>
                <a:ext uri="{FF2B5EF4-FFF2-40B4-BE49-F238E27FC236}">
                  <a16:creationId xmlns:a16="http://schemas.microsoft.com/office/drawing/2014/main" id="{72CADA28-CECC-4C98-AE66-418370B742FB}"/>
                </a:ext>
              </a:extLst>
            </p:cNvPr>
            <p:cNvSpPr/>
            <p:nvPr/>
          </p:nvSpPr>
          <p:spPr>
            <a:xfrm>
              <a:off x="52686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164">
              <a:extLst>
                <a:ext uri="{FF2B5EF4-FFF2-40B4-BE49-F238E27FC236}">
                  <a16:creationId xmlns:a16="http://schemas.microsoft.com/office/drawing/2014/main" id="{472418A1-3581-4527-B8AD-C205FE06109E}"/>
                </a:ext>
              </a:extLst>
            </p:cNvPr>
            <p:cNvSpPr/>
            <p:nvPr/>
          </p:nvSpPr>
          <p:spPr>
            <a:xfrm>
              <a:off x="51127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165">
              <a:extLst>
                <a:ext uri="{FF2B5EF4-FFF2-40B4-BE49-F238E27FC236}">
                  <a16:creationId xmlns:a16="http://schemas.microsoft.com/office/drawing/2014/main" id="{869AA4F4-2C8D-464E-B70F-9ABBF887F1AC}"/>
                </a:ext>
              </a:extLst>
            </p:cNvPr>
            <p:cNvSpPr/>
            <p:nvPr/>
          </p:nvSpPr>
          <p:spPr>
            <a:xfrm>
              <a:off x="55800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166">
              <a:extLst>
                <a:ext uri="{FF2B5EF4-FFF2-40B4-BE49-F238E27FC236}">
                  <a16:creationId xmlns:a16="http://schemas.microsoft.com/office/drawing/2014/main" id="{B7FB7349-B3B2-4CFC-A64A-F7DDB9EAF2B9}"/>
                </a:ext>
              </a:extLst>
            </p:cNvPr>
            <p:cNvSpPr/>
            <p:nvPr/>
          </p:nvSpPr>
          <p:spPr>
            <a:xfrm>
              <a:off x="589140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ustomShape 167">
              <a:extLst>
                <a:ext uri="{FF2B5EF4-FFF2-40B4-BE49-F238E27FC236}">
                  <a16:creationId xmlns:a16="http://schemas.microsoft.com/office/drawing/2014/main" id="{700667DC-610A-4E55-9727-6CC859187EBF}"/>
                </a:ext>
              </a:extLst>
            </p:cNvPr>
            <p:cNvSpPr/>
            <p:nvPr/>
          </p:nvSpPr>
          <p:spPr>
            <a:xfrm>
              <a:off x="60469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CustomShape 168">
              <a:extLst>
                <a:ext uri="{FF2B5EF4-FFF2-40B4-BE49-F238E27FC236}">
                  <a16:creationId xmlns:a16="http://schemas.microsoft.com/office/drawing/2014/main" id="{88DCD374-CC0E-45DE-9E23-60B5B00007F3}"/>
                </a:ext>
              </a:extLst>
            </p:cNvPr>
            <p:cNvSpPr/>
            <p:nvPr/>
          </p:nvSpPr>
          <p:spPr>
            <a:xfrm>
              <a:off x="62024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169">
              <a:extLst>
                <a:ext uri="{FF2B5EF4-FFF2-40B4-BE49-F238E27FC236}">
                  <a16:creationId xmlns:a16="http://schemas.microsoft.com/office/drawing/2014/main" id="{E9ECF7B8-E4C5-4AD5-8C0C-5539737388D8}"/>
                </a:ext>
              </a:extLst>
            </p:cNvPr>
            <p:cNvSpPr/>
            <p:nvPr/>
          </p:nvSpPr>
          <p:spPr>
            <a:xfrm>
              <a:off x="63583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170">
              <a:extLst>
                <a:ext uri="{FF2B5EF4-FFF2-40B4-BE49-F238E27FC236}">
                  <a16:creationId xmlns:a16="http://schemas.microsoft.com/office/drawing/2014/main" id="{5428F992-828F-4E12-B3CC-33AE4569CC7B}"/>
                </a:ext>
              </a:extLst>
            </p:cNvPr>
            <p:cNvSpPr/>
            <p:nvPr/>
          </p:nvSpPr>
          <p:spPr>
            <a:xfrm>
              <a:off x="65138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CustomShape 171">
              <a:extLst>
                <a:ext uri="{FF2B5EF4-FFF2-40B4-BE49-F238E27FC236}">
                  <a16:creationId xmlns:a16="http://schemas.microsoft.com/office/drawing/2014/main" id="{C2B85477-EC5B-4F3F-8DDE-B3583340DCB5}"/>
                </a:ext>
              </a:extLst>
            </p:cNvPr>
            <p:cNvSpPr/>
            <p:nvPr/>
          </p:nvSpPr>
          <p:spPr>
            <a:xfrm>
              <a:off x="66697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172">
              <a:extLst>
                <a:ext uri="{FF2B5EF4-FFF2-40B4-BE49-F238E27FC236}">
                  <a16:creationId xmlns:a16="http://schemas.microsoft.com/office/drawing/2014/main" id="{6F214A9B-4645-45D4-8D1D-4ED67B825C0A}"/>
                </a:ext>
              </a:extLst>
            </p:cNvPr>
            <p:cNvSpPr/>
            <p:nvPr/>
          </p:nvSpPr>
          <p:spPr>
            <a:xfrm>
              <a:off x="68252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173">
              <a:extLst>
                <a:ext uri="{FF2B5EF4-FFF2-40B4-BE49-F238E27FC236}">
                  <a16:creationId xmlns:a16="http://schemas.microsoft.com/office/drawing/2014/main" id="{E2B66BEE-ADAF-4D13-A35D-06DAAEB1C127}"/>
                </a:ext>
              </a:extLst>
            </p:cNvPr>
            <p:cNvSpPr/>
            <p:nvPr/>
          </p:nvSpPr>
          <p:spPr>
            <a:xfrm>
              <a:off x="698112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174">
              <a:extLst>
                <a:ext uri="{FF2B5EF4-FFF2-40B4-BE49-F238E27FC236}">
                  <a16:creationId xmlns:a16="http://schemas.microsoft.com/office/drawing/2014/main" id="{2B363723-0A5E-4FBE-8236-F9DC081B8073}"/>
                </a:ext>
              </a:extLst>
            </p:cNvPr>
            <p:cNvSpPr/>
            <p:nvPr/>
          </p:nvSpPr>
          <p:spPr>
            <a:xfrm>
              <a:off x="71366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175">
              <a:extLst>
                <a:ext uri="{FF2B5EF4-FFF2-40B4-BE49-F238E27FC236}">
                  <a16:creationId xmlns:a16="http://schemas.microsoft.com/office/drawing/2014/main" id="{B00DBAB4-C5A2-421B-B2D7-8C531C3E9263}"/>
                </a:ext>
              </a:extLst>
            </p:cNvPr>
            <p:cNvSpPr/>
            <p:nvPr/>
          </p:nvSpPr>
          <p:spPr>
            <a:xfrm>
              <a:off x="729216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176">
              <a:extLst>
                <a:ext uri="{FF2B5EF4-FFF2-40B4-BE49-F238E27FC236}">
                  <a16:creationId xmlns:a16="http://schemas.microsoft.com/office/drawing/2014/main" id="{80004200-A488-4AD6-9A22-9260D7FAE9A2}"/>
                </a:ext>
              </a:extLst>
            </p:cNvPr>
            <p:cNvSpPr/>
            <p:nvPr/>
          </p:nvSpPr>
          <p:spPr>
            <a:xfrm>
              <a:off x="1146600" y="4157640"/>
              <a:ext cx="378000" cy="529560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177">
              <a:extLst>
                <a:ext uri="{FF2B5EF4-FFF2-40B4-BE49-F238E27FC236}">
                  <a16:creationId xmlns:a16="http://schemas.microsoft.com/office/drawing/2014/main" id="{130A2E0D-83FA-4E37-90FF-0464667251AD}"/>
                </a:ext>
              </a:extLst>
            </p:cNvPr>
            <p:cNvSpPr/>
            <p:nvPr/>
          </p:nvSpPr>
          <p:spPr>
            <a:xfrm>
              <a:off x="7682400" y="4232880"/>
              <a:ext cx="3373560" cy="35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0000"/>
                  </a:solidFill>
                  <a:latin typeface="Arial"/>
                  <a:ea typeface="Microsoft YaHei"/>
                </a:rPr>
                <a:t>滑窗：窗口2s</a:t>
              </a:r>
              <a:endParaRPr lang="en-US" sz="1800" b="0" strike="noStrike" spc="-1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CustomShape 178">
              <a:extLst>
                <a:ext uri="{FF2B5EF4-FFF2-40B4-BE49-F238E27FC236}">
                  <a16:creationId xmlns:a16="http://schemas.microsoft.com/office/drawing/2014/main" id="{38550D2A-411C-4261-8A63-AC57CEBBC35E}"/>
                </a:ext>
              </a:extLst>
            </p:cNvPr>
            <p:cNvSpPr/>
            <p:nvPr/>
          </p:nvSpPr>
          <p:spPr>
            <a:xfrm>
              <a:off x="7469640" y="4266000"/>
              <a:ext cx="101520" cy="312480"/>
            </a:xfrm>
            <a:prstGeom prst="rect">
              <a:avLst/>
            </a:prstGeom>
            <a:solidFill>
              <a:srgbClr val="00B0F0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6180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2CE5E-3F88-4649-857E-66CE846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Features: </a:t>
            </a:r>
            <a:r>
              <a:rPr lang="en-US" altLang="zh-CN" dirty="0" err="1"/>
              <a:t>melspectrograms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1819C-9CF3-4A31-B4FE-7C74BC47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strike="noStrike" spc="-1" dirty="0" err="1">
                <a:ea typeface="Microsoft YaHei"/>
              </a:rPr>
              <a:t>使用</a:t>
            </a:r>
            <a:r>
              <a:rPr lang="en-US" altLang="zh-CN" sz="3600" strike="noStrike" spc="-1" dirty="0">
                <a:ea typeface="Microsoft YaHei"/>
              </a:rPr>
              <a:t> </a:t>
            </a:r>
            <a:r>
              <a:rPr lang="en-US" altLang="zh-CN" sz="3600" strike="noStrike" spc="-1" dirty="0" err="1">
                <a:ea typeface="Microsoft YaHei"/>
              </a:rPr>
              <a:t>librosa.feature.melspectrogram</a:t>
            </a:r>
            <a:r>
              <a:rPr lang="en-US" altLang="zh-CN" sz="3600" strike="noStrike" spc="-1" dirty="0">
                <a:ea typeface="Microsoft YaHei"/>
              </a:rPr>
              <a:t> 方法从音频中提取得到melspectrogram特征，划窗长度选择2s。</a:t>
            </a:r>
            <a:endParaRPr lang="en-US" altLang="zh-CN" sz="3600" strike="noStrike" spc="-1" dirty="0"/>
          </a:p>
          <a:p>
            <a:pPr>
              <a:lnSpc>
                <a:spcPct val="100000"/>
              </a:lnSpc>
            </a:pPr>
            <a:r>
              <a:rPr lang="en-US" altLang="zh-CN" sz="3600" strike="noStrike" spc="-1" dirty="0">
                <a:ea typeface="Microsoft YaHei"/>
              </a:rPr>
              <a:t>考虑到提取的特征矩阵中数值为float类型，存储和训练时占用很大的硬盘和内存空间，将之转换为uint8的图片格式，图片大小是（47,128），</a:t>
            </a:r>
            <a:r>
              <a:rPr lang="en-US" altLang="zh-CN" sz="3600" strike="noStrike" spc="-1" dirty="0" err="1">
                <a:ea typeface="Microsoft YaHei"/>
              </a:rPr>
              <a:t>空间占用大大降低，也便于使用resnet等图片处理的模型训练</a:t>
            </a:r>
            <a:r>
              <a:rPr lang="en-US" altLang="zh-CN" sz="3600" strike="noStrike" spc="-1" dirty="0">
                <a:ea typeface="Microsoft YaHei"/>
              </a:rPr>
              <a:t>。</a:t>
            </a:r>
            <a:endParaRPr lang="en-US" altLang="zh-CN" sz="3600" strike="noStrike" spc="-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401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697C-457D-4F17-ACA1-CBE0D521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48B5F-0C31-4900-A7D1-4B65C526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Model : </a:t>
            </a:r>
          </a:p>
          <a:p>
            <a:r>
              <a:rPr lang="en-US" altLang="zh-CN" dirty="0"/>
              <a:t>Basic Building Block: Conv2D -&gt; </a:t>
            </a:r>
            <a:r>
              <a:rPr lang="en-US" altLang="zh-CN" dirty="0" err="1"/>
              <a:t>BatchNormalization</a:t>
            </a:r>
            <a:r>
              <a:rPr lang="en-US" altLang="zh-CN" dirty="0"/>
              <a:t> -&gt; Activation -&gt; MaxPool2D</a:t>
            </a:r>
          </a:p>
          <a:p>
            <a:r>
              <a:rPr lang="en-US" altLang="zh-CN" dirty="0"/>
              <a:t>Stack of t </a:t>
            </a:r>
            <a:r>
              <a:rPr lang="en-US" altLang="zh-CN" dirty="0" err="1"/>
              <a:t>hese</a:t>
            </a:r>
            <a:r>
              <a:rPr lang="en-US" altLang="zh-CN" dirty="0"/>
              <a:t>: model 2: around  7-8 layers of stacks of CNN</a:t>
            </a:r>
          </a:p>
          <a:p>
            <a:r>
              <a:rPr lang="en-US" altLang="zh-CN" dirty="0"/>
              <a:t>                         model 1: simpler, 2 layers less.</a:t>
            </a:r>
          </a:p>
          <a:p>
            <a:r>
              <a:rPr lang="en-US" altLang="zh-CN" dirty="0"/>
              <a:t>Conv2D:  differ in stride and kernel size</a:t>
            </a:r>
          </a:p>
          <a:p>
            <a:r>
              <a:rPr lang="en-US" altLang="zh-CN" dirty="0"/>
              <a:t>Accuracy/Validation Accuracy: 99%+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765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EC32-D767-4719-A336-C63E4188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097A1-3098-43BF-B4BC-70D9B7D7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97B7527-75FF-4D3D-8809-845F0EAA511A}"/>
              </a:ext>
            </a:extLst>
          </p:cNvPr>
          <p:cNvSpPr/>
          <p:nvPr/>
        </p:nvSpPr>
        <p:spPr>
          <a:xfrm>
            <a:off x="1436275" y="1690688"/>
            <a:ext cx="3024000" cy="66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sample1_1 proba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CB8A63D7-C612-4648-A691-379D4A6AFB63}"/>
              </a:ext>
            </a:extLst>
          </p:cNvPr>
          <p:cNvSpPr/>
          <p:nvPr/>
        </p:nvSpPr>
        <p:spPr>
          <a:xfrm>
            <a:off x="1436275" y="2425808"/>
            <a:ext cx="3024000" cy="66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Microsoft YaHei"/>
              </a:rPr>
              <a:t>sample1_2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Microsoft YaHei"/>
              </a:rPr>
              <a:t>proba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63589B37-19FF-4BDF-82C1-51F37750FC9C}"/>
              </a:ext>
            </a:extLst>
          </p:cNvPr>
          <p:cNvSpPr/>
          <p:nvPr/>
        </p:nvSpPr>
        <p:spPr>
          <a:xfrm>
            <a:off x="1436275" y="3160928"/>
            <a:ext cx="3024000" cy="667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sample1_3 proba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B906BB53-0571-409E-B7E5-452586ED14C6}"/>
              </a:ext>
            </a:extLst>
          </p:cNvPr>
          <p:cNvSpPr/>
          <p:nvPr/>
        </p:nvSpPr>
        <p:spPr>
          <a:xfrm>
            <a:off x="1436275" y="3896048"/>
            <a:ext cx="3024000" cy="667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sample1_4 proba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D980518E-92A5-4DED-A958-3BCB9F1063BA}"/>
              </a:ext>
            </a:extLst>
          </p:cNvPr>
          <p:cNvSpPr/>
          <p:nvPr/>
        </p:nvSpPr>
        <p:spPr>
          <a:xfrm>
            <a:off x="1436275" y="4631168"/>
            <a:ext cx="3024000" cy="667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sample1_5 proba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" name="CustomShape 9">
            <a:extLst>
              <a:ext uri="{FF2B5EF4-FFF2-40B4-BE49-F238E27FC236}">
                <a16:creationId xmlns:a16="http://schemas.microsoft.com/office/drawing/2014/main" id="{548886BF-701C-49CB-945B-9204E09B23CD}"/>
              </a:ext>
            </a:extLst>
          </p:cNvPr>
          <p:cNvSpPr/>
          <p:nvPr/>
        </p:nvSpPr>
        <p:spPr>
          <a:xfrm>
            <a:off x="1436275" y="6101048"/>
            <a:ext cx="3024000" cy="66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sample1_x proba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CustomShape 10">
            <a:extLst>
              <a:ext uri="{FF2B5EF4-FFF2-40B4-BE49-F238E27FC236}">
                <a16:creationId xmlns:a16="http://schemas.microsoft.com/office/drawing/2014/main" id="{E47DA3F4-5BD6-4449-8202-4DA67AF6C396}"/>
              </a:ext>
            </a:extLst>
          </p:cNvPr>
          <p:cNvSpPr/>
          <p:nvPr/>
        </p:nvSpPr>
        <p:spPr>
          <a:xfrm>
            <a:off x="1436275" y="5365928"/>
            <a:ext cx="3024000" cy="66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11">
            <a:extLst>
              <a:ext uri="{FF2B5EF4-FFF2-40B4-BE49-F238E27FC236}">
                <a16:creationId xmlns:a16="http://schemas.microsoft.com/office/drawing/2014/main" id="{8E9499B4-0677-4BFF-8F8B-4590838060D8}"/>
              </a:ext>
            </a:extLst>
          </p:cNvPr>
          <p:cNvSpPr/>
          <p:nvPr/>
        </p:nvSpPr>
        <p:spPr>
          <a:xfrm>
            <a:off x="4781379" y="3665587"/>
            <a:ext cx="1948320" cy="73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12">
            <a:extLst>
              <a:ext uri="{FF2B5EF4-FFF2-40B4-BE49-F238E27FC236}">
                <a16:creationId xmlns:a16="http://schemas.microsoft.com/office/drawing/2014/main" id="{EA9FA58F-41C2-4693-9063-154EACDD2487}"/>
              </a:ext>
            </a:extLst>
          </p:cNvPr>
          <p:cNvSpPr/>
          <p:nvPr/>
        </p:nvSpPr>
        <p:spPr>
          <a:xfrm>
            <a:off x="4914897" y="2672919"/>
            <a:ext cx="1994760" cy="9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latin typeface="Arial"/>
                <a:ea typeface="Microsoft YaHei"/>
              </a:rPr>
              <a:t>1. </a:t>
            </a:r>
            <a:r>
              <a:rPr lang="en-US" sz="2400" b="0" strike="noStrike" spc="-1" dirty="0" err="1">
                <a:latin typeface="Arial"/>
                <a:ea typeface="Microsoft YaHei"/>
              </a:rPr>
              <a:t>取mean</a:t>
            </a:r>
            <a:br>
              <a:rPr dirty="0"/>
            </a:br>
            <a:r>
              <a:rPr lang="en-US" sz="2400" b="0" strike="noStrike" spc="-1" dirty="0">
                <a:latin typeface="Arial"/>
                <a:ea typeface="Microsoft YaHei"/>
              </a:rPr>
              <a:t>2. </a:t>
            </a:r>
            <a:r>
              <a:rPr lang="en-US" sz="2400" b="0" strike="noStrike" spc="-1" dirty="0" err="1">
                <a:latin typeface="Arial"/>
                <a:ea typeface="Microsoft YaHei"/>
              </a:rPr>
              <a:t>取argmax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3" name="CustomShape 13">
            <a:extLst>
              <a:ext uri="{FF2B5EF4-FFF2-40B4-BE49-F238E27FC236}">
                <a16:creationId xmlns:a16="http://schemas.microsoft.com/office/drawing/2014/main" id="{C459CA1B-19B7-4607-A871-37E06A70502A}"/>
              </a:ext>
            </a:extLst>
          </p:cNvPr>
          <p:cNvSpPr/>
          <p:nvPr/>
        </p:nvSpPr>
        <p:spPr>
          <a:xfrm>
            <a:off x="7193519" y="3429000"/>
            <a:ext cx="2102760" cy="1187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Microsoft YaHei"/>
              </a:rPr>
              <a:t>sample1 result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22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1C82-4E8D-4BE0-81B4-30EC69DD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 </a:t>
            </a:r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5D2BE-7DA1-4E43-B8F3-FE006C6C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白吴斌 </a:t>
            </a:r>
            <a:r>
              <a:rPr lang="en-US" altLang="zh-CN" dirty="0"/>
              <a:t>wubinbai@yahoo.com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0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204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音频鉴伪挑战赛</vt:lpstr>
      <vt:lpstr>基本思路</vt:lpstr>
      <vt:lpstr>Features: melspectrograms</vt:lpstr>
      <vt:lpstr>Model</vt:lpstr>
      <vt:lpstr>Prediction</vt:lpstr>
      <vt:lpstr>谢谢大家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音频鉴伪挑战赛</dc:title>
  <dc:creator>Administrator</dc:creator>
  <cp:lastModifiedBy>Administrator</cp:lastModifiedBy>
  <cp:revision>6</cp:revision>
  <dcterms:created xsi:type="dcterms:W3CDTF">2020-10-14T06:51:45Z</dcterms:created>
  <dcterms:modified xsi:type="dcterms:W3CDTF">2020-10-14T07:22:11Z</dcterms:modified>
</cp:coreProperties>
</file>