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media/image11.png" ContentType="image/pn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png" ContentType="image/png"/>
  <Override PartName="/ppt/media/image6.jpeg" ContentType="image/jpe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C03201F-88C6-4674-92A9-0579F624A04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120" cy="307764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rIns="0" tIns="0" bIns="0"/>
          <a:p>
            <a:pPr marL="216000" indent="-20844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LightGBM </a:t>
            </a:r>
            <a:r>
              <a:rPr b="0" lang="en-US" sz="1200" spc="-1" strike="noStrike">
                <a:latin typeface="Arial"/>
              </a:rPr>
              <a:t>优势：</a:t>
            </a:r>
            <a:endParaRPr b="0" lang="en-US" sz="12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   </a:t>
            </a:r>
            <a:r>
              <a:rPr b="0" lang="en-US" sz="1200" spc="-1" strike="noStrike">
                <a:latin typeface="Arial"/>
              </a:rPr>
              <a:t>1  </a:t>
            </a:r>
            <a:r>
              <a:rPr b="0" lang="en-US" sz="1200" spc="-1" strike="noStrike">
                <a:latin typeface="Arial"/>
              </a:rPr>
              <a:t>使用</a:t>
            </a:r>
            <a:r>
              <a:rPr b="0" lang="en-US" sz="1200" spc="-1" strike="noStrike">
                <a:latin typeface="Arial"/>
              </a:rPr>
              <a:t>Lightgbm</a:t>
            </a:r>
            <a:r>
              <a:rPr b="0" lang="en-US" sz="1200" spc="-1" strike="noStrike">
                <a:latin typeface="Arial"/>
              </a:rPr>
              <a:t>模型，速度快，效果好</a:t>
            </a:r>
            <a:endParaRPr b="0" lang="en-US" sz="12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   </a:t>
            </a:r>
            <a:r>
              <a:rPr b="0" lang="en-US" sz="1200" spc="-1" strike="noStrike">
                <a:latin typeface="Arial"/>
              </a:rPr>
              <a:t>2  </a:t>
            </a:r>
            <a:r>
              <a:rPr b="0" lang="en-US" sz="1200" spc="-1" strike="noStrike">
                <a:latin typeface="Arial"/>
              </a:rPr>
              <a:t>所有参数根据经验设定，不调节参数，模型泛化性能强</a:t>
            </a:r>
            <a:endParaRPr b="0" lang="en-US" sz="12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120" cy="307764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rIns="0" tIns="0" bIns="0"/>
          <a:p>
            <a:pPr marL="216000" indent="-20844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LightGBM </a:t>
            </a:r>
            <a:r>
              <a:rPr b="0" lang="en-US" sz="1200" spc="-1" strike="noStrike">
                <a:latin typeface="Arial"/>
              </a:rPr>
              <a:t>优势：</a:t>
            </a:r>
            <a:endParaRPr b="0" lang="en-US" sz="12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   </a:t>
            </a:r>
            <a:r>
              <a:rPr b="0" lang="en-US" sz="1200" spc="-1" strike="noStrike">
                <a:latin typeface="Arial"/>
              </a:rPr>
              <a:t>1  </a:t>
            </a:r>
            <a:r>
              <a:rPr b="0" lang="en-US" sz="1200" spc="-1" strike="noStrike">
                <a:latin typeface="Arial"/>
              </a:rPr>
              <a:t>使用</a:t>
            </a:r>
            <a:r>
              <a:rPr b="0" lang="en-US" sz="1200" spc="-1" strike="noStrike">
                <a:latin typeface="Arial"/>
              </a:rPr>
              <a:t>Lightgbm</a:t>
            </a:r>
            <a:r>
              <a:rPr b="0" lang="en-US" sz="1200" spc="-1" strike="noStrike">
                <a:latin typeface="Arial"/>
              </a:rPr>
              <a:t>模型，速度快，效果好</a:t>
            </a:r>
            <a:endParaRPr b="0" lang="en-US" sz="12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   </a:t>
            </a:r>
            <a:r>
              <a:rPr b="0" lang="en-US" sz="1200" spc="-1" strike="noStrike">
                <a:latin typeface="Arial"/>
              </a:rPr>
              <a:t>2  </a:t>
            </a:r>
            <a:r>
              <a:rPr b="0" lang="en-US" sz="1200" spc="-1" strike="noStrike">
                <a:latin typeface="Arial"/>
              </a:rPr>
              <a:t>所有参数根据经验设定，不调节参数，模型泛化性能强</a:t>
            </a:r>
            <a:endParaRPr b="0" lang="en-US" sz="12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480" cy="307836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rIns="0" tIns="0" bIns="0"/>
          <a:p>
            <a:pPr marL="216000" indent="-2088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滑窗大小的选择，依旧声音本身不是平稳随机序列，但是</a:t>
            </a:r>
            <a:r>
              <a:rPr b="0" lang="en-US" sz="1200" spc="-1" strike="noStrike">
                <a:latin typeface="Arial"/>
              </a:rPr>
              <a:t>20ms-30ms</a:t>
            </a:r>
            <a:r>
              <a:rPr b="0" lang="en-US" sz="1200" spc="-1" strike="noStrike">
                <a:latin typeface="Arial"/>
              </a:rPr>
              <a:t>，可以近似是平稳随机序列，根据采样率为</a:t>
            </a:r>
            <a:r>
              <a:rPr b="0" lang="en-US" sz="1200" spc="-1" strike="noStrike">
                <a:latin typeface="Arial"/>
              </a:rPr>
              <a:t>51200</a:t>
            </a:r>
            <a:r>
              <a:rPr b="0" lang="en-US" sz="1200" spc="-1" strike="noStrike">
                <a:latin typeface="Arial"/>
              </a:rPr>
              <a:t>，计算出不同比例的滑窗大小</a:t>
            </a:r>
            <a:endParaRPr b="0" lang="en-US" sz="12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120" cy="307764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rIns="0" tIns="0" bIns="0"/>
          <a:p>
            <a:pPr marL="216000" indent="-20844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LightGBM </a:t>
            </a:r>
            <a:r>
              <a:rPr b="0" lang="en-US" sz="1200" spc="-1" strike="noStrike">
                <a:latin typeface="Arial"/>
              </a:rPr>
              <a:t>优势：</a:t>
            </a:r>
            <a:endParaRPr b="0" lang="en-US" sz="12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   </a:t>
            </a:r>
            <a:r>
              <a:rPr b="0" lang="en-US" sz="1200" spc="-1" strike="noStrike">
                <a:latin typeface="Arial"/>
              </a:rPr>
              <a:t>1  </a:t>
            </a:r>
            <a:r>
              <a:rPr b="0" lang="en-US" sz="1200" spc="-1" strike="noStrike">
                <a:latin typeface="Arial"/>
              </a:rPr>
              <a:t>使用</a:t>
            </a:r>
            <a:r>
              <a:rPr b="0" lang="en-US" sz="1200" spc="-1" strike="noStrike">
                <a:latin typeface="Arial"/>
              </a:rPr>
              <a:t>Lightgbm</a:t>
            </a:r>
            <a:r>
              <a:rPr b="0" lang="en-US" sz="1200" spc="-1" strike="noStrike">
                <a:latin typeface="Arial"/>
              </a:rPr>
              <a:t>模型，速度快，效果好</a:t>
            </a:r>
            <a:endParaRPr b="0" lang="en-US" sz="12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   </a:t>
            </a:r>
            <a:r>
              <a:rPr b="0" lang="en-US" sz="1200" spc="-1" strike="noStrike">
                <a:latin typeface="Arial"/>
              </a:rPr>
              <a:t>2  </a:t>
            </a:r>
            <a:r>
              <a:rPr b="0" lang="en-US" sz="1200" spc="-1" strike="noStrike">
                <a:latin typeface="Arial"/>
              </a:rPr>
              <a:t>所有参数根据经验设定，不调节参数，模型泛化性能强</a:t>
            </a:r>
            <a:endParaRPr b="0" lang="en-US" sz="12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6" descr=""/>
          <p:cNvPicPr/>
          <p:nvPr/>
        </p:nvPicPr>
        <p:blipFill>
          <a:blip r:embed="rId2"/>
          <a:stretch/>
        </p:blipFill>
        <p:spPr>
          <a:xfrm>
            <a:off x="0" y="0"/>
            <a:ext cx="12184200" cy="68500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522440" y="3822480"/>
            <a:ext cx="9136080" cy="7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5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Cat.ai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团队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@ 2020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522440" y="2168640"/>
            <a:ext cx="9136080" cy="7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5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科大讯飞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-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婴儿啼哭声识别挑战赛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1"/>
          <p:cNvGrpSpPr/>
          <p:nvPr/>
        </p:nvGrpSpPr>
        <p:grpSpPr>
          <a:xfrm>
            <a:off x="807480" y="762480"/>
            <a:ext cx="6238440" cy="448560"/>
            <a:chOff x="807480" y="762480"/>
            <a:chExt cx="6238440" cy="448560"/>
          </a:xfrm>
        </p:grpSpPr>
        <p:sp>
          <p:nvSpPr>
            <p:cNvPr id="299" name="Line 2"/>
            <p:cNvSpPr/>
            <p:nvPr/>
          </p:nvSpPr>
          <p:spPr>
            <a:xfrm>
              <a:off x="807480" y="798120"/>
              <a:ext cx="360" cy="408960"/>
            </a:xfrm>
            <a:prstGeom prst="line">
              <a:avLst/>
            </a:prstGeom>
            <a:ln w="25560">
              <a:solidFill>
                <a:srgbClr val="03b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CustomShape 3"/>
            <p:cNvSpPr/>
            <p:nvPr/>
          </p:nvSpPr>
          <p:spPr>
            <a:xfrm>
              <a:off x="903600" y="762480"/>
              <a:ext cx="5700600" cy="4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特征工程</a:t>
              </a: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01" name="CustomShape 4"/>
            <p:cNvSpPr/>
            <p:nvPr/>
          </p:nvSpPr>
          <p:spPr>
            <a:xfrm>
              <a:off x="3646080" y="808920"/>
              <a:ext cx="3399840" cy="401400"/>
            </a:xfrm>
            <a:prstGeom prst="rect">
              <a:avLst/>
            </a:prstGeom>
            <a:gradFill rotWithShape="0">
              <a:gsLst>
                <a:gs pos="0">
                  <a:srgbClr val="03b2f2"/>
                </a:gs>
                <a:gs pos="100000">
                  <a:srgbClr val="03b2f2">
                    <a:alpha val="0"/>
                  </a:srgbClr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滑窗构建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mel_spectrogram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特征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2" name="CustomShape 5"/>
          <p:cNvSpPr/>
          <p:nvPr/>
        </p:nvSpPr>
        <p:spPr>
          <a:xfrm>
            <a:off x="601200" y="1815480"/>
            <a:ext cx="10200240" cy="17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使用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librosa.feature.melspectrogram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方法从音频中提取得到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melspectrogram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特征，划窗长度选择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2s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。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考虑到提取的特征矩阵中数值为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float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类型，存储和训练时占用很大的硬盘和内存空间，将之转换为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uint8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的图片格式，图片大小是（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47,128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），空间占用大大降低，也便于使用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resnet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等图片处理的模型训练。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03" name="图片 7" descr=""/>
          <p:cNvPicPr/>
          <p:nvPr/>
        </p:nvPicPr>
        <p:blipFill>
          <a:blip r:embed="rId1"/>
          <a:stretch/>
        </p:blipFill>
        <p:spPr>
          <a:xfrm>
            <a:off x="1127520" y="3534120"/>
            <a:ext cx="884880" cy="2423880"/>
          </a:xfrm>
          <a:prstGeom prst="rect">
            <a:avLst/>
          </a:prstGeom>
          <a:ln>
            <a:noFill/>
          </a:ln>
        </p:spPr>
      </p:pic>
      <p:sp>
        <p:nvSpPr>
          <p:cNvPr id="304" name="CustomShape 6"/>
          <p:cNvSpPr/>
          <p:nvPr/>
        </p:nvSpPr>
        <p:spPr>
          <a:xfrm>
            <a:off x="1133280" y="6102720"/>
            <a:ext cx="83196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awake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5" name="图片 30" descr=""/>
          <p:cNvPicPr/>
          <p:nvPr/>
        </p:nvPicPr>
        <p:blipFill>
          <a:blip r:embed="rId2"/>
          <a:stretch/>
        </p:blipFill>
        <p:spPr>
          <a:xfrm>
            <a:off x="2834640" y="3534120"/>
            <a:ext cx="884880" cy="2423880"/>
          </a:xfrm>
          <a:prstGeom prst="rect">
            <a:avLst/>
          </a:prstGeom>
          <a:ln>
            <a:noFill/>
          </a:ln>
        </p:spPr>
      </p:pic>
      <p:sp>
        <p:nvSpPr>
          <p:cNvPr id="306" name="CustomShape 7"/>
          <p:cNvSpPr/>
          <p:nvPr/>
        </p:nvSpPr>
        <p:spPr>
          <a:xfrm>
            <a:off x="2873880" y="6102720"/>
            <a:ext cx="80604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diaper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7" name="图片 34" descr=""/>
          <p:cNvPicPr/>
          <p:nvPr/>
        </p:nvPicPr>
        <p:blipFill>
          <a:blip r:embed="rId3"/>
          <a:stretch/>
        </p:blipFill>
        <p:spPr>
          <a:xfrm>
            <a:off x="4541400" y="3534120"/>
            <a:ext cx="884880" cy="2423880"/>
          </a:xfrm>
          <a:prstGeom prst="rect">
            <a:avLst/>
          </a:prstGeom>
          <a:ln>
            <a:noFill/>
          </a:ln>
        </p:spPr>
      </p:pic>
      <p:sp>
        <p:nvSpPr>
          <p:cNvPr id="308" name="CustomShape 8"/>
          <p:cNvSpPr/>
          <p:nvPr/>
        </p:nvSpPr>
        <p:spPr>
          <a:xfrm>
            <a:off x="4672440" y="6102720"/>
            <a:ext cx="55296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hug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9" name="图片 37" descr=""/>
          <p:cNvPicPr/>
          <p:nvPr/>
        </p:nvPicPr>
        <p:blipFill>
          <a:blip r:embed="rId4"/>
          <a:stretch/>
        </p:blipFill>
        <p:spPr>
          <a:xfrm>
            <a:off x="6242400" y="3534120"/>
            <a:ext cx="884880" cy="2423880"/>
          </a:xfrm>
          <a:prstGeom prst="rect">
            <a:avLst/>
          </a:prstGeom>
          <a:ln>
            <a:noFill/>
          </a:ln>
        </p:spPr>
      </p:pic>
      <p:sp>
        <p:nvSpPr>
          <p:cNvPr id="310" name="CustomShape 9"/>
          <p:cNvSpPr/>
          <p:nvPr/>
        </p:nvSpPr>
        <p:spPr>
          <a:xfrm>
            <a:off x="6251040" y="6102720"/>
            <a:ext cx="8701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hungry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1" name="图片 40" descr=""/>
          <p:cNvPicPr/>
          <p:nvPr/>
        </p:nvPicPr>
        <p:blipFill>
          <a:blip r:embed="rId5"/>
          <a:stretch/>
        </p:blipFill>
        <p:spPr>
          <a:xfrm>
            <a:off x="7945920" y="3534120"/>
            <a:ext cx="884880" cy="2423880"/>
          </a:xfrm>
          <a:prstGeom prst="rect">
            <a:avLst/>
          </a:prstGeom>
          <a:ln>
            <a:noFill/>
          </a:ln>
        </p:spPr>
      </p:pic>
      <p:sp>
        <p:nvSpPr>
          <p:cNvPr id="312" name="CustomShape 10"/>
          <p:cNvSpPr/>
          <p:nvPr/>
        </p:nvSpPr>
        <p:spPr>
          <a:xfrm>
            <a:off x="7951680" y="6102720"/>
            <a:ext cx="83196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sleepy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3" name="图片 43" descr=""/>
          <p:cNvPicPr/>
          <p:nvPr/>
        </p:nvPicPr>
        <p:blipFill>
          <a:blip r:embed="rId6"/>
          <a:stretch/>
        </p:blipFill>
        <p:spPr>
          <a:xfrm>
            <a:off x="9687240" y="3534120"/>
            <a:ext cx="884880" cy="2423880"/>
          </a:xfrm>
          <a:prstGeom prst="rect">
            <a:avLst/>
          </a:prstGeom>
          <a:ln>
            <a:noFill/>
          </a:ln>
        </p:spPr>
      </p:pic>
      <p:sp>
        <p:nvSpPr>
          <p:cNvPr id="314" name="CustomShape 11"/>
          <p:cNvSpPr/>
          <p:nvPr/>
        </p:nvSpPr>
        <p:spPr>
          <a:xfrm>
            <a:off x="9367920" y="6102720"/>
            <a:ext cx="161820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uncomfortable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roup 1"/>
          <p:cNvGrpSpPr/>
          <p:nvPr/>
        </p:nvGrpSpPr>
        <p:grpSpPr>
          <a:xfrm>
            <a:off x="843480" y="1011960"/>
            <a:ext cx="4499280" cy="448560"/>
            <a:chOff x="843480" y="1011960"/>
            <a:chExt cx="4499280" cy="448560"/>
          </a:xfrm>
        </p:grpSpPr>
        <p:sp>
          <p:nvSpPr>
            <p:cNvPr id="316" name="Line 2"/>
            <p:cNvSpPr/>
            <p:nvPr/>
          </p:nvSpPr>
          <p:spPr>
            <a:xfrm>
              <a:off x="843480" y="1048680"/>
              <a:ext cx="360" cy="406440"/>
            </a:xfrm>
            <a:prstGeom prst="line">
              <a:avLst/>
            </a:prstGeom>
            <a:ln w="25560">
              <a:solidFill>
                <a:srgbClr val="03b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3"/>
            <p:cNvSpPr/>
            <p:nvPr/>
          </p:nvSpPr>
          <p:spPr>
            <a:xfrm>
              <a:off x="917280" y="1011960"/>
              <a:ext cx="4425480" cy="4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算法模型</a:t>
              </a: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2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318" name="CustomShape 4"/>
          <p:cNvSpPr/>
          <p:nvPr/>
        </p:nvSpPr>
        <p:spPr>
          <a:xfrm>
            <a:off x="360" y="6498000"/>
            <a:ext cx="5907240" cy="352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0680">
              <a:lnSpc>
                <a:spcPct val="90000"/>
              </a:lnSpc>
              <a:spcBef>
                <a:spcPts val="1001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Microsoft YaHei"/>
              </a:rPr>
              <a:t>[1] He K, Zhang X, Ren S, et al. Deep residual learning for image recognition[C]//Proceedings of the IEEE conference on computer vision and pattern recognition. 2016: 770-778.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19" name="Picture 2" descr=""/>
          <p:cNvPicPr/>
          <p:nvPr/>
        </p:nvPicPr>
        <p:blipFill>
          <a:blip r:embed="rId1"/>
          <a:stretch/>
        </p:blipFill>
        <p:spPr>
          <a:xfrm>
            <a:off x="2834640" y="2743200"/>
            <a:ext cx="6163200" cy="3616920"/>
          </a:xfrm>
          <a:prstGeom prst="rect">
            <a:avLst/>
          </a:prstGeom>
          <a:ln w="9360">
            <a:noFill/>
          </a:ln>
        </p:spPr>
      </p:pic>
      <p:sp>
        <p:nvSpPr>
          <p:cNvPr id="320" name="CustomShape 5"/>
          <p:cNvSpPr/>
          <p:nvPr/>
        </p:nvSpPr>
        <p:spPr>
          <a:xfrm>
            <a:off x="854280" y="2130840"/>
            <a:ext cx="4488480" cy="4471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Microsoft YaHei"/>
              </a:rPr>
              <a:t>训练提取的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Microsoft YaHei"/>
              </a:rPr>
              <a:t>melspectrogram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Microsoft YaHei"/>
              </a:rPr>
              <a:t>图片特征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1" name="CustomShape 6"/>
          <p:cNvSpPr/>
          <p:nvPr/>
        </p:nvSpPr>
        <p:spPr>
          <a:xfrm>
            <a:off x="844200" y="1631880"/>
            <a:ext cx="2638800" cy="398160"/>
          </a:xfrm>
          <a:prstGeom prst="rect">
            <a:avLst/>
          </a:prstGeom>
          <a:gradFill rotWithShape="0">
            <a:gsLst>
              <a:gs pos="0">
                <a:srgbClr val="03b2f2"/>
              </a:gs>
              <a:gs pos="100000">
                <a:srgbClr val="03b2f2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resnet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网络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oup 1"/>
          <p:cNvGrpSpPr/>
          <p:nvPr/>
        </p:nvGrpSpPr>
        <p:grpSpPr>
          <a:xfrm>
            <a:off x="843480" y="1011960"/>
            <a:ext cx="4499280" cy="448560"/>
            <a:chOff x="843480" y="1011960"/>
            <a:chExt cx="4499280" cy="448560"/>
          </a:xfrm>
        </p:grpSpPr>
        <p:sp>
          <p:nvSpPr>
            <p:cNvPr id="323" name="Line 2"/>
            <p:cNvSpPr/>
            <p:nvPr/>
          </p:nvSpPr>
          <p:spPr>
            <a:xfrm>
              <a:off x="843480" y="1048680"/>
              <a:ext cx="360" cy="406440"/>
            </a:xfrm>
            <a:prstGeom prst="line">
              <a:avLst/>
            </a:prstGeom>
            <a:ln w="25560">
              <a:solidFill>
                <a:srgbClr val="03b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3"/>
            <p:cNvSpPr/>
            <p:nvPr/>
          </p:nvSpPr>
          <p:spPr>
            <a:xfrm>
              <a:off x="917280" y="1011960"/>
              <a:ext cx="4425480" cy="4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模型融合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325" name="CustomShape 4"/>
          <p:cNvSpPr/>
          <p:nvPr/>
        </p:nvSpPr>
        <p:spPr>
          <a:xfrm>
            <a:off x="5343120" y="2213640"/>
            <a:ext cx="2119680" cy="5666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resnet34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5343120" y="4699080"/>
            <a:ext cx="2119680" cy="5666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xgboost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7478640" y="2685600"/>
            <a:ext cx="1999440" cy="10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7"/>
          <p:cNvSpPr/>
          <p:nvPr/>
        </p:nvSpPr>
        <p:spPr>
          <a:xfrm flipV="1">
            <a:off x="7470720" y="3782520"/>
            <a:ext cx="2007360" cy="118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8"/>
          <p:cNvSpPr/>
          <p:nvPr/>
        </p:nvSpPr>
        <p:spPr>
          <a:xfrm>
            <a:off x="9493920" y="3175200"/>
            <a:ext cx="1063800" cy="1109520"/>
          </a:xfrm>
          <a:prstGeom prst="foldedCorner">
            <a:avLst>
              <a:gd name="adj" fmla="val 16667"/>
            </a:avLst>
          </a:prstGeom>
          <a:solidFill>
            <a:schemeClr val="accent5"/>
          </a:solidFill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Microsoft YaHei"/>
              </a:rPr>
              <a:t>sub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0" name="CustomShape 9"/>
          <p:cNvSpPr/>
          <p:nvPr/>
        </p:nvSpPr>
        <p:spPr>
          <a:xfrm>
            <a:off x="751320" y="2331720"/>
            <a:ext cx="3129480" cy="398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melspectrogram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图片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10"/>
          <p:cNvSpPr/>
          <p:nvPr/>
        </p:nvSpPr>
        <p:spPr>
          <a:xfrm>
            <a:off x="772200" y="4157280"/>
            <a:ext cx="3129480" cy="1427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mfcc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、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rms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、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centroid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、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bandwidth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、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contrast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、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flatness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、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rolloff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、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zero_crossing_rate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11"/>
          <p:cNvSpPr/>
          <p:nvPr/>
        </p:nvSpPr>
        <p:spPr>
          <a:xfrm>
            <a:off x="4177440" y="3564000"/>
            <a:ext cx="1063800" cy="44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12"/>
          <p:cNvSpPr/>
          <p:nvPr/>
        </p:nvSpPr>
        <p:spPr>
          <a:xfrm>
            <a:off x="7972920" y="4019040"/>
            <a:ext cx="4975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0.1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CustomShape 13"/>
          <p:cNvSpPr/>
          <p:nvPr/>
        </p:nvSpPr>
        <p:spPr>
          <a:xfrm>
            <a:off x="7972920" y="2553480"/>
            <a:ext cx="4975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0.9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roup 1"/>
          <p:cNvGrpSpPr/>
          <p:nvPr/>
        </p:nvGrpSpPr>
        <p:grpSpPr>
          <a:xfrm>
            <a:off x="843480" y="1011960"/>
            <a:ext cx="4499280" cy="448560"/>
            <a:chOff x="843480" y="1011960"/>
            <a:chExt cx="4499280" cy="448560"/>
          </a:xfrm>
        </p:grpSpPr>
        <p:sp>
          <p:nvSpPr>
            <p:cNvPr id="336" name="Line 2"/>
            <p:cNvSpPr/>
            <p:nvPr/>
          </p:nvSpPr>
          <p:spPr>
            <a:xfrm>
              <a:off x="843480" y="1048680"/>
              <a:ext cx="360" cy="406440"/>
            </a:xfrm>
            <a:prstGeom prst="line">
              <a:avLst/>
            </a:prstGeom>
            <a:ln w="25560">
              <a:solidFill>
                <a:srgbClr val="03b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CustomShape 3"/>
            <p:cNvSpPr/>
            <p:nvPr/>
          </p:nvSpPr>
          <p:spPr>
            <a:xfrm>
              <a:off x="917280" y="1011960"/>
              <a:ext cx="4425480" cy="4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生成结果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338" name="CustomShape 4"/>
          <p:cNvSpPr/>
          <p:nvPr/>
        </p:nvSpPr>
        <p:spPr>
          <a:xfrm>
            <a:off x="3434040" y="1138320"/>
            <a:ext cx="3024000" cy="668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sample1_1 proba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3434040" y="1873440"/>
            <a:ext cx="3024000" cy="668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sample1_2 proba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3434040" y="2608560"/>
            <a:ext cx="3024000" cy="667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sample1_3 proba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7"/>
          <p:cNvSpPr/>
          <p:nvPr/>
        </p:nvSpPr>
        <p:spPr>
          <a:xfrm>
            <a:off x="3434040" y="3343680"/>
            <a:ext cx="3024000" cy="667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sample1_4 proba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8"/>
          <p:cNvSpPr/>
          <p:nvPr/>
        </p:nvSpPr>
        <p:spPr>
          <a:xfrm>
            <a:off x="3434040" y="4078800"/>
            <a:ext cx="3024000" cy="667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sample1_5 proba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9"/>
          <p:cNvSpPr/>
          <p:nvPr/>
        </p:nvSpPr>
        <p:spPr>
          <a:xfrm>
            <a:off x="3434040" y="5548680"/>
            <a:ext cx="3024000" cy="668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sample1_x proba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CustomShape 10"/>
          <p:cNvSpPr/>
          <p:nvPr/>
        </p:nvSpPr>
        <p:spPr>
          <a:xfrm>
            <a:off x="3434040" y="4813560"/>
            <a:ext cx="3024000" cy="668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11"/>
          <p:cNvSpPr/>
          <p:nvPr/>
        </p:nvSpPr>
        <p:spPr>
          <a:xfrm>
            <a:off x="6828840" y="3274560"/>
            <a:ext cx="1948320" cy="73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2"/>
          <p:cNvSpPr/>
          <p:nvPr/>
        </p:nvSpPr>
        <p:spPr>
          <a:xfrm>
            <a:off x="6739920" y="2392560"/>
            <a:ext cx="1994760" cy="9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1.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取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mean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2.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取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argmax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7" name="CustomShape 13"/>
          <p:cNvSpPr/>
          <p:nvPr/>
        </p:nvSpPr>
        <p:spPr>
          <a:xfrm>
            <a:off x="9143280" y="3108960"/>
            <a:ext cx="2102760" cy="1187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sample1 result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roup 1"/>
          <p:cNvGrpSpPr/>
          <p:nvPr/>
        </p:nvGrpSpPr>
        <p:grpSpPr>
          <a:xfrm>
            <a:off x="842400" y="1011960"/>
            <a:ext cx="4843440" cy="448560"/>
            <a:chOff x="842400" y="1011960"/>
            <a:chExt cx="4843440" cy="448560"/>
          </a:xfrm>
        </p:grpSpPr>
        <p:sp>
          <p:nvSpPr>
            <p:cNvPr id="349" name="Line 2"/>
            <p:cNvSpPr/>
            <p:nvPr/>
          </p:nvSpPr>
          <p:spPr>
            <a:xfrm>
              <a:off x="842400" y="1048320"/>
              <a:ext cx="360" cy="406440"/>
            </a:xfrm>
            <a:prstGeom prst="line">
              <a:avLst/>
            </a:prstGeom>
            <a:ln w="25560">
              <a:solidFill>
                <a:srgbClr val="03b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CustomShape 3"/>
            <p:cNvSpPr/>
            <p:nvPr/>
          </p:nvSpPr>
          <p:spPr>
            <a:xfrm>
              <a:off x="917280" y="1011960"/>
              <a:ext cx="4425480" cy="4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模型改进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51" name="CustomShape 4"/>
            <p:cNvSpPr/>
            <p:nvPr/>
          </p:nvSpPr>
          <p:spPr>
            <a:xfrm>
              <a:off x="3047040" y="1058040"/>
              <a:ext cx="2638800" cy="398160"/>
            </a:xfrm>
            <a:prstGeom prst="rect">
              <a:avLst/>
            </a:prstGeom>
            <a:gradFill rotWithShape="0">
              <a:gsLst>
                <a:gs pos="0">
                  <a:srgbClr val="03b2f2"/>
                </a:gs>
                <a:gs pos="100000">
                  <a:srgbClr val="03b2f2">
                    <a:alpha val="0"/>
                  </a:srgbClr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改进方法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2" name="CustomShape 5"/>
          <p:cNvSpPr/>
          <p:nvPr/>
        </p:nvSpPr>
        <p:spPr>
          <a:xfrm>
            <a:off x="844560" y="2349000"/>
            <a:ext cx="9915120" cy="42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06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1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提升采样率为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1600Hz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音频预测准确率  </a:t>
            </a:r>
            <a:endParaRPr b="0" lang="en-US" sz="2800" spc="-1" strike="noStrike">
              <a:latin typeface="Arial"/>
            </a:endParaRPr>
          </a:p>
          <a:p>
            <a:pPr marL="228600" indent="-2206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   </a:t>
            </a:r>
            <a:endParaRPr b="0" lang="en-US" sz="2800" spc="-1" strike="noStrike">
              <a:latin typeface="Arial"/>
            </a:endParaRPr>
          </a:p>
          <a:p>
            <a:pPr marL="228600" indent="-2206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2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进一步改进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CNN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模型，考虑余弦退火训练、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label smoothing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等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trick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，还可考虑可视化神经网络结果，尝试更多模型，如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resnext50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等。</a:t>
            </a:r>
            <a:endParaRPr b="0" lang="en-US" sz="2800" spc="-1" strike="noStrike">
              <a:latin typeface="Arial"/>
            </a:endParaRPr>
          </a:p>
          <a:p>
            <a:pPr marL="228600" indent="-2206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06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    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3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对树模型进行调优，使得结果更优</a:t>
            </a:r>
            <a:endParaRPr b="0" lang="en-US" sz="2800" spc="-1" strike="noStrike">
              <a:latin typeface="Arial"/>
            </a:endParaRPr>
          </a:p>
          <a:p>
            <a:pPr marL="228600" indent="-2206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1"/>
          <p:cNvGrpSpPr/>
          <p:nvPr/>
        </p:nvGrpSpPr>
        <p:grpSpPr>
          <a:xfrm>
            <a:off x="797040" y="-1795320"/>
            <a:ext cx="7182000" cy="7182000"/>
            <a:chOff x="797040" y="-1795320"/>
            <a:chExt cx="7182000" cy="7182000"/>
          </a:xfrm>
        </p:grpSpPr>
        <p:sp>
          <p:nvSpPr>
            <p:cNvPr id="354" name="CustomShape 2"/>
            <p:cNvSpPr/>
            <p:nvPr/>
          </p:nvSpPr>
          <p:spPr>
            <a:xfrm>
              <a:off x="1716120" y="-811800"/>
              <a:ext cx="5343840" cy="5343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3"/>
            <p:cNvSpPr/>
            <p:nvPr/>
          </p:nvSpPr>
          <p:spPr>
            <a:xfrm>
              <a:off x="7307280" y="3276720"/>
              <a:ext cx="416160" cy="416160"/>
            </a:xfrm>
            <a:prstGeom prst="ellipse">
              <a:avLst/>
            </a:prstGeom>
            <a:gradFill rotWithShape="0">
              <a:gsLst>
                <a:gs pos="0">
                  <a:srgbClr val="008bd0"/>
                </a:gs>
                <a:gs pos="100000">
                  <a:srgbClr val="03b2f2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CustomShape 4"/>
            <p:cNvSpPr/>
            <p:nvPr/>
          </p:nvSpPr>
          <p:spPr>
            <a:xfrm>
              <a:off x="2181240" y="1441080"/>
              <a:ext cx="4393080" cy="1910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6000" spc="239" strike="noStrike">
                  <a:solidFill>
                    <a:srgbClr val="21c0d7"/>
                  </a:solidFill>
                  <a:latin typeface="Arial"/>
                  <a:ea typeface="Microsoft YaHei"/>
                </a:rPr>
                <a:t>THANK YOU!</a:t>
              </a:r>
              <a:endParaRPr b="0" lang="en-US" sz="6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6000" spc="239" strike="noStrike">
                  <a:solidFill>
                    <a:srgbClr val="21c0d7"/>
                  </a:solidFill>
                  <a:latin typeface="Arial"/>
                  <a:ea typeface="Microsoft YaHei"/>
                </a:rPr>
                <a:t>Q&amp;A</a:t>
              </a:r>
              <a:endParaRPr b="0" lang="en-US" sz="6000" spc="-1" strike="noStrike">
                <a:latin typeface="Arial"/>
              </a:endParaRPr>
            </a:p>
          </p:txBody>
        </p:sp>
        <p:sp>
          <p:nvSpPr>
            <p:cNvPr id="357" name="CustomShape 5"/>
            <p:cNvSpPr/>
            <p:nvPr/>
          </p:nvSpPr>
          <p:spPr>
            <a:xfrm>
              <a:off x="2283840" y="4597560"/>
              <a:ext cx="731520" cy="731520"/>
            </a:xfrm>
            <a:prstGeom prst="donut">
              <a:avLst>
                <a:gd name="adj" fmla="val 25000"/>
              </a:avLst>
            </a:prstGeom>
            <a:solidFill>
              <a:schemeClr val="bg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6"/>
            <p:cNvSpPr/>
            <p:nvPr/>
          </p:nvSpPr>
          <p:spPr>
            <a:xfrm>
              <a:off x="797040" y="-1795320"/>
              <a:ext cx="7182000" cy="7182000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5d2e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449000" y="2065680"/>
            <a:ext cx="8576280" cy="39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1.2019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雪浪工业数据智能挑战赛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Microsoft YaHei"/>
              </a:rPr>
              <a:t>Top1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2.2019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智创工程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AI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挑战赛暨人工智能与轨道安全数据竞赛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Microsoft YaHei"/>
              </a:rPr>
              <a:t>Top1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3.2018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平安产险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数据建模大赛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驾驶行为预测驾驶风险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Microsoft YaHei"/>
              </a:rPr>
              <a:t>Top2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4.2018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卓尔智联研究院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-Z-HACK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算法创新大赛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农贸市场的价格预测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Microsoft YaHei"/>
              </a:rPr>
              <a:t>Top2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5.2018 CCF BDCI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大数据与计算智能大赛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基金相关性预测 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Microsoft YaHei"/>
              </a:rPr>
              <a:t>Top3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6.2018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工业大数据创新竞赛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Microsoft YaHei"/>
              </a:rPr>
              <a:t>Top3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7.2018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创客中国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国家电投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基于大数据的汽轮机瞬态应力分析与预测 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Microsoft YaHei"/>
              </a:rPr>
              <a:t>Top3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48" name="Group 2"/>
          <p:cNvGrpSpPr/>
          <p:nvPr/>
        </p:nvGrpSpPr>
        <p:grpSpPr>
          <a:xfrm>
            <a:off x="830520" y="1048320"/>
            <a:ext cx="4425480" cy="449280"/>
            <a:chOff x="830520" y="1048320"/>
            <a:chExt cx="4425480" cy="449280"/>
          </a:xfrm>
        </p:grpSpPr>
        <p:sp>
          <p:nvSpPr>
            <p:cNvPr id="49" name="Line 3"/>
            <p:cNvSpPr/>
            <p:nvPr/>
          </p:nvSpPr>
          <p:spPr>
            <a:xfrm>
              <a:off x="843480" y="1048320"/>
              <a:ext cx="360" cy="406440"/>
            </a:xfrm>
            <a:prstGeom prst="line">
              <a:avLst/>
            </a:prstGeom>
            <a:ln w="25560">
              <a:solidFill>
                <a:srgbClr val="03b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4"/>
            <p:cNvSpPr/>
            <p:nvPr/>
          </p:nvSpPr>
          <p:spPr>
            <a:xfrm>
              <a:off x="830520" y="1049040"/>
              <a:ext cx="4425480" cy="4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团队经历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44200" y="2232360"/>
            <a:ext cx="10581120" cy="19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22Arial"/>
                <a:ea typeface="Microsoft YaHei"/>
              </a:rPr>
              <a:t>对婴儿来说，啼哭声是一种通讯的方式，也是一种生物报警器，向外界传达着婴儿生理和心理的需求。基于啼哭声声波携带的信息，婴儿的身体状况才能被确定，疾病才能被检测出来。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22Arial"/>
                <a:ea typeface="Microsoft YaHei"/>
              </a:rPr>
              <a:t>婴儿啼哭声识别挑战赛旨在判别婴儿啼哭声所传递的信息。</a:t>
            </a:r>
            <a:endParaRPr b="0" lang="en-US" sz="2600" spc="-1" strike="noStrike">
              <a:latin typeface="Arial"/>
            </a:endParaRPr>
          </a:p>
        </p:txBody>
      </p:sp>
      <p:grpSp>
        <p:nvGrpSpPr>
          <p:cNvPr id="52" name="Group 2"/>
          <p:cNvGrpSpPr/>
          <p:nvPr/>
        </p:nvGrpSpPr>
        <p:grpSpPr>
          <a:xfrm>
            <a:off x="830520" y="1048320"/>
            <a:ext cx="4425480" cy="449280"/>
            <a:chOff x="830520" y="1048320"/>
            <a:chExt cx="4425480" cy="449280"/>
          </a:xfrm>
        </p:grpSpPr>
        <p:sp>
          <p:nvSpPr>
            <p:cNvPr id="53" name="Line 3"/>
            <p:cNvSpPr/>
            <p:nvPr/>
          </p:nvSpPr>
          <p:spPr>
            <a:xfrm>
              <a:off x="843480" y="1048320"/>
              <a:ext cx="360" cy="406440"/>
            </a:xfrm>
            <a:prstGeom prst="line">
              <a:avLst/>
            </a:prstGeom>
            <a:ln w="25560">
              <a:solidFill>
                <a:srgbClr val="03b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CustomShape 4"/>
            <p:cNvSpPr/>
            <p:nvPr/>
          </p:nvSpPr>
          <p:spPr>
            <a:xfrm>
              <a:off x="830520" y="1049040"/>
              <a:ext cx="4425480" cy="4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赛题背景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/>
          <p:nvPr/>
        </p:nvGrpSpPr>
        <p:grpSpPr>
          <a:xfrm>
            <a:off x="830520" y="1048320"/>
            <a:ext cx="8671680" cy="449280"/>
            <a:chOff x="830520" y="1048320"/>
            <a:chExt cx="8671680" cy="449280"/>
          </a:xfrm>
        </p:grpSpPr>
        <p:sp>
          <p:nvSpPr>
            <p:cNvPr id="56" name="Line 2"/>
            <p:cNvSpPr/>
            <p:nvPr/>
          </p:nvSpPr>
          <p:spPr>
            <a:xfrm>
              <a:off x="856440" y="1048320"/>
              <a:ext cx="720" cy="406440"/>
            </a:xfrm>
            <a:prstGeom prst="line">
              <a:avLst/>
            </a:prstGeom>
            <a:ln w="25560">
              <a:solidFill>
                <a:srgbClr val="03b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3"/>
            <p:cNvSpPr/>
            <p:nvPr/>
          </p:nvSpPr>
          <p:spPr>
            <a:xfrm>
              <a:off x="830520" y="1049040"/>
              <a:ext cx="8671680" cy="4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数据探索</a:t>
              </a: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EDA (Exploratory Data Analysis)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58" name="CustomShape 4"/>
          <p:cNvSpPr/>
          <p:nvPr/>
        </p:nvSpPr>
        <p:spPr>
          <a:xfrm>
            <a:off x="830520" y="2119680"/>
            <a:ext cx="10965240" cy="16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bcc"/>
                </a:solidFill>
                <a:latin typeface="Arial"/>
                <a:ea typeface="DejaVu Sans"/>
              </a:rPr>
              <a:t>音频文件个数 </a:t>
            </a:r>
            <a:r>
              <a:rPr b="0" lang="en-US" sz="1800" spc="-1" strike="noStrike">
                <a:solidFill>
                  <a:srgbClr val="fffbcc"/>
                </a:solidFill>
                <a:latin typeface="Arial"/>
                <a:ea typeface="DejaVu Sans"/>
              </a:rPr>
              <a:t>train(30294) test(7524)</a:t>
            </a:r>
            <a:r>
              <a:rPr b="0" lang="en-US" sz="1800" spc="-1" strike="noStrike">
                <a:solidFill>
                  <a:srgbClr val="fffbcc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bcc"/>
                </a:solidFill>
                <a:latin typeface="Arial"/>
                <a:ea typeface="DejaVu Sans"/>
              </a:rPr>
              <a:t>train(30294): awake(5280), diaper(4422), hug(5280), hungry(5280), sleepy(4752), uncomfortable(5280)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bcc"/>
                </a:solidFill>
                <a:latin typeface="Arial"/>
                <a:ea typeface="DejaVu Sans"/>
              </a:rPr>
              <a:t>音频文件采样率 </a:t>
            </a:r>
            <a:r>
              <a:rPr b="0" lang="en-US" sz="1800" spc="-1" strike="noStrike">
                <a:solidFill>
                  <a:srgbClr val="fffbcc"/>
                </a:solidFill>
                <a:latin typeface="Arial"/>
                <a:ea typeface="DejaVu Sans"/>
              </a:rPr>
              <a:t>Sampling Rate: </a:t>
            </a:r>
            <a:r>
              <a:rPr b="0" lang="en-US" sz="1800" spc="-1" strike="noStrike">
                <a:solidFill>
                  <a:srgbClr val="fffbcc"/>
                </a:solidFill>
                <a:latin typeface="Arial"/>
                <a:ea typeface="DejaVu Sans"/>
              </a:rPr>
              <a:t>大多数 </a:t>
            </a:r>
            <a:r>
              <a:rPr b="0" lang="en-US" sz="1800" spc="-1" strike="noStrike">
                <a:solidFill>
                  <a:srgbClr val="fffbcc"/>
                </a:solidFill>
                <a:latin typeface="Arial"/>
                <a:ea typeface="DejaVu Sans"/>
              </a:rPr>
              <a:t>16000 Hz,  </a:t>
            </a:r>
            <a:r>
              <a:rPr b="0" lang="en-US" sz="1800" spc="-1" strike="noStrike">
                <a:solidFill>
                  <a:srgbClr val="fffbcc"/>
                </a:solidFill>
                <a:latin typeface="Arial"/>
                <a:ea typeface="DejaVu Sans"/>
              </a:rPr>
              <a:t>部分 </a:t>
            </a:r>
            <a:r>
              <a:rPr b="0" lang="en-US" sz="1800" spc="-1" strike="noStrike">
                <a:solidFill>
                  <a:srgbClr val="fffbcc"/>
                </a:solidFill>
                <a:latin typeface="Arial"/>
                <a:ea typeface="DejaVu Sans"/>
              </a:rPr>
              <a:t>44100 Hz, </a:t>
            </a:r>
            <a:r>
              <a:rPr b="0" lang="en-US" sz="1800" spc="-1" strike="noStrike">
                <a:solidFill>
                  <a:srgbClr val="fffbcc"/>
                </a:solidFill>
                <a:latin typeface="Arial"/>
                <a:ea typeface="DejaVu Sans"/>
              </a:rPr>
              <a:t>少部分 </a:t>
            </a:r>
            <a:r>
              <a:rPr b="0" lang="en-US" sz="1800" spc="-1" strike="noStrike">
                <a:solidFill>
                  <a:srgbClr val="fffbcc"/>
                </a:solidFill>
                <a:latin typeface="Arial"/>
                <a:ea typeface="DejaVu Sans"/>
              </a:rPr>
              <a:t>1600 Hz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bcc"/>
                </a:solidFill>
                <a:latin typeface="Arial"/>
                <a:ea typeface="DejaVu Sans"/>
              </a:rPr>
              <a:t>模型采用</a:t>
            </a:r>
            <a:r>
              <a:rPr b="0" lang="en-US" sz="1800" spc="-1" strike="noStrike">
                <a:solidFill>
                  <a:srgbClr val="fffbcc"/>
                </a:solidFill>
                <a:latin typeface="Arial"/>
                <a:ea typeface="DejaVu Sans"/>
              </a:rPr>
              <a:t>: 16000 Hz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9" name="图片 58" descr=""/>
          <p:cNvPicPr/>
          <p:nvPr/>
        </p:nvPicPr>
        <p:blipFill>
          <a:blip r:embed="rId1"/>
          <a:stretch/>
        </p:blipFill>
        <p:spPr>
          <a:xfrm>
            <a:off x="3192480" y="3975480"/>
            <a:ext cx="5059440" cy="258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830520" y="1048320"/>
            <a:ext cx="4425480" cy="449280"/>
            <a:chOff x="830520" y="1048320"/>
            <a:chExt cx="4425480" cy="449280"/>
          </a:xfrm>
        </p:grpSpPr>
        <p:sp>
          <p:nvSpPr>
            <p:cNvPr id="61" name="Line 2"/>
            <p:cNvSpPr/>
            <p:nvPr/>
          </p:nvSpPr>
          <p:spPr>
            <a:xfrm>
              <a:off x="843480" y="1048320"/>
              <a:ext cx="360" cy="406440"/>
            </a:xfrm>
            <a:prstGeom prst="line">
              <a:avLst/>
            </a:prstGeom>
            <a:ln w="25560">
              <a:solidFill>
                <a:srgbClr val="03b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3"/>
            <p:cNvSpPr/>
            <p:nvPr/>
          </p:nvSpPr>
          <p:spPr>
            <a:xfrm>
              <a:off x="830520" y="1049040"/>
              <a:ext cx="4425480" cy="4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基本思路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63" name="CustomShape 4"/>
          <p:cNvSpPr/>
          <p:nvPr/>
        </p:nvSpPr>
        <p:spPr>
          <a:xfrm>
            <a:off x="7578720" y="2421000"/>
            <a:ext cx="1091880" cy="5328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xgboost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170640" y="2939040"/>
            <a:ext cx="1311840" cy="97164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原始数据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 rot="20109000">
            <a:off x="3516120" y="2943360"/>
            <a:ext cx="764280" cy="28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7"/>
          <p:cNvSpPr/>
          <p:nvPr/>
        </p:nvSpPr>
        <p:spPr>
          <a:xfrm rot="1195800">
            <a:off x="3506040" y="3679200"/>
            <a:ext cx="790560" cy="26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8"/>
          <p:cNvSpPr/>
          <p:nvPr/>
        </p:nvSpPr>
        <p:spPr>
          <a:xfrm>
            <a:off x="6571800" y="2553840"/>
            <a:ext cx="842400" cy="28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9"/>
          <p:cNvSpPr/>
          <p:nvPr/>
        </p:nvSpPr>
        <p:spPr>
          <a:xfrm>
            <a:off x="2051280" y="2939040"/>
            <a:ext cx="1373760" cy="9669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数据预处理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CustomShape 10"/>
          <p:cNvSpPr/>
          <p:nvPr/>
        </p:nvSpPr>
        <p:spPr>
          <a:xfrm>
            <a:off x="4374360" y="2339640"/>
            <a:ext cx="2119680" cy="7257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划窗提取统计特征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11"/>
          <p:cNvSpPr/>
          <p:nvPr/>
        </p:nvSpPr>
        <p:spPr>
          <a:xfrm>
            <a:off x="4399560" y="3694680"/>
            <a:ext cx="2119680" cy="810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划窗提取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melspectrogram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特征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12"/>
          <p:cNvSpPr/>
          <p:nvPr/>
        </p:nvSpPr>
        <p:spPr>
          <a:xfrm>
            <a:off x="6571800" y="3929400"/>
            <a:ext cx="842400" cy="28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13"/>
          <p:cNvSpPr/>
          <p:nvPr/>
        </p:nvSpPr>
        <p:spPr>
          <a:xfrm>
            <a:off x="7578720" y="3806280"/>
            <a:ext cx="1091880" cy="5328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resnet34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14"/>
          <p:cNvSpPr/>
          <p:nvPr/>
        </p:nvSpPr>
        <p:spPr>
          <a:xfrm>
            <a:off x="1517040" y="3279600"/>
            <a:ext cx="466920" cy="28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15"/>
          <p:cNvSpPr/>
          <p:nvPr/>
        </p:nvSpPr>
        <p:spPr>
          <a:xfrm>
            <a:off x="8730720" y="2553840"/>
            <a:ext cx="842400" cy="28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6"/>
          <p:cNvSpPr/>
          <p:nvPr/>
        </p:nvSpPr>
        <p:spPr>
          <a:xfrm>
            <a:off x="9634320" y="2438280"/>
            <a:ext cx="1091880" cy="5328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sub1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17"/>
          <p:cNvSpPr/>
          <p:nvPr/>
        </p:nvSpPr>
        <p:spPr>
          <a:xfrm>
            <a:off x="9634320" y="3839400"/>
            <a:ext cx="1091880" cy="5328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sub2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18"/>
          <p:cNvSpPr/>
          <p:nvPr/>
        </p:nvSpPr>
        <p:spPr>
          <a:xfrm>
            <a:off x="8730720" y="3944880"/>
            <a:ext cx="842400" cy="28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19"/>
          <p:cNvSpPr/>
          <p:nvPr/>
        </p:nvSpPr>
        <p:spPr>
          <a:xfrm rot="1195800">
            <a:off x="10753200" y="2671560"/>
            <a:ext cx="790560" cy="26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0"/>
          <p:cNvSpPr/>
          <p:nvPr/>
        </p:nvSpPr>
        <p:spPr>
          <a:xfrm rot="20109000">
            <a:off x="10754280" y="3853800"/>
            <a:ext cx="764280" cy="28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1"/>
          <p:cNvSpPr/>
          <p:nvPr/>
        </p:nvSpPr>
        <p:spPr>
          <a:xfrm>
            <a:off x="11304000" y="3151080"/>
            <a:ext cx="814680" cy="5328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sub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1"/>
          <p:cNvGrpSpPr/>
          <p:nvPr/>
        </p:nvGrpSpPr>
        <p:grpSpPr>
          <a:xfrm>
            <a:off x="830520" y="1048320"/>
            <a:ext cx="4425480" cy="449280"/>
            <a:chOff x="830520" y="1048320"/>
            <a:chExt cx="4425480" cy="449280"/>
          </a:xfrm>
        </p:grpSpPr>
        <p:sp>
          <p:nvSpPr>
            <p:cNvPr id="82" name="Line 2"/>
            <p:cNvSpPr/>
            <p:nvPr/>
          </p:nvSpPr>
          <p:spPr>
            <a:xfrm>
              <a:off x="843480" y="1048320"/>
              <a:ext cx="360" cy="406440"/>
            </a:xfrm>
            <a:prstGeom prst="line">
              <a:avLst/>
            </a:prstGeom>
            <a:ln w="25560">
              <a:solidFill>
                <a:srgbClr val="03b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CustomShape 3"/>
            <p:cNvSpPr/>
            <p:nvPr/>
          </p:nvSpPr>
          <p:spPr>
            <a:xfrm>
              <a:off x="830520" y="1049040"/>
              <a:ext cx="4425480" cy="4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数据预处理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84" name="CustomShape 4"/>
          <p:cNvSpPr/>
          <p:nvPr/>
        </p:nvSpPr>
        <p:spPr>
          <a:xfrm>
            <a:off x="741960" y="1645920"/>
            <a:ext cx="10868760" cy="23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1. Harmonic-Percussive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Source Separation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2. Noise Reduce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076720" y="1280160"/>
            <a:ext cx="6444000" cy="42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1"/>
          <p:cNvGrpSpPr/>
          <p:nvPr/>
        </p:nvGrpSpPr>
        <p:grpSpPr>
          <a:xfrm>
            <a:off x="842400" y="1011960"/>
            <a:ext cx="4843440" cy="448560"/>
            <a:chOff x="842400" y="1011960"/>
            <a:chExt cx="4843440" cy="448560"/>
          </a:xfrm>
        </p:grpSpPr>
        <p:sp>
          <p:nvSpPr>
            <p:cNvPr id="87" name="Line 2"/>
            <p:cNvSpPr/>
            <p:nvPr/>
          </p:nvSpPr>
          <p:spPr>
            <a:xfrm>
              <a:off x="842400" y="1048320"/>
              <a:ext cx="360" cy="406440"/>
            </a:xfrm>
            <a:prstGeom prst="line">
              <a:avLst/>
            </a:prstGeom>
            <a:ln w="25560">
              <a:solidFill>
                <a:srgbClr val="03b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3"/>
            <p:cNvSpPr/>
            <p:nvPr/>
          </p:nvSpPr>
          <p:spPr>
            <a:xfrm>
              <a:off x="917280" y="1011960"/>
              <a:ext cx="4425480" cy="4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特征工程</a:t>
              </a: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9" name="CustomShape 4"/>
            <p:cNvSpPr/>
            <p:nvPr/>
          </p:nvSpPr>
          <p:spPr>
            <a:xfrm>
              <a:off x="3047040" y="1058040"/>
              <a:ext cx="2638800" cy="398160"/>
            </a:xfrm>
            <a:prstGeom prst="rect">
              <a:avLst/>
            </a:prstGeom>
            <a:gradFill rotWithShape="0">
              <a:gsLst>
                <a:gs pos="0">
                  <a:srgbClr val="03b2f2"/>
                </a:gs>
                <a:gs pos="100000">
                  <a:srgbClr val="03b2f2">
                    <a:alpha val="0"/>
                  </a:srgbClr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滑窗构建统计特征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90" name="Group 5"/>
          <p:cNvGrpSpPr/>
          <p:nvPr/>
        </p:nvGrpSpPr>
        <p:grpSpPr>
          <a:xfrm>
            <a:off x="1146600" y="4994640"/>
            <a:ext cx="10387440" cy="529560"/>
            <a:chOff x="1146600" y="4994640"/>
            <a:chExt cx="10387440" cy="529560"/>
          </a:xfrm>
        </p:grpSpPr>
        <p:sp>
          <p:nvSpPr>
            <p:cNvPr id="91" name="CustomShape 6"/>
            <p:cNvSpPr/>
            <p:nvPr/>
          </p:nvSpPr>
          <p:spPr>
            <a:xfrm>
              <a:off x="122004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7"/>
            <p:cNvSpPr/>
            <p:nvPr/>
          </p:nvSpPr>
          <p:spPr>
            <a:xfrm>
              <a:off x="137376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8"/>
            <p:cNvSpPr/>
            <p:nvPr/>
          </p:nvSpPr>
          <p:spPr>
            <a:xfrm>
              <a:off x="152748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CustomShape 9"/>
            <p:cNvSpPr/>
            <p:nvPr/>
          </p:nvSpPr>
          <p:spPr>
            <a:xfrm>
              <a:off x="214596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10"/>
            <p:cNvSpPr/>
            <p:nvPr/>
          </p:nvSpPr>
          <p:spPr>
            <a:xfrm>
              <a:off x="168120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CustomShape 11"/>
            <p:cNvSpPr/>
            <p:nvPr/>
          </p:nvSpPr>
          <p:spPr>
            <a:xfrm>
              <a:off x="229572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CustomShape 12"/>
            <p:cNvSpPr/>
            <p:nvPr/>
          </p:nvSpPr>
          <p:spPr>
            <a:xfrm>
              <a:off x="260316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CustomShape 13"/>
            <p:cNvSpPr/>
            <p:nvPr/>
          </p:nvSpPr>
          <p:spPr>
            <a:xfrm>
              <a:off x="198864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14"/>
            <p:cNvSpPr/>
            <p:nvPr/>
          </p:nvSpPr>
          <p:spPr>
            <a:xfrm>
              <a:off x="244944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15"/>
            <p:cNvSpPr/>
            <p:nvPr/>
          </p:nvSpPr>
          <p:spPr>
            <a:xfrm>
              <a:off x="275688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16"/>
            <p:cNvSpPr/>
            <p:nvPr/>
          </p:nvSpPr>
          <p:spPr>
            <a:xfrm>
              <a:off x="291060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CustomShape 17"/>
            <p:cNvSpPr/>
            <p:nvPr/>
          </p:nvSpPr>
          <p:spPr>
            <a:xfrm>
              <a:off x="306432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CustomShape 18"/>
            <p:cNvSpPr/>
            <p:nvPr/>
          </p:nvSpPr>
          <p:spPr>
            <a:xfrm>
              <a:off x="321804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19"/>
            <p:cNvSpPr/>
            <p:nvPr/>
          </p:nvSpPr>
          <p:spPr>
            <a:xfrm>
              <a:off x="337176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20"/>
            <p:cNvSpPr/>
            <p:nvPr/>
          </p:nvSpPr>
          <p:spPr>
            <a:xfrm>
              <a:off x="352548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21"/>
            <p:cNvSpPr/>
            <p:nvPr/>
          </p:nvSpPr>
          <p:spPr>
            <a:xfrm>
              <a:off x="367920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CustomShape 22"/>
            <p:cNvSpPr/>
            <p:nvPr/>
          </p:nvSpPr>
          <p:spPr>
            <a:xfrm>
              <a:off x="383292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23"/>
            <p:cNvSpPr/>
            <p:nvPr/>
          </p:nvSpPr>
          <p:spPr>
            <a:xfrm>
              <a:off x="398664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24"/>
            <p:cNvSpPr/>
            <p:nvPr/>
          </p:nvSpPr>
          <p:spPr>
            <a:xfrm>
              <a:off x="414036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CustomShape 25"/>
            <p:cNvSpPr/>
            <p:nvPr/>
          </p:nvSpPr>
          <p:spPr>
            <a:xfrm>
              <a:off x="429408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CustomShape 26"/>
            <p:cNvSpPr/>
            <p:nvPr/>
          </p:nvSpPr>
          <p:spPr>
            <a:xfrm>
              <a:off x="444744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ustomShape 27"/>
            <p:cNvSpPr/>
            <p:nvPr/>
          </p:nvSpPr>
          <p:spPr>
            <a:xfrm>
              <a:off x="460116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28"/>
            <p:cNvSpPr/>
            <p:nvPr/>
          </p:nvSpPr>
          <p:spPr>
            <a:xfrm>
              <a:off x="490860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29"/>
            <p:cNvSpPr/>
            <p:nvPr/>
          </p:nvSpPr>
          <p:spPr>
            <a:xfrm>
              <a:off x="475488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30"/>
            <p:cNvSpPr/>
            <p:nvPr/>
          </p:nvSpPr>
          <p:spPr>
            <a:xfrm>
              <a:off x="536976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CustomShape 31"/>
            <p:cNvSpPr/>
            <p:nvPr/>
          </p:nvSpPr>
          <p:spPr>
            <a:xfrm>
              <a:off x="567720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CustomShape 32"/>
            <p:cNvSpPr/>
            <p:nvPr/>
          </p:nvSpPr>
          <p:spPr>
            <a:xfrm>
              <a:off x="521604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ustomShape 33"/>
            <p:cNvSpPr/>
            <p:nvPr/>
          </p:nvSpPr>
          <p:spPr>
            <a:xfrm>
              <a:off x="506232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CustomShape 34"/>
            <p:cNvSpPr/>
            <p:nvPr/>
          </p:nvSpPr>
          <p:spPr>
            <a:xfrm>
              <a:off x="552348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CustomShape 35"/>
            <p:cNvSpPr/>
            <p:nvPr/>
          </p:nvSpPr>
          <p:spPr>
            <a:xfrm>
              <a:off x="583092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36"/>
            <p:cNvSpPr/>
            <p:nvPr/>
          </p:nvSpPr>
          <p:spPr>
            <a:xfrm>
              <a:off x="598464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37"/>
            <p:cNvSpPr/>
            <p:nvPr/>
          </p:nvSpPr>
          <p:spPr>
            <a:xfrm>
              <a:off x="613836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38"/>
            <p:cNvSpPr/>
            <p:nvPr/>
          </p:nvSpPr>
          <p:spPr>
            <a:xfrm>
              <a:off x="629208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CustomShape 39"/>
            <p:cNvSpPr/>
            <p:nvPr/>
          </p:nvSpPr>
          <p:spPr>
            <a:xfrm>
              <a:off x="644544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40"/>
            <p:cNvSpPr/>
            <p:nvPr/>
          </p:nvSpPr>
          <p:spPr>
            <a:xfrm>
              <a:off x="659916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41"/>
            <p:cNvSpPr/>
            <p:nvPr/>
          </p:nvSpPr>
          <p:spPr>
            <a:xfrm>
              <a:off x="675288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42"/>
            <p:cNvSpPr/>
            <p:nvPr/>
          </p:nvSpPr>
          <p:spPr>
            <a:xfrm>
              <a:off x="690660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43"/>
            <p:cNvSpPr/>
            <p:nvPr/>
          </p:nvSpPr>
          <p:spPr>
            <a:xfrm>
              <a:off x="706032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4"/>
            <p:cNvSpPr/>
            <p:nvPr/>
          </p:nvSpPr>
          <p:spPr>
            <a:xfrm>
              <a:off x="721404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45"/>
            <p:cNvSpPr/>
            <p:nvPr/>
          </p:nvSpPr>
          <p:spPr>
            <a:xfrm>
              <a:off x="1146600" y="4994640"/>
              <a:ext cx="824400" cy="529560"/>
            </a:xfrm>
            <a:prstGeom prst="rect">
              <a:avLst/>
            </a:prstGeom>
            <a:noFill/>
            <a:ln w="1908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46"/>
            <p:cNvSpPr/>
            <p:nvPr/>
          </p:nvSpPr>
          <p:spPr>
            <a:xfrm>
              <a:off x="7664040" y="5087520"/>
              <a:ext cx="3870000" cy="35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滑窗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3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：窗口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5s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2" name="CustomShape 47"/>
            <p:cNvSpPr/>
            <p:nvPr/>
          </p:nvSpPr>
          <p:spPr>
            <a:xfrm>
              <a:off x="7389000" y="5103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3" name="Group 48"/>
          <p:cNvGrpSpPr/>
          <p:nvPr/>
        </p:nvGrpSpPr>
        <p:grpSpPr>
          <a:xfrm>
            <a:off x="1146600" y="5832000"/>
            <a:ext cx="10387440" cy="529560"/>
            <a:chOff x="1146600" y="5832000"/>
            <a:chExt cx="10387440" cy="529560"/>
          </a:xfrm>
        </p:grpSpPr>
        <p:sp>
          <p:nvSpPr>
            <p:cNvPr id="134" name="CustomShape 49"/>
            <p:cNvSpPr/>
            <p:nvPr/>
          </p:nvSpPr>
          <p:spPr>
            <a:xfrm>
              <a:off x="122004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50"/>
            <p:cNvSpPr/>
            <p:nvPr/>
          </p:nvSpPr>
          <p:spPr>
            <a:xfrm>
              <a:off x="137376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51"/>
            <p:cNvSpPr/>
            <p:nvPr/>
          </p:nvSpPr>
          <p:spPr>
            <a:xfrm>
              <a:off x="152748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52"/>
            <p:cNvSpPr/>
            <p:nvPr/>
          </p:nvSpPr>
          <p:spPr>
            <a:xfrm>
              <a:off x="183492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53"/>
            <p:cNvSpPr/>
            <p:nvPr/>
          </p:nvSpPr>
          <p:spPr>
            <a:xfrm>
              <a:off x="168120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CustomShape 54"/>
            <p:cNvSpPr/>
            <p:nvPr/>
          </p:nvSpPr>
          <p:spPr>
            <a:xfrm>
              <a:off x="229572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CustomShape 55"/>
            <p:cNvSpPr/>
            <p:nvPr/>
          </p:nvSpPr>
          <p:spPr>
            <a:xfrm>
              <a:off x="2603160" y="5940360"/>
              <a:ext cx="100080" cy="312480"/>
            </a:xfrm>
            <a:prstGeom prst="rect">
              <a:avLst/>
            </a:prstGeom>
            <a:solidFill>
              <a:srgbClr val="ffff0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56"/>
            <p:cNvSpPr/>
            <p:nvPr/>
          </p:nvSpPr>
          <p:spPr>
            <a:xfrm>
              <a:off x="214236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CustomShape 57"/>
            <p:cNvSpPr/>
            <p:nvPr/>
          </p:nvSpPr>
          <p:spPr>
            <a:xfrm>
              <a:off x="198864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58"/>
            <p:cNvSpPr/>
            <p:nvPr/>
          </p:nvSpPr>
          <p:spPr>
            <a:xfrm>
              <a:off x="244944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59"/>
            <p:cNvSpPr/>
            <p:nvPr/>
          </p:nvSpPr>
          <p:spPr>
            <a:xfrm>
              <a:off x="275688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60"/>
            <p:cNvSpPr/>
            <p:nvPr/>
          </p:nvSpPr>
          <p:spPr>
            <a:xfrm>
              <a:off x="291060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61"/>
            <p:cNvSpPr/>
            <p:nvPr/>
          </p:nvSpPr>
          <p:spPr>
            <a:xfrm>
              <a:off x="306432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62"/>
            <p:cNvSpPr/>
            <p:nvPr/>
          </p:nvSpPr>
          <p:spPr>
            <a:xfrm>
              <a:off x="321804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63"/>
            <p:cNvSpPr/>
            <p:nvPr/>
          </p:nvSpPr>
          <p:spPr>
            <a:xfrm>
              <a:off x="337176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64"/>
            <p:cNvSpPr/>
            <p:nvPr/>
          </p:nvSpPr>
          <p:spPr>
            <a:xfrm>
              <a:off x="352548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65"/>
            <p:cNvSpPr/>
            <p:nvPr/>
          </p:nvSpPr>
          <p:spPr>
            <a:xfrm>
              <a:off x="367920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66"/>
            <p:cNvSpPr/>
            <p:nvPr/>
          </p:nvSpPr>
          <p:spPr>
            <a:xfrm>
              <a:off x="383292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67"/>
            <p:cNvSpPr/>
            <p:nvPr/>
          </p:nvSpPr>
          <p:spPr>
            <a:xfrm>
              <a:off x="398664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68"/>
            <p:cNvSpPr/>
            <p:nvPr/>
          </p:nvSpPr>
          <p:spPr>
            <a:xfrm>
              <a:off x="414036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69"/>
            <p:cNvSpPr/>
            <p:nvPr/>
          </p:nvSpPr>
          <p:spPr>
            <a:xfrm>
              <a:off x="429408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70"/>
            <p:cNvSpPr/>
            <p:nvPr/>
          </p:nvSpPr>
          <p:spPr>
            <a:xfrm>
              <a:off x="444744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71"/>
            <p:cNvSpPr/>
            <p:nvPr/>
          </p:nvSpPr>
          <p:spPr>
            <a:xfrm>
              <a:off x="460116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72"/>
            <p:cNvSpPr/>
            <p:nvPr/>
          </p:nvSpPr>
          <p:spPr>
            <a:xfrm>
              <a:off x="490860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73"/>
            <p:cNvSpPr/>
            <p:nvPr/>
          </p:nvSpPr>
          <p:spPr>
            <a:xfrm>
              <a:off x="475488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74"/>
            <p:cNvSpPr/>
            <p:nvPr/>
          </p:nvSpPr>
          <p:spPr>
            <a:xfrm>
              <a:off x="536976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75"/>
            <p:cNvSpPr/>
            <p:nvPr/>
          </p:nvSpPr>
          <p:spPr>
            <a:xfrm>
              <a:off x="567720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76"/>
            <p:cNvSpPr/>
            <p:nvPr/>
          </p:nvSpPr>
          <p:spPr>
            <a:xfrm>
              <a:off x="521604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CustomShape 77"/>
            <p:cNvSpPr/>
            <p:nvPr/>
          </p:nvSpPr>
          <p:spPr>
            <a:xfrm>
              <a:off x="506232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78"/>
            <p:cNvSpPr/>
            <p:nvPr/>
          </p:nvSpPr>
          <p:spPr>
            <a:xfrm>
              <a:off x="552348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CustomShape 79"/>
            <p:cNvSpPr/>
            <p:nvPr/>
          </p:nvSpPr>
          <p:spPr>
            <a:xfrm>
              <a:off x="583092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CustomShape 80"/>
            <p:cNvSpPr/>
            <p:nvPr/>
          </p:nvSpPr>
          <p:spPr>
            <a:xfrm>
              <a:off x="598464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81"/>
            <p:cNvSpPr/>
            <p:nvPr/>
          </p:nvSpPr>
          <p:spPr>
            <a:xfrm>
              <a:off x="613836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CustomShape 82"/>
            <p:cNvSpPr/>
            <p:nvPr/>
          </p:nvSpPr>
          <p:spPr>
            <a:xfrm>
              <a:off x="629208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CustomShape 83"/>
            <p:cNvSpPr/>
            <p:nvPr/>
          </p:nvSpPr>
          <p:spPr>
            <a:xfrm>
              <a:off x="644544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84"/>
            <p:cNvSpPr/>
            <p:nvPr/>
          </p:nvSpPr>
          <p:spPr>
            <a:xfrm>
              <a:off x="659916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CustomShape 85"/>
            <p:cNvSpPr/>
            <p:nvPr/>
          </p:nvSpPr>
          <p:spPr>
            <a:xfrm>
              <a:off x="675288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86"/>
            <p:cNvSpPr/>
            <p:nvPr/>
          </p:nvSpPr>
          <p:spPr>
            <a:xfrm>
              <a:off x="690660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87"/>
            <p:cNvSpPr/>
            <p:nvPr/>
          </p:nvSpPr>
          <p:spPr>
            <a:xfrm>
              <a:off x="706032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88"/>
            <p:cNvSpPr/>
            <p:nvPr/>
          </p:nvSpPr>
          <p:spPr>
            <a:xfrm>
              <a:off x="721404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CustomShape 89"/>
            <p:cNvSpPr/>
            <p:nvPr/>
          </p:nvSpPr>
          <p:spPr>
            <a:xfrm>
              <a:off x="1146600" y="5832000"/>
              <a:ext cx="1577160" cy="529560"/>
            </a:xfrm>
            <a:prstGeom prst="rect">
              <a:avLst/>
            </a:prstGeom>
            <a:noFill/>
            <a:ln w="1908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90"/>
            <p:cNvSpPr/>
            <p:nvPr/>
          </p:nvSpPr>
          <p:spPr>
            <a:xfrm>
              <a:off x="7664040" y="5924520"/>
              <a:ext cx="3870000" cy="35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滑窗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4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：窗口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10s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6" name="CustomShape 91"/>
            <p:cNvSpPr/>
            <p:nvPr/>
          </p:nvSpPr>
          <p:spPr>
            <a:xfrm>
              <a:off x="7389000" y="594036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7" name="Group 92"/>
          <p:cNvGrpSpPr/>
          <p:nvPr/>
        </p:nvGrpSpPr>
        <p:grpSpPr>
          <a:xfrm>
            <a:off x="1172880" y="3256200"/>
            <a:ext cx="9864720" cy="529560"/>
            <a:chOff x="1172880" y="3256200"/>
            <a:chExt cx="9864720" cy="529560"/>
          </a:xfrm>
        </p:grpSpPr>
        <p:sp>
          <p:nvSpPr>
            <p:cNvPr id="178" name="CustomShape 93"/>
            <p:cNvSpPr/>
            <p:nvPr/>
          </p:nvSpPr>
          <p:spPr>
            <a:xfrm>
              <a:off x="122004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94"/>
            <p:cNvSpPr/>
            <p:nvPr/>
          </p:nvSpPr>
          <p:spPr>
            <a:xfrm>
              <a:off x="1417320" y="3358800"/>
              <a:ext cx="56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CustomShape 95"/>
            <p:cNvSpPr/>
            <p:nvPr/>
          </p:nvSpPr>
          <p:spPr>
            <a:xfrm>
              <a:off x="1371600" y="3358800"/>
              <a:ext cx="37800" cy="312480"/>
            </a:xfrm>
            <a:prstGeom prst="rect">
              <a:avLst/>
            </a:prstGeom>
            <a:solidFill>
              <a:srgbClr val="ffff0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96"/>
            <p:cNvSpPr/>
            <p:nvPr/>
          </p:nvSpPr>
          <p:spPr>
            <a:xfrm>
              <a:off x="183492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CustomShape 97"/>
            <p:cNvSpPr/>
            <p:nvPr/>
          </p:nvSpPr>
          <p:spPr>
            <a:xfrm>
              <a:off x="168120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CustomShape 98"/>
            <p:cNvSpPr/>
            <p:nvPr/>
          </p:nvSpPr>
          <p:spPr>
            <a:xfrm>
              <a:off x="229572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CustomShape 99"/>
            <p:cNvSpPr/>
            <p:nvPr/>
          </p:nvSpPr>
          <p:spPr>
            <a:xfrm>
              <a:off x="260316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CustomShape 100"/>
            <p:cNvSpPr/>
            <p:nvPr/>
          </p:nvSpPr>
          <p:spPr>
            <a:xfrm>
              <a:off x="214236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101"/>
            <p:cNvSpPr/>
            <p:nvPr/>
          </p:nvSpPr>
          <p:spPr>
            <a:xfrm>
              <a:off x="198864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CustomShape 102"/>
            <p:cNvSpPr/>
            <p:nvPr/>
          </p:nvSpPr>
          <p:spPr>
            <a:xfrm>
              <a:off x="244944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CustomShape 103"/>
            <p:cNvSpPr/>
            <p:nvPr/>
          </p:nvSpPr>
          <p:spPr>
            <a:xfrm>
              <a:off x="275688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stomShape 104"/>
            <p:cNvSpPr/>
            <p:nvPr/>
          </p:nvSpPr>
          <p:spPr>
            <a:xfrm>
              <a:off x="291060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105"/>
            <p:cNvSpPr/>
            <p:nvPr/>
          </p:nvSpPr>
          <p:spPr>
            <a:xfrm>
              <a:off x="306432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ustomShape 106"/>
            <p:cNvSpPr/>
            <p:nvPr/>
          </p:nvSpPr>
          <p:spPr>
            <a:xfrm>
              <a:off x="321804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CustomShape 107"/>
            <p:cNvSpPr/>
            <p:nvPr/>
          </p:nvSpPr>
          <p:spPr>
            <a:xfrm>
              <a:off x="337176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CustomShape 108"/>
            <p:cNvSpPr/>
            <p:nvPr/>
          </p:nvSpPr>
          <p:spPr>
            <a:xfrm>
              <a:off x="352548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CustomShape 109"/>
            <p:cNvSpPr/>
            <p:nvPr/>
          </p:nvSpPr>
          <p:spPr>
            <a:xfrm>
              <a:off x="367920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110"/>
            <p:cNvSpPr/>
            <p:nvPr/>
          </p:nvSpPr>
          <p:spPr>
            <a:xfrm>
              <a:off x="383292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111"/>
            <p:cNvSpPr/>
            <p:nvPr/>
          </p:nvSpPr>
          <p:spPr>
            <a:xfrm>
              <a:off x="398664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112"/>
            <p:cNvSpPr/>
            <p:nvPr/>
          </p:nvSpPr>
          <p:spPr>
            <a:xfrm>
              <a:off x="414036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CustomShape 113"/>
            <p:cNvSpPr/>
            <p:nvPr/>
          </p:nvSpPr>
          <p:spPr>
            <a:xfrm>
              <a:off x="429408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114"/>
            <p:cNvSpPr/>
            <p:nvPr/>
          </p:nvSpPr>
          <p:spPr>
            <a:xfrm>
              <a:off x="444744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CustomShape 115"/>
            <p:cNvSpPr/>
            <p:nvPr/>
          </p:nvSpPr>
          <p:spPr>
            <a:xfrm>
              <a:off x="460116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CustomShape 116"/>
            <p:cNvSpPr/>
            <p:nvPr/>
          </p:nvSpPr>
          <p:spPr>
            <a:xfrm>
              <a:off x="490860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117"/>
            <p:cNvSpPr/>
            <p:nvPr/>
          </p:nvSpPr>
          <p:spPr>
            <a:xfrm>
              <a:off x="475488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118"/>
            <p:cNvSpPr/>
            <p:nvPr/>
          </p:nvSpPr>
          <p:spPr>
            <a:xfrm>
              <a:off x="536976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CustomShape 119"/>
            <p:cNvSpPr/>
            <p:nvPr/>
          </p:nvSpPr>
          <p:spPr>
            <a:xfrm>
              <a:off x="567720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120"/>
            <p:cNvSpPr/>
            <p:nvPr/>
          </p:nvSpPr>
          <p:spPr>
            <a:xfrm>
              <a:off x="521604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CustomShape 121"/>
            <p:cNvSpPr/>
            <p:nvPr/>
          </p:nvSpPr>
          <p:spPr>
            <a:xfrm>
              <a:off x="506232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CustomShape 122"/>
            <p:cNvSpPr/>
            <p:nvPr/>
          </p:nvSpPr>
          <p:spPr>
            <a:xfrm>
              <a:off x="552348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123"/>
            <p:cNvSpPr/>
            <p:nvPr/>
          </p:nvSpPr>
          <p:spPr>
            <a:xfrm>
              <a:off x="583092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CustomShape 124"/>
            <p:cNvSpPr/>
            <p:nvPr/>
          </p:nvSpPr>
          <p:spPr>
            <a:xfrm>
              <a:off x="598464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125"/>
            <p:cNvSpPr/>
            <p:nvPr/>
          </p:nvSpPr>
          <p:spPr>
            <a:xfrm>
              <a:off x="613836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126"/>
            <p:cNvSpPr/>
            <p:nvPr/>
          </p:nvSpPr>
          <p:spPr>
            <a:xfrm>
              <a:off x="629208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" name="CustomShape 127"/>
            <p:cNvSpPr/>
            <p:nvPr/>
          </p:nvSpPr>
          <p:spPr>
            <a:xfrm>
              <a:off x="644544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CustomShape 128"/>
            <p:cNvSpPr/>
            <p:nvPr/>
          </p:nvSpPr>
          <p:spPr>
            <a:xfrm>
              <a:off x="659916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129"/>
            <p:cNvSpPr/>
            <p:nvPr/>
          </p:nvSpPr>
          <p:spPr>
            <a:xfrm>
              <a:off x="675288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130"/>
            <p:cNvSpPr/>
            <p:nvPr/>
          </p:nvSpPr>
          <p:spPr>
            <a:xfrm>
              <a:off x="690660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CustomShape 131"/>
            <p:cNvSpPr/>
            <p:nvPr/>
          </p:nvSpPr>
          <p:spPr>
            <a:xfrm>
              <a:off x="706032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CustomShape 132"/>
            <p:cNvSpPr/>
            <p:nvPr/>
          </p:nvSpPr>
          <p:spPr>
            <a:xfrm>
              <a:off x="721404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33"/>
            <p:cNvSpPr/>
            <p:nvPr/>
          </p:nvSpPr>
          <p:spPr>
            <a:xfrm>
              <a:off x="1172880" y="3256200"/>
              <a:ext cx="236520" cy="529560"/>
            </a:xfrm>
            <a:prstGeom prst="rect">
              <a:avLst/>
            </a:prstGeom>
            <a:noFill/>
            <a:ln w="1908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134"/>
            <p:cNvSpPr/>
            <p:nvPr/>
          </p:nvSpPr>
          <p:spPr>
            <a:xfrm>
              <a:off x="7664040" y="3342960"/>
              <a:ext cx="3373560" cy="35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滑窗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1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：窗口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1.2s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0" name="CustomShape 135"/>
            <p:cNvSpPr/>
            <p:nvPr/>
          </p:nvSpPr>
          <p:spPr>
            <a:xfrm>
              <a:off x="7389000" y="3358800"/>
              <a:ext cx="10008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1" name="Group 136"/>
          <p:cNvGrpSpPr/>
          <p:nvPr/>
        </p:nvGrpSpPr>
        <p:grpSpPr>
          <a:xfrm>
            <a:off x="1146600" y="4157640"/>
            <a:ext cx="9909360" cy="529560"/>
            <a:chOff x="1146600" y="4157640"/>
            <a:chExt cx="9909360" cy="529560"/>
          </a:xfrm>
        </p:grpSpPr>
        <p:sp>
          <p:nvSpPr>
            <p:cNvPr id="222" name="CustomShape 137"/>
            <p:cNvSpPr/>
            <p:nvPr/>
          </p:nvSpPr>
          <p:spPr>
            <a:xfrm>
              <a:off x="122112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138"/>
            <p:cNvSpPr/>
            <p:nvPr/>
          </p:nvSpPr>
          <p:spPr>
            <a:xfrm>
              <a:off x="184356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139"/>
            <p:cNvSpPr/>
            <p:nvPr/>
          </p:nvSpPr>
          <p:spPr>
            <a:xfrm>
              <a:off x="153216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140"/>
            <p:cNvSpPr/>
            <p:nvPr/>
          </p:nvSpPr>
          <p:spPr>
            <a:xfrm>
              <a:off x="168804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141"/>
            <p:cNvSpPr/>
            <p:nvPr/>
          </p:nvSpPr>
          <p:spPr>
            <a:xfrm>
              <a:off x="231084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CustomShape 142"/>
            <p:cNvSpPr/>
            <p:nvPr/>
          </p:nvSpPr>
          <p:spPr>
            <a:xfrm>
              <a:off x="262188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143"/>
            <p:cNvSpPr/>
            <p:nvPr/>
          </p:nvSpPr>
          <p:spPr>
            <a:xfrm>
              <a:off x="215496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144"/>
            <p:cNvSpPr/>
            <p:nvPr/>
          </p:nvSpPr>
          <p:spPr>
            <a:xfrm>
              <a:off x="199944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CustomShape 145"/>
            <p:cNvSpPr/>
            <p:nvPr/>
          </p:nvSpPr>
          <p:spPr>
            <a:xfrm>
              <a:off x="246636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CustomShape 146"/>
            <p:cNvSpPr/>
            <p:nvPr/>
          </p:nvSpPr>
          <p:spPr>
            <a:xfrm>
              <a:off x="277776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CustomShape 147"/>
            <p:cNvSpPr/>
            <p:nvPr/>
          </p:nvSpPr>
          <p:spPr>
            <a:xfrm>
              <a:off x="293328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CustomShape 148"/>
            <p:cNvSpPr/>
            <p:nvPr/>
          </p:nvSpPr>
          <p:spPr>
            <a:xfrm>
              <a:off x="308916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149"/>
            <p:cNvSpPr/>
            <p:nvPr/>
          </p:nvSpPr>
          <p:spPr>
            <a:xfrm>
              <a:off x="324468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150"/>
            <p:cNvSpPr/>
            <p:nvPr/>
          </p:nvSpPr>
          <p:spPr>
            <a:xfrm>
              <a:off x="340056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151"/>
            <p:cNvSpPr/>
            <p:nvPr/>
          </p:nvSpPr>
          <p:spPr>
            <a:xfrm>
              <a:off x="355608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152"/>
            <p:cNvSpPr/>
            <p:nvPr/>
          </p:nvSpPr>
          <p:spPr>
            <a:xfrm>
              <a:off x="371160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CustomShape 153"/>
            <p:cNvSpPr/>
            <p:nvPr/>
          </p:nvSpPr>
          <p:spPr>
            <a:xfrm>
              <a:off x="386748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CustomShape 154"/>
            <p:cNvSpPr/>
            <p:nvPr/>
          </p:nvSpPr>
          <p:spPr>
            <a:xfrm>
              <a:off x="402300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CustomShape 155"/>
            <p:cNvSpPr/>
            <p:nvPr/>
          </p:nvSpPr>
          <p:spPr>
            <a:xfrm>
              <a:off x="417888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CustomShape 156"/>
            <p:cNvSpPr/>
            <p:nvPr/>
          </p:nvSpPr>
          <p:spPr>
            <a:xfrm>
              <a:off x="433440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CustomShape 157"/>
            <p:cNvSpPr/>
            <p:nvPr/>
          </p:nvSpPr>
          <p:spPr>
            <a:xfrm>
              <a:off x="449028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158"/>
            <p:cNvSpPr/>
            <p:nvPr/>
          </p:nvSpPr>
          <p:spPr>
            <a:xfrm>
              <a:off x="464580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CustomShape 159"/>
            <p:cNvSpPr/>
            <p:nvPr/>
          </p:nvSpPr>
          <p:spPr>
            <a:xfrm>
              <a:off x="495720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160"/>
            <p:cNvSpPr/>
            <p:nvPr/>
          </p:nvSpPr>
          <p:spPr>
            <a:xfrm>
              <a:off x="480168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161"/>
            <p:cNvSpPr/>
            <p:nvPr/>
          </p:nvSpPr>
          <p:spPr>
            <a:xfrm>
              <a:off x="542412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162"/>
            <p:cNvSpPr/>
            <p:nvPr/>
          </p:nvSpPr>
          <p:spPr>
            <a:xfrm>
              <a:off x="573552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CustomShape 163"/>
            <p:cNvSpPr/>
            <p:nvPr/>
          </p:nvSpPr>
          <p:spPr>
            <a:xfrm>
              <a:off x="526860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CustomShape 164"/>
            <p:cNvSpPr/>
            <p:nvPr/>
          </p:nvSpPr>
          <p:spPr>
            <a:xfrm>
              <a:off x="511272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CustomShape 165"/>
            <p:cNvSpPr/>
            <p:nvPr/>
          </p:nvSpPr>
          <p:spPr>
            <a:xfrm>
              <a:off x="558000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CustomShape 166"/>
            <p:cNvSpPr/>
            <p:nvPr/>
          </p:nvSpPr>
          <p:spPr>
            <a:xfrm>
              <a:off x="589140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CustomShape 167"/>
            <p:cNvSpPr/>
            <p:nvPr/>
          </p:nvSpPr>
          <p:spPr>
            <a:xfrm>
              <a:off x="604692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168"/>
            <p:cNvSpPr/>
            <p:nvPr/>
          </p:nvSpPr>
          <p:spPr>
            <a:xfrm>
              <a:off x="620244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169"/>
            <p:cNvSpPr/>
            <p:nvPr/>
          </p:nvSpPr>
          <p:spPr>
            <a:xfrm>
              <a:off x="635832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170"/>
            <p:cNvSpPr/>
            <p:nvPr/>
          </p:nvSpPr>
          <p:spPr>
            <a:xfrm>
              <a:off x="651384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CustomShape 171"/>
            <p:cNvSpPr/>
            <p:nvPr/>
          </p:nvSpPr>
          <p:spPr>
            <a:xfrm>
              <a:off x="666972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CustomShape 172"/>
            <p:cNvSpPr/>
            <p:nvPr/>
          </p:nvSpPr>
          <p:spPr>
            <a:xfrm>
              <a:off x="682524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173"/>
            <p:cNvSpPr/>
            <p:nvPr/>
          </p:nvSpPr>
          <p:spPr>
            <a:xfrm>
              <a:off x="698112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CustomShape 174"/>
            <p:cNvSpPr/>
            <p:nvPr/>
          </p:nvSpPr>
          <p:spPr>
            <a:xfrm>
              <a:off x="713664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175"/>
            <p:cNvSpPr/>
            <p:nvPr/>
          </p:nvSpPr>
          <p:spPr>
            <a:xfrm>
              <a:off x="729216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176"/>
            <p:cNvSpPr/>
            <p:nvPr/>
          </p:nvSpPr>
          <p:spPr>
            <a:xfrm>
              <a:off x="1146600" y="4157640"/>
              <a:ext cx="378000" cy="529560"/>
            </a:xfrm>
            <a:prstGeom prst="rect">
              <a:avLst/>
            </a:prstGeom>
            <a:noFill/>
            <a:ln w="1908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CustomShape 177"/>
            <p:cNvSpPr/>
            <p:nvPr/>
          </p:nvSpPr>
          <p:spPr>
            <a:xfrm>
              <a:off x="7682400" y="4232880"/>
              <a:ext cx="3373560" cy="35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滑窗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2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：窗口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2s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3" name="CustomShape 178"/>
            <p:cNvSpPr/>
            <p:nvPr/>
          </p:nvSpPr>
          <p:spPr>
            <a:xfrm>
              <a:off x="746964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4" name="CustomShape 179"/>
          <p:cNvSpPr/>
          <p:nvPr/>
        </p:nvSpPr>
        <p:spPr>
          <a:xfrm>
            <a:off x="1037160" y="1967040"/>
            <a:ext cx="991944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Microsoft YaHei"/>
              </a:rPr>
              <a:t>滑窗大小的选择：尝试了</a:t>
            </a: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Microsoft YaHei"/>
              </a:rPr>
              <a:t>1.2s</a:t>
            </a: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Microsoft YaHei"/>
              </a:rPr>
              <a:t>、</a:t>
            </a: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Microsoft YaHei"/>
              </a:rPr>
              <a:t>2s</a:t>
            </a: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Microsoft YaHei"/>
              </a:rPr>
              <a:t>、</a:t>
            </a: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Microsoft YaHei"/>
              </a:rPr>
              <a:t>5s</a:t>
            </a: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Microsoft YaHei"/>
              </a:rPr>
              <a:t>、</a:t>
            </a: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Microsoft YaHei"/>
              </a:rPr>
              <a:t>10s</a:t>
            </a: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Microsoft YaHei"/>
              </a:rPr>
              <a:t>的划窗长度，最终选择</a:t>
            </a: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Microsoft YaHei"/>
              </a:rPr>
              <a:t>1.2s</a:t>
            </a: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Microsoft YaHei"/>
              </a:rPr>
              <a:t>的滑动窗口。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265" name="CustomShape 180"/>
          <p:cNvSpPr/>
          <p:nvPr/>
        </p:nvSpPr>
        <p:spPr>
          <a:xfrm>
            <a:off x="5848560" y="-91080"/>
            <a:ext cx="487080" cy="1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33333"/>
                </a:solidFill>
                <a:latin typeface="Arial"/>
                <a:ea typeface="Open Sans"/>
              </a:rPr>
              <a:t>1.2s</a:t>
            </a:r>
            <a:r>
              <a:rPr b="0" lang="en-US" sz="6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66" name="CustomShape 181"/>
          <p:cNvSpPr/>
          <p:nvPr/>
        </p:nvSpPr>
        <p:spPr>
          <a:xfrm>
            <a:off x="1523880" y="3358800"/>
            <a:ext cx="100080" cy="312480"/>
          </a:xfrm>
          <a:prstGeom prst="rect">
            <a:avLst/>
          </a:prstGeom>
          <a:solidFill>
            <a:srgbClr val="00b0f0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82"/>
          <p:cNvSpPr/>
          <p:nvPr/>
        </p:nvSpPr>
        <p:spPr>
          <a:xfrm>
            <a:off x="1376640" y="4266360"/>
            <a:ext cx="101520" cy="312480"/>
          </a:xfrm>
          <a:prstGeom prst="rect">
            <a:avLst/>
          </a:prstGeom>
          <a:solidFill>
            <a:srgbClr val="ffff00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83"/>
          <p:cNvSpPr/>
          <p:nvPr/>
        </p:nvSpPr>
        <p:spPr>
          <a:xfrm>
            <a:off x="1834920" y="5103360"/>
            <a:ext cx="100080" cy="312480"/>
          </a:xfrm>
          <a:prstGeom prst="rect">
            <a:avLst/>
          </a:prstGeom>
          <a:solidFill>
            <a:srgbClr val="ffff00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1"/>
          <p:cNvGrpSpPr/>
          <p:nvPr/>
        </p:nvGrpSpPr>
        <p:grpSpPr>
          <a:xfrm>
            <a:off x="856080" y="883440"/>
            <a:ext cx="4842000" cy="448560"/>
            <a:chOff x="856080" y="883440"/>
            <a:chExt cx="4842000" cy="448560"/>
          </a:xfrm>
        </p:grpSpPr>
        <p:sp>
          <p:nvSpPr>
            <p:cNvPr id="270" name="Line 2"/>
            <p:cNvSpPr/>
            <p:nvPr/>
          </p:nvSpPr>
          <p:spPr>
            <a:xfrm>
              <a:off x="856080" y="920160"/>
              <a:ext cx="360" cy="406440"/>
            </a:xfrm>
            <a:prstGeom prst="line">
              <a:avLst/>
            </a:prstGeom>
            <a:ln w="25560">
              <a:solidFill>
                <a:srgbClr val="03b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CustomShape 3"/>
            <p:cNvSpPr/>
            <p:nvPr/>
          </p:nvSpPr>
          <p:spPr>
            <a:xfrm>
              <a:off x="929520" y="883440"/>
              <a:ext cx="4425480" cy="4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特征工程</a:t>
              </a: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72" name="CustomShape 4"/>
            <p:cNvSpPr/>
            <p:nvPr/>
          </p:nvSpPr>
          <p:spPr>
            <a:xfrm>
              <a:off x="3059280" y="929520"/>
              <a:ext cx="2638800" cy="398160"/>
            </a:xfrm>
            <a:prstGeom prst="rect">
              <a:avLst/>
            </a:prstGeom>
            <a:gradFill rotWithShape="0">
              <a:gsLst>
                <a:gs pos="0">
                  <a:srgbClr val="03b2f2"/>
                </a:gs>
                <a:gs pos="100000">
                  <a:srgbClr val="03b2f2">
                    <a:alpha val="0"/>
                  </a:srgbClr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滑窗构建统计特征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73" name="CustomShape 5"/>
          <p:cNvSpPr/>
          <p:nvPr/>
        </p:nvSpPr>
        <p:spPr>
          <a:xfrm>
            <a:off x="4273560" y="2136600"/>
            <a:ext cx="1323720" cy="3819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mfcc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4266360" y="2686680"/>
            <a:ext cx="1323720" cy="3819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4281120" y="3237120"/>
            <a:ext cx="1323720" cy="3819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centroid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8"/>
          <p:cNvSpPr/>
          <p:nvPr/>
        </p:nvSpPr>
        <p:spPr>
          <a:xfrm>
            <a:off x="4281120" y="3787560"/>
            <a:ext cx="1323720" cy="3819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bandwidth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4281120" y="4337640"/>
            <a:ext cx="1323720" cy="3981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Microsoft YaHei"/>
              </a:rPr>
              <a:t>spectral contrast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8" name="CustomShape 10"/>
          <p:cNvSpPr/>
          <p:nvPr/>
        </p:nvSpPr>
        <p:spPr>
          <a:xfrm>
            <a:off x="4281120" y="4885200"/>
            <a:ext cx="1323720" cy="3819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flatness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>
            <a:off x="4281120" y="5432760"/>
            <a:ext cx="1323720" cy="3819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Microsoft YaHei"/>
              </a:rPr>
              <a:t>spectral rolloff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0" name="CustomShape 12"/>
          <p:cNvSpPr/>
          <p:nvPr/>
        </p:nvSpPr>
        <p:spPr>
          <a:xfrm>
            <a:off x="4281120" y="5979960"/>
            <a:ext cx="1308600" cy="4665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Microsoft YaHei"/>
              </a:rPr>
              <a:t>zero_crossing_rate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1" name="CustomShape 13"/>
          <p:cNvSpPr/>
          <p:nvPr/>
        </p:nvSpPr>
        <p:spPr>
          <a:xfrm>
            <a:off x="6057720" y="4053240"/>
            <a:ext cx="92088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14"/>
          <p:cNvSpPr/>
          <p:nvPr/>
        </p:nvSpPr>
        <p:spPr>
          <a:xfrm>
            <a:off x="7420320" y="2945880"/>
            <a:ext cx="1323720" cy="3819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mean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15"/>
          <p:cNvSpPr/>
          <p:nvPr/>
        </p:nvSpPr>
        <p:spPr>
          <a:xfrm>
            <a:off x="7420320" y="3495960"/>
            <a:ext cx="1323720" cy="3819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>
            <a:off x="7427880" y="4046400"/>
            <a:ext cx="1323720" cy="3819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17"/>
          <p:cNvSpPr/>
          <p:nvPr/>
        </p:nvSpPr>
        <p:spPr>
          <a:xfrm>
            <a:off x="7427880" y="4596840"/>
            <a:ext cx="1323720" cy="3819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std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18"/>
          <p:cNvSpPr/>
          <p:nvPr/>
        </p:nvSpPr>
        <p:spPr>
          <a:xfrm>
            <a:off x="7427880" y="5146920"/>
            <a:ext cx="1323720" cy="3819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skew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19"/>
          <p:cNvSpPr/>
          <p:nvPr/>
        </p:nvSpPr>
        <p:spPr>
          <a:xfrm>
            <a:off x="4390920" y="1594800"/>
            <a:ext cx="115848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音频特征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20"/>
          <p:cNvSpPr/>
          <p:nvPr/>
        </p:nvSpPr>
        <p:spPr>
          <a:xfrm>
            <a:off x="7542720" y="2405520"/>
            <a:ext cx="143424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统计特征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21"/>
          <p:cNvSpPr/>
          <p:nvPr/>
        </p:nvSpPr>
        <p:spPr>
          <a:xfrm>
            <a:off x="526680" y="2656800"/>
            <a:ext cx="3399840" cy="11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划窗后对每段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1.2s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的音频提取音频特征，并对音频特征提取统计特征。最后得到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165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个特征列。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0" name="CustomShape 22"/>
          <p:cNvSpPr/>
          <p:nvPr/>
        </p:nvSpPr>
        <p:spPr>
          <a:xfrm>
            <a:off x="9056520" y="4011120"/>
            <a:ext cx="920880" cy="45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23"/>
          <p:cNvSpPr/>
          <p:nvPr/>
        </p:nvSpPr>
        <p:spPr>
          <a:xfrm>
            <a:off x="10150920" y="3907800"/>
            <a:ext cx="1483920" cy="65952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165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列特征的单个样本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"/>
          <p:cNvGrpSpPr/>
          <p:nvPr/>
        </p:nvGrpSpPr>
        <p:grpSpPr>
          <a:xfrm>
            <a:off x="843480" y="1011960"/>
            <a:ext cx="4499280" cy="448560"/>
            <a:chOff x="843480" y="1011960"/>
            <a:chExt cx="4499280" cy="448560"/>
          </a:xfrm>
        </p:grpSpPr>
        <p:sp>
          <p:nvSpPr>
            <p:cNvPr id="293" name="Line 2"/>
            <p:cNvSpPr/>
            <p:nvPr/>
          </p:nvSpPr>
          <p:spPr>
            <a:xfrm>
              <a:off x="843480" y="1048680"/>
              <a:ext cx="360" cy="406440"/>
            </a:xfrm>
            <a:prstGeom prst="line">
              <a:avLst/>
            </a:prstGeom>
            <a:ln w="25560">
              <a:solidFill>
                <a:srgbClr val="03b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CustomShape 3"/>
            <p:cNvSpPr/>
            <p:nvPr/>
          </p:nvSpPr>
          <p:spPr>
            <a:xfrm>
              <a:off x="917280" y="1011960"/>
              <a:ext cx="4425480" cy="44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算法模型</a:t>
              </a:r>
              <a:r>
                <a:rPr b="1" lang="en-US" sz="2400" spc="-1" strike="noStrike">
                  <a:solidFill>
                    <a:srgbClr val="ffffff"/>
                  </a:solidFill>
                  <a:latin typeface="Arial"/>
                  <a:ea typeface="Microsoft YaHei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295" name="CustomShape 4"/>
          <p:cNvSpPr/>
          <p:nvPr/>
        </p:nvSpPr>
        <p:spPr>
          <a:xfrm>
            <a:off x="844200" y="1631880"/>
            <a:ext cx="2638800" cy="398160"/>
          </a:xfrm>
          <a:prstGeom prst="rect">
            <a:avLst/>
          </a:prstGeom>
          <a:gradFill rotWithShape="0">
            <a:gsLst>
              <a:gs pos="0">
                <a:srgbClr val="03b2f2"/>
              </a:gs>
              <a:gs pos="100000">
                <a:srgbClr val="03b2f2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xgboost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3282480" y="1563120"/>
            <a:ext cx="4488480" cy="4471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训练提取音频特征的统计特征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1895760" y="2284920"/>
            <a:ext cx="816120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2136</TotalTime>
  <Application>LibreOffice/6.0.7.3$Linux_X86_64 LibreOffice_project/00m0$Build-3</Application>
  <Words>510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2019-04-29T05:51:22Z</dcterms:created>
  <dc:creator>xiaoman.yk</dc:creator>
  <dc:description/>
  <dc:language>en-US</dc:language>
  <cp:lastModifiedBy/>
  <dcterms:modified xsi:type="dcterms:W3CDTF">2020-10-08T23:13:42Z</dcterms:modified>
  <cp:revision>363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