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1090" r:id="rId2"/>
    <p:sldId id="875" r:id="rId3"/>
    <p:sldId id="1091" r:id="rId4"/>
    <p:sldId id="1093" r:id="rId5"/>
    <p:sldId id="1094" r:id="rId6"/>
    <p:sldId id="1095" r:id="rId7"/>
    <p:sldId id="1096" r:id="rId8"/>
    <p:sldId id="1097" r:id="rId9"/>
    <p:sldId id="1099" r:id="rId10"/>
    <p:sldId id="1098" r:id="rId11"/>
    <p:sldId id="1100" r:id="rId12"/>
    <p:sldId id="1101" r:id="rId13"/>
    <p:sldId id="876" r:id="rId14"/>
    <p:sldId id="877" r:id="rId15"/>
    <p:sldId id="1089" r:id="rId16"/>
  </p:sldIdLst>
  <p:sldSz cx="9144000" cy="6858000" type="screen4x3"/>
  <p:notesSz cx="7099300" cy="10234613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Times New Roman" pitchFamily="18" charset="0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Times New Roman" pitchFamily="18" charset="0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Times New Roman" pitchFamily="18" charset="0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Times New Roman" pitchFamily="18" charset="0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Times New Roman" pitchFamily="18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Times New Roman" pitchFamily="18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Times New Roman" pitchFamily="18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Times New Roman" pitchFamily="18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34" autoAdjust="0"/>
  </p:normalViewPr>
  <p:slideViewPr>
    <p:cSldViewPr>
      <p:cViewPr varScale="1">
        <p:scale>
          <a:sx n="86" d="100"/>
          <a:sy n="86" d="100"/>
        </p:scale>
        <p:origin x="-10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22110-F019-4B3A-B6A8-E9A97B1B9155}" type="datetimeFigureOut">
              <a:rPr lang="zh-CN" altLang="en-US" smtClean="0"/>
              <a:pPr/>
              <a:t>2013/3/12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762D6-49BB-4FE2-B51C-A1842F15DE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14400" y="914400"/>
            <a:ext cx="2824163" cy="2820988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latinLnBrk="0" hangingPunct="0">
              <a:defRPr/>
            </a:pPr>
            <a:r>
              <a:rPr kumimoji="0" lang="en-US" altLang="ko-KR" sz="1400" b="1">
                <a:solidFill>
                  <a:srgbClr val="000000"/>
                </a:solidFill>
                <a:latin typeface="Arial" pitchFamily="34" charset="0"/>
              </a:rPr>
              <a:t>&lt;Insert Picture Here&gt;</a:t>
            </a:r>
          </a:p>
        </p:txBody>
      </p:sp>
      <p:pic>
        <p:nvPicPr>
          <p:cNvPr id="5" name="Picture 3" descr="Tall 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Wide 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6975" y="914400"/>
            <a:ext cx="540702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1700" y="4338638"/>
            <a:ext cx="2925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0113" y="908050"/>
            <a:ext cx="2879725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4800600"/>
            <a:ext cx="7772400" cy="860425"/>
          </a:xfrm>
        </p:spPr>
        <p:txBody>
          <a:bodyPr lIns="91440" tIns="45720" rIns="91440" bIns="45720" anchor="b"/>
          <a:lstStyle>
            <a:lvl1pPr>
              <a:defRPr sz="4000">
                <a:latin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zh-CN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715000"/>
            <a:ext cx="64008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 typeface="Times" pitchFamily="18" charset="0"/>
              <a:buNone/>
              <a:defRPr sz="1600" b="1">
                <a:latin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zh-CN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00000" y="5940000"/>
            <a:ext cx="1224930" cy="46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DE82D-CB11-4A3B-8ADD-159A15EABB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19050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6300" y="228600"/>
            <a:ext cx="55626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9E3E5-DC55-4D6D-9507-00B9806E6C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819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76300" y="1600200"/>
            <a:ext cx="7537450" cy="43434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510D7-52CB-43CB-AEFE-082585857C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02298-FF1F-4FA5-9882-7F875B53B1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67D6B-1C5D-4020-ACF0-A8F28A0438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300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BB641-F2E4-41B9-9B91-88B20DB8F1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A1496-2526-41C5-A8E9-0B0077FD50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BB3C9-529F-44F8-A592-5E7BB847C4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A477B-5FBB-4920-A2E8-D668241202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3AAA6-42C2-4BAD-AA46-A25440AEC2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83886-E74A-40E6-BB10-2618232E21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d B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72200"/>
            <a:ext cx="91440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Small Red Squar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6889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6300" y="1600200"/>
            <a:ext cx="75374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ko-KR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75819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ko-KR" smtClean="0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5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553200"/>
            <a:ext cx="883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900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fld id="{E2625C50-69D3-4A39-86B8-C6D5C4025C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884368" y="6190572"/>
            <a:ext cx="576064" cy="19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ransition>
    <p:wipe dir="r"/>
  </p:transition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itchFamily="18" charset="0"/>
          <a:ea typeface="굴림" pitchFamily="34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itchFamily="18" charset="0"/>
          <a:ea typeface="굴림" pitchFamily="34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itchFamily="18" charset="0"/>
          <a:ea typeface="굴림" pitchFamily="34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itchFamily="18" charset="0"/>
          <a:ea typeface="굴림" pitchFamily="34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itchFamily="18" charset="0"/>
          <a:ea typeface="굴림" pitchFamily="34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itchFamily="18" charset="0"/>
          <a:ea typeface="굴림" pitchFamily="34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itchFamily="18" charset="0"/>
          <a:ea typeface="굴림" pitchFamily="34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imes New Roman" pitchFamily="18" charset="0"/>
          <a:ea typeface="굴림" pitchFamily="34" charset="-127"/>
        </a:defRPr>
      </a:lvl9pPr>
    </p:titleStyle>
    <p:bodyStyle>
      <a:lvl1pPr marL="227013" indent="-227013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Times" pitchFamily="18" charset="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Times" pitchFamily="18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914400" indent="-230188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Times" pitchFamily="18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258888" indent="-230188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Times" pitchFamily="18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6017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Times" pitchFamily="18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0589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Times" pitchFamily="18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5161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Times" pitchFamily="18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29733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Times" pitchFamily="18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430588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Times" pitchFamily="18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923928" y="1556792"/>
            <a:ext cx="4824536" cy="15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  <a:latin typeface="Arial" charset="0"/>
                <a:ea typeface="宋体" pitchFamily="2" charset="-122"/>
                <a:cs typeface="+mj-cs"/>
              </a:rPr>
              <a:t> Oracle Java</a:t>
            </a:r>
            <a:r>
              <a:rPr lang="zh-CN" altLang="en-US" sz="1600" b="1" kern="0" dirty="0" smtClean="0">
                <a:solidFill>
                  <a:schemeClr val="bg1"/>
                </a:solidFill>
                <a:latin typeface="Arial" charset="0"/>
                <a:ea typeface="宋体" pitchFamily="2" charset="-122"/>
                <a:cs typeface="+mj-cs"/>
              </a:rPr>
              <a:t>实训项目系列</a:t>
            </a:r>
            <a:endParaRPr lang="en-US" altLang="zh-CN" sz="1600" b="1" kern="0" dirty="0">
              <a:solidFill>
                <a:schemeClr val="bg1"/>
              </a:solidFill>
              <a:latin typeface="Arial" charset="0"/>
              <a:ea typeface="宋体" pitchFamily="2" charset="-122"/>
              <a:cs typeface="+mj-cs"/>
            </a:endParaRPr>
          </a:p>
          <a:p>
            <a:pPr algn="l">
              <a:defRPr/>
            </a:pPr>
            <a:endParaRPr lang="en-US" altLang="zh-CN" sz="1600" b="1" kern="0" dirty="0" smtClean="0">
              <a:solidFill>
                <a:schemeClr val="bg1"/>
              </a:solidFill>
              <a:latin typeface="Arial" charset="0"/>
              <a:ea typeface="宋体" pitchFamily="2" charset="-122"/>
              <a:cs typeface="+mj-cs"/>
            </a:endParaRPr>
          </a:p>
          <a:p>
            <a:pPr algn="l">
              <a:defRPr/>
            </a:pPr>
            <a:r>
              <a:rPr lang="zh-CN" altLang="en-US" sz="3400" b="1" kern="0" dirty="0" smtClean="0">
                <a:solidFill>
                  <a:schemeClr val="bg1"/>
                </a:solidFill>
                <a:latin typeface="Arial" charset="0"/>
                <a:ea typeface="宋体" pitchFamily="2" charset="-122"/>
                <a:cs typeface="+mj-cs"/>
              </a:rPr>
              <a:t>家庭</a:t>
            </a:r>
            <a:r>
              <a:rPr lang="zh-CN" altLang="en-US" sz="3400" b="1" kern="0" dirty="0" smtClean="0">
                <a:solidFill>
                  <a:schemeClr val="bg1"/>
                </a:solidFill>
                <a:latin typeface="Arial" charset="0"/>
                <a:ea typeface="宋体" pitchFamily="2" charset="-122"/>
                <a:cs typeface="+mj-cs"/>
              </a:rPr>
              <a:t>收支记账</a:t>
            </a:r>
            <a:r>
              <a:rPr lang="zh-CN" altLang="en-US" sz="3400" b="1" kern="0" dirty="0" smtClean="0">
                <a:solidFill>
                  <a:schemeClr val="bg1"/>
                </a:solidFill>
                <a:latin typeface="Arial" charset="0"/>
                <a:ea typeface="宋体" pitchFamily="2" charset="-122"/>
                <a:cs typeface="+mj-cs"/>
              </a:rPr>
              <a:t>软件</a:t>
            </a:r>
            <a:r>
              <a:rPr lang="zh-CN" altLang="en-US" sz="2000" b="1" kern="0" dirty="0" smtClean="0">
                <a:solidFill>
                  <a:schemeClr val="bg1"/>
                </a:solidFill>
                <a:latin typeface="Arial" charset="0"/>
                <a:ea typeface="宋体" pitchFamily="2" charset="-122"/>
                <a:cs typeface="+mj-cs"/>
              </a:rPr>
              <a:t>（模拟版）</a:t>
            </a:r>
            <a:endParaRPr lang="en-US" altLang="zh-CN" sz="2000" b="1" kern="0" dirty="0" smtClean="0">
              <a:solidFill>
                <a:schemeClr val="bg1"/>
              </a:solidFill>
              <a:latin typeface="Arial" charset="0"/>
              <a:ea typeface="宋体" pitchFamily="2" charset="-122"/>
              <a:cs typeface="+mj-cs"/>
            </a:endParaRPr>
          </a:p>
          <a:p>
            <a:pPr algn="r">
              <a:defRPr/>
            </a:pPr>
            <a:endParaRPr lang="en-US" altLang="zh-CN" sz="1200" b="1" kern="0" dirty="0" smtClean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  <a:p>
            <a:pPr algn="r">
              <a:defRPr/>
            </a:pPr>
            <a:r>
              <a:rPr lang="zh-CN" altLang="en-US" sz="1200" b="1" kern="0" dirty="0" smtClean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版本</a:t>
            </a:r>
            <a:r>
              <a:rPr lang="en-US" altLang="zh-CN" sz="1200" b="1" kern="0" dirty="0" smtClean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D.1 </a:t>
            </a:r>
            <a:endParaRPr lang="zh-CN" altLang="en-US" sz="1200" b="1" kern="0" dirty="0" smtClean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流程图（活动图） 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zh-CN" altLang="en-US" dirty="0" smtClean="0">
                <a:ea typeface="宋体" charset="-122"/>
              </a:rPr>
              <a:t>主流程</a:t>
            </a: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3744811-6446-43D4-BAC9-CCCBFE1E5A8E}" type="slidenum">
              <a:rPr lang="en-US" altLang="zh-CN" smtClean="0">
                <a:latin typeface="Arial" charset="0"/>
              </a:rPr>
              <a:pPr/>
              <a:t>10</a:t>
            </a:fld>
            <a:endParaRPr lang="en-US" altLang="zh-CN" smtClean="0">
              <a:latin typeface="Arial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25538"/>
            <a:ext cx="7200800" cy="503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流程图（活动图） 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zh-CN" altLang="en-US" dirty="0" smtClean="0">
                <a:ea typeface="宋体" charset="-122"/>
              </a:rPr>
              <a:t>收入和支出处理流程</a:t>
            </a: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3744811-6446-43D4-BAC9-CCCBFE1E5A8E}" type="slidenum">
              <a:rPr lang="en-US" altLang="zh-CN" smtClean="0">
                <a:latin typeface="Arial" charset="0"/>
              </a:rPr>
              <a:pPr/>
              <a:t>11</a:t>
            </a:fld>
            <a:endParaRPr lang="en-US" altLang="zh-CN" smtClean="0">
              <a:latin typeface="Arial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268760"/>
            <a:ext cx="2808312" cy="4781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键盘访问的实现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0113" y="1125538"/>
            <a:ext cx="7537450" cy="4816475"/>
          </a:xfrm>
        </p:spPr>
        <p:txBody>
          <a:bodyPr/>
          <a:lstStyle/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项目中提供了</a:t>
            </a:r>
            <a:r>
              <a:rPr lang="en-US" altLang="zh-CN" dirty="0" smtClean="0">
                <a:latin typeface="+mj-lt"/>
                <a:ea typeface="宋体" pitchFamily="2" charset="-122"/>
              </a:rPr>
              <a:t>Utility.java</a:t>
            </a:r>
            <a:r>
              <a:rPr lang="zh-CN" altLang="en-US" dirty="0" smtClean="0">
                <a:latin typeface="+mj-lt"/>
                <a:ea typeface="宋体" pitchFamily="2" charset="-122"/>
              </a:rPr>
              <a:t>类，可用来方便地实现键盘访问。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该类提供了以下静态方法：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public static char 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readMenuSelection</a:t>
            </a:r>
            <a:r>
              <a:rPr lang="en-US" altLang="zh-CN" dirty="0" smtClean="0">
                <a:latin typeface="+mj-lt"/>
                <a:ea typeface="宋体" pitchFamily="2" charset="-122"/>
              </a:rPr>
              <a:t>()  </a:t>
            </a:r>
            <a:r>
              <a:rPr lang="zh-CN" altLang="en-US" dirty="0" smtClean="0">
                <a:latin typeface="+mj-lt"/>
                <a:ea typeface="宋体" pitchFamily="2" charset="-122"/>
              </a:rPr>
              <a:t>：该方法读取键盘，如果用户键入</a:t>
            </a:r>
            <a:r>
              <a:rPr lang="en-US" altLang="zh-CN" dirty="0" smtClean="0">
                <a:latin typeface="+mj-lt"/>
                <a:ea typeface="宋体" pitchFamily="2" charset="-122"/>
              </a:rPr>
              <a:t>’1’-’4’</a:t>
            </a:r>
            <a:r>
              <a:rPr lang="zh-CN" altLang="en-US" dirty="0" smtClean="0">
                <a:latin typeface="+mj-lt"/>
                <a:ea typeface="宋体" pitchFamily="2" charset="-122"/>
              </a:rPr>
              <a:t>中的任意字符，则方法返回。返回值为用户键入字符。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public static 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dirty="0" smtClean="0">
                <a:latin typeface="+mj-lt"/>
                <a:ea typeface="宋体" pitchFamily="2" charset="-122"/>
              </a:rPr>
              <a:t> 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readNumber</a:t>
            </a:r>
            <a:r>
              <a:rPr lang="en-US" altLang="zh-CN" dirty="0" smtClean="0">
                <a:latin typeface="+mj-lt"/>
                <a:ea typeface="宋体" pitchFamily="2" charset="-122"/>
              </a:rPr>
              <a:t>() </a:t>
            </a:r>
            <a:r>
              <a:rPr lang="zh-CN" altLang="en-US" dirty="0" smtClean="0">
                <a:latin typeface="+mj-lt"/>
                <a:ea typeface="宋体" pitchFamily="2" charset="-122"/>
              </a:rPr>
              <a:t>：</a:t>
            </a:r>
            <a:r>
              <a:rPr lang="zh-CN" altLang="en-US" dirty="0" smtClean="0">
                <a:ea typeface="宋体" pitchFamily="2" charset="-122"/>
              </a:rPr>
              <a:t>该方法从键盘读取一个不超过</a:t>
            </a:r>
            <a:r>
              <a:rPr lang="en-US" altLang="zh-CN" dirty="0" smtClean="0">
                <a:ea typeface="宋体" pitchFamily="2" charset="-122"/>
              </a:rPr>
              <a:t>4</a:t>
            </a:r>
            <a:r>
              <a:rPr lang="zh-CN" altLang="en-US" dirty="0" smtClean="0">
                <a:ea typeface="宋体" pitchFamily="2" charset="-122"/>
              </a:rPr>
              <a:t>位长度的整数，并将其作为方法的返回值。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public static String 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readString</a:t>
            </a:r>
            <a:r>
              <a:rPr lang="en-US" altLang="zh-CN" dirty="0" smtClean="0">
                <a:latin typeface="+mj-lt"/>
                <a:ea typeface="宋体" pitchFamily="2" charset="-122"/>
              </a:rPr>
              <a:t>() </a:t>
            </a:r>
            <a:r>
              <a:rPr lang="zh-CN" altLang="en-US" dirty="0" smtClean="0">
                <a:ea typeface="宋体" pitchFamily="2" charset="-122"/>
              </a:rPr>
              <a:t>：该方法从键盘读取一个不超过</a:t>
            </a:r>
            <a:r>
              <a:rPr lang="en-US" altLang="zh-CN" dirty="0" smtClean="0">
                <a:ea typeface="宋体" pitchFamily="2" charset="-122"/>
              </a:rPr>
              <a:t>8</a:t>
            </a:r>
            <a:r>
              <a:rPr lang="zh-CN" altLang="en-US" dirty="0" smtClean="0">
                <a:ea typeface="宋体" pitchFamily="2" charset="-122"/>
              </a:rPr>
              <a:t>位长度的字符串，并将其作为方法的返回值。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public static char 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readConfirmSelection</a:t>
            </a:r>
            <a:r>
              <a:rPr lang="en-US" altLang="zh-CN" dirty="0" smtClean="0">
                <a:latin typeface="+mj-lt"/>
                <a:ea typeface="宋体" pitchFamily="2" charset="-122"/>
              </a:rPr>
              <a:t>() </a:t>
            </a:r>
            <a:r>
              <a:rPr lang="zh-CN" altLang="en-US" sz="1800" dirty="0" smtClean="0">
                <a:ea typeface="宋体" pitchFamily="2" charset="-122"/>
              </a:rPr>
              <a:t>：</a:t>
            </a:r>
            <a:r>
              <a:rPr lang="zh-CN" altLang="en-US" dirty="0" smtClean="0">
                <a:ea typeface="宋体" pitchFamily="2" charset="-122"/>
              </a:rPr>
              <a:t>该方法从键盘读取‘</a:t>
            </a:r>
            <a:r>
              <a:rPr lang="en-US" altLang="zh-CN" dirty="0" smtClean="0">
                <a:ea typeface="宋体" pitchFamily="2" charset="-122"/>
              </a:rPr>
              <a:t>Y’</a:t>
            </a:r>
            <a:r>
              <a:rPr lang="zh-CN" altLang="en-US" dirty="0" smtClean="0">
                <a:ea typeface="宋体" pitchFamily="2" charset="-122"/>
              </a:rPr>
              <a:t>或</a:t>
            </a:r>
            <a:r>
              <a:rPr lang="en-US" altLang="zh-CN" dirty="0" smtClean="0">
                <a:ea typeface="宋体" pitchFamily="2" charset="-122"/>
              </a:rPr>
              <a:t>’N’</a:t>
            </a:r>
            <a:r>
              <a:rPr lang="zh-CN" altLang="en-US" dirty="0" smtClean="0">
                <a:ea typeface="宋体" pitchFamily="2" charset="-122"/>
              </a:rPr>
              <a:t>，并将其作为方法的返回值。</a:t>
            </a:r>
            <a:endParaRPr lang="en-US" altLang="zh-CN" dirty="0" smtClean="0">
              <a:latin typeface="+mj-lt"/>
              <a:ea typeface="宋体" pitchFamily="2" charset="-122"/>
            </a:endParaRP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3744811-6446-43D4-BAC9-CCCBFE1E5A8E}" type="slidenum">
              <a:rPr lang="en-US" altLang="zh-CN" smtClean="0">
                <a:latin typeface="Arial" charset="0"/>
              </a:rPr>
              <a:pPr/>
              <a:t>12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第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步 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zh-CN" altLang="en-US" dirty="0" smtClean="0">
                <a:ea typeface="宋体" charset="-122"/>
              </a:rPr>
              <a:t>实现主程序结构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0113" y="1125538"/>
            <a:ext cx="7537450" cy="48164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创建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FamilyAccount</a:t>
            </a:r>
            <a:r>
              <a:rPr lang="zh-CN" altLang="en-US" dirty="0" smtClean="0">
                <a:latin typeface="+mj-lt"/>
                <a:ea typeface="宋体" pitchFamily="2" charset="-122"/>
              </a:rPr>
              <a:t>类及</a:t>
            </a:r>
            <a:r>
              <a:rPr lang="en-US" altLang="zh-CN" dirty="0" smtClean="0">
                <a:latin typeface="+mj-lt"/>
                <a:ea typeface="宋体" pitchFamily="2" charset="-122"/>
              </a:rPr>
              <a:t>main</a:t>
            </a:r>
            <a:r>
              <a:rPr lang="zh-CN" altLang="en-US" dirty="0" smtClean="0">
                <a:latin typeface="+mj-lt"/>
                <a:ea typeface="宋体" pitchFamily="2" charset="-122"/>
              </a:rPr>
              <a:t>方法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在</a:t>
            </a:r>
            <a:r>
              <a:rPr lang="en-US" altLang="zh-CN" dirty="0" smtClean="0">
                <a:latin typeface="+mj-lt"/>
                <a:ea typeface="宋体" pitchFamily="2" charset="-122"/>
              </a:rPr>
              <a:t>main</a:t>
            </a:r>
            <a:r>
              <a:rPr lang="zh-CN" altLang="en-US" dirty="0" smtClean="0">
                <a:latin typeface="+mj-lt"/>
                <a:ea typeface="宋体" pitchFamily="2" charset="-122"/>
              </a:rPr>
              <a:t>方法中，参照主流程图，实现程序主体结构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测试程序，确认可以正常执行第</a:t>
            </a:r>
            <a:r>
              <a:rPr lang="en-US" altLang="zh-CN" dirty="0" smtClean="0">
                <a:latin typeface="+mj-lt"/>
                <a:ea typeface="宋体" pitchFamily="2" charset="-122"/>
              </a:rPr>
              <a:t>1</a:t>
            </a:r>
            <a:r>
              <a:rPr lang="zh-CN" altLang="en-US" dirty="0" smtClean="0">
                <a:latin typeface="+mj-lt"/>
                <a:ea typeface="宋体" pitchFamily="2" charset="-122"/>
              </a:rPr>
              <a:t>和第</a:t>
            </a:r>
            <a:r>
              <a:rPr lang="en-US" altLang="zh-CN" dirty="0" smtClean="0">
                <a:latin typeface="+mj-lt"/>
                <a:ea typeface="宋体" pitchFamily="2" charset="-122"/>
              </a:rPr>
              <a:t>4</a:t>
            </a:r>
            <a:r>
              <a:rPr lang="zh-CN" altLang="en-US" dirty="0" smtClean="0">
                <a:ea typeface="宋体" pitchFamily="2" charset="-122"/>
              </a:rPr>
              <a:t>菜单</a:t>
            </a:r>
            <a:r>
              <a:rPr lang="zh-CN" altLang="en-US" dirty="0" smtClean="0">
                <a:latin typeface="+mj-lt"/>
                <a:ea typeface="宋体" pitchFamily="2" charset="-122"/>
              </a:rPr>
              <a:t>项</a:t>
            </a: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3744811-6446-43D4-BAC9-CCCBFE1E5A8E}" type="slidenum">
              <a:rPr lang="en-US" altLang="zh-CN" smtClean="0">
                <a:latin typeface="Arial" charset="0"/>
              </a:rPr>
              <a:pPr/>
              <a:t>13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第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步 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zh-CN" altLang="en-US" dirty="0" smtClean="0">
                <a:ea typeface="宋体" charset="-122"/>
              </a:rPr>
              <a:t>实现收入和支出登记处理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0113" y="1125538"/>
            <a:ext cx="7537450" cy="48164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在</a:t>
            </a:r>
            <a:r>
              <a:rPr lang="en-US" altLang="zh-CN" dirty="0" smtClean="0">
                <a:ea typeface="宋体" pitchFamily="2" charset="-122"/>
              </a:rPr>
              <a:t>main</a:t>
            </a:r>
            <a:r>
              <a:rPr lang="zh-CN" altLang="en-US" dirty="0" smtClean="0">
                <a:ea typeface="宋体" pitchFamily="2" charset="-122"/>
              </a:rPr>
              <a:t>方法中，参照收入和支出流程，实现“登记收入”功能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测试“登记收入”功能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在</a:t>
            </a:r>
            <a:r>
              <a:rPr lang="en-US" altLang="zh-CN" dirty="0" smtClean="0">
                <a:ea typeface="宋体" pitchFamily="2" charset="-122"/>
              </a:rPr>
              <a:t>main</a:t>
            </a:r>
            <a:r>
              <a:rPr lang="zh-CN" altLang="en-US" dirty="0" smtClean="0">
                <a:ea typeface="宋体" pitchFamily="2" charset="-122"/>
              </a:rPr>
              <a:t>方法中，参照收入和支出流程，实现“登记支出”功能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mtClean="0">
                <a:ea typeface="宋体" pitchFamily="2" charset="-122"/>
              </a:rPr>
              <a:t>测试“登记支出”功能</a:t>
            </a:r>
            <a:endParaRPr lang="zh-CN" altLang="en-US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3744811-6446-43D4-BAC9-CCCBFE1E5A8E}" type="slidenum">
              <a:rPr lang="en-US" altLang="zh-CN" smtClean="0">
                <a:latin typeface="Arial" charset="0"/>
              </a:rPr>
              <a:pPr/>
              <a:t>14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4DA1079-AFDC-4511-B639-2571DE83E5DA}" type="slidenum">
              <a:rPr lang="en-US" altLang="zh-CN" smtClean="0">
                <a:latin typeface="Arial" charset="0"/>
              </a:rPr>
              <a:pPr/>
              <a:t>15</a:t>
            </a:fld>
            <a:endParaRPr lang="en-US" altLang="zh-CN" smtClean="0">
              <a:latin typeface="Arial" charset="0"/>
            </a:endParaRP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2852738"/>
            <a:ext cx="6135688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目  标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0113" y="1125538"/>
            <a:ext cx="7537450" cy="4816475"/>
          </a:xfrm>
        </p:spPr>
        <p:txBody>
          <a:bodyPr/>
          <a:lstStyle/>
          <a:p>
            <a:pPr marL="361950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模拟实现</a:t>
            </a:r>
            <a:r>
              <a:rPr lang="zh-CN" altLang="en-US" dirty="0" smtClean="0">
                <a:latin typeface="+mj-lt"/>
                <a:ea typeface="宋体" pitchFamily="2" charset="-122"/>
              </a:rPr>
              <a:t>一个基于文本界面的</a:t>
            </a:r>
            <a:r>
              <a:rPr lang="en-US" altLang="zh-CN" dirty="0" smtClean="0">
                <a:latin typeface="+mj-lt"/>
                <a:ea typeface="宋体" pitchFamily="2" charset="-122"/>
              </a:rPr>
              <a:t>《</a:t>
            </a:r>
            <a:r>
              <a:rPr lang="zh-CN" altLang="en-US" dirty="0" smtClean="0">
                <a:ea typeface="宋体" pitchFamily="2" charset="-122"/>
              </a:rPr>
              <a:t>家庭收支记账软件</a:t>
            </a:r>
            <a:r>
              <a:rPr lang="en-US" altLang="zh-CN" dirty="0" smtClean="0">
                <a:ea typeface="宋体" pitchFamily="2" charset="-122"/>
              </a:rPr>
              <a:t>》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ea typeface="宋体" charset="-122"/>
              </a:rPr>
              <a:t>掌握初步的编程技巧和调试技巧</a:t>
            </a:r>
            <a:endParaRPr lang="zh-CN" altLang="en-US" dirty="0" smtClean="0"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主要涉及以下知识点：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局部变量和基本数据类型</a:t>
            </a:r>
          </a:p>
          <a:p>
            <a:pPr marL="704850" lvl="1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循环语句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charset="-122"/>
              </a:rPr>
              <a:t>分支语句</a:t>
            </a:r>
            <a:endParaRPr lang="en-US" altLang="zh-CN" dirty="0" smtClean="0">
              <a:ea typeface="宋体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charset="-122"/>
              </a:rPr>
              <a:t>方法调用和返回值的接收</a:t>
            </a:r>
            <a:endParaRPr lang="en-US" altLang="zh-CN" dirty="0" smtClean="0">
              <a:ea typeface="宋体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charset="-122"/>
              </a:rPr>
              <a:t>简单的屏幕输出格式控制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51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BFD1790-A347-4D3B-9A90-948BEFA4052B}" type="slidenum">
              <a:rPr lang="en-US" altLang="zh-CN" smtClean="0">
                <a:latin typeface="Arial" charset="0"/>
              </a:rPr>
              <a:pPr/>
              <a:t>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需求说明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876300" y="1125538"/>
            <a:ext cx="7537450" cy="4818062"/>
          </a:xfrm>
        </p:spPr>
        <p:txBody>
          <a:bodyPr>
            <a:normAutofit/>
          </a:bodyPr>
          <a:lstStyle/>
          <a:p>
            <a:pPr marL="357188" indent="-357188">
              <a:defRPr/>
            </a:pPr>
            <a:r>
              <a:rPr lang="zh-CN" altLang="en-US" dirty="0" smtClean="0">
                <a:ea typeface="宋体" pitchFamily="2" charset="-122"/>
              </a:rPr>
              <a:t>模拟实现</a:t>
            </a:r>
            <a:r>
              <a:rPr lang="zh-CN" altLang="en-US" dirty="0" smtClean="0">
                <a:ea typeface="宋体" pitchFamily="2" charset="-122"/>
              </a:rPr>
              <a:t>基于文本界面的</a:t>
            </a:r>
            <a:r>
              <a:rPr lang="en-US" altLang="zh-CN" dirty="0" smtClean="0">
                <a:ea typeface="宋体" pitchFamily="2" charset="-122"/>
              </a:rPr>
              <a:t>《</a:t>
            </a:r>
            <a:r>
              <a:rPr lang="zh-CN" altLang="en-US" dirty="0" smtClean="0">
                <a:ea typeface="宋体" pitchFamily="2" charset="-122"/>
              </a:rPr>
              <a:t>家庭收支记账软件</a:t>
            </a:r>
            <a:r>
              <a:rPr lang="en-US" altLang="zh-CN" dirty="0" smtClean="0">
                <a:ea typeface="宋体" pitchFamily="2" charset="-122"/>
              </a:rPr>
              <a:t>》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dirty="0" smtClean="0">
                <a:ea typeface="宋体" pitchFamily="2" charset="-122"/>
              </a:rPr>
              <a:t>该软件能够记录家庭的收入、支出，并能够打印收支明细表。</a:t>
            </a:r>
            <a:endParaRPr lang="en-US" altLang="zh-CN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dirty="0" smtClean="0">
                <a:ea typeface="宋体" pitchFamily="2" charset="-122"/>
              </a:rPr>
              <a:t>项目采用分级菜单方式。主菜单如下：</a:t>
            </a:r>
            <a:endParaRPr lang="en-US" altLang="zh-CN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-----------------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家庭收支记账软件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-----------------</a:t>
            </a:r>
          </a:p>
          <a:p>
            <a:pPr marL="700088" lvl="1" indent="-357188">
              <a:buNone/>
              <a:defRPr/>
            </a:pPr>
            <a:endParaRPr lang="en-US" altLang="zh-CN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                  1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收支明细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2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登记收入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3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登记支出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4 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退    出</a:t>
            </a:r>
          </a:p>
          <a:p>
            <a:pPr marL="700088" lvl="1" indent="-357188">
              <a:buNone/>
              <a:defRPr/>
            </a:pPr>
            <a:endParaRPr lang="zh-CN" altLang="en-US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                   请选择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(1-4)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_</a:t>
            </a:r>
          </a:p>
          <a:p>
            <a:pPr marL="357188" indent="-357188">
              <a:defRPr/>
            </a:pPr>
            <a:endParaRPr lang="en-US" altLang="zh-CN" dirty="0" smtClean="0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61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1895927-D175-4680-813E-C2C4DCE2632B}" type="slidenum">
              <a:rPr lang="en-US" altLang="zh-CN" smtClean="0">
                <a:latin typeface="Arial" charset="0"/>
              </a:rPr>
              <a:pPr/>
              <a:t>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需求说明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876300" y="1125538"/>
            <a:ext cx="7537450" cy="4818062"/>
          </a:xfrm>
        </p:spPr>
        <p:txBody>
          <a:bodyPr>
            <a:normAutofit/>
          </a:bodyPr>
          <a:lstStyle/>
          <a:p>
            <a:pPr marL="357188" indent="-357188">
              <a:defRPr/>
            </a:pPr>
            <a:r>
              <a:rPr lang="zh-CN" altLang="en-US" dirty="0" smtClean="0">
                <a:ea typeface="宋体" pitchFamily="2" charset="-122"/>
              </a:rPr>
              <a:t>假设家庭起始的生活基本金为</a:t>
            </a:r>
            <a:r>
              <a:rPr lang="en-US" altLang="zh-CN" dirty="0" smtClean="0">
                <a:ea typeface="宋体" pitchFamily="2" charset="-122"/>
              </a:rPr>
              <a:t>10000</a:t>
            </a:r>
            <a:r>
              <a:rPr lang="zh-CN" altLang="en-US" dirty="0" smtClean="0">
                <a:ea typeface="宋体" pitchFamily="2" charset="-122"/>
              </a:rPr>
              <a:t>元。</a:t>
            </a:r>
            <a:endParaRPr lang="en-US" altLang="zh-CN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dirty="0" smtClean="0">
                <a:ea typeface="宋体" pitchFamily="2" charset="-122"/>
              </a:rPr>
              <a:t>每次登记收入（菜单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）后，收入的金额应累加到基本金上，并记录本次收入明细，以便后续的查询。</a:t>
            </a:r>
            <a:endParaRPr lang="en-US" altLang="zh-CN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dirty="0" smtClean="0">
                <a:ea typeface="宋体" pitchFamily="2" charset="-122"/>
              </a:rPr>
              <a:t>每次登记支出（菜单</a:t>
            </a:r>
            <a:r>
              <a:rPr lang="en-US" altLang="zh-CN" dirty="0" smtClean="0">
                <a:ea typeface="宋体" pitchFamily="2" charset="-122"/>
              </a:rPr>
              <a:t>3</a:t>
            </a:r>
            <a:r>
              <a:rPr lang="zh-CN" altLang="en-US" dirty="0" smtClean="0">
                <a:ea typeface="宋体" pitchFamily="2" charset="-122"/>
              </a:rPr>
              <a:t>）后，支出的金额应从基本金中扣除，并记录本次支出明细，以便后续的查询。</a:t>
            </a:r>
            <a:endParaRPr lang="en-US" altLang="zh-CN" dirty="0" smtClean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dirty="0" smtClean="0">
                <a:ea typeface="宋体" pitchFamily="2" charset="-122"/>
              </a:rPr>
              <a:t>查询收支明细（ 菜单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）时，将显示所有的收入、支出名细列表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1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1895927-D175-4680-813E-C2C4DCE2632B}" type="slidenum">
              <a:rPr lang="en-US" altLang="zh-CN" smtClean="0">
                <a:latin typeface="Arial" charset="0"/>
              </a:rPr>
              <a:pPr/>
              <a:t>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需求说明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876300" y="1125538"/>
            <a:ext cx="7537450" cy="4818062"/>
          </a:xfrm>
        </p:spPr>
        <p:txBody>
          <a:bodyPr>
            <a:normAutofit/>
          </a:bodyPr>
          <a:lstStyle/>
          <a:p>
            <a:pPr marL="357188" indent="-357188">
              <a:defRPr/>
            </a:pPr>
            <a:r>
              <a:rPr lang="zh-CN" altLang="en-US" dirty="0" smtClean="0">
                <a:ea typeface="宋体" pitchFamily="2" charset="-122"/>
              </a:rPr>
              <a:t>“登记收入”的界面及操作过程如下所示：</a:t>
            </a:r>
            <a:endParaRPr lang="en-US" altLang="zh-CN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家庭收支记账软件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</a:p>
          <a:p>
            <a:pPr marL="700088" lvl="1" indent="-357188">
              <a:buNone/>
              <a:defRPr/>
            </a:pPr>
            <a:endParaRPr lang="en-US" altLang="zh-CN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1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收支明细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登记收入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登记支出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    出</a:t>
            </a:r>
          </a:p>
          <a:p>
            <a:pPr marL="700088" lvl="1" indent="-357188">
              <a:buNone/>
              <a:defRPr/>
            </a:pPr>
            <a:endParaRPr lang="zh-CN" altLang="en-US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(1-4)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</a:t>
            </a:r>
          </a:p>
          <a:p>
            <a:pPr marL="700088" lvl="1" indent="-357188">
              <a:buNone/>
              <a:defRPr/>
            </a:pPr>
            <a:endParaRPr lang="en-US" altLang="zh-CN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本次收入金额：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1000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本次收入说明：劳务费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_</a:t>
            </a:r>
          </a:p>
        </p:txBody>
      </p:sp>
      <p:sp>
        <p:nvSpPr>
          <p:cNvPr id="61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1895927-D175-4680-813E-C2C4DCE2632B}" type="slidenum">
              <a:rPr lang="en-US" altLang="zh-CN" smtClean="0">
                <a:latin typeface="Arial" charset="0"/>
              </a:rPr>
              <a:pPr/>
              <a:t>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需求说明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876300" y="1125538"/>
            <a:ext cx="7537450" cy="4818062"/>
          </a:xfrm>
        </p:spPr>
        <p:txBody>
          <a:bodyPr>
            <a:normAutofit/>
          </a:bodyPr>
          <a:lstStyle/>
          <a:p>
            <a:pPr marL="357188" indent="-357188">
              <a:defRPr/>
            </a:pPr>
            <a:r>
              <a:rPr lang="zh-CN" altLang="en-US" dirty="0" smtClean="0">
                <a:ea typeface="宋体" pitchFamily="2" charset="-122"/>
              </a:rPr>
              <a:t>“登记支出”的界面及操作过程如下所示：</a:t>
            </a:r>
            <a:endParaRPr lang="en-US" altLang="zh-CN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家庭收支记账软件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</a:p>
          <a:p>
            <a:pPr marL="700088" lvl="1" indent="-357188">
              <a:buNone/>
              <a:defRPr/>
            </a:pPr>
            <a:endParaRPr lang="en-US" altLang="zh-CN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1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收支明细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登记收入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登记支出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    出</a:t>
            </a:r>
          </a:p>
          <a:p>
            <a:pPr marL="700088" lvl="1" indent="-357188">
              <a:buNone/>
              <a:defRPr/>
            </a:pPr>
            <a:endParaRPr lang="zh-CN" altLang="en-US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(1-4)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</a:t>
            </a:r>
          </a:p>
          <a:p>
            <a:pPr marL="700088" lvl="1" indent="-357188">
              <a:buNone/>
              <a:defRPr/>
            </a:pPr>
            <a:endParaRPr lang="en-US" altLang="zh-CN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本次支出金额：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800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本次支出说明：物业费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_</a:t>
            </a:r>
          </a:p>
        </p:txBody>
      </p:sp>
      <p:sp>
        <p:nvSpPr>
          <p:cNvPr id="61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1895927-D175-4680-813E-C2C4DCE2632B}" type="slidenum">
              <a:rPr lang="en-US" altLang="zh-CN" smtClean="0">
                <a:latin typeface="Arial" charset="0"/>
              </a:rPr>
              <a:pPr/>
              <a:t>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需求说明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876300" y="1125538"/>
            <a:ext cx="7537450" cy="4818062"/>
          </a:xfrm>
        </p:spPr>
        <p:txBody>
          <a:bodyPr>
            <a:normAutofit fontScale="85000" lnSpcReduction="20000"/>
          </a:bodyPr>
          <a:lstStyle/>
          <a:p>
            <a:pPr marL="357188" indent="-357188">
              <a:defRPr/>
            </a:pPr>
            <a:r>
              <a:rPr lang="zh-CN" altLang="en-US" dirty="0" smtClean="0">
                <a:ea typeface="宋体" pitchFamily="2" charset="-122"/>
              </a:rPr>
              <a:t>“收支明细”的界面及操作过程如下所示：</a:t>
            </a:r>
            <a:endParaRPr lang="en-US" altLang="zh-CN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家庭收支记账软件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</a:p>
          <a:p>
            <a:pPr marL="700088" lvl="1" indent="-357188">
              <a:buNone/>
              <a:defRPr/>
            </a:pPr>
            <a:endParaRPr lang="en-US" altLang="zh-CN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1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收支明细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登记收入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登记支出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    出</a:t>
            </a:r>
          </a:p>
          <a:p>
            <a:pPr marL="700088" lvl="1" indent="-357188">
              <a:buNone/>
              <a:defRPr/>
            </a:pPr>
            <a:endParaRPr lang="zh-CN" altLang="en-US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(1-4)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</a:t>
            </a:r>
          </a:p>
          <a:p>
            <a:pPr marL="700088" lvl="1" indent="-357188">
              <a:buNone/>
              <a:defRPr/>
            </a:pPr>
            <a:endParaRPr lang="en-US" altLang="zh-CN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当前收支明细记录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收支    账户金额        收支金额        说    明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收入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11000           1000           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劳务费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支出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10200           800            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物业费</a:t>
            </a:r>
          </a:p>
          <a:p>
            <a:pPr marL="700088" lvl="1" indent="-357188">
              <a:buNone/>
              <a:defRPr/>
            </a:pPr>
            <a:endParaRPr lang="zh-CN" altLang="en-US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--------------------------------------------------</a:t>
            </a:r>
          </a:p>
          <a:p>
            <a:pPr marL="357188" indent="-357188">
              <a:defRPr/>
            </a:pPr>
            <a:r>
              <a:rPr lang="zh-CN" altLang="en-US" dirty="0" smtClean="0">
                <a:ea typeface="宋体" pitchFamily="2" charset="-122"/>
              </a:rPr>
              <a:t>提示：明细表格的对齐，可以简单使用制表符‘</a:t>
            </a:r>
            <a:r>
              <a:rPr lang="en-US" altLang="zh-CN" dirty="0" smtClean="0">
                <a:ea typeface="宋体" pitchFamily="2" charset="-122"/>
              </a:rPr>
              <a:t>\t’</a:t>
            </a:r>
            <a:r>
              <a:rPr lang="zh-CN" altLang="en-US" dirty="0" smtClean="0">
                <a:ea typeface="宋体" pitchFamily="2" charset="-122"/>
              </a:rPr>
              <a:t>来实现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1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1895927-D175-4680-813E-C2C4DCE2632B}" type="slidenum">
              <a:rPr lang="en-US" altLang="zh-CN" smtClean="0">
                <a:latin typeface="Arial" charset="0"/>
              </a:rPr>
              <a:pPr/>
              <a:t>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需求说明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876300" y="1125538"/>
            <a:ext cx="7537450" cy="4818062"/>
          </a:xfrm>
        </p:spPr>
        <p:txBody>
          <a:bodyPr>
            <a:normAutofit/>
          </a:bodyPr>
          <a:lstStyle/>
          <a:p>
            <a:pPr marL="357188" indent="-357188">
              <a:defRPr/>
            </a:pPr>
            <a:r>
              <a:rPr lang="zh-CN" altLang="en-US" dirty="0" smtClean="0">
                <a:ea typeface="宋体" pitchFamily="2" charset="-122"/>
              </a:rPr>
              <a:t>“退  出”的界面及操作过程如下所示：</a:t>
            </a:r>
            <a:endParaRPr lang="en-US" altLang="zh-CN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家庭收支记账软件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</a:p>
          <a:p>
            <a:pPr marL="700088" lvl="1" indent="-357188">
              <a:buNone/>
              <a:defRPr/>
            </a:pPr>
            <a:endParaRPr lang="en-US" altLang="zh-CN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1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收支明细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登记收入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登记支出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    出</a:t>
            </a:r>
          </a:p>
          <a:p>
            <a:pPr marL="700088" lvl="1" indent="-357188">
              <a:buNone/>
              <a:defRPr/>
            </a:pPr>
            <a:endParaRPr lang="zh-CN" altLang="en-US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(1-4)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</a:t>
            </a:r>
          </a:p>
          <a:p>
            <a:pPr marL="700088" lvl="1" indent="-357188">
              <a:buNone/>
              <a:defRPr/>
            </a:pPr>
            <a:endParaRPr lang="en-US" altLang="zh-CN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确认是否退出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(Y/N)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_</a:t>
            </a:r>
          </a:p>
        </p:txBody>
      </p:sp>
      <p:sp>
        <p:nvSpPr>
          <p:cNvPr id="61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1895927-D175-4680-813E-C2C4DCE2632B}" type="slidenum">
              <a:rPr lang="en-US" altLang="zh-CN" smtClean="0">
                <a:latin typeface="Arial" charset="0"/>
              </a:rPr>
              <a:pPr/>
              <a:t>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基本金和收支明细的记录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00113" y="1125538"/>
            <a:ext cx="7537450" cy="4816475"/>
          </a:xfrm>
        </p:spPr>
        <p:txBody>
          <a:bodyPr/>
          <a:lstStyle/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基本金的记录可以使用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int</a:t>
            </a:r>
            <a:r>
              <a:rPr lang="zh-CN" altLang="en-US" dirty="0" smtClean="0">
                <a:latin typeface="+mj-lt"/>
                <a:ea typeface="宋体" pitchFamily="2" charset="-122"/>
              </a:rPr>
              <a:t>类型的局部变量来实现：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balance = 10000;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收支明细记录可以使用</a:t>
            </a:r>
            <a:r>
              <a:rPr lang="en-US" altLang="zh-CN" dirty="0" smtClean="0">
                <a:latin typeface="+mj-lt"/>
                <a:ea typeface="宋体" pitchFamily="2" charset="-122"/>
              </a:rPr>
              <a:t>Sting</a:t>
            </a:r>
            <a:r>
              <a:rPr lang="zh-CN" altLang="en-US" dirty="0" smtClean="0">
                <a:latin typeface="+mj-lt"/>
                <a:ea typeface="宋体" pitchFamily="2" charset="-122"/>
              </a:rPr>
              <a:t>类型的变量来实现，其初始值为明细表的表头。例如：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>
              <a:buNone/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	String details = "</a:t>
            </a:r>
            <a:r>
              <a:rPr lang="zh-CN" altLang="en-US" dirty="0" smtClean="0">
                <a:latin typeface="+mj-lt"/>
                <a:ea typeface="宋体" pitchFamily="2" charset="-122"/>
              </a:rPr>
              <a:t>收支</a:t>
            </a:r>
            <a:r>
              <a:rPr lang="en-US" altLang="zh-CN" dirty="0" smtClean="0">
                <a:latin typeface="+mj-lt"/>
                <a:ea typeface="宋体" pitchFamily="2" charset="-122"/>
              </a:rPr>
              <a:t>\t</a:t>
            </a:r>
            <a:r>
              <a:rPr lang="zh-CN" altLang="en-US" dirty="0" smtClean="0">
                <a:latin typeface="+mj-lt"/>
                <a:ea typeface="宋体" pitchFamily="2" charset="-122"/>
              </a:rPr>
              <a:t>账户金额</a:t>
            </a:r>
            <a:r>
              <a:rPr lang="en-US" altLang="zh-CN" dirty="0" smtClean="0">
                <a:latin typeface="+mj-lt"/>
                <a:ea typeface="宋体" pitchFamily="2" charset="-122"/>
              </a:rPr>
              <a:t>\t</a:t>
            </a:r>
            <a:r>
              <a:rPr lang="zh-CN" altLang="en-US" dirty="0" smtClean="0">
                <a:latin typeface="+mj-lt"/>
                <a:ea typeface="宋体" pitchFamily="2" charset="-122"/>
              </a:rPr>
              <a:t>收支金额</a:t>
            </a:r>
            <a:r>
              <a:rPr lang="en-US" altLang="zh-CN" dirty="0" smtClean="0">
                <a:latin typeface="+mj-lt"/>
                <a:ea typeface="宋体" pitchFamily="2" charset="-122"/>
              </a:rPr>
              <a:t>\t</a:t>
            </a:r>
            <a:r>
              <a:rPr lang="zh-CN" altLang="en-US" dirty="0" smtClean="0">
                <a:latin typeface="+mj-lt"/>
                <a:ea typeface="宋体" pitchFamily="2" charset="-122"/>
              </a:rPr>
              <a:t>说    明</a:t>
            </a:r>
            <a:r>
              <a:rPr lang="en-US" altLang="zh-CN" dirty="0" smtClean="0">
                <a:latin typeface="+mj-lt"/>
                <a:ea typeface="宋体" pitchFamily="2" charset="-122"/>
              </a:rPr>
              <a:t>\n";</a:t>
            </a:r>
          </a:p>
          <a:p>
            <a:pPr marL="457200" indent="-45720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在登记收支时，将收支金额与</a:t>
            </a:r>
            <a:r>
              <a:rPr lang="en-US" altLang="zh-CN" dirty="0" smtClean="0">
                <a:ea typeface="宋体" pitchFamily="2" charset="-122"/>
              </a:rPr>
              <a:t>balance</a:t>
            </a:r>
            <a:r>
              <a:rPr lang="zh-CN" altLang="en-US" dirty="0" smtClean="0">
                <a:ea typeface="宋体" pitchFamily="2" charset="-122"/>
              </a:rPr>
              <a:t>相加或相减，收支记录直接串接到</a:t>
            </a:r>
            <a:r>
              <a:rPr lang="en-US" altLang="zh-CN" dirty="0" smtClean="0">
                <a:ea typeface="宋体" pitchFamily="2" charset="-122"/>
              </a:rPr>
              <a:t>details</a:t>
            </a:r>
            <a:r>
              <a:rPr lang="zh-CN" altLang="en-US" dirty="0" smtClean="0">
                <a:ea typeface="宋体" pitchFamily="2" charset="-122"/>
              </a:rPr>
              <a:t>后面即可。</a:t>
            </a:r>
            <a:endParaRPr lang="en-US" altLang="zh-CN" dirty="0" smtClean="0">
              <a:latin typeface="+mj-lt"/>
              <a:ea typeface="宋体" pitchFamily="2" charset="-122"/>
            </a:endParaRP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3744811-6446-43D4-BAC9-CCCBFE1E5A8E}" type="slidenum">
              <a:rPr lang="en-US" altLang="zh-CN" smtClean="0">
                <a:latin typeface="Arial" charset="0"/>
              </a:rPr>
              <a:pPr/>
              <a:t>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实训PPT模板">
  <a:themeElements>
    <a:clrScheme name="">
      <a:dk1>
        <a:srgbClr val="000000"/>
      </a:dk1>
      <a:lt1>
        <a:srgbClr val="FFFFFF"/>
      </a:lt1>
      <a:dk2>
        <a:srgbClr val="FF0000"/>
      </a:dk2>
      <a:lt2>
        <a:srgbClr val="4D4D4D"/>
      </a:lt2>
      <a:accent1>
        <a:srgbClr val="667263"/>
      </a:accent1>
      <a:accent2>
        <a:srgbClr val="C0C0C0"/>
      </a:accent2>
      <a:accent3>
        <a:srgbClr val="FFFFFF"/>
      </a:accent3>
      <a:accent4>
        <a:srgbClr val="000000"/>
      </a:accent4>
      <a:accent5>
        <a:srgbClr val="B8BCB7"/>
      </a:accent5>
      <a:accent6>
        <a:srgbClr val="AEAEAE"/>
      </a:accent6>
      <a:hlink>
        <a:srgbClr val="808080"/>
      </a:hlink>
      <a:folHlink>
        <a:srgbClr val="292929"/>
      </a:folHlink>
    </a:clrScheme>
    <a:fontScheme name="eLearning Biz Overview_20080416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  <a:cs typeface="Times New Roman" pitchFamily="18" charset="0"/>
          </a:defRPr>
        </a:defPPr>
      </a:lstStyle>
    </a:lnDef>
  </a:objectDefaults>
  <a:extraClrSchemeLst>
    <a:extraClrScheme>
      <a:clrScheme name="eLearning Biz Overview_20080416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实训PPT模板</Template>
  <TotalTime>3859</TotalTime>
  <Words>751</Words>
  <Application>Microsoft Office PowerPoint</Application>
  <PresentationFormat>全屏显示(4:3)</PresentationFormat>
  <Paragraphs>125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实训PPT模板</vt:lpstr>
      <vt:lpstr>幻灯片 1</vt:lpstr>
      <vt:lpstr>目  标</vt:lpstr>
      <vt:lpstr>需求说明</vt:lpstr>
      <vt:lpstr>需求说明</vt:lpstr>
      <vt:lpstr>需求说明</vt:lpstr>
      <vt:lpstr>需求说明</vt:lpstr>
      <vt:lpstr>需求说明</vt:lpstr>
      <vt:lpstr>需求说明</vt:lpstr>
      <vt:lpstr>基本金和收支明细的记录</vt:lpstr>
      <vt:lpstr>流程图（活动图） — 主流程</vt:lpstr>
      <vt:lpstr>流程图（活动图） — 收入和支出处理流程</vt:lpstr>
      <vt:lpstr>键盘访问的实现</vt:lpstr>
      <vt:lpstr>第1步 — 实现主程序结构</vt:lpstr>
      <vt:lpstr>第2步 — 实现收入和支出登记处理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LiuSheng</dc:creator>
  <cp:lastModifiedBy>LiuSheng</cp:lastModifiedBy>
  <cp:revision>390</cp:revision>
  <dcterms:created xsi:type="dcterms:W3CDTF">2011-02-05T08:56:46Z</dcterms:created>
  <dcterms:modified xsi:type="dcterms:W3CDTF">2013-03-12T08:04:07Z</dcterms:modified>
</cp:coreProperties>
</file>