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61" r:id="rId4"/>
    <p:sldId id="259" r:id="rId5"/>
    <p:sldId id="262" r:id="rId6"/>
    <p:sldId id="318" r:id="rId7"/>
    <p:sldId id="263" r:id="rId8"/>
    <p:sldId id="267" r:id="rId9"/>
    <p:sldId id="264" r:id="rId10"/>
    <p:sldId id="320" r:id="rId11"/>
    <p:sldId id="335" r:id="rId12"/>
    <p:sldId id="327" r:id="rId13"/>
    <p:sldId id="336" r:id="rId14"/>
    <p:sldId id="321" r:id="rId15"/>
    <p:sldId id="337" r:id="rId16"/>
    <p:sldId id="338" r:id="rId17"/>
    <p:sldId id="339" r:id="rId18"/>
    <p:sldId id="340" r:id="rId19"/>
    <p:sldId id="343" r:id="rId20"/>
    <p:sldId id="342" r:id="rId21"/>
    <p:sldId id="282" r:id="rId22"/>
    <p:sldId id="279" r:id="rId23"/>
    <p:sldId id="283" r:id="rId24"/>
    <p:sldId id="285" r:id="rId25"/>
    <p:sldId id="280" r:id="rId26"/>
    <p:sldId id="284" r:id="rId27"/>
    <p:sldId id="286" r:id="rId28"/>
    <p:sldId id="288" r:id="rId29"/>
    <p:sldId id="291" r:id="rId30"/>
    <p:sldId id="292" r:id="rId31"/>
    <p:sldId id="294" r:id="rId32"/>
    <p:sldId id="293" r:id="rId33"/>
    <p:sldId id="290" r:id="rId34"/>
    <p:sldId id="295" r:id="rId35"/>
    <p:sldId id="298" r:id="rId36"/>
    <p:sldId id="308" r:id="rId37"/>
    <p:sldId id="307" r:id="rId38"/>
    <p:sldId id="299" r:id="rId39"/>
    <p:sldId id="309" r:id="rId40"/>
    <p:sldId id="311" r:id="rId41"/>
    <p:sldId id="297" r:id="rId42"/>
    <p:sldId id="310" r:id="rId43"/>
    <p:sldId id="312" r:id="rId44"/>
    <p:sldId id="313" r:id="rId45"/>
    <p:sldId id="314" r:id="rId46"/>
    <p:sldId id="319" r:id="rId47"/>
    <p:sldId id="333" r:id="rId48"/>
    <p:sldId id="334" r:id="rId49"/>
    <p:sldId id="317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57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550" autoAdjust="0"/>
    <p:restoredTop sz="94635" autoAdjust="0"/>
  </p:normalViewPr>
  <p:slideViewPr>
    <p:cSldViewPr>
      <p:cViewPr varScale="1">
        <p:scale>
          <a:sx n="70" d="100"/>
          <a:sy n="70" d="100"/>
        </p:scale>
        <p:origin x="738" y="66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11.09.2016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11.09.2016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89679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38978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3301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13377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85937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0387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192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5207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configuring an erasure correcting 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17644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09.08.2016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E68-FF35-40B7-B368-EEF012DC926D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3" y="1268760"/>
            <a:ext cx="7431087" cy="1143000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996952"/>
            <a:ext cx="7440612" cy="2409131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4CD5-129E-4F00-98CB-6A8DB777B20B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728-B406-40D8-ACCA-98B8474961A2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129-81DA-4199-98F4-C014641B9580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8C7-74D3-4836-B1C9-BCA14497E228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00944" y="1258777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3806" y="3145899"/>
            <a:ext cx="734536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131840" y="634125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  <a:latin typeface="Verdana" pitchFamily="34" charset="0"/>
              </a:rPr>
              <a:t>Implementation of Decentralized Coded Caching in Erroneous Networks using KODO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Verdana" pitchFamily="34" charset="0"/>
              </a:rPr>
              <a:t>‹#›</a:t>
            </a:fld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 von </a:t>
            </a:r>
            <a:r>
              <a:rPr lang="en-US" altLang="zh-CN" sz="1000" baseline="0" dirty="0" smtClean="0">
                <a:solidFill>
                  <a:schemeClr val="bg2"/>
                </a:solidFill>
                <a:latin typeface="Verdana" pitchFamily="34" charset="0"/>
              </a:rPr>
              <a:t>51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fld id="{B41349C0-8545-4FAA-BB0D-232BF208206D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network_coding" TargetMode="External"/><Relationship Id="rId2" Type="http://schemas.openxmlformats.org/officeDocument/2006/relationships/hyperlink" Target="http://docs.steinwurf.com/overvie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988840"/>
            <a:ext cx="7459662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Implementation of Decentralized Coded Caching in Erroneous Networks using </a:t>
            </a:r>
            <a:r>
              <a:rPr lang="en-US" altLang="zh-CN" sz="3600" dirty="0" smtClean="0"/>
              <a:t>KODO</a:t>
            </a:r>
            <a:r>
              <a:rPr lang="de-DE" dirty="0" smtClean="0"/>
              <a:t/>
            </a:r>
            <a:br>
              <a:rPr lang="de-DE" dirty="0" smtClean="0"/>
            </a:br>
            <a:endParaRPr lang="de-LU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429000"/>
            <a:ext cx="7440538" cy="1656184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sz="2000" dirty="0" smtClean="0">
                <a:solidFill>
                  <a:schemeClr val="bg1"/>
                </a:solidFill>
              </a:rPr>
              <a:t>Wu, </a:t>
            </a:r>
            <a:r>
              <a:rPr lang="de-DE" sz="2000" dirty="0" err="1" smtClean="0">
                <a:solidFill>
                  <a:schemeClr val="bg1"/>
                </a:solidFill>
              </a:rPr>
              <a:t>Binyi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Wu, </a:t>
            </a:r>
            <a:r>
              <a:rPr lang="de-DE" sz="2000" dirty="0" err="1" smtClean="0">
                <a:solidFill>
                  <a:schemeClr val="bg1"/>
                </a:solidFill>
              </a:rPr>
              <a:t>Beibei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Gong, </a:t>
            </a:r>
            <a:r>
              <a:rPr lang="de-DE" sz="2000" dirty="0" err="1" smtClean="0">
                <a:solidFill>
                  <a:schemeClr val="bg1"/>
                </a:solidFill>
              </a:rPr>
              <a:t>Kaixuan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321" y="2996952"/>
            <a:ext cx="7431087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Placement phase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600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r>
              <a:rPr lang="en-US" altLang="zh-CN" dirty="0"/>
              <a:t>Placement phase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4380" y="6010401"/>
            <a:ext cx="256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altLang="zh-CN" sz="2800" dirty="0" smtClean="0"/>
              <a:t>ache size: 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99456" y="2257857"/>
            <a:ext cx="82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4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3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4" name="圆角矩形 17"/>
          <p:cNvSpPr/>
          <p:nvPr/>
        </p:nvSpPr>
        <p:spPr>
          <a:xfrm>
            <a:off x="6632631" y="5544625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421394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4412143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712580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923928" y="1317291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700644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926870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41" name="圆角矩形 16"/>
          <p:cNvSpPr/>
          <p:nvPr/>
        </p:nvSpPr>
        <p:spPr>
          <a:xfrm>
            <a:off x="4130209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42" name="圆角矩形 17"/>
          <p:cNvSpPr/>
          <p:nvPr/>
        </p:nvSpPr>
        <p:spPr>
          <a:xfrm>
            <a:off x="4119555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8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321" y="2996952"/>
            <a:ext cx="7431087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Request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690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1556" y="1317291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4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3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4" name="圆角矩形 17"/>
          <p:cNvSpPr/>
          <p:nvPr/>
        </p:nvSpPr>
        <p:spPr>
          <a:xfrm>
            <a:off x="6632631" y="5544625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5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744" y="2924944"/>
            <a:ext cx="7431087" cy="11430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Delivery phase 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7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6743" y="130909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4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3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4" name="圆角矩形 17"/>
          <p:cNvSpPr/>
          <p:nvPr/>
        </p:nvSpPr>
        <p:spPr>
          <a:xfrm>
            <a:off x="6632631" y="5544625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632" y="23794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</a:t>
            </a:r>
            <a:r>
              <a:rPr lang="en-US" altLang="zh-CN" dirty="0" smtClean="0"/>
              <a:t>data useful for both clients</a:t>
            </a:r>
            <a:endParaRPr lang="zh-CN" altLang="en-US" dirty="0"/>
          </a:p>
        </p:txBody>
      </p:sp>
      <p:sp>
        <p:nvSpPr>
          <p:cNvPr id="39" name="圆角矩形 16"/>
          <p:cNvSpPr/>
          <p:nvPr/>
        </p:nvSpPr>
        <p:spPr>
          <a:xfrm>
            <a:off x="3316939" y="271390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40" name="圆角矩形 17"/>
          <p:cNvSpPr/>
          <p:nvPr/>
        </p:nvSpPr>
        <p:spPr>
          <a:xfrm>
            <a:off x="4014498" y="2713904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57"/>
              <p:cNvSpPr txBox="1"/>
              <p:nvPr/>
            </p:nvSpPr>
            <p:spPr>
              <a:xfrm>
                <a:off x="3601973" y="2832310"/>
                <a:ext cx="3841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73" y="2832310"/>
                <a:ext cx="38419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6743" y="130909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632" y="23794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Decode</a:t>
            </a:r>
            <a:endParaRPr lang="zh-CN" altLang="en-US" dirty="0"/>
          </a:p>
        </p:txBody>
      </p:sp>
      <p:sp>
        <p:nvSpPr>
          <p:cNvPr id="41" name="圆角矩形 16"/>
          <p:cNvSpPr/>
          <p:nvPr/>
        </p:nvSpPr>
        <p:spPr>
          <a:xfrm>
            <a:off x="1632868" y="5053338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44" name="圆角矩形 17"/>
          <p:cNvSpPr/>
          <p:nvPr/>
        </p:nvSpPr>
        <p:spPr>
          <a:xfrm>
            <a:off x="7443548" y="55564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5" name="圆角矩形 17"/>
          <p:cNvSpPr/>
          <p:nvPr/>
        </p:nvSpPr>
        <p:spPr>
          <a:xfrm>
            <a:off x="6634015" y="5557496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39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0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85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6743" y="130909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632" y="23794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Decode</a:t>
            </a:r>
            <a:endParaRPr lang="zh-CN" altLang="en-US" dirty="0"/>
          </a:p>
        </p:txBody>
      </p:sp>
      <p:sp>
        <p:nvSpPr>
          <p:cNvPr id="41" name="圆角矩形 16"/>
          <p:cNvSpPr/>
          <p:nvPr/>
        </p:nvSpPr>
        <p:spPr>
          <a:xfrm>
            <a:off x="1632868" y="5053338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39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40" name="圆角矩形 17"/>
          <p:cNvSpPr/>
          <p:nvPr/>
        </p:nvSpPr>
        <p:spPr>
          <a:xfrm>
            <a:off x="7443548" y="55564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2" name="圆角矩形 17"/>
          <p:cNvSpPr/>
          <p:nvPr/>
        </p:nvSpPr>
        <p:spPr>
          <a:xfrm>
            <a:off x="6634015" y="5557496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43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4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6743" y="130909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632" y="23794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Send the remaining data</a:t>
            </a:r>
            <a:endParaRPr lang="zh-CN" altLang="en-US" dirty="0"/>
          </a:p>
        </p:txBody>
      </p:sp>
      <p:sp>
        <p:nvSpPr>
          <p:cNvPr id="41" name="圆角矩形 16"/>
          <p:cNvSpPr/>
          <p:nvPr/>
        </p:nvSpPr>
        <p:spPr>
          <a:xfrm>
            <a:off x="1632868" y="5053338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39" name="圆角矩形 19"/>
          <p:cNvSpPr/>
          <p:nvPr/>
        </p:nvSpPr>
        <p:spPr>
          <a:xfrm>
            <a:off x="2887722" y="350244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40" name="圆角矩形 21"/>
          <p:cNvSpPr/>
          <p:nvPr/>
        </p:nvSpPr>
        <p:spPr>
          <a:xfrm>
            <a:off x="5982354" y="3452005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42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44" name="圆角矩形 17"/>
          <p:cNvSpPr/>
          <p:nvPr/>
        </p:nvSpPr>
        <p:spPr>
          <a:xfrm>
            <a:off x="7443548" y="55564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5" name="圆角矩形 17"/>
          <p:cNvSpPr/>
          <p:nvPr/>
        </p:nvSpPr>
        <p:spPr>
          <a:xfrm>
            <a:off x="6634015" y="5557496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43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6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7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09022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499771" y="1854937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800208" y="1311053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016743" y="1309094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88272" y="1872232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014498" y="18687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69015" y="1455016"/>
            <a:ext cx="174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80827" y="1646561"/>
            <a:ext cx="111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Server</a:t>
            </a:r>
            <a:endParaRPr lang="en-US" sz="2400" dirty="0"/>
          </a:p>
        </p:txBody>
      </p:sp>
      <p:sp>
        <p:nvSpPr>
          <p:cNvPr id="23" name="圆角矩形 16"/>
          <p:cNvSpPr/>
          <p:nvPr/>
        </p:nvSpPr>
        <p:spPr>
          <a:xfrm>
            <a:off x="817327" y="5041509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圆角矩形 18"/>
          <p:cNvSpPr/>
          <p:nvPr/>
        </p:nvSpPr>
        <p:spPr>
          <a:xfrm>
            <a:off x="1083111" y="5043721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1" name="圆角矩形 20"/>
          <p:cNvSpPr/>
          <p:nvPr/>
        </p:nvSpPr>
        <p:spPr>
          <a:xfrm>
            <a:off x="1083111" y="5587298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5" name="圆角矩形 18"/>
          <p:cNvSpPr/>
          <p:nvPr/>
        </p:nvSpPr>
        <p:spPr>
          <a:xfrm>
            <a:off x="6898415" y="5012896"/>
            <a:ext cx="54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37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0399" y="6155979"/>
            <a:ext cx="30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8910" y="6155979"/>
            <a:ext cx="3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36" name="圆角矩形 16"/>
          <p:cNvSpPr/>
          <p:nvPr/>
        </p:nvSpPr>
        <p:spPr>
          <a:xfrm>
            <a:off x="4217837" y="1311053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8" name="圆角矩形 17"/>
          <p:cNvSpPr/>
          <p:nvPr/>
        </p:nvSpPr>
        <p:spPr>
          <a:xfrm>
            <a:off x="4207183" y="18687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632" y="23794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Send the remaining data</a:t>
            </a:r>
            <a:endParaRPr lang="zh-CN" altLang="en-US" dirty="0"/>
          </a:p>
        </p:txBody>
      </p:sp>
      <p:sp>
        <p:nvSpPr>
          <p:cNvPr id="41" name="圆角矩形 16"/>
          <p:cNvSpPr/>
          <p:nvPr/>
        </p:nvSpPr>
        <p:spPr>
          <a:xfrm>
            <a:off x="1632868" y="5053338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/>
              <a:t>2</a:t>
            </a:r>
            <a:endParaRPr lang="zh-CN" altLang="en-US" sz="1600" dirty="0"/>
          </a:p>
        </p:txBody>
      </p:sp>
      <p:sp>
        <p:nvSpPr>
          <p:cNvPr id="39" name="圆角矩形 19"/>
          <p:cNvSpPr/>
          <p:nvPr/>
        </p:nvSpPr>
        <p:spPr>
          <a:xfrm>
            <a:off x="1911962" y="5041509"/>
            <a:ext cx="186917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0</a:t>
            </a:r>
            <a:endParaRPr lang="zh-CN" altLang="en-US" dirty="0"/>
          </a:p>
        </p:txBody>
      </p:sp>
      <p:sp>
        <p:nvSpPr>
          <p:cNvPr id="40" name="圆角矩形 21"/>
          <p:cNvSpPr/>
          <p:nvPr/>
        </p:nvSpPr>
        <p:spPr>
          <a:xfrm>
            <a:off x="7747216" y="5556473"/>
            <a:ext cx="191406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0</a:t>
            </a:r>
            <a:endParaRPr lang="zh-CN" altLang="en-US" dirty="0"/>
          </a:p>
        </p:txBody>
      </p:sp>
      <p:sp>
        <p:nvSpPr>
          <p:cNvPr id="42" name="圆角矩形 20"/>
          <p:cNvSpPr/>
          <p:nvPr/>
        </p:nvSpPr>
        <p:spPr>
          <a:xfrm>
            <a:off x="6898415" y="5556473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12</a:t>
            </a:r>
            <a:endParaRPr lang="zh-CN" altLang="en-US" dirty="0"/>
          </a:p>
        </p:txBody>
      </p:sp>
      <p:sp>
        <p:nvSpPr>
          <p:cNvPr id="44" name="圆角矩形 17"/>
          <p:cNvSpPr/>
          <p:nvPr/>
        </p:nvSpPr>
        <p:spPr>
          <a:xfrm>
            <a:off x="7443548" y="5556473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5" name="圆角矩形 17"/>
          <p:cNvSpPr/>
          <p:nvPr/>
        </p:nvSpPr>
        <p:spPr>
          <a:xfrm>
            <a:off x="6634015" y="5557496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2</a:t>
            </a:r>
            <a:endParaRPr lang="zh-CN" altLang="en-US" dirty="0"/>
          </a:p>
        </p:txBody>
      </p:sp>
      <p:sp>
        <p:nvSpPr>
          <p:cNvPr id="43" name="圆角矩形 17"/>
          <p:cNvSpPr/>
          <p:nvPr/>
        </p:nvSpPr>
        <p:spPr>
          <a:xfrm>
            <a:off x="817327" y="5575450"/>
            <a:ext cx="27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1</a:t>
            </a:r>
            <a:endParaRPr lang="zh-CN" altLang="en-US" dirty="0"/>
          </a:p>
        </p:txBody>
      </p:sp>
      <p:sp>
        <p:nvSpPr>
          <p:cNvPr id="46" name="圆角矩形 16"/>
          <p:cNvSpPr/>
          <p:nvPr/>
        </p:nvSpPr>
        <p:spPr>
          <a:xfrm>
            <a:off x="6632631" y="5010684"/>
            <a:ext cx="27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16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Decentralized Coded Caching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 smtClean="0"/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tx2"/>
                </a:solidFill>
              </a:rPr>
              <a:t>Simulation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Transmission finish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496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Decentralized Coded Caching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/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Results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3239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Delivery with multicast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err="1" smtClean="0">
                <a:solidFill>
                  <a:srgbClr val="FF0000"/>
                </a:solidFill>
              </a:rPr>
              <a:t>XORed</a:t>
            </a:r>
            <a:r>
              <a:rPr lang="en-US" altLang="zh-CN" dirty="0" smtClean="0">
                <a:solidFill>
                  <a:srgbClr val="FF0000"/>
                </a:solidFill>
              </a:rPr>
              <a:t> data (Delivery phase I)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FontTx/>
              <a:buAutoNum type="arabicPeriod"/>
            </a:pPr>
            <a:r>
              <a:rPr lang="en-US" altLang="zh-CN" dirty="0" smtClean="0"/>
              <a:t>original data (Delivery </a:t>
            </a:r>
            <a:r>
              <a:rPr lang="en-US" altLang="zh-CN" dirty="0"/>
              <a:t>phase </a:t>
            </a:r>
            <a:r>
              <a:rPr lang="en-US" altLang="zh-CN" dirty="0" smtClean="0"/>
              <a:t>II)</a:t>
            </a:r>
          </a:p>
          <a:p>
            <a:r>
              <a:rPr lang="en-US" altLang="zh-CN" dirty="0" smtClean="0"/>
              <a:t>     ------- No XOR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72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464" y="1124744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How to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xored</a:t>
            </a:r>
            <a:r>
              <a:rPr lang="en-US" altLang="zh-CN" dirty="0" smtClean="0"/>
              <a:t> data: 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04864"/>
            <a:ext cx="8640960" cy="396044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/>
              <a:t>Search the all the clients which ask for the same files (</a:t>
            </a:r>
            <a:r>
              <a:rPr lang="en-US" altLang="zh-CN" dirty="0" smtClean="0">
                <a:solidFill>
                  <a:srgbClr val="FF0000"/>
                </a:solidFill>
              </a:rPr>
              <a:t>important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every two clients of them has different parts of the requested file, then exchange these parts of file between themselves.</a:t>
            </a:r>
          </a:p>
          <a:p>
            <a:endParaRPr lang="en-US" altLang="zh-CN" dirty="0" smtClean="0"/>
          </a:p>
          <a:p>
            <a:endParaRPr lang="en-US" altLang="zh-CN" sz="4200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042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464" y="1124744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How to create </a:t>
            </a:r>
            <a:r>
              <a:rPr lang="en-US" altLang="zh-CN" dirty="0" err="1" smtClean="0"/>
              <a:t>XORed</a:t>
            </a:r>
            <a:r>
              <a:rPr lang="en-US" altLang="zh-CN" dirty="0" smtClean="0"/>
              <a:t> data:</a:t>
            </a:r>
            <a:r>
              <a:rPr lang="en-US" altLang="zh-CN" dirty="0"/>
              <a:t> Step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204864"/>
                <a:ext cx="8640960" cy="3960440"/>
              </a:xfrm>
            </p:spPr>
            <p:txBody>
              <a:bodyPr>
                <a:normAutofit fontScale="70000" lnSpcReduction="20000"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3400" dirty="0" smtClean="0"/>
                  <a:t>Search the all the clients which ask for the same files (</a:t>
                </a:r>
                <a:r>
                  <a:rPr lang="en-US" altLang="zh-CN" sz="3400" dirty="0" smtClean="0">
                    <a:solidFill>
                      <a:srgbClr val="FF0000"/>
                    </a:solidFill>
                  </a:rPr>
                  <a:t>important</a:t>
                </a:r>
                <a:r>
                  <a:rPr lang="en-US" altLang="zh-CN" sz="3400" dirty="0" smtClean="0"/>
                  <a:t>)</a:t>
                </a:r>
              </a:p>
              <a:p>
                <a:endParaRPr lang="en-US" altLang="zh-CN" sz="3400" dirty="0" smtClean="0"/>
              </a:p>
              <a:p>
                <a:r>
                  <a:rPr lang="en-US" altLang="zh-CN" sz="3400" dirty="0" smtClean="0"/>
                  <a:t>For example:</a:t>
                </a:r>
              </a:p>
              <a:p>
                <a:r>
                  <a:rPr lang="en-US" altLang="zh-CN" sz="3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client n </a:t>
                </a:r>
                <a:r>
                  <a:rPr lang="en-US" altLang="zh-CN" sz="3400" i="1" dirty="0"/>
                  <a:t>requests file R and has the 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400" i="1" dirty="0"/>
                  <a:t> part of file R</a:t>
                </a:r>
                <a:r>
                  <a:rPr lang="en-US" altLang="zh-CN" sz="3400" i="1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sz="3400" i="1" dirty="0" smtClean="0"/>
              </a:p>
              <a:p>
                <a:r>
                  <a:rPr lang="en-US" altLang="zh-CN" sz="3400" b="1" i="1" dirty="0" smtClean="0">
                    <a:solidFill>
                      <a:schemeClr val="accent6"/>
                    </a:solidFill>
                  </a:rPr>
                  <a:t>client </a:t>
                </a:r>
                <a:r>
                  <a:rPr lang="en-US" altLang="zh-CN" sz="3400" b="1" i="1" dirty="0">
                    <a:solidFill>
                      <a:schemeClr val="accent6"/>
                    </a:solidFill>
                  </a:rPr>
                  <a:t>m </a:t>
                </a:r>
                <a:r>
                  <a:rPr lang="en-US" altLang="zh-CN" sz="3400" i="1" dirty="0"/>
                  <a:t>requests </a:t>
                </a:r>
                <a:r>
                  <a:rPr lang="en-US" altLang="zh-CN" sz="3400" i="1" dirty="0" smtClean="0"/>
                  <a:t>file </a:t>
                </a:r>
                <a:r>
                  <a:rPr lang="en-US" altLang="zh-CN" sz="3400" i="1" dirty="0"/>
                  <a:t>R and has the different part 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3400" i="1" dirty="0"/>
                  <a:t> of file </a:t>
                </a:r>
                <a:r>
                  <a:rPr lang="en-US" altLang="zh-CN" sz="3400" i="1" dirty="0" smtClean="0"/>
                  <a:t>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400" i="1" dirty="0"/>
                  <a:t>. </a:t>
                </a:r>
                <a:endParaRPr lang="en-US" altLang="zh-CN" sz="3400" i="1" dirty="0" smtClean="0"/>
              </a:p>
              <a:p>
                <a:endParaRPr lang="en-US" altLang="zh-CN" sz="3400" dirty="0" smtClean="0"/>
              </a:p>
              <a:p>
                <a:r>
                  <a:rPr lang="en-US" altLang="zh-CN" sz="3400" dirty="0" smtClean="0"/>
                  <a:t>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3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altLang="zh-CN" sz="3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3400" dirty="0" smtClean="0"/>
              </a:p>
              <a:p>
                <a:endParaRPr lang="de-DE" altLang="zh-CN" dirty="0" smtClean="0"/>
              </a:p>
              <a:p>
                <a:endParaRPr lang="de-DE" altLang="zh-CN" dirty="0"/>
              </a:p>
              <a:p>
                <a:endParaRPr lang="de-DE" altLang="zh-CN" dirty="0" smtClean="0"/>
              </a:p>
              <a:p>
                <a:endParaRPr lang="de-DE" altLang="zh-CN" dirty="0" smtClean="0"/>
              </a:p>
              <a:p>
                <a:endParaRPr lang="de-DE" altLang="zh-CN" dirty="0" smtClean="0"/>
              </a:p>
              <a:p>
                <a:endParaRPr lang="de-DE" altLang="zh-CN" dirty="0"/>
              </a:p>
              <a:p>
                <a:endParaRPr lang="de-DE" altLang="zh-CN" dirty="0" smtClean="0"/>
              </a:p>
              <a:p>
                <a:endParaRPr lang="de-DE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204864"/>
                <a:ext cx="8640960" cy="3960440"/>
              </a:xfrm>
              <a:blipFill>
                <a:blip r:embed="rId2"/>
                <a:stretch>
                  <a:fillRect l="-1058" t="-3082" r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425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xored</a:t>
            </a:r>
            <a:r>
              <a:rPr lang="en-US" altLang="zh-CN" dirty="0" smtClean="0"/>
              <a:t> data:</a:t>
            </a:r>
            <a:r>
              <a:rPr lang="en-US" altLang="zh-CN" dirty="0"/>
              <a:t> Step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348880"/>
            <a:ext cx="7440612" cy="38164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  Search the all the clients which ask for the  different files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every two clients have files which is needed by each other, then exchange these files between themselves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51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0200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xored</a:t>
            </a:r>
            <a:r>
              <a:rPr lang="en-US" altLang="zh-CN" dirty="0" smtClean="0"/>
              <a:t> data: </a:t>
            </a:r>
            <a:r>
              <a:rPr lang="en-US" altLang="zh-CN" dirty="0"/>
              <a:t>Step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2348880"/>
                <a:ext cx="7440612" cy="381642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CN" sz="2900" dirty="0" smtClean="0"/>
                  <a:t>2.  Search the all the clients which ask for the  different files </a:t>
                </a:r>
              </a:p>
              <a:p>
                <a:endParaRPr lang="en-US" altLang="zh-CN" sz="2900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sz="3600" dirty="0"/>
                  <a:t>For example:</a:t>
                </a:r>
              </a:p>
              <a:p>
                <a:r>
                  <a:rPr lang="en-US" altLang="zh-CN" sz="3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client n </a:t>
                </a:r>
                <a:r>
                  <a:rPr lang="en-US" altLang="zh-CN" sz="3600" i="1" dirty="0"/>
                  <a:t>requests file R and </a:t>
                </a:r>
                <a:r>
                  <a:rPr lang="en-US" altLang="zh-CN" sz="3600" i="1" dirty="0" smtClean="0"/>
                  <a:t>has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i="1" dirty="0" smtClean="0"/>
                  <a:t> part </a:t>
                </a:r>
                <a:r>
                  <a:rPr lang="en-US" altLang="zh-CN" sz="3600" i="1" dirty="0"/>
                  <a:t>of file G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3600" i="1" dirty="0"/>
                  <a:t> (nonexistent in client </a:t>
                </a:r>
                <a:r>
                  <a:rPr lang="en-US" altLang="zh-CN" sz="3600" i="1" dirty="0" smtClean="0"/>
                  <a:t>m). </a:t>
                </a:r>
                <a:endParaRPr lang="en-US" altLang="zh-CN" sz="3600" i="1" dirty="0"/>
              </a:p>
              <a:p>
                <a:r>
                  <a:rPr lang="en-US" altLang="zh-CN" sz="3600" b="1" i="1" dirty="0">
                    <a:solidFill>
                      <a:schemeClr val="accent6"/>
                    </a:solidFill>
                  </a:rPr>
                  <a:t>client m </a:t>
                </a:r>
                <a:r>
                  <a:rPr lang="en-US" altLang="zh-CN" sz="3600" i="1" dirty="0"/>
                  <a:t>requests file G and has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3600" i="1" dirty="0" smtClean="0"/>
                  <a:t> </a:t>
                </a:r>
                <a:r>
                  <a:rPr lang="en-US" altLang="zh-CN" sz="3600" i="1" dirty="0"/>
                  <a:t>part of </a:t>
                </a:r>
                <a:r>
                  <a:rPr lang="en-US" altLang="zh-CN" sz="3600" i="1" dirty="0" smtClean="0"/>
                  <a:t>file R</a:t>
                </a:r>
                <a:r>
                  <a:rPr lang="en-US" altLang="zh-CN" sz="3600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zh-CN" sz="4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3600" i="1" dirty="0" smtClean="0"/>
                  <a:t>(nonexistent in client n). </a:t>
                </a:r>
                <a:endParaRPr lang="en-US" altLang="zh-CN" sz="3600" i="1" dirty="0"/>
              </a:p>
              <a:p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5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5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Sup>
                      <m:sSubSupPr>
                        <m:ctrlPr>
                          <a:rPr lang="zh-CN" altLang="zh-CN" sz="5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51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zh-CN" sz="5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51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2348880"/>
                <a:ext cx="7440612" cy="3816424"/>
              </a:xfrm>
              <a:blipFill rotWithShape="0">
                <a:blip r:embed="rId2"/>
                <a:stretch>
                  <a:fillRect l="-1147" t="-2236" r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5849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Decentralized Coded Caching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Results</a:t>
            </a:r>
          </a:p>
          <a:p>
            <a:pPr>
              <a:spcAft>
                <a:spcPts val="1200"/>
              </a:spcAft>
            </a:pP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037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KODO?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Multicast bases on UDP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UDP is not </a:t>
            </a:r>
            <a:r>
              <a:rPr lang="en-US" altLang="zh-CN" dirty="0" smtClean="0">
                <a:solidFill>
                  <a:srgbClr val="FF0000"/>
                </a:solidFill>
              </a:rPr>
              <a:t>reliable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7183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262" y="2564904"/>
            <a:ext cx="8007225" cy="240913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Kodo </a:t>
            </a:r>
            <a:r>
              <a:rPr lang="en-US" altLang="zh-CN" sz="2800" dirty="0"/>
              <a:t>implements a number of different erasure correcting codes.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our project, The Full RLNC (Random Linear Network Coding) is used.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934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Decentralized Coded Caching</a:t>
            </a: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Simulation</a:t>
            </a:r>
          </a:p>
          <a:p>
            <a:pPr>
              <a:spcAft>
                <a:spcPts val="1200"/>
              </a:spcAft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6504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KODO: key </a:t>
            </a:r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47" y="2564904"/>
            <a:ext cx="7440612" cy="2409131"/>
          </a:xfrm>
        </p:spPr>
        <p:txBody>
          <a:bodyPr>
            <a:normAutofit/>
          </a:bodyPr>
          <a:lstStyle/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number of symbol: </a:t>
            </a:r>
            <a:r>
              <a:rPr lang="en-US" altLang="zh-CN" sz="2800" i="1" dirty="0">
                <a:solidFill>
                  <a:srgbClr val="0070C0"/>
                </a:solidFill>
              </a:rPr>
              <a:t>symbols</a:t>
            </a:r>
            <a:endParaRPr lang="zh-CN" altLang="zh-CN" sz="2800" dirty="0">
              <a:solidFill>
                <a:srgbClr val="0070C0"/>
              </a:solidFill>
            </a:endParaRPr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symbol size: </a:t>
            </a:r>
            <a:r>
              <a:rPr lang="en-US" altLang="zh-CN" sz="2800" i="1" dirty="0">
                <a:solidFill>
                  <a:srgbClr val="0070C0"/>
                </a:solidFill>
              </a:rPr>
              <a:t>symbolsize</a:t>
            </a:r>
            <a:endParaRPr lang="zh-CN" altLang="zh-CN" sz="28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357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KODO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0070C0"/>
                </a:solidFill>
              </a:rPr>
              <a:t>symbols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47" y="2564904"/>
            <a:ext cx="7440612" cy="3024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chemeClr val="tx1"/>
                </a:solidFill>
              </a:rPr>
              <a:t>symbols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denotes the number of symbols in a </a:t>
            </a:r>
            <a:r>
              <a:rPr lang="en-US" altLang="zh-CN" dirty="0" smtClean="0">
                <a:solidFill>
                  <a:schemeClr val="tx2"/>
                </a:solidFill>
              </a:rPr>
              <a:t>block.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</a:rPr>
              <a:t>Increasing </a:t>
            </a:r>
            <a:r>
              <a:rPr lang="en-US" altLang="zh-CN" dirty="0">
                <a:solidFill>
                  <a:schemeClr val="tx2"/>
                </a:solidFill>
              </a:rPr>
              <a:t>this number will have the following effects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endParaRPr lang="en-US" altLang="zh-CN" dirty="0">
              <a:solidFill>
                <a:schemeClr val="tx2"/>
              </a:solidFill>
            </a:endParaRPr>
          </a:p>
          <a:p>
            <a:pPr marL="1200150" lvl="1" indent="-457200"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</a:rPr>
              <a:t>computational </a:t>
            </a:r>
            <a:r>
              <a:rPr lang="en-US" altLang="zh-CN" dirty="0">
                <a:solidFill>
                  <a:schemeClr val="tx2"/>
                </a:solidFill>
              </a:rPr>
              <a:t>complexity will </a:t>
            </a:r>
            <a:r>
              <a:rPr lang="en-US" altLang="zh-CN" dirty="0" smtClean="0">
                <a:solidFill>
                  <a:schemeClr val="tx2"/>
                </a:solidFill>
              </a:rPr>
              <a:t>increase</a:t>
            </a:r>
          </a:p>
          <a:p>
            <a:pPr marL="1200150" lvl="1" indent="-457200">
              <a:buAutoNum type="arabicPeriod"/>
            </a:pPr>
            <a:r>
              <a:rPr lang="en-US" altLang="zh-CN" dirty="0">
                <a:solidFill>
                  <a:schemeClr val="tx2"/>
                </a:solidFill>
              </a:rPr>
              <a:t>decoding delay will become </a:t>
            </a:r>
            <a:r>
              <a:rPr lang="en-US" altLang="zh-CN" dirty="0" smtClean="0">
                <a:solidFill>
                  <a:schemeClr val="tx2"/>
                </a:solidFill>
              </a:rPr>
              <a:t>larger</a:t>
            </a:r>
          </a:p>
          <a:p>
            <a:pPr lvl="1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……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1827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KODO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symbolsize 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47" y="2564904"/>
            <a:ext cx="7440612" cy="24091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i="1" dirty="0" smtClean="0">
                <a:solidFill>
                  <a:schemeClr val="tx1"/>
                </a:solidFill>
              </a:rPr>
              <a:t>symbolsize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/>
              <a:t>denotes </a:t>
            </a:r>
            <a:r>
              <a:rPr lang="en-US" altLang="zh-CN" sz="2800" dirty="0"/>
              <a:t>the size of each </a:t>
            </a:r>
            <a:r>
              <a:rPr lang="en-US" altLang="zh-CN" sz="2800" dirty="0" smtClean="0"/>
              <a:t>symbol </a:t>
            </a:r>
            <a:r>
              <a:rPr lang="en-US" altLang="zh-CN" sz="2800" dirty="0"/>
              <a:t>in bytes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MTU (Maximum Transfer Unit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	 around 1300-1400 bytes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590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KODO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31" name="文本框 24"/>
          <p:cNvSpPr txBox="1"/>
          <p:nvPr/>
        </p:nvSpPr>
        <p:spPr>
          <a:xfrm>
            <a:off x="1710782" y="2499880"/>
            <a:ext cx="1035310" cy="33977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400" kern="150" dirty="0">
                <a:latin typeface="Liberation Serif"/>
                <a:ea typeface="宋体" panose="02010600030101010101" pitchFamily="2" charset="-122"/>
                <a:cs typeface="Noto Sans CJK SC Regular"/>
              </a:rPr>
              <a:t>F</a:t>
            </a:r>
            <a:r>
              <a:rPr lang="en-US" sz="2400" kern="150" dirty="0" smtClean="0">
                <a:effectLst/>
                <a:latin typeface="Liberation Serif"/>
                <a:ea typeface="宋体" panose="02010600030101010101" pitchFamily="2" charset="-122"/>
                <a:cs typeface="Noto Sans CJK SC Regular"/>
              </a:rPr>
              <a:t>ile</a:t>
            </a:r>
            <a:endParaRPr lang="zh-CN" sz="2400" kern="150" dirty="0">
              <a:effectLst/>
              <a:latin typeface="Liberation Serif"/>
              <a:ea typeface="宋体" panose="02010600030101010101" pitchFamily="2" charset="-122"/>
              <a:cs typeface="Noto Sans CJK SC Regular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738285" y="2358609"/>
            <a:ext cx="4896544" cy="905954"/>
            <a:chOff x="2771800" y="1844824"/>
            <a:chExt cx="4896544" cy="905954"/>
          </a:xfrm>
        </p:grpSpPr>
        <p:sp>
          <p:nvSpPr>
            <p:cNvPr id="51" name="矩形 50"/>
            <p:cNvSpPr/>
            <p:nvPr/>
          </p:nvSpPr>
          <p:spPr>
            <a:xfrm>
              <a:off x="2771800" y="1844824"/>
              <a:ext cx="1224136" cy="9056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Block 1</a:t>
              </a:r>
              <a:endParaRPr lang="zh-CN" altLang="en-US" sz="2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995936" y="1845136"/>
              <a:ext cx="1224136" cy="9056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Block 2</a:t>
              </a:r>
              <a:endParaRPr lang="zh-CN" altLang="en-US" sz="2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20072" y="1844824"/>
              <a:ext cx="1224136" cy="9056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……..</a:t>
              </a:r>
              <a:endParaRPr lang="zh-CN" altLang="en-US" sz="2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444208" y="1847278"/>
              <a:ext cx="1224136" cy="9031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Block N</a:t>
              </a:r>
              <a:endParaRPr lang="zh-CN" altLang="en-US" sz="24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57263" y="3264096"/>
            <a:ext cx="4896544" cy="2221426"/>
            <a:chOff x="957263" y="3264096"/>
            <a:chExt cx="4896544" cy="2221426"/>
          </a:xfrm>
        </p:grpSpPr>
        <p:grpSp>
          <p:nvGrpSpPr>
            <p:cNvPr id="57" name="组合 56"/>
            <p:cNvGrpSpPr/>
            <p:nvPr/>
          </p:nvGrpSpPr>
          <p:grpSpPr>
            <a:xfrm>
              <a:off x="957263" y="4579568"/>
              <a:ext cx="4896544" cy="905954"/>
              <a:chOff x="2771800" y="1844824"/>
              <a:chExt cx="4896544" cy="90595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771800" y="1844824"/>
                <a:ext cx="1224136" cy="9056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symbol 1</a:t>
                </a:r>
                <a:endParaRPr lang="zh-CN" altLang="en-US" sz="20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995936" y="1845136"/>
                <a:ext cx="1224136" cy="9056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symbol 2</a:t>
                </a:r>
                <a:endParaRPr lang="zh-CN" altLang="en-US" sz="20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220072" y="1844824"/>
                <a:ext cx="1224136" cy="9056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……..</a:t>
                </a:r>
                <a:endParaRPr lang="zh-CN" altLang="en-US" sz="24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44208" y="1847278"/>
                <a:ext cx="1224136" cy="9031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s</a:t>
                </a:r>
                <a:r>
                  <a:rPr lang="en-US" altLang="zh-CN" sz="2000" dirty="0" smtClean="0"/>
                  <a:t>ymbol M</a:t>
                </a:r>
                <a:endParaRPr lang="zh-CN" altLang="en-US" sz="2000" dirty="0"/>
              </a:p>
            </p:txBody>
          </p:sp>
        </p:grpSp>
        <p:cxnSp>
          <p:nvCxnSpPr>
            <p:cNvPr id="63" name="直接连接符 62"/>
            <p:cNvCxnSpPr/>
            <p:nvPr/>
          </p:nvCxnSpPr>
          <p:spPr>
            <a:xfrm flipV="1">
              <a:off x="957263" y="3264251"/>
              <a:ext cx="1788829" cy="1315317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 flipV="1">
              <a:off x="3982328" y="3264096"/>
              <a:ext cx="1871479" cy="131516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2720136" y="1614298"/>
            <a:ext cx="50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Blocksize</a:t>
            </a:r>
            <a:r>
              <a:rPr lang="en-US" altLang="zh-CN" sz="2800" dirty="0" smtClean="0"/>
              <a:t> =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symbols * </a:t>
            </a:r>
            <a:r>
              <a:rPr lang="en-US" altLang="zh-CN" sz="2800" i="1" dirty="0">
                <a:solidFill>
                  <a:srgbClr val="0070C0"/>
                </a:solidFill>
              </a:rPr>
              <a:t>symbolsize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269631" y="5632651"/>
            <a:ext cx="21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dirty="0" smtClean="0"/>
              <a:t> =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symbols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54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KODO: graphical </a:t>
            </a:r>
            <a:r>
              <a:rPr lang="en-US" altLang="zh-CN" dirty="0"/>
              <a:t>representation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103"/>
            <a:ext cx="9144000" cy="28851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9872" y="53732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docs.steinwurf.com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Decentralized Coded Caching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Simulation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Results</a:t>
            </a:r>
          </a:p>
          <a:p>
            <a:pPr>
              <a:spcAft>
                <a:spcPts val="1200"/>
              </a:spcAft>
            </a:pP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4969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5" name="圆角矩形 4"/>
          <p:cNvSpPr/>
          <p:nvPr/>
        </p:nvSpPr>
        <p:spPr>
          <a:xfrm>
            <a:off x="3874203" y="1124744"/>
            <a:ext cx="1310685" cy="237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begin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4529546" y="1361903"/>
            <a:ext cx="0" cy="1709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5897" y="1532850"/>
            <a:ext cx="1787297" cy="273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initia</a:t>
            </a:r>
            <a:r>
              <a:rPr lang="en-US" altLang="zh-CN" dirty="0">
                <a:solidFill>
                  <a:schemeClr val="tx2"/>
                </a:solidFill>
              </a:rPr>
              <a:t>l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534967" y="1806365"/>
            <a:ext cx="0" cy="2400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02354" y="2056480"/>
            <a:ext cx="1865226" cy="564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Wait connection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f</a:t>
            </a:r>
            <a:r>
              <a:rPr lang="en-US" altLang="zh-CN" sz="1600" dirty="0" smtClean="0">
                <a:solidFill>
                  <a:schemeClr val="tx2"/>
                </a:solidFill>
              </a:rPr>
              <a:t>rom client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534967" y="2620496"/>
            <a:ext cx="0" cy="2400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02354" y="2860522"/>
            <a:ext cx="1865226" cy="3307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Cache data in client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529545" y="3212976"/>
            <a:ext cx="5422" cy="6583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551642" y="3356992"/>
            <a:ext cx="1616529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149866" y="2380471"/>
            <a:ext cx="1630" cy="103068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492778" y="2377373"/>
            <a:ext cx="6570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48461" y="3311745"/>
            <a:ext cx="11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Placement finish</a:t>
            </a:r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559827" y="3882483"/>
            <a:ext cx="1983630" cy="2438693"/>
            <a:chOff x="3439564" y="2219999"/>
            <a:chExt cx="2448272" cy="3853025"/>
          </a:xfrm>
        </p:grpSpPr>
        <p:sp>
          <p:nvSpPr>
            <p:cNvPr id="29" name="矩形 28"/>
            <p:cNvSpPr/>
            <p:nvPr/>
          </p:nvSpPr>
          <p:spPr>
            <a:xfrm>
              <a:off x="3563888" y="2219999"/>
              <a:ext cx="2160240" cy="52656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2"/>
                  </a:solidFill>
                </a:rPr>
                <a:t>Request from clients</a:t>
              </a:r>
              <a:endParaRPr lang="zh-CN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644008" y="2736248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563888" y="3096288"/>
              <a:ext cx="2160240" cy="53713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2"/>
                  </a:solidFill>
                </a:rPr>
                <a:t>Creat</a:t>
              </a:r>
              <a:r>
                <a:rPr lang="en-US" altLang="zh-CN" sz="1400" dirty="0" smtClean="0">
                  <a:solidFill>
                    <a:schemeClr val="tx2"/>
                  </a:solidFill>
                </a:rPr>
                <a:t> multicast data</a:t>
              </a:r>
              <a:endParaRPr lang="zh-CN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663700" y="3646403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583580" y="4006443"/>
              <a:ext cx="2160240" cy="71551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2"/>
                  </a:solidFill>
                </a:rPr>
                <a:t>Transmit </a:t>
              </a:r>
              <a:r>
                <a:rPr lang="en-US" altLang="zh-CN" sz="1400" dirty="0" err="1" smtClean="0">
                  <a:solidFill>
                    <a:schemeClr val="tx2"/>
                  </a:solidFill>
                </a:rPr>
                <a:t>xored</a:t>
              </a:r>
              <a:r>
                <a:rPr lang="en-US" altLang="zh-CN" sz="1400" dirty="0" smtClean="0">
                  <a:solidFill>
                    <a:schemeClr val="tx2"/>
                  </a:solidFill>
                </a:rPr>
                <a:t> data with </a:t>
              </a:r>
              <a:r>
                <a:rPr lang="en-US" altLang="zh-CN" sz="1400" dirty="0" err="1" smtClean="0">
                  <a:solidFill>
                    <a:schemeClr val="tx2"/>
                  </a:solidFill>
                </a:rPr>
                <a:t>kodo</a:t>
              </a:r>
              <a:endParaRPr lang="zh-CN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644008" y="4689060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439564" y="5030368"/>
              <a:ext cx="2448272" cy="71551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2"/>
                  </a:solidFill>
                </a:rPr>
                <a:t>Transmit original data with </a:t>
              </a:r>
              <a:r>
                <a:rPr lang="en-US" altLang="zh-CN" sz="1400" dirty="0" err="1" smtClean="0">
                  <a:solidFill>
                    <a:schemeClr val="tx2"/>
                  </a:solidFill>
                </a:rPr>
                <a:t>kodo</a:t>
              </a:r>
              <a:endParaRPr lang="zh-CN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683392" y="5712984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3874202" y="6282859"/>
            <a:ext cx="1310685" cy="237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end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3027282" y="2042118"/>
            <a:ext cx="392590" cy="1530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180267" y="2330877"/>
            <a:ext cx="1829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Placement </a:t>
            </a:r>
          </a:p>
          <a:p>
            <a:r>
              <a:rPr lang="en-US" altLang="zh-CN" sz="2800" dirty="0" smtClean="0"/>
              <a:t>Phase</a:t>
            </a:r>
            <a:endParaRPr lang="zh-CN" altLang="en-US" sz="2800" dirty="0"/>
          </a:p>
        </p:txBody>
      </p:sp>
      <p:sp>
        <p:nvSpPr>
          <p:cNvPr id="42" name="左大括号 41"/>
          <p:cNvSpPr/>
          <p:nvPr/>
        </p:nvSpPr>
        <p:spPr>
          <a:xfrm>
            <a:off x="3027282" y="3789040"/>
            <a:ext cx="392590" cy="2295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87624" y="4359578"/>
            <a:ext cx="1829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</a:t>
            </a:r>
            <a:r>
              <a:rPr lang="en-US" altLang="zh-CN" sz="3200" dirty="0" smtClean="0"/>
              <a:t>elivery Phase</a:t>
            </a:r>
            <a:endParaRPr lang="zh-CN" altLang="en-US" sz="3200" dirty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20400" y="905459"/>
            <a:ext cx="7431087" cy="1143000"/>
          </a:xfrm>
        </p:spPr>
        <p:txBody>
          <a:bodyPr/>
          <a:lstStyle/>
          <a:p>
            <a:r>
              <a:rPr lang="en-US" altLang="zh-CN" dirty="0"/>
              <a:t>Program flow </a:t>
            </a:r>
            <a:r>
              <a:rPr lang="en-US" altLang="zh-CN" dirty="0" smtClean="0"/>
              <a:t>chart</a:t>
            </a:r>
            <a:br>
              <a:rPr lang="en-US" altLang="zh-CN" dirty="0" smtClean="0"/>
            </a:br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1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431087" cy="1143000"/>
          </a:xfrm>
        </p:spPr>
        <p:txBody>
          <a:bodyPr/>
          <a:lstStyle/>
          <a:p>
            <a:r>
              <a:rPr lang="en-US" altLang="zh-CN" dirty="0"/>
              <a:t>Program flow </a:t>
            </a:r>
            <a:r>
              <a:rPr lang="en-US" altLang="zh-CN" dirty="0" smtClean="0"/>
              <a:t>chart – Client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5" name="圆角矩形 4"/>
          <p:cNvSpPr/>
          <p:nvPr/>
        </p:nvSpPr>
        <p:spPr>
          <a:xfrm>
            <a:off x="3906715" y="6071602"/>
            <a:ext cx="1065857" cy="326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</a:rPr>
              <a:t>end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05200" y="1556792"/>
            <a:ext cx="4065786" cy="4576149"/>
            <a:chOff x="362198" y="1988840"/>
            <a:chExt cx="4065786" cy="4576149"/>
          </a:xfrm>
        </p:grpSpPr>
        <p:grpSp>
          <p:nvGrpSpPr>
            <p:cNvPr id="3" name="组合 2"/>
            <p:cNvGrpSpPr/>
            <p:nvPr/>
          </p:nvGrpSpPr>
          <p:grpSpPr>
            <a:xfrm>
              <a:off x="667062" y="1988840"/>
              <a:ext cx="2016224" cy="2016224"/>
              <a:chOff x="3491880" y="2132856"/>
              <a:chExt cx="2448272" cy="3570809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923928" y="2132856"/>
                <a:ext cx="1584176" cy="49949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2"/>
                    </a:solidFill>
                  </a:rPr>
                  <a:t>begin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stCxn id="15" idx="2"/>
              </p:cNvCxnSpPr>
              <p:nvPr/>
            </p:nvCxnSpPr>
            <p:spPr>
              <a:xfrm>
                <a:off x="4716016" y="2632348"/>
                <a:ext cx="0" cy="36004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3635896" y="2992388"/>
                <a:ext cx="2160240" cy="57606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2"/>
                    </a:solidFill>
                  </a:rPr>
                  <a:t>Connect server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716016" y="3568452"/>
                <a:ext cx="0" cy="36004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3491880" y="3928492"/>
                <a:ext cx="2448272" cy="72464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Receive cached data from server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716016" y="4618981"/>
                <a:ext cx="0" cy="36004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491880" y="4979021"/>
                <a:ext cx="2448272" cy="72464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2"/>
                    </a:solidFill>
                  </a:rPr>
                  <a:t>Request file from server</a:t>
                </a:r>
                <a:endParaRPr lang="zh-CN" altLang="en-US" sz="14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2198" y="4005064"/>
              <a:ext cx="4065786" cy="2559925"/>
              <a:chOff x="2657656" y="1916832"/>
              <a:chExt cx="6052018" cy="458336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657656" y="2035098"/>
                <a:ext cx="6052018" cy="4465095"/>
                <a:chOff x="2657656" y="2035098"/>
                <a:chExt cx="6052018" cy="446509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596405" y="2603229"/>
                  <a:ext cx="1526431" cy="63075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smtClean="0">
                      <a:solidFill>
                        <a:schemeClr val="tx2"/>
                      </a:solidFill>
                    </a:rPr>
                    <a:t>Wait until next file</a:t>
                  </a:r>
                  <a:endParaRPr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4644008" y="3344323"/>
                  <a:ext cx="0" cy="444717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4644007" y="5674406"/>
                  <a:ext cx="1" cy="701837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8114655" y="2918608"/>
                  <a:ext cx="58557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/>
                <p:nvPr/>
              </p:nvCxnSpPr>
              <p:spPr>
                <a:xfrm flipH="1" flipV="1">
                  <a:off x="8700232" y="2060848"/>
                  <a:ext cx="4089" cy="85776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H="1">
                  <a:off x="4644009" y="2060848"/>
                  <a:ext cx="4065665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/>
              </p:nvSpPr>
              <p:spPr>
                <a:xfrm>
                  <a:off x="4623335" y="5783825"/>
                  <a:ext cx="1296144" cy="71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Placement finish</a:t>
                  </a:r>
                  <a:endParaRPr lang="zh-CN" altLang="en-US" sz="1000" dirty="0"/>
                </a:p>
              </p:txBody>
            </p:sp>
            <p:sp>
              <p:nvSpPr>
                <p:cNvPr id="29" name="流程图: 决策 28"/>
                <p:cNvSpPr/>
                <p:nvPr/>
              </p:nvSpPr>
              <p:spPr>
                <a:xfrm>
                  <a:off x="3433192" y="2492896"/>
                  <a:ext cx="2421632" cy="851427"/>
                </a:xfrm>
                <a:prstGeom prst="flowChartDecision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2"/>
                      </a:solidFill>
                    </a:rPr>
                    <a:t>Need?</a:t>
                  </a:r>
                  <a:endParaRPr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5854824" y="2924944"/>
                  <a:ext cx="733400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5802573" y="2542187"/>
                  <a:ext cx="507039" cy="440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No</a:t>
                  </a:r>
                  <a:endParaRPr lang="zh-CN" altLang="en-US" sz="1000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4070763" y="3321565"/>
                  <a:ext cx="656693" cy="440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Yes</a:t>
                  </a:r>
                  <a:endParaRPr lang="zh-CN" altLang="en-US" sz="1000" dirty="0"/>
                </a:p>
              </p:txBody>
            </p:sp>
            <p:sp>
              <p:nvSpPr>
                <p:cNvPr id="33" name="流程图: 决策 32"/>
                <p:cNvSpPr/>
                <p:nvPr/>
              </p:nvSpPr>
              <p:spPr>
                <a:xfrm>
                  <a:off x="3433192" y="3781409"/>
                  <a:ext cx="2421632" cy="851427"/>
                </a:xfrm>
                <a:prstGeom prst="flowChartDecision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smtClean="0">
                      <a:solidFill>
                        <a:schemeClr val="tx2"/>
                      </a:solidFill>
                    </a:rPr>
                    <a:t>decode?</a:t>
                  </a:r>
                  <a:endParaRPr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 flipH="1">
                  <a:off x="4623334" y="3566681"/>
                  <a:ext cx="1964890" cy="231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 flipV="1">
                  <a:off x="6584136" y="3545027"/>
                  <a:ext cx="4088" cy="662095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/>
                <p:nvPr/>
              </p:nvCxnSpPr>
              <p:spPr>
                <a:xfrm>
                  <a:off x="5802573" y="4207122"/>
                  <a:ext cx="781563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6562372" y="3542841"/>
                  <a:ext cx="1661834" cy="440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Still receive data</a:t>
                  </a:r>
                  <a:endParaRPr lang="zh-CN" altLang="en-US" sz="1000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049612" y="4610912"/>
                  <a:ext cx="656693" cy="440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Yes</a:t>
                  </a:r>
                  <a:endParaRPr lang="zh-CN" altLang="en-US" sz="1000" dirty="0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5802573" y="3806023"/>
                  <a:ext cx="507039" cy="440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/>
                    <a:t>No</a:t>
                  </a:r>
                  <a:endParaRPr lang="zh-CN" altLang="en-US" sz="1000" dirty="0"/>
                </a:p>
              </p:txBody>
            </p: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4650052" y="4632836"/>
                  <a:ext cx="0" cy="46047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矩形 40"/>
                <p:cNvSpPr/>
                <p:nvPr/>
              </p:nvSpPr>
              <p:spPr>
                <a:xfrm>
                  <a:off x="3880792" y="5069922"/>
                  <a:ext cx="1526431" cy="63075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smtClean="0">
                      <a:solidFill>
                        <a:schemeClr val="tx2"/>
                      </a:solidFill>
                    </a:rPr>
                    <a:t>ACK to server</a:t>
                  </a:r>
                  <a:endParaRPr lang="zh-CN" altLang="en-US" sz="10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 flipH="1">
                  <a:off x="2658444" y="2065585"/>
                  <a:ext cx="1964890" cy="2311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H="1" flipV="1">
                  <a:off x="2657656" y="2035098"/>
                  <a:ext cx="12321" cy="3914182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2657656" y="5949280"/>
                  <a:ext cx="1986351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箭头连接符 44"/>
              <p:cNvCxnSpPr/>
              <p:nvPr/>
            </p:nvCxnSpPr>
            <p:spPr>
              <a:xfrm>
                <a:off x="4644008" y="1916832"/>
                <a:ext cx="0" cy="57606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左大括号 45"/>
          <p:cNvSpPr/>
          <p:nvPr/>
        </p:nvSpPr>
        <p:spPr>
          <a:xfrm>
            <a:off x="2483768" y="2042118"/>
            <a:ext cx="392590" cy="1530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54661" y="2330513"/>
            <a:ext cx="1829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Placement </a:t>
            </a:r>
          </a:p>
          <a:p>
            <a:r>
              <a:rPr lang="en-US" altLang="zh-CN" sz="2800" dirty="0" smtClean="0"/>
              <a:t>Phase</a:t>
            </a:r>
            <a:endParaRPr lang="zh-CN" altLang="en-US" sz="2800" dirty="0"/>
          </a:p>
        </p:txBody>
      </p:sp>
      <p:sp>
        <p:nvSpPr>
          <p:cNvPr id="48" name="左大括号 47"/>
          <p:cNvSpPr/>
          <p:nvPr/>
        </p:nvSpPr>
        <p:spPr>
          <a:xfrm>
            <a:off x="2445481" y="3653452"/>
            <a:ext cx="392590" cy="2295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11560" y="4223990"/>
            <a:ext cx="1829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</a:t>
            </a:r>
            <a:r>
              <a:rPr lang="en-US" altLang="zh-CN" sz="3200" dirty="0" smtClean="0"/>
              <a:t>elivery Phase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87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917848"/>
            <a:ext cx="7431087" cy="1143000"/>
          </a:xfrm>
        </p:spPr>
        <p:txBody>
          <a:bodyPr/>
          <a:lstStyle/>
          <a:p>
            <a:r>
              <a:rPr lang="en-US" altLang="zh-CN" dirty="0"/>
              <a:t>Program flow chart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5" name="组合 4"/>
          <p:cNvGrpSpPr/>
          <p:nvPr/>
        </p:nvGrpSpPr>
        <p:grpSpPr>
          <a:xfrm>
            <a:off x="1286090" y="1916832"/>
            <a:ext cx="2175835" cy="4094807"/>
            <a:chOff x="3592686" y="2281436"/>
            <a:chExt cx="2175835" cy="4094807"/>
          </a:xfrm>
        </p:grpSpPr>
        <p:sp>
          <p:nvSpPr>
            <p:cNvPr id="6" name="圆角矩形 5"/>
            <p:cNvSpPr/>
            <p:nvPr/>
          </p:nvSpPr>
          <p:spPr>
            <a:xfrm>
              <a:off x="3880718" y="2281436"/>
              <a:ext cx="1584176" cy="4994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2"/>
                  </a:solidFill>
                </a:rPr>
                <a:t>begin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直接箭头连接符 6"/>
            <p:cNvCxnSpPr>
              <a:stCxn id="6" idx="2"/>
            </p:cNvCxnSpPr>
            <p:nvPr/>
          </p:nvCxnSpPr>
          <p:spPr>
            <a:xfrm>
              <a:off x="4672806" y="2780928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592686" y="3140968"/>
              <a:ext cx="2160240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initia</a:t>
              </a:r>
              <a:r>
                <a:rPr lang="en-US" altLang="zh-CN" sz="2400" dirty="0">
                  <a:solidFill>
                    <a:schemeClr val="tx2"/>
                  </a:solidFill>
                </a:rPr>
                <a:t>l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672806" y="3717032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592686" y="4077072"/>
              <a:ext cx="2160240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Placement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688401" y="4653136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08281" y="5013176"/>
              <a:ext cx="2160240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delivery</a:t>
              </a:r>
              <a:r>
                <a:rPr lang="en-US" altLang="zh-CN" sz="2400" dirty="0" smtClean="0"/>
                <a:t>,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688401" y="5589240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3896313" y="5949280"/>
              <a:ext cx="1584176" cy="426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2"/>
                  </a:solidFill>
                </a:rPr>
                <a:t>end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09718" y="1953096"/>
            <a:ext cx="2175835" cy="4094807"/>
            <a:chOff x="3592686" y="2281436"/>
            <a:chExt cx="2175835" cy="4094807"/>
          </a:xfrm>
        </p:grpSpPr>
        <p:sp>
          <p:nvSpPr>
            <p:cNvPr id="16" name="圆角矩形 15"/>
            <p:cNvSpPr/>
            <p:nvPr/>
          </p:nvSpPr>
          <p:spPr>
            <a:xfrm>
              <a:off x="3880718" y="2281436"/>
              <a:ext cx="1584176" cy="4994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2"/>
                  </a:solidFill>
                </a:rPr>
                <a:t>begin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2"/>
              <a:endCxn id="20" idx="0"/>
            </p:cNvCxnSpPr>
            <p:nvPr/>
          </p:nvCxnSpPr>
          <p:spPr>
            <a:xfrm>
              <a:off x="4672806" y="2780928"/>
              <a:ext cx="0" cy="129614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3592686" y="4077072"/>
              <a:ext cx="2160240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Placement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4688401" y="4653136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608281" y="5013176"/>
              <a:ext cx="2160240" cy="5760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delivery</a:t>
              </a:r>
              <a:r>
                <a:rPr lang="en-US" altLang="zh-CN" sz="2400" dirty="0" smtClean="0"/>
                <a:t>,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688401" y="5589240"/>
              <a:ext cx="0" cy="3600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3896313" y="5949280"/>
              <a:ext cx="1584176" cy="426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2"/>
                  </a:solidFill>
                </a:rPr>
                <a:t>end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3607" y="3738890"/>
            <a:ext cx="113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621374" y="3775154"/>
            <a:ext cx="113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client</a:t>
            </a:r>
            <a:endParaRPr lang="zh-CN" altLang="en-US" sz="2800" dirty="0"/>
          </a:p>
        </p:txBody>
      </p:sp>
      <p:sp>
        <p:nvSpPr>
          <p:cNvPr id="28" name="左右箭头 27"/>
          <p:cNvSpPr/>
          <p:nvPr/>
        </p:nvSpPr>
        <p:spPr>
          <a:xfrm>
            <a:off x="3526927" y="3797419"/>
            <a:ext cx="1667359" cy="500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TCP</a:t>
            </a:r>
            <a:endParaRPr lang="zh-CN" altLang="en-US" b="1" dirty="0"/>
          </a:p>
        </p:txBody>
      </p:sp>
      <p:sp>
        <p:nvSpPr>
          <p:cNvPr id="30" name="左右箭头 29"/>
          <p:cNvSpPr/>
          <p:nvPr/>
        </p:nvSpPr>
        <p:spPr>
          <a:xfrm>
            <a:off x="3538235" y="4684837"/>
            <a:ext cx="1667359" cy="4719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UDP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28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Decentralized Coded Caching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tx2"/>
                </a:solidFill>
              </a:rPr>
              <a:t>Simulation</a:t>
            </a:r>
          </a:p>
          <a:p>
            <a:pPr>
              <a:spcAft>
                <a:spcPts val="1200"/>
              </a:spcAft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1210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12" y="1196752"/>
            <a:ext cx="7431087" cy="1143000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708920"/>
            <a:ext cx="7440612" cy="2409131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Traffic in networks exhibits strong temporal variability:</a:t>
            </a:r>
          </a:p>
          <a:p>
            <a:endParaRPr lang="en-US" altLang="zh-CN" dirty="0"/>
          </a:p>
          <a:p>
            <a:r>
              <a:rPr lang="en-US" altLang="zh-CN" dirty="0"/>
              <a:t>1. congestion during peak hours </a:t>
            </a:r>
          </a:p>
          <a:p>
            <a:endParaRPr lang="en-US" altLang="zh-CN" dirty="0"/>
          </a:p>
          <a:p>
            <a:r>
              <a:rPr lang="en-US" altLang="zh-CN" dirty="0"/>
              <a:t>2. resource underutilization during off-peak hours.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4166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7" y="2368674"/>
            <a:ext cx="7229475" cy="2552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99468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8" name="矩形 7"/>
          <p:cNvSpPr/>
          <p:nvPr/>
        </p:nvSpPr>
        <p:spPr>
          <a:xfrm>
            <a:off x="1043608" y="2708920"/>
            <a:ext cx="1944216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7576" y="3573016"/>
            <a:ext cx="3432416" cy="388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91199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6972300" cy="417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980728"/>
            <a:ext cx="6972300" cy="2876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520" y="4074572"/>
            <a:ext cx="3816424" cy="14426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0" y="1855555"/>
            <a:ext cx="6144715" cy="1442660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77711" y="5249749"/>
            <a:ext cx="21602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Cached files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50585" y="3384712"/>
            <a:ext cx="93624" cy="18650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193680" y="4795902"/>
            <a:ext cx="1795001" cy="45384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08105" y="51906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Client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6" y="161272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erver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5" y="2042368"/>
            <a:ext cx="7229475" cy="4333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99468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7" name="矩形 6"/>
          <p:cNvSpPr/>
          <p:nvPr/>
        </p:nvSpPr>
        <p:spPr>
          <a:xfrm>
            <a:off x="999807" y="5301207"/>
            <a:ext cx="6682800" cy="10750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1885" y="3356992"/>
            <a:ext cx="1369875" cy="3524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3860" y="328275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Request files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6096" y="477094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Multicast data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7063" y="153727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erver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42367"/>
            <a:ext cx="7229475" cy="4333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44" y="1099467"/>
            <a:ext cx="6972300" cy="4333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99468"/>
            <a:ext cx="7431087" cy="540544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8" name="矩形 7"/>
          <p:cNvSpPr/>
          <p:nvPr/>
        </p:nvSpPr>
        <p:spPr>
          <a:xfrm>
            <a:off x="172322" y="3685451"/>
            <a:ext cx="2607962" cy="315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767" y="2930735"/>
            <a:ext cx="2607962" cy="315641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96992" y="3691012"/>
            <a:ext cx="611639" cy="513854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745065" y="3934644"/>
            <a:ext cx="504056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56279" y="371710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1136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7063" y="2084648"/>
            <a:ext cx="2310757" cy="377888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66707" y="61666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Client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6292" y="158070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erver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504" y="3041351"/>
            <a:ext cx="2607962" cy="315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56179" y="4758331"/>
            <a:ext cx="611639" cy="4303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204252" y="5013176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15466" y="4767535"/>
            <a:ext cx="9361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1148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/>
      <p:bldP spid="16" grpId="0" animBg="1"/>
      <p:bldP spid="19" grpId="0" animBg="1"/>
      <p:bldP spid="20" grpId="0" animBg="1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99468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" y="2144905"/>
            <a:ext cx="7229475" cy="4333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35" y="1371873"/>
            <a:ext cx="6972300" cy="43338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2889" y="3799217"/>
            <a:ext cx="2607962" cy="315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4379" y="166051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erver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398" y="3149979"/>
            <a:ext cx="2607962" cy="315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394379" y="4835153"/>
            <a:ext cx="2095391" cy="461665"/>
            <a:chOff x="1684521" y="4878364"/>
            <a:chExt cx="2095391" cy="461665"/>
          </a:xfrm>
        </p:grpSpPr>
        <p:sp>
          <p:nvSpPr>
            <p:cNvPr id="16" name="矩形 15"/>
            <p:cNvSpPr/>
            <p:nvPr/>
          </p:nvSpPr>
          <p:spPr>
            <a:xfrm>
              <a:off x="1684521" y="4878364"/>
              <a:ext cx="611639" cy="421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332594" y="5124005"/>
              <a:ext cx="504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843808" y="4878364"/>
              <a:ext cx="9361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1182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690348" y="3172016"/>
            <a:ext cx="2607962" cy="315641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716624" y="3955856"/>
            <a:ext cx="2095391" cy="513854"/>
            <a:chOff x="5812573" y="3932293"/>
            <a:chExt cx="2095391" cy="513854"/>
          </a:xfrm>
        </p:grpSpPr>
        <p:sp>
          <p:nvSpPr>
            <p:cNvPr id="20" name="矩形 19"/>
            <p:cNvSpPr/>
            <p:nvPr/>
          </p:nvSpPr>
          <p:spPr>
            <a:xfrm>
              <a:off x="5812573" y="3932293"/>
              <a:ext cx="611639" cy="513854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460646" y="4175925"/>
              <a:ext cx="50405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71860" y="3958387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0C0"/>
                  </a:solidFill>
                </a:rPr>
                <a:t>1161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682644" y="2325929"/>
            <a:ext cx="2310757" cy="377888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62206" y="91020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Client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82773"/>
            <a:ext cx="6210001" cy="41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99468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6" name="文本框 5"/>
          <p:cNvSpPr txBox="1"/>
          <p:nvPr/>
        </p:nvSpPr>
        <p:spPr>
          <a:xfrm>
            <a:off x="5840299" y="1104068"/>
            <a:ext cx="3038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100 files in server</a:t>
            </a:r>
          </a:p>
          <a:p>
            <a:r>
              <a:rPr lang="en-US" altLang="zh-CN" sz="2800" dirty="0" smtClean="0"/>
              <a:t>20 clients</a:t>
            </a:r>
            <a:endParaRPr lang="zh-CN" altLang="en-US" sz="2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499992" y="4653136"/>
            <a:ext cx="0" cy="684076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04048" y="4797152"/>
            <a:ext cx="0" cy="59780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6096" y="4941168"/>
            <a:ext cx="0" cy="504056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67944" y="4397374"/>
            <a:ext cx="0" cy="59780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92896"/>
            <a:ext cx="7440612" cy="2409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Decentralized caching was proposed in the paper but without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 used KODO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1442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3" y="1052736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What have we done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195736"/>
            <a:ext cx="7440612" cy="334523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Wu, Binyi </a:t>
            </a:r>
            <a:r>
              <a:rPr lang="en-US" altLang="zh-CN" dirty="0"/>
              <a:t>: </a:t>
            </a:r>
            <a:r>
              <a:rPr lang="en-US" altLang="zh-CN" dirty="0" smtClean="0"/>
              <a:t>the </a:t>
            </a:r>
            <a:r>
              <a:rPr lang="en-US" altLang="zh-CN" dirty="0"/>
              <a:t>main </a:t>
            </a:r>
            <a:r>
              <a:rPr lang="en-US" altLang="zh-CN" dirty="0" smtClean="0"/>
              <a:t>programmer</a:t>
            </a:r>
          </a:p>
          <a:p>
            <a:endParaRPr lang="de-DE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de-DE" altLang="zh-CN" dirty="0"/>
              <a:t>Wu</a:t>
            </a:r>
            <a:r>
              <a:rPr lang="de-DE" altLang="zh-CN" dirty="0" smtClean="0"/>
              <a:t>, Beibei </a:t>
            </a:r>
            <a:r>
              <a:rPr lang="de-DE" altLang="zh-CN" dirty="0"/>
              <a:t>: responsible </a:t>
            </a:r>
            <a:r>
              <a:rPr lang="de-DE" altLang="zh-CN" dirty="0" smtClean="0"/>
              <a:t>for paper work and       		     document</a:t>
            </a:r>
          </a:p>
          <a:p>
            <a:endParaRPr lang="de-DE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de-DE" altLang="zh-CN" dirty="0" smtClean="0"/>
              <a:t>Guo, Kaixuan : understanding KODO in 			cooperation with Wu, Binyi 			and in charge of the Poster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623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86" y="2564904"/>
            <a:ext cx="7440612" cy="24482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sz="1400" dirty="0" smtClean="0"/>
              <a:t>Mohammad Ali </a:t>
            </a:r>
            <a:r>
              <a:rPr lang="en-US" altLang="zh-CN" sz="1400" dirty="0" err="1" smtClean="0"/>
              <a:t>Maddah</a:t>
            </a:r>
            <a:r>
              <a:rPr lang="en-US" altLang="zh-CN" sz="1400" dirty="0" smtClean="0"/>
              <a:t>-Ali and </a:t>
            </a:r>
            <a:r>
              <a:rPr lang="en-US" altLang="zh-CN" sz="1400" dirty="0" err="1" smtClean="0"/>
              <a:t>Urs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Niesen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Fundamental Limits of Caching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en-US" altLang="zh-CN" sz="1400" dirty="0"/>
              <a:t>Mohammad Ali </a:t>
            </a:r>
            <a:r>
              <a:rPr lang="en-US" altLang="zh-CN" sz="1400" dirty="0" err="1"/>
              <a:t>Maddah</a:t>
            </a:r>
            <a:r>
              <a:rPr lang="en-US" altLang="zh-CN" sz="1400" dirty="0"/>
              <a:t>-Ali and </a:t>
            </a:r>
            <a:r>
              <a:rPr lang="en-US" altLang="zh-CN" sz="1400" dirty="0" err="1"/>
              <a:t>Urs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Niesen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Decentralized Coded Caching Attains Order-Optimal Memory-Rate Tradeoff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en-US" altLang="zh-CN" sz="1400" dirty="0" err="1" smtClean="0"/>
              <a:t>Kodo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document in </a:t>
            </a:r>
            <a:r>
              <a:rPr lang="en-US" altLang="zh-CN" sz="1400" dirty="0" err="1" smtClean="0"/>
              <a:t>steinwurf</a:t>
            </a:r>
            <a:r>
              <a:rPr lang="en-US" altLang="zh-CN" sz="1400" dirty="0"/>
              <a:t>, </a:t>
            </a:r>
            <a:r>
              <a:rPr lang="en-US" altLang="zh-CN" sz="1400" dirty="0">
                <a:hlinkClick r:id="rId2"/>
              </a:rPr>
              <a:t>http://</a:t>
            </a:r>
            <a:r>
              <a:rPr lang="en-US" altLang="zh-CN" sz="1400" dirty="0" smtClean="0">
                <a:hlinkClick r:id="rId2"/>
              </a:rPr>
              <a:t>docs.steinwurf.com/overview.html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de-DE" altLang="zh-CN" sz="1400" dirty="0"/>
              <a:t>Raymond W. </a:t>
            </a:r>
            <a:r>
              <a:rPr lang="de-DE" altLang="zh-CN" sz="1400" dirty="0" smtClean="0"/>
              <a:t>Yeung</a:t>
            </a:r>
            <a:r>
              <a:rPr lang="de-DE" altLang="zh-CN" sz="1400" dirty="0"/>
              <a:t>, Shuo-Yen Robert </a:t>
            </a:r>
            <a:r>
              <a:rPr lang="de-DE" altLang="zh-CN" sz="1400" dirty="0" smtClean="0"/>
              <a:t>Li</a:t>
            </a:r>
            <a:r>
              <a:rPr lang="en-US" altLang="zh-CN" sz="1400" dirty="0" smtClean="0"/>
              <a:t>, </a:t>
            </a:r>
            <a:r>
              <a:rPr lang="de-DE" altLang="zh-CN" sz="1400" dirty="0" smtClean="0"/>
              <a:t>Ning </a:t>
            </a:r>
            <a:r>
              <a:rPr lang="de-DE" altLang="zh-CN" sz="1400" dirty="0"/>
              <a:t>Cai and Zhen </a:t>
            </a:r>
            <a:r>
              <a:rPr lang="de-DE" altLang="zh-CN" sz="1400" dirty="0" smtClean="0"/>
              <a:t>Zhang,</a:t>
            </a:r>
            <a:r>
              <a:rPr lang="zh-CN" altLang="en-US" sz="1400" dirty="0"/>
              <a:t> “ </a:t>
            </a:r>
            <a:r>
              <a:rPr lang="de-DE" altLang="zh-CN" sz="1400" dirty="0" smtClean="0"/>
              <a:t>Network </a:t>
            </a:r>
            <a:r>
              <a:rPr lang="de-DE" altLang="zh-CN" sz="1400" dirty="0"/>
              <a:t>Coding </a:t>
            </a:r>
            <a:r>
              <a:rPr lang="de-DE" altLang="zh-CN" sz="1400" dirty="0" smtClean="0"/>
              <a:t>Theory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”</a:t>
            </a:r>
            <a:r>
              <a:rPr lang="de-DE" altLang="zh-CN" sz="1400" dirty="0" smtClean="0"/>
              <a:t>, 2006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r>
              <a:rPr lang="en-US" altLang="zh-CN" sz="1400" dirty="0"/>
              <a:t>Linear network </a:t>
            </a:r>
            <a:r>
              <a:rPr lang="en-US" altLang="zh-CN" sz="1400" dirty="0" smtClean="0"/>
              <a:t>coding, </a:t>
            </a:r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smtClean="0">
                <a:hlinkClick r:id="rId3"/>
              </a:rPr>
              <a:t>en.wikipedia.org/wiki/Linear_network_coding</a:t>
            </a:r>
            <a:endParaRPr lang="en-US" altLang="zh-CN" sz="1400" dirty="0" smtClean="0"/>
          </a:p>
          <a:p>
            <a:pPr marL="457200" indent="-457200">
              <a:buAutoNum type="arabicPeriod"/>
            </a:pPr>
            <a:endParaRPr lang="en-US" altLang="zh-CN" sz="140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773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212976"/>
            <a:ext cx="7431087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Thank you for your attention!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1908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12" y="1196752"/>
            <a:ext cx="7431087" cy="1143000"/>
          </a:xfrm>
        </p:spPr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solve?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708920"/>
            <a:ext cx="7440612" cy="2409131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“</a:t>
            </a:r>
            <a:r>
              <a:rPr lang="en-US" altLang="zh-CN" dirty="0"/>
              <a:t>shift” some of the traffic from peak to off-peak hours</a:t>
            </a:r>
          </a:p>
          <a:p>
            <a:endParaRPr lang="de-DE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de-DE" altLang="zh-CN" dirty="0" smtClean="0"/>
              <a:t>Solution: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		Caching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9355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431087" cy="1143000"/>
          </a:xfrm>
        </p:spPr>
        <p:txBody>
          <a:bodyPr/>
          <a:lstStyle/>
          <a:p>
            <a:r>
              <a:rPr lang="de-DE" dirty="0" smtClean="0"/>
              <a:t>Centralized Cachi</a:t>
            </a:r>
            <a:r>
              <a:rPr lang="en-US" altLang="zh-CN" dirty="0" smtClean="0"/>
              <a:t>ng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38" y="3789040"/>
            <a:ext cx="7440612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Why use decentralized 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de-DE" dirty="0" smtClean="0"/>
              <a:t>More realistic – Number of clients and their identity is usually unknown.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1434" y="1916832"/>
            <a:ext cx="7440612" cy="84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dirty="0" smtClean="0"/>
              <a:t>Central coordination in placement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>
            <a:normAutofit/>
          </a:bodyPr>
          <a:lstStyle/>
          <a:p>
            <a:r>
              <a:rPr lang="de-LU" sz="4000" dirty="0">
                <a:solidFill>
                  <a:schemeClr val="tx1"/>
                </a:solidFill>
              </a:rPr>
              <a:t>C</a:t>
            </a:r>
            <a:r>
              <a:rPr lang="de-LU" sz="4000" dirty="0" smtClean="0">
                <a:solidFill>
                  <a:schemeClr val="tx1"/>
                </a:solidFill>
              </a:rPr>
              <a:t>ontent</a:t>
            </a:r>
            <a:endParaRPr lang="de-LU" sz="4000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endParaRPr lang="en-US" altLang="zh-CN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Decentralized Coded Caching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Multicast Data 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KODO and RLNC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Implementation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Simulation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11.09.2016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3735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90" y="1123817"/>
            <a:ext cx="7431087" cy="1143000"/>
          </a:xfrm>
        </p:spPr>
        <p:txBody>
          <a:bodyPr/>
          <a:lstStyle/>
          <a:p>
            <a:r>
              <a:rPr lang="en-US" altLang="zh-CN" dirty="0" smtClean="0"/>
              <a:t>XOR operation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555776" y="2234861"/>
            <a:ext cx="2160000" cy="12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55776" y="4002904"/>
            <a:ext cx="2160000" cy="12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971600" y="3465064"/>
            <a:ext cx="1476104" cy="540000"/>
            <a:chOff x="971600" y="3451662"/>
            <a:chExt cx="1476104" cy="540000"/>
          </a:xfrm>
        </p:grpSpPr>
        <p:sp>
          <p:nvSpPr>
            <p:cNvPr id="81" name="圆角矩形 80"/>
            <p:cNvSpPr/>
            <p:nvPr/>
          </p:nvSpPr>
          <p:spPr>
            <a:xfrm>
              <a:off x="1907704" y="3451662"/>
              <a:ext cx="540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971600" y="3451662"/>
              <a:ext cx="540000" cy="54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1583015" y="3557111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015" y="3557111"/>
                  <a:ext cx="25327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829" r="-2682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圆角矩形 47"/>
          <p:cNvSpPr/>
          <p:nvPr/>
        </p:nvSpPr>
        <p:spPr>
          <a:xfrm>
            <a:off x="5771943" y="1964861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835839" y="1964861"/>
            <a:ext cx="540000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447254" y="207031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54" y="2070310"/>
                <a:ext cx="2532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6375944" y="210884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944" y="2108840"/>
                <a:ext cx="2532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圆角矩形 88"/>
          <p:cNvSpPr/>
          <p:nvPr/>
        </p:nvSpPr>
        <p:spPr>
          <a:xfrm>
            <a:off x="6693219" y="1964861"/>
            <a:ext cx="540000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270568" y="20963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68" y="2096361"/>
                <a:ext cx="2260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圆角矩形 90"/>
          <p:cNvSpPr/>
          <p:nvPr/>
        </p:nvSpPr>
        <p:spPr>
          <a:xfrm>
            <a:off x="7535455" y="1964861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4790615" y="4992904"/>
            <a:ext cx="1476104" cy="540000"/>
            <a:chOff x="971600" y="3451662"/>
            <a:chExt cx="1476104" cy="540000"/>
          </a:xfrm>
        </p:grpSpPr>
        <p:sp>
          <p:nvSpPr>
            <p:cNvPr id="85" name="圆角矩形 84"/>
            <p:cNvSpPr/>
            <p:nvPr/>
          </p:nvSpPr>
          <p:spPr>
            <a:xfrm>
              <a:off x="1907704" y="3451662"/>
              <a:ext cx="540000" cy="54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971600" y="3451662"/>
              <a:ext cx="540000" cy="54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583015" y="3557111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015" y="3557111"/>
                  <a:ext cx="25327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328873" y="51212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873" y="5121211"/>
                <a:ext cx="25327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圆角矩形 92"/>
          <p:cNvSpPr/>
          <p:nvPr/>
        </p:nvSpPr>
        <p:spPr>
          <a:xfrm>
            <a:off x="7531717" y="4966852"/>
            <a:ext cx="540000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7223497" y="510873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97" y="5108732"/>
                <a:ext cx="2260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圆角矩形 94"/>
          <p:cNvSpPr/>
          <p:nvPr/>
        </p:nvSpPr>
        <p:spPr>
          <a:xfrm>
            <a:off x="6629218" y="4992904"/>
            <a:ext cx="54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18389" y="2858626"/>
            <a:ext cx="17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encoding</a:t>
            </a:r>
            <a:endParaRPr lang="zh-CN" altLang="en-US" sz="3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5484681" y="3489884"/>
            <a:ext cx="204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decoding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163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1124744"/>
            <a:ext cx="7431087" cy="1143000"/>
          </a:xfrm>
        </p:spPr>
        <p:txBody>
          <a:bodyPr/>
          <a:lstStyle/>
          <a:p>
            <a:r>
              <a:rPr lang="en-US" altLang="zh-CN" dirty="0"/>
              <a:t>Basic model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11.09.2016</a:t>
            </a:fld>
            <a:endParaRPr lang="de-LU" dirty="0"/>
          </a:p>
        </p:txBody>
      </p:sp>
      <p:grpSp>
        <p:nvGrpSpPr>
          <p:cNvPr id="6" name="组合 5"/>
          <p:cNvGrpSpPr/>
          <p:nvPr/>
        </p:nvGrpSpPr>
        <p:grpSpPr>
          <a:xfrm>
            <a:off x="818244" y="4652749"/>
            <a:ext cx="1620001" cy="1427103"/>
            <a:chOff x="2784137" y="4934803"/>
            <a:chExt cx="1620001" cy="1427103"/>
          </a:xfrm>
        </p:grpSpPr>
        <p:sp>
          <p:nvSpPr>
            <p:cNvPr id="7" name="矩形 6"/>
            <p:cNvSpPr/>
            <p:nvPr/>
          </p:nvSpPr>
          <p:spPr>
            <a:xfrm>
              <a:off x="2784138" y="4934803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1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84137" y="5821906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2373" y="4652747"/>
            <a:ext cx="1620001" cy="1427105"/>
            <a:chOff x="9121895" y="4852830"/>
            <a:chExt cx="1620001" cy="1427105"/>
          </a:xfrm>
        </p:grpSpPr>
        <p:sp>
          <p:nvSpPr>
            <p:cNvPr id="13" name="矩形 12"/>
            <p:cNvSpPr/>
            <p:nvPr/>
          </p:nvSpPr>
          <p:spPr>
            <a:xfrm>
              <a:off x="9121896" y="4852830"/>
              <a:ext cx="1620000" cy="887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 2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21895" y="5739935"/>
              <a:ext cx="16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4380" y="6010401"/>
            <a:ext cx="256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altLang="zh-CN" sz="2800" dirty="0" smtClean="0"/>
              <a:t>ache size: </a:t>
            </a:r>
            <a:r>
              <a:rPr lang="en-US" altLang="zh-CN" sz="2800" dirty="0"/>
              <a:t>M</a:t>
            </a:r>
            <a:endParaRPr lang="en-US" altLang="zh-CN" sz="28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548957" y="3352673"/>
            <a:ext cx="11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link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738957" y="1285419"/>
            <a:ext cx="1620000" cy="54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734468" y="1850549"/>
            <a:ext cx="162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67940" y="1455607"/>
            <a:ext cx="1740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Server</a:t>
            </a:r>
          </a:p>
          <a:p>
            <a:r>
              <a:rPr lang="en-US" altLang="zh-CN" sz="2800" dirty="0" smtClean="0"/>
              <a:t>N files</a:t>
            </a:r>
          </a:p>
          <a:p>
            <a:r>
              <a:rPr lang="en-US" altLang="zh-CN" sz="2800" dirty="0" smtClean="0"/>
              <a:t>File size: F</a:t>
            </a:r>
          </a:p>
        </p:txBody>
      </p:sp>
      <p:cxnSp>
        <p:nvCxnSpPr>
          <p:cNvPr id="27" name="直接箭头连接符 26"/>
          <p:cNvCxnSpPr>
            <a:endCxn id="7" idx="0"/>
          </p:cNvCxnSpPr>
          <p:nvPr/>
        </p:nvCxnSpPr>
        <p:spPr>
          <a:xfrm flipH="1">
            <a:off x="1628245" y="3700064"/>
            <a:ext cx="2894089" cy="95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1684" y="2442524"/>
            <a:ext cx="650" cy="1257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4522334" y="3700064"/>
            <a:ext cx="2920040" cy="952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1107</Words>
  <Application>Microsoft Office PowerPoint</Application>
  <PresentationFormat>全屏显示(4:3)</PresentationFormat>
  <Paragraphs>528</Paragraphs>
  <Slides>49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Liberation Serif</vt:lpstr>
      <vt:lpstr>Noto Sans CJK SC Regular</vt:lpstr>
      <vt:lpstr>宋体</vt:lpstr>
      <vt:lpstr>Arial</vt:lpstr>
      <vt:lpstr>Calibri</vt:lpstr>
      <vt:lpstr>Cambria Math</vt:lpstr>
      <vt:lpstr>Symbol</vt:lpstr>
      <vt:lpstr>Verdana</vt:lpstr>
      <vt:lpstr>Wingdings</vt:lpstr>
      <vt:lpstr>Larissa</vt:lpstr>
      <vt:lpstr>Implementation of Decentralized Coded Caching in Erroneous Networks using KODO </vt:lpstr>
      <vt:lpstr>Content</vt:lpstr>
      <vt:lpstr>Content</vt:lpstr>
      <vt:lpstr>Problem</vt:lpstr>
      <vt:lpstr>How to solve?</vt:lpstr>
      <vt:lpstr>Centralized Caching </vt:lpstr>
      <vt:lpstr>Content</vt:lpstr>
      <vt:lpstr>XOR operation</vt:lpstr>
      <vt:lpstr>Basic model</vt:lpstr>
      <vt:lpstr>Placement phase</vt:lpstr>
      <vt:lpstr>Placement phase</vt:lpstr>
      <vt:lpstr>Request</vt:lpstr>
      <vt:lpstr>PowerPoint 演示文稿</vt:lpstr>
      <vt:lpstr>Delivery phase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 Delivery with multicast</vt:lpstr>
      <vt:lpstr>How to creat xored data: Step 1</vt:lpstr>
      <vt:lpstr>How to create XORed data: Step 1</vt:lpstr>
      <vt:lpstr>How to creat xored data: Step 2</vt:lpstr>
      <vt:lpstr>How to creat xored data: Step 2</vt:lpstr>
      <vt:lpstr>Content</vt:lpstr>
      <vt:lpstr>Why use KODO?</vt:lpstr>
      <vt:lpstr>KODO</vt:lpstr>
      <vt:lpstr>KODO: key parameters</vt:lpstr>
      <vt:lpstr>KODO: symbols</vt:lpstr>
      <vt:lpstr>KODO: symbolsize </vt:lpstr>
      <vt:lpstr>KODO</vt:lpstr>
      <vt:lpstr>KODO: graphical representation</vt:lpstr>
      <vt:lpstr>Content</vt:lpstr>
      <vt:lpstr>Program flow chart Server</vt:lpstr>
      <vt:lpstr>Program flow chart – Client</vt:lpstr>
      <vt:lpstr>Program flow chart</vt:lpstr>
      <vt:lpstr>Content</vt:lpstr>
      <vt:lpstr>Results</vt:lpstr>
      <vt:lpstr>Results</vt:lpstr>
      <vt:lpstr>Results</vt:lpstr>
      <vt:lpstr>Results</vt:lpstr>
      <vt:lpstr>Results</vt:lpstr>
      <vt:lpstr>Results</vt:lpstr>
      <vt:lpstr>Conclusion</vt:lpstr>
      <vt:lpstr>What have we done?</vt:lpstr>
      <vt:lpstr>References</vt:lpstr>
      <vt:lpstr>Thank you for your attention!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wbybinyiwu@gmail.com</cp:lastModifiedBy>
  <cp:revision>224</cp:revision>
  <cp:lastPrinted>2011-09-22T08:24:40Z</cp:lastPrinted>
  <dcterms:created xsi:type="dcterms:W3CDTF">2011-09-19T08:56:31Z</dcterms:created>
  <dcterms:modified xsi:type="dcterms:W3CDTF">2016-09-11T16:10:35Z</dcterms:modified>
</cp:coreProperties>
</file>