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2" r:id="rId9"/>
    <p:sldId id="265" r:id="rId10"/>
    <p:sldId id="266" r:id="rId11"/>
    <p:sldId id="268" r:id="rId12"/>
    <p:sldId id="264" r:id="rId13"/>
    <p:sldId id="26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76255-7477-43DE-BF9A-9585358E471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5CC6E1-C899-40D3-BFEC-72500F46E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B1511F-E483-45D6-879B-E3C13DFE3816}"/>
              </a:ext>
            </a:extLst>
          </p:cNvPr>
          <p:cNvSpPr>
            <a:spLocks noGrp="1"/>
          </p:cNvSpPr>
          <p:nvPr>
            <p:ph type="dt" sz="half" idx="10"/>
          </p:nvPr>
        </p:nvSpPr>
        <p:spPr/>
        <p:txBody>
          <a:bodyPr/>
          <a:lstStyle/>
          <a:p>
            <a:fld id="{5B4C844F-F5B6-4112-8CB4-389E6DEE3006}"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84E386A9-C2E9-46AB-B144-D29C6CC3C3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7A7B68-5769-4CE9-8870-18B534016547}"/>
              </a:ext>
            </a:extLst>
          </p:cNvPr>
          <p:cNvSpPr>
            <a:spLocks noGrp="1"/>
          </p:cNvSpPr>
          <p:nvPr>
            <p:ph type="sldNum" sz="quarter" idx="12"/>
          </p:nvPr>
        </p:nvSpPr>
        <p:spPr/>
        <p:txBody>
          <a:bodyPr/>
          <a:lstStyle/>
          <a:p>
            <a:fld id="{6AE6B21D-0FB7-4822-A4A8-73DB629512C0}" type="slidenum">
              <a:rPr lang="zh-CN" altLang="en-US" smtClean="0"/>
              <a:t>‹#›</a:t>
            </a:fld>
            <a:endParaRPr lang="zh-CN" altLang="en-US"/>
          </a:p>
        </p:txBody>
      </p:sp>
    </p:spTree>
    <p:extLst>
      <p:ext uri="{BB962C8B-B14F-4D97-AF65-F5344CB8AC3E}">
        <p14:creationId xmlns:p14="http://schemas.microsoft.com/office/powerpoint/2010/main" val="248193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AAA20-6F3B-4B59-B8E1-CA11B969301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E14047-6096-483D-A5A5-E5E857BB04B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37E0A9-8853-4AEA-9ED2-69FA5310DE02}"/>
              </a:ext>
            </a:extLst>
          </p:cNvPr>
          <p:cNvSpPr>
            <a:spLocks noGrp="1"/>
          </p:cNvSpPr>
          <p:nvPr>
            <p:ph type="dt" sz="half" idx="10"/>
          </p:nvPr>
        </p:nvSpPr>
        <p:spPr/>
        <p:txBody>
          <a:bodyPr/>
          <a:lstStyle/>
          <a:p>
            <a:fld id="{5B4C844F-F5B6-4112-8CB4-389E6DEE3006}"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538ABA73-569E-42AA-808B-CA0275C71F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790E7A-A04F-4BF2-9A5C-5BF80CD73D19}"/>
              </a:ext>
            </a:extLst>
          </p:cNvPr>
          <p:cNvSpPr>
            <a:spLocks noGrp="1"/>
          </p:cNvSpPr>
          <p:nvPr>
            <p:ph type="sldNum" sz="quarter" idx="12"/>
          </p:nvPr>
        </p:nvSpPr>
        <p:spPr/>
        <p:txBody>
          <a:bodyPr/>
          <a:lstStyle/>
          <a:p>
            <a:fld id="{6AE6B21D-0FB7-4822-A4A8-73DB629512C0}" type="slidenum">
              <a:rPr lang="zh-CN" altLang="en-US" smtClean="0"/>
              <a:t>‹#›</a:t>
            </a:fld>
            <a:endParaRPr lang="zh-CN" altLang="en-US"/>
          </a:p>
        </p:txBody>
      </p:sp>
    </p:spTree>
    <p:extLst>
      <p:ext uri="{BB962C8B-B14F-4D97-AF65-F5344CB8AC3E}">
        <p14:creationId xmlns:p14="http://schemas.microsoft.com/office/powerpoint/2010/main" val="254181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CA515D-9DE4-4C03-9752-00E8BA110C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9291688-7690-4D47-BFF4-D4C88E74EEC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C06FDA-CF74-41D7-AA09-E71D650DC10D}"/>
              </a:ext>
            </a:extLst>
          </p:cNvPr>
          <p:cNvSpPr>
            <a:spLocks noGrp="1"/>
          </p:cNvSpPr>
          <p:nvPr>
            <p:ph type="dt" sz="half" idx="10"/>
          </p:nvPr>
        </p:nvSpPr>
        <p:spPr/>
        <p:txBody>
          <a:bodyPr/>
          <a:lstStyle/>
          <a:p>
            <a:fld id="{5B4C844F-F5B6-4112-8CB4-389E6DEE3006}"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4EDF517F-89E5-4F91-9D48-AE106C1AB4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765AC-41C9-4C3E-B074-879CF60EC10D}"/>
              </a:ext>
            </a:extLst>
          </p:cNvPr>
          <p:cNvSpPr>
            <a:spLocks noGrp="1"/>
          </p:cNvSpPr>
          <p:nvPr>
            <p:ph type="sldNum" sz="quarter" idx="12"/>
          </p:nvPr>
        </p:nvSpPr>
        <p:spPr/>
        <p:txBody>
          <a:bodyPr/>
          <a:lstStyle/>
          <a:p>
            <a:fld id="{6AE6B21D-0FB7-4822-A4A8-73DB629512C0}" type="slidenum">
              <a:rPr lang="zh-CN" altLang="en-US" smtClean="0"/>
              <a:t>‹#›</a:t>
            </a:fld>
            <a:endParaRPr lang="zh-CN" altLang="en-US"/>
          </a:p>
        </p:txBody>
      </p:sp>
    </p:spTree>
    <p:extLst>
      <p:ext uri="{BB962C8B-B14F-4D97-AF65-F5344CB8AC3E}">
        <p14:creationId xmlns:p14="http://schemas.microsoft.com/office/powerpoint/2010/main" val="178818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11B0B-8773-48DD-AFB4-4E55E04D69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64AB90-E9DE-411B-8C5E-8AB238C01D4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63F9DF-FC91-41E6-B745-9AA21B0EAD9A}"/>
              </a:ext>
            </a:extLst>
          </p:cNvPr>
          <p:cNvSpPr>
            <a:spLocks noGrp="1"/>
          </p:cNvSpPr>
          <p:nvPr>
            <p:ph type="dt" sz="half" idx="10"/>
          </p:nvPr>
        </p:nvSpPr>
        <p:spPr/>
        <p:txBody>
          <a:bodyPr/>
          <a:lstStyle/>
          <a:p>
            <a:fld id="{5B4C844F-F5B6-4112-8CB4-389E6DEE3006}"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16B94B0B-DF63-48DA-B09A-6EA1108C0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53A504-6A6D-4462-9548-7C5171C9F87B}"/>
              </a:ext>
            </a:extLst>
          </p:cNvPr>
          <p:cNvSpPr>
            <a:spLocks noGrp="1"/>
          </p:cNvSpPr>
          <p:nvPr>
            <p:ph type="sldNum" sz="quarter" idx="12"/>
          </p:nvPr>
        </p:nvSpPr>
        <p:spPr/>
        <p:txBody>
          <a:bodyPr/>
          <a:lstStyle/>
          <a:p>
            <a:fld id="{6AE6B21D-0FB7-4822-A4A8-73DB629512C0}" type="slidenum">
              <a:rPr lang="zh-CN" altLang="en-US" smtClean="0"/>
              <a:t>‹#›</a:t>
            </a:fld>
            <a:endParaRPr lang="zh-CN" altLang="en-US"/>
          </a:p>
        </p:txBody>
      </p:sp>
    </p:spTree>
    <p:extLst>
      <p:ext uri="{BB962C8B-B14F-4D97-AF65-F5344CB8AC3E}">
        <p14:creationId xmlns:p14="http://schemas.microsoft.com/office/powerpoint/2010/main" val="273568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C8525-2E7D-4909-95B8-2437EB6692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46874DD-4415-4D88-925B-76F38A9961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B94B30F-92CF-4F06-A94E-FF82DAE317A2}"/>
              </a:ext>
            </a:extLst>
          </p:cNvPr>
          <p:cNvSpPr>
            <a:spLocks noGrp="1"/>
          </p:cNvSpPr>
          <p:nvPr>
            <p:ph type="dt" sz="half" idx="10"/>
          </p:nvPr>
        </p:nvSpPr>
        <p:spPr/>
        <p:txBody>
          <a:bodyPr/>
          <a:lstStyle/>
          <a:p>
            <a:fld id="{5B4C844F-F5B6-4112-8CB4-389E6DEE3006}"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612CC096-0325-4D68-97A0-794255EFFE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A89C7F-391D-41E7-8548-AAAEE4C89689}"/>
              </a:ext>
            </a:extLst>
          </p:cNvPr>
          <p:cNvSpPr>
            <a:spLocks noGrp="1"/>
          </p:cNvSpPr>
          <p:nvPr>
            <p:ph type="sldNum" sz="quarter" idx="12"/>
          </p:nvPr>
        </p:nvSpPr>
        <p:spPr/>
        <p:txBody>
          <a:bodyPr/>
          <a:lstStyle/>
          <a:p>
            <a:fld id="{6AE6B21D-0FB7-4822-A4A8-73DB629512C0}" type="slidenum">
              <a:rPr lang="zh-CN" altLang="en-US" smtClean="0"/>
              <a:t>‹#›</a:t>
            </a:fld>
            <a:endParaRPr lang="zh-CN" altLang="en-US"/>
          </a:p>
        </p:txBody>
      </p:sp>
    </p:spTree>
    <p:extLst>
      <p:ext uri="{BB962C8B-B14F-4D97-AF65-F5344CB8AC3E}">
        <p14:creationId xmlns:p14="http://schemas.microsoft.com/office/powerpoint/2010/main" val="130686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1954A-820B-4644-87EF-A4C833CB64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433944-DFDA-4C78-856C-4D8A659641B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2379EB0-7A31-4E4B-BFF8-D8FBE74A74C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5D03250-640F-47EB-AD03-1BF8197EA15A}"/>
              </a:ext>
            </a:extLst>
          </p:cNvPr>
          <p:cNvSpPr>
            <a:spLocks noGrp="1"/>
          </p:cNvSpPr>
          <p:nvPr>
            <p:ph type="dt" sz="half" idx="10"/>
          </p:nvPr>
        </p:nvSpPr>
        <p:spPr/>
        <p:txBody>
          <a:bodyPr/>
          <a:lstStyle/>
          <a:p>
            <a:fld id="{5B4C844F-F5B6-4112-8CB4-389E6DEE3006}" type="datetimeFigureOut">
              <a:rPr lang="zh-CN" altLang="en-US" smtClean="0"/>
              <a:t>2019/4/23</a:t>
            </a:fld>
            <a:endParaRPr lang="zh-CN" altLang="en-US"/>
          </a:p>
        </p:txBody>
      </p:sp>
      <p:sp>
        <p:nvSpPr>
          <p:cNvPr id="6" name="页脚占位符 5">
            <a:extLst>
              <a:ext uri="{FF2B5EF4-FFF2-40B4-BE49-F238E27FC236}">
                <a16:creationId xmlns:a16="http://schemas.microsoft.com/office/drawing/2014/main" id="{E2AA9966-36B9-41D8-A9E8-EECBB5967A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BE30AD-2E15-495D-8B57-EAF8A82FD86B}"/>
              </a:ext>
            </a:extLst>
          </p:cNvPr>
          <p:cNvSpPr>
            <a:spLocks noGrp="1"/>
          </p:cNvSpPr>
          <p:nvPr>
            <p:ph type="sldNum" sz="quarter" idx="12"/>
          </p:nvPr>
        </p:nvSpPr>
        <p:spPr/>
        <p:txBody>
          <a:bodyPr/>
          <a:lstStyle/>
          <a:p>
            <a:fld id="{6AE6B21D-0FB7-4822-A4A8-73DB629512C0}" type="slidenum">
              <a:rPr lang="zh-CN" altLang="en-US" smtClean="0"/>
              <a:t>‹#›</a:t>
            </a:fld>
            <a:endParaRPr lang="zh-CN" altLang="en-US"/>
          </a:p>
        </p:txBody>
      </p:sp>
    </p:spTree>
    <p:extLst>
      <p:ext uri="{BB962C8B-B14F-4D97-AF65-F5344CB8AC3E}">
        <p14:creationId xmlns:p14="http://schemas.microsoft.com/office/powerpoint/2010/main" val="339584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66DF8-FD19-433F-865B-50BB72C0FC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D38F11-B517-4A3D-89DF-DDD9D2A191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719714-D7CC-4353-9CC3-1A22545698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0D5C2C3-9C6D-4EA3-99C0-14DDC9C282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E6AD4A4-EA36-45C0-B8B1-3971DCE49DA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4D56EB-E4D8-42C7-BD43-9A813FE96ADE}"/>
              </a:ext>
            </a:extLst>
          </p:cNvPr>
          <p:cNvSpPr>
            <a:spLocks noGrp="1"/>
          </p:cNvSpPr>
          <p:nvPr>
            <p:ph type="dt" sz="half" idx="10"/>
          </p:nvPr>
        </p:nvSpPr>
        <p:spPr/>
        <p:txBody>
          <a:bodyPr/>
          <a:lstStyle/>
          <a:p>
            <a:fld id="{5B4C844F-F5B6-4112-8CB4-389E6DEE3006}" type="datetimeFigureOut">
              <a:rPr lang="zh-CN" altLang="en-US" smtClean="0"/>
              <a:t>2019/4/23</a:t>
            </a:fld>
            <a:endParaRPr lang="zh-CN" altLang="en-US"/>
          </a:p>
        </p:txBody>
      </p:sp>
      <p:sp>
        <p:nvSpPr>
          <p:cNvPr id="8" name="页脚占位符 7">
            <a:extLst>
              <a:ext uri="{FF2B5EF4-FFF2-40B4-BE49-F238E27FC236}">
                <a16:creationId xmlns:a16="http://schemas.microsoft.com/office/drawing/2014/main" id="{7402C612-876F-4338-8105-2A40AB6950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BDDCD0-BC55-408F-AA52-6974E333D30F}"/>
              </a:ext>
            </a:extLst>
          </p:cNvPr>
          <p:cNvSpPr>
            <a:spLocks noGrp="1"/>
          </p:cNvSpPr>
          <p:nvPr>
            <p:ph type="sldNum" sz="quarter" idx="12"/>
          </p:nvPr>
        </p:nvSpPr>
        <p:spPr/>
        <p:txBody>
          <a:bodyPr/>
          <a:lstStyle/>
          <a:p>
            <a:fld id="{6AE6B21D-0FB7-4822-A4A8-73DB629512C0}" type="slidenum">
              <a:rPr lang="zh-CN" altLang="en-US" smtClean="0"/>
              <a:t>‹#›</a:t>
            </a:fld>
            <a:endParaRPr lang="zh-CN" altLang="en-US"/>
          </a:p>
        </p:txBody>
      </p:sp>
    </p:spTree>
    <p:extLst>
      <p:ext uri="{BB962C8B-B14F-4D97-AF65-F5344CB8AC3E}">
        <p14:creationId xmlns:p14="http://schemas.microsoft.com/office/powerpoint/2010/main" val="1095411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C0C6E-3826-4BA1-865F-80CE3DA4268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2A7CA5-F75E-4C84-AC9F-C12704DBCF11}"/>
              </a:ext>
            </a:extLst>
          </p:cNvPr>
          <p:cNvSpPr>
            <a:spLocks noGrp="1"/>
          </p:cNvSpPr>
          <p:nvPr>
            <p:ph type="dt" sz="half" idx="10"/>
          </p:nvPr>
        </p:nvSpPr>
        <p:spPr/>
        <p:txBody>
          <a:bodyPr/>
          <a:lstStyle/>
          <a:p>
            <a:fld id="{5B4C844F-F5B6-4112-8CB4-389E6DEE3006}" type="datetimeFigureOut">
              <a:rPr lang="zh-CN" altLang="en-US" smtClean="0"/>
              <a:t>2019/4/23</a:t>
            </a:fld>
            <a:endParaRPr lang="zh-CN" altLang="en-US"/>
          </a:p>
        </p:txBody>
      </p:sp>
      <p:sp>
        <p:nvSpPr>
          <p:cNvPr id="4" name="页脚占位符 3">
            <a:extLst>
              <a:ext uri="{FF2B5EF4-FFF2-40B4-BE49-F238E27FC236}">
                <a16:creationId xmlns:a16="http://schemas.microsoft.com/office/drawing/2014/main" id="{4E97978F-4C8A-4BBE-941C-5665ACBC928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897086-EB27-411E-8D27-C96E342C7EE6}"/>
              </a:ext>
            </a:extLst>
          </p:cNvPr>
          <p:cNvSpPr>
            <a:spLocks noGrp="1"/>
          </p:cNvSpPr>
          <p:nvPr>
            <p:ph type="sldNum" sz="quarter" idx="12"/>
          </p:nvPr>
        </p:nvSpPr>
        <p:spPr/>
        <p:txBody>
          <a:bodyPr/>
          <a:lstStyle/>
          <a:p>
            <a:fld id="{6AE6B21D-0FB7-4822-A4A8-73DB629512C0}" type="slidenum">
              <a:rPr lang="zh-CN" altLang="en-US" smtClean="0"/>
              <a:t>‹#›</a:t>
            </a:fld>
            <a:endParaRPr lang="zh-CN" altLang="en-US"/>
          </a:p>
        </p:txBody>
      </p:sp>
    </p:spTree>
    <p:extLst>
      <p:ext uri="{BB962C8B-B14F-4D97-AF65-F5344CB8AC3E}">
        <p14:creationId xmlns:p14="http://schemas.microsoft.com/office/powerpoint/2010/main" val="111130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B5E00C-0FBC-4C20-8914-2C42B8B8014C}"/>
              </a:ext>
            </a:extLst>
          </p:cNvPr>
          <p:cNvSpPr>
            <a:spLocks noGrp="1"/>
          </p:cNvSpPr>
          <p:nvPr>
            <p:ph type="dt" sz="half" idx="10"/>
          </p:nvPr>
        </p:nvSpPr>
        <p:spPr/>
        <p:txBody>
          <a:bodyPr/>
          <a:lstStyle/>
          <a:p>
            <a:fld id="{5B4C844F-F5B6-4112-8CB4-389E6DEE3006}" type="datetimeFigureOut">
              <a:rPr lang="zh-CN" altLang="en-US" smtClean="0"/>
              <a:t>2019/4/23</a:t>
            </a:fld>
            <a:endParaRPr lang="zh-CN" altLang="en-US"/>
          </a:p>
        </p:txBody>
      </p:sp>
      <p:sp>
        <p:nvSpPr>
          <p:cNvPr id="3" name="页脚占位符 2">
            <a:extLst>
              <a:ext uri="{FF2B5EF4-FFF2-40B4-BE49-F238E27FC236}">
                <a16:creationId xmlns:a16="http://schemas.microsoft.com/office/drawing/2014/main" id="{4F138EBA-6C8E-492E-909A-32555C9BDB7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95648F2-854B-46A6-A121-8A349623AE66}"/>
              </a:ext>
            </a:extLst>
          </p:cNvPr>
          <p:cNvSpPr>
            <a:spLocks noGrp="1"/>
          </p:cNvSpPr>
          <p:nvPr>
            <p:ph type="sldNum" sz="quarter" idx="12"/>
          </p:nvPr>
        </p:nvSpPr>
        <p:spPr/>
        <p:txBody>
          <a:bodyPr/>
          <a:lstStyle/>
          <a:p>
            <a:fld id="{6AE6B21D-0FB7-4822-A4A8-73DB629512C0}" type="slidenum">
              <a:rPr lang="zh-CN" altLang="en-US" smtClean="0"/>
              <a:t>‹#›</a:t>
            </a:fld>
            <a:endParaRPr lang="zh-CN" altLang="en-US"/>
          </a:p>
        </p:txBody>
      </p:sp>
    </p:spTree>
    <p:extLst>
      <p:ext uri="{BB962C8B-B14F-4D97-AF65-F5344CB8AC3E}">
        <p14:creationId xmlns:p14="http://schemas.microsoft.com/office/powerpoint/2010/main" val="265697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0D4BD-9F1D-48C4-99D4-EBD710544F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DD8E8C-AF64-4D5F-A551-DFDB5B901B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55EFD52-46BB-415E-9C16-112E04068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A227C9-48B1-408A-8907-573FF925C553}"/>
              </a:ext>
            </a:extLst>
          </p:cNvPr>
          <p:cNvSpPr>
            <a:spLocks noGrp="1"/>
          </p:cNvSpPr>
          <p:nvPr>
            <p:ph type="dt" sz="half" idx="10"/>
          </p:nvPr>
        </p:nvSpPr>
        <p:spPr/>
        <p:txBody>
          <a:bodyPr/>
          <a:lstStyle/>
          <a:p>
            <a:fld id="{5B4C844F-F5B6-4112-8CB4-389E6DEE3006}" type="datetimeFigureOut">
              <a:rPr lang="zh-CN" altLang="en-US" smtClean="0"/>
              <a:t>2019/4/23</a:t>
            </a:fld>
            <a:endParaRPr lang="zh-CN" altLang="en-US"/>
          </a:p>
        </p:txBody>
      </p:sp>
      <p:sp>
        <p:nvSpPr>
          <p:cNvPr id="6" name="页脚占位符 5">
            <a:extLst>
              <a:ext uri="{FF2B5EF4-FFF2-40B4-BE49-F238E27FC236}">
                <a16:creationId xmlns:a16="http://schemas.microsoft.com/office/drawing/2014/main" id="{F2B24324-9F1F-4DAB-AF8C-AA2BC1182C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5FE3A9-9478-46D2-AA44-B930F77850BE}"/>
              </a:ext>
            </a:extLst>
          </p:cNvPr>
          <p:cNvSpPr>
            <a:spLocks noGrp="1"/>
          </p:cNvSpPr>
          <p:nvPr>
            <p:ph type="sldNum" sz="quarter" idx="12"/>
          </p:nvPr>
        </p:nvSpPr>
        <p:spPr/>
        <p:txBody>
          <a:bodyPr/>
          <a:lstStyle/>
          <a:p>
            <a:fld id="{6AE6B21D-0FB7-4822-A4A8-73DB629512C0}" type="slidenum">
              <a:rPr lang="zh-CN" altLang="en-US" smtClean="0"/>
              <a:t>‹#›</a:t>
            </a:fld>
            <a:endParaRPr lang="zh-CN" altLang="en-US"/>
          </a:p>
        </p:txBody>
      </p:sp>
    </p:spTree>
    <p:extLst>
      <p:ext uri="{BB962C8B-B14F-4D97-AF65-F5344CB8AC3E}">
        <p14:creationId xmlns:p14="http://schemas.microsoft.com/office/powerpoint/2010/main" val="259094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87000-84FF-49C8-82A5-352C7A125D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B4D08BF-355C-4873-B1C2-FD68523D2D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254AD1-BAAD-4E2E-951C-44C82BB2C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2CE712-44E1-48FE-AEC3-EF1ADCAA15DD}"/>
              </a:ext>
            </a:extLst>
          </p:cNvPr>
          <p:cNvSpPr>
            <a:spLocks noGrp="1"/>
          </p:cNvSpPr>
          <p:nvPr>
            <p:ph type="dt" sz="half" idx="10"/>
          </p:nvPr>
        </p:nvSpPr>
        <p:spPr/>
        <p:txBody>
          <a:bodyPr/>
          <a:lstStyle/>
          <a:p>
            <a:fld id="{5B4C844F-F5B6-4112-8CB4-389E6DEE3006}" type="datetimeFigureOut">
              <a:rPr lang="zh-CN" altLang="en-US" smtClean="0"/>
              <a:t>2019/4/23</a:t>
            </a:fld>
            <a:endParaRPr lang="zh-CN" altLang="en-US"/>
          </a:p>
        </p:txBody>
      </p:sp>
      <p:sp>
        <p:nvSpPr>
          <p:cNvPr id="6" name="页脚占位符 5">
            <a:extLst>
              <a:ext uri="{FF2B5EF4-FFF2-40B4-BE49-F238E27FC236}">
                <a16:creationId xmlns:a16="http://schemas.microsoft.com/office/drawing/2014/main" id="{33027A3E-481F-4ECC-862E-35733C9F1F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13F5E-DE9B-423F-983D-8458C2FEE7D1}"/>
              </a:ext>
            </a:extLst>
          </p:cNvPr>
          <p:cNvSpPr>
            <a:spLocks noGrp="1"/>
          </p:cNvSpPr>
          <p:nvPr>
            <p:ph type="sldNum" sz="quarter" idx="12"/>
          </p:nvPr>
        </p:nvSpPr>
        <p:spPr/>
        <p:txBody>
          <a:bodyPr/>
          <a:lstStyle/>
          <a:p>
            <a:fld id="{6AE6B21D-0FB7-4822-A4A8-73DB629512C0}" type="slidenum">
              <a:rPr lang="zh-CN" altLang="en-US" smtClean="0"/>
              <a:t>‹#›</a:t>
            </a:fld>
            <a:endParaRPr lang="zh-CN" altLang="en-US"/>
          </a:p>
        </p:txBody>
      </p:sp>
    </p:spTree>
    <p:extLst>
      <p:ext uri="{BB962C8B-B14F-4D97-AF65-F5344CB8AC3E}">
        <p14:creationId xmlns:p14="http://schemas.microsoft.com/office/powerpoint/2010/main" val="310445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6D5B5C-6785-4110-9810-3174092067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AC4B04-1B53-4EAC-9AAF-77E212B15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C7C645-DF5F-4148-8E2A-17D38055E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C844F-F5B6-4112-8CB4-389E6DEE3006}" type="datetimeFigureOut">
              <a:rPr lang="zh-CN" altLang="en-US" smtClean="0"/>
              <a:t>2019/4/23</a:t>
            </a:fld>
            <a:endParaRPr lang="zh-CN" altLang="en-US"/>
          </a:p>
        </p:txBody>
      </p:sp>
      <p:sp>
        <p:nvSpPr>
          <p:cNvPr id="5" name="页脚占位符 4">
            <a:extLst>
              <a:ext uri="{FF2B5EF4-FFF2-40B4-BE49-F238E27FC236}">
                <a16:creationId xmlns:a16="http://schemas.microsoft.com/office/drawing/2014/main" id="{5512681E-B65F-424B-8720-AD569A1047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97C0E5-BA73-4DD5-9C78-AE30A1F777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6B21D-0FB7-4822-A4A8-73DB629512C0}" type="slidenum">
              <a:rPr lang="zh-CN" altLang="en-US" smtClean="0"/>
              <a:t>‹#›</a:t>
            </a:fld>
            <a:endParaRPr lang="zh-CN" altLang="en-US"/>
          </a:p>
        </p:txBody>
      </p:sp>
    </p:spTree>
    <p:extLst>
      <p:ext uri="{BB962C8B-B14F-4D97-AF65-F5344CB8AC3E}">
        <p14:creationId xmlns:p14="http://schemas.microsoft.com/office/powerpoint/2010/main" val="1782352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737CBF0-5B86-4507-8742-513CEAB3B099}"/>
              </a:ext>
            </a:extLst>
          </p:cNvPr>
          <p:cNvSpPr txBox="1"/>
          <p:nvPr/>
        </p:nvSpPr>
        <p:spPr>
          <a:xfrm>
            <a:off x="0" y="2767280"/>
            <a:ext cx="12192000" cy="1323439"/>
          </a:xfrm>
          <a:prstGeom prst="rect">
            <a:avLst/>
          </a:prstGeom>
          <a:noFill/>
        </p:spPr>
        <p:txBody>
          <a:bodyPr wrap="square" rtlCol="0">
            <a:spAutoFit/>
          </a:bodyPr>
          <a:lstStyle/>
          <a:p>
            <a:pPr algn="ctr"/>
            <a:r>
              <a:rPr lang="en-US" altLang="zh-CN" sz="4000" b="1" dirty="0"/>
              <a:t>SpiNNaker2 MAC Array (16x2) </a:t>
            </a:r>
          </a:p>
          <a:p>
            <a:pPr algn="ctr"/>
            <a:r>
              <a:rPr lang="en-US" altLang="zh-CN" sz="4000" b="1" dirty="0"/>
              <a:t>Performance Report </a:t>
            </a:r>
            <a:endParaRPr lang="zh-CN" altLang="en-US" sz="4000" b="1" dirty="0"/>
          </a:p>
        </p:txBody>
      </p:sp>
    </p:spTree>
    <p:extLst>
      <p:ext uri="{BB962C8B-B14F-4D97-AF65-F5344CB8AC3E}">
        <p14:creationId xmlns:p14="http://schemas.microsoft.com/office/powerpoint/2010/main" val="4189542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7B9E58-57CC-479F-A10C-AA624FAFDB74}"/>
              </a:ext>
            </a:extLst>
          </p:cNvPr>
          <p:cNvSpPr txBox="1"/>
          <p:nvPr/>
        </p:nvSpPr>
        <p:spPr>
          <a:xfrm>
            <a:off x="186430" y="266331"/>
            <a:ext cx="8105313" cy="523220"/>
          </a:xfrm>
          <a:prstGeom prst="rect">
            <a:avLst/>
          </a:prstGeom>
          <a:noFill/>
        </p:spPr>
        <p:txBody>
          <a:bodyPr wrap="square" rtlCol="0">
            <a:spAutoFit/>
          </a:bodyPr>
          <a:lstStyle/>
          <a:p>
            <a:r>
              <a:rPr lang="en-US" altLang="zh-CN" sz="2800" b="1" dirty="0"/>
              <a:t>Result for</a:t>
            </a:r>
            <a:r>
              <a:rPr lang="zh-CN" altLang="en-US" sz="2800" b="1" dirty="0"/>
              <a:t> </a:t>
            </a:r>
            <a:r>
              <a:rPr lang="en-US" altLang="zh-CN" sz="2800" b="1" dirty="0"/>
              <a:t>ResNet-50</a:t>
            </a:r>
            <a:endParaRPr lang="en-US" altLang="zh-CN" sz="2800" dirty="0"/>
          </a:p>
        </p:txBody>
      </p:sp>
      <p:sp>
        <p:nvSpPr>
          <p:cNvPr id="3" name="文本框 2">
            <a:extLst>
              <a:ext uri="{FF2B5EF4-FFF2-40B4-BE49-F238E27FC236}">
                <a16:creationId xmlns:a16="http://schemas.microsoft.com/office/drawing/2014/main" id="{DB92D69F-2EB5-4214-87EA-E5CA6F7EC400}"/>
              </a:ext>
            </a:extLst>
          </p:cNvPr>
          <p:cNvSpPr txBox="1"/>
          <p:nvPr/>
        </p:nvSpPr>
        <p:spPr>
          <a:xfrm>
            <a:off x="355106" y="959358"/>
            <a:ext cx="11336785" cy="5324535"/>
          </a:xfrm>
          <a:prstGeom prst="rect">
            <a:avLst/>
          </a:prstGeom>
          <a:noFill/>
        </p:spPr>
        <p:txBody>
          <a:bodyPr wrap="square" rtlCol="0">
            <a:spAutoFit/>
          </a:bodyPr>
          <a:lstStyle/>
          <a:p>
            <a:r>
              <a:rPr lang="en-US" altLang="zh-CN" b="1" dirty="0"/>
              <a:t>MAC array Row = 2, </a:t>
            </a:r>
            <a:r>
              <a:rPr lang="zh-CN" altLang="en-US" b="1" dirty="0"/>
              <a:t>， </a:t>
            </a:r>
            <a:r>
              <a:rPr lang="en-US" altLang="zh-CN" b="1" dirty="0"/>
              <a:t>Column = 16</a:t>
            </a:r>
          </a:p>
          <a:p>
            <a:r>
              <a:rPr lang="en-US" altLang="zh-CN" sz="1400" dirty="0"/>
              <a:t>"RES-CONV_1":	168451 </a:t>
            </a:r>
          </a:p>
          <a:p>
            <a:r>
              <a:rPr lang="en-US" altLang="zh-CN" sz="1400" dirty="0"/>
              <a:t>		</a:t>
            </a:r>
            <a:r>
              <a:rPr lang="en-US" altLang="zh-CN" sz="1400" dirty="0" err="1"/>
              <a:t>weight_clock</a:t>
            </a:r>
            <a:r>
              <a:rPr lang="en-US" altLang="zh-CN" sz="1400" dirty="0"/>
              <a:t>: 968</a:t>
            </a:r>
          </a:p>
          <a:p>
            <a:r>
              <a:rPr lang="en-US" altLang="zh-CN" sz="1400" dirty="0"/>
              <a:t>	 	</a:t>
            </a:r>
            <a:r>
              <a:rPr lang="en-US" altLang="zh-CN" sz="1400" dirty="0" err="1"/>
              <a:t>inActi_clock</a:t>
            </a:r>
            <a:r>
              <a:rPr lang="en-US" altLang="zh-CN" sz="1400" dirty="0"/>
              <a:t>: 11061</a:t>
            </a:r>
          </a:p>
          <a:p>
            <a:r>
              <a:rPr lang="en-US" altLang="zh-CN" sz="1400" dirty="0"/>
              <a:t>	 	</a:t>
            </a:r>
            <a:r>
              <a:rPr lang="en-US" altLang="zh-CN" sz="1400" dirty="0" err="1"/>
              <a:t>weight_migration</a:t>
            </a:r>
            <a:r>
              <a:rPr lang="en-US" altLang="zh-CN" sz="1400" dirty="0"/>
              <a:t>: 0</a:t>
            </a:r>
          </a:p>
          <a:p>
            <a:r>
              <a:rPr lang="en-US" altLang="zh-CN" sz="1400" dirty="0"/>
              <a:t>	   	computation: 156422 (including write </a:t>
            </a:r>
            <a:r>
              <a:rPr lang="en-US" altLang="zh-CN" sz="1400" dirty="0" err="1"/>
              <a:t>outActi</a:t>
            </a:r>
            <a:r>
              <a:rPr lang="en-US" altLang="zh-CN" sz="1400" dirty="0"/>
              <a:t> from SRAM to SRAM)</a:t>
            </a:r>
          </a:p>
          <a:p>
            <a:endParaRPr lang="en-US" altLang="zh-CN" sz="1400" dirty="0"/>
          </a:p>
          <a:p>
            <a:r>
              <a:rPr lang="en-US" altLang="zh-CN" sz="1400" dirty="0"/>
              <a:t>"CONV_SC_14": 	180906 </a:t>
            </a:r>
          </a:p>
          <a:p>
            <a:r>
              <a:rPr lang="en-US" altLang="zh-CN" sz="1400" dirty="0"/>
              <a:t>	   	</a:t>
            </a:r>
            <a:r>
              <a:rPr lang="en-US" altLang="zh-CN" sz="1400" dirty="0" err="1"/>
              <a:t>weight_clock</a:t>
            </a:r>
            <a:r>
              <a:rPr lang="en-US" altLang="zh-CN" sz="1400" dirty="0"/>
              <a:t>: 6936</a:t>
            </a:r>
          </a:p>
          <a:p>
            <a:r>
              <a:rPr lang="en-US" altLang="zh-CN" sz="1400" dirty="0"/>
              <a:t>	  	</a:t>
            </a:r>
            <a:r>
              <a:rPr lang="en-US" altLang="zh-CN" sz="1400" dirty="0" err="1"/>
              <a:t>inActi_clock</a:t>
            </a:r>
            <a:r>
              <a:rPr lang="en-US" altLang="zh-CN" sz="1400" dirty="0"/>
              <a:t>: 18290</a:t>
            </a:r>
          </a:p>
          <a:p>
            <a:r>
              <a:rPr lang="en-US" altLang="zh-CN" sz="1400" dirty="0"/>
              <a:t>		</a:t>
            </a:r>
            <a:r>
              <a:rPr lang="en-US" altLang="zh-CN" sz="1400" dirty="0" err="1"/>
              <a:t>weight_migration</a:t>
            </a:r>
            <a:r>
              <a:rPr lang="en-US" altLang="zh-CN" sz="1400" dirty="0"/>
              <a:t>: 634 (half) * 2 = 1268</a:t>
            </a:r>
          </a:p>
          <a:p>
            <a:r>
              <a:rPr lang="en-US" altLang="zh-CN" sz="1400" dirty="0"/>
              <a:t>	   	computation: 154412 (including write </a:t>
            </a:r>
            <a:r>
              <a:rPr lang="en-US" altLang="zh-CN" sz="1400" dirty="0" err="1"/>
              <a:t>outActi</a:t>
            </a:r>
            <a:r>
              <a:rPr lang="en-US" altLang="zh-CN" sz="1400" dirty="0"/>
              <a:t> from SRAM to SRAM)</a:t>
            </a:r>
          </a:p>
          <a:p>
            <a:endParaRPr lang="en-US" altLang="zh-CN" sz="1400" dirty="0"/>
          </a:p>
          <a:p>
            <a:r>
              <a:rPr lang="en-US" altLang="zh-CN" sz="1400" dirty="0"/>
              <a:t>"CONV_19": 	59216 </a:t>
            </a:r>
          </a:p>
          <a:p>
            <a:r>
              <a:rPr lang="en-US" altLang="zh-CN" sz="1400" dirty="0"/>
              <a:t>	   	</a:t>
            </a:r>
            <a:r>
              <a:rPr lang="en-US" altLang="zh-CN" sz="1400" dirty="0" err="1"/>
              <a:t>weight_clock</a:t>
            </a:r>
            <a:r>
              <a:rPr lang="en-US" altLang="zh-CN" sz="1400" dirty="0"/>
              <a:t>: 7736</a:t>
            </a:r>
          </a:p>
          <a:p>
            <a:r>
              <a:rPr lang="en-US" altLang="zh-CN" sz="1400" dirty="0"/>
              <a:t>	  	</a:t>
            </a:r>
            <a:r>
              <a:rPr lang="en-US" altLang="zh-CN" sz="1400" dirty="0" err="1"/>
              <a:t>inActi_clock</a:t>
            </a:r>
            <a:r>
              <a:rPr lang="en-US" altLang="zh-CN" sz="1400" dirty="0"/>
              <a:t>: 15455</a:t>
            </a:r>
          </a:p>
          <a:p>
            <a:r>
              <a:rPr lang="en-US" altLang="zh-CN" sz="1400" dirty="0"/>
              <a:t>		</a:t>
            </a:r>
            <a:r>
              <a:rPr lang="en-US" altLang="zh-CN" sz="1400" dirty="0" err="1"/>
              <a:t>weight_migration</a:t>
            </a:r>
            <a:r>
              <a:rPr lang="en-US" altLang="zh-CN" sz="1400" dirty="0"/>
              <a:t>: 0</a:t>
            </a:r>
          </a:p>
          <a:p>
            <a:r>
              <a:rPr lang="en-US" altLang="zh-CN" sz="1400" dirty="0"/>
              <a:t>	   	computation: 36025 (including write </a:t>
            </a:r>
            <a:r>
              <a:rPr lang="en-US" altLang="zh-CN" sz="1400" dirty="0" err="1"/>
              <a:t>outActi</a:t>
            </a:r>
            <a:r>
              <a:rPr lang="en-US" altLang="zh-CN" sz="1400" dirty="0"/>
              <a:t> from SRAM to SRAM)	</a:t>
            </a:r>
          </a:p>
          <a:p>
            <a:endParaRPr lang="en-US" altLang="zh-CN" sz="1400" dirty="0"/>
          </a:p>
          <a:p>
            <a:r>
              <a:rPr lang="en-US" altLang="zh-CN" sz="1400" dirty="0"/>
              <a:t>"CONV_42": 	55317 </a:t>
            </a:r>
          </a:p>
          <a:p>
            <a:r>
              <a:rPr lang="en-US" altLang="zh-CN" sz="1400" dirty="0"/>
              <a:t>	   	</a:t>
            </a:r>
            <a:r>
              <a:rPr lang="en-US" altLang="zh-CN" sz="1400" dirty="0" err="1"/>
              <a:t>weight_clock</a:t>
            </a:r>
            <a:r>
              <a:rPr lang="en-US" altLang="zh-CN" sz="1400" dirty="0"/>
              <a:t>: 25365</a:t>
            </a:r>
          </a:p>
          <a:p>
            <a:r>
              <a:rPr lang="en-US" altLang="zh-CN" sz="1400" dirty="0"/>
              <a:t>	  	</a:t>
            </a:r>
            <a:r>
              <a:rPr lang="en-US" altLang="zh-CN" sz="1400" dirty="0" err="1"/>
              <a:t>inActi_clock</a:t>
            </a:r>
            <a:r>
              <a:rPr lang="en-US" altLang="zh-CN" sz="1400" dirty="0"/>
              <a:t>: 11051</a:t>
            </a:r>
          </a:p>
          <a:p>
            <a:r>
              <a:rPr lang="en-US" altLang="zh-CN" sz="1400" dirty="0"/>
              <a:t>		</a:t>
            </a:r>
            <a:r>
              <a:rPr lang="en-US" altLang="zh-CN" sz="1400" dirty="0" err="1"/>
              <a:t>weight_migration</a:t>
            </a:r>
            <a:r>
              <a:rPr lang="en-US" altLang="zh-CN" sz="1400" dirty="0"/>
              <a:t>: 0</a:t>
            </a:r>
          </a:p>
          <a:p>
            <a:r>
              <a:rPr lang="en-US" altLang="zh-CN" sz="1400" dirty="0"/>
              <a:t>	   	computation: 18901 (including write </a:t>
            </a:r>
            <a:r>
              <a:rPr lang="en-US" altLang="zh-CN" sz="1400" dirty="0" err="1"/>
              <a:t>outActi</a:t>
            </a:r>
            <a:r>
              <a:rPr lang="en-US" altLang="zh-CN" sz="1400" dirty="0"/>
              <a:t> from SRAM to SRAM) </a:t>
            </a:r>
            <a:endParaRPr lang="zh-CN" altLang="en-US" sz="1400" dirty="0"/>
          </a:p>
        </p:txBody>
      </p:sp>
    </p:spTree>
    <p:extLst>
      <p:ext uri="{BB962C8B-B14F-4D97-AF65-F5344CB8AC3E}">
        <p14:creationId xmlns:p14="http://schemas.microsoft.com/office/powerpoint/2010/main" val="168014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7B9E58-57CC-479F-A10C-AA624FAFDB74}"/>
              </a:ext>
            </a:extLst>
          </p:cNvPr>
          <p:cNvSpPr txBox="1"/>
          <p:nvPr/>
        </p:nvSpPr>
        <p:spPr>
          <a:xfrm>
            <a:off x="186430" y="266331"/>
            <a:ext cx="8105313" cy="523220"/>
          </a:xfrm>
          <a:prstGeom prst="rect">
            <a:avLst/>
          </a:prstGeom>
          <a:noFill/>
        </p:spPr>
        <p:txBody>
          <a:bodyPr wrap="square" rtlCol="0">
            <a:spAutoFit/>
          </a:bodyPr>
          <a:lstStyle/>
          <a:p>
            <a:r>
              <a:rPr lang="en-US" altLang="zh-CN" sz="2800" b="1" dirty="0"/>
              <a:t>Result for</a:t>
            </a:r>
            <a:r>
              <a:rPr lang="zh-CN" altLang="en-US" sz="2800" b="1" dirty="0"/>
              <a:t> </a:t>
            </a:r>
            <a:r>
              <a:rPr lang="en-US" altLang="zh-CN" sz="2800" b="1" dirty="0"/>
              <a:t>ResNet-50</a:t>
            </a:r>
            <a:endParaRPr lang="en-US" altLang="zh-CN" sz="2800" dirty="0"/>
          </a:p>
        </p:txBody>
      </p:sp>
      <p:sp>
        <p:nvSpPr>
          <p:cNvPr id="3" name="文本框 2">
            <a:extLst>
              <a:ext uri="{FF2B5EF4-FFF2-40B4-BE49-F238E27FC236}">
                <a16:creationId xmlns:a16="http://schemas.microsoft.com/office/drawing/2014/main" id="{DB92D69F-2EB5-4214-87EA-E5CA6F7EC400}"/>
              </a:ext>
            </a:extLst>
          </p:cNvPr>
          <p:cNvSpPr txBox="1"/>
          <p:nvPr/>
        </p:nvSpPr>
        <p:spPr>
          <a:xfrm>
            <a:off x="355106" y="959358"/>
            <a:ext cx="11336785" cy="5324535"/>
          </a:xfrm>
          <a:prstGeom prst="rect">
            <a:avLst/>
          </a:prstGeom>
          <a:noFill/>
        </p:spPr>
        <p:txBody>
          <a:bodyPr wrap="square" rtlCol="0">
            <a:spAutoFit/>
          </a:bodyPr>
          <a:lstStyle/>
          <a:p>
            <a:r>
              <a:rPr lang="en-US" altLang="zh-CN" b="1" dirty="0"/>
              <a:t>MAC array Row = 4</a:t>
            </a:r>
            <a:r>
              <a:rPr lang="zh-CN" altLang="en-US" b="1" dirty="0"/>
              <a:t>， </a:t>
            </a:r>
            <a:r>
              <a:rPr lang="en-US" altLang="zh-CN" b="1" dirty="0"/>
              <a:t>Column = 8</a:t>
            </a:r>
          </a:p>
          <a:p>
            <a:r>
              <a:rPr lang="en-US" altLang="zh-CN" sz="1400" dirty="0"/>
              <a:t>"RES-CONV_1":	170628 </a:t>
            </a:r>
          </a:p>
          <a:p>
            <a:r>
              <a:rPr lang="en-US" altLang="zh-CN" sz="1400" dirty="0"/>
              <a:t>		</a:t>
            </a:r>
            <a:r>
              <a:rPr lang="en-US" altLang="zh-CN" sz="1400" dirty="0" err="1"/>
              <a:t>weight_clock</a:t>
            </a:r>
            <a:r>
              <a:rPr lang="en-US" altLang="zh-CN" sz="1400" dirty="0"/>
              <a:t>: 969</a:t>
            </a:r>
          </a:p>
          <a:p>
            <a:r>
              <a:rPr lang="en-US" altLang="zh-CN" sz="1400" dirty="0"/>
              <a:t>	 	</a:t>
            </a:r>
            <a:r>
              <a:rPr lang="en-US" altLang="zh-CN" sz="1400" dirty="0" err="1"/>
              <a:t>inActi_clock</a:t>
            </a:r>
            <a:r>
              <a:rPr lang="en-US" altLang="zh-CN" sz="1400" dirty="0"/>
              <a:t>: 11060</a:t>
            </a:r>
          </a:p>
          <a:p>
            <a:r>
              <a:rPr lang="en-US" altLang="zh-CN" sz="1400" dirty="0"/>
              <a:t>	 	</a:t>
            </a:r>
            <a:r>
              <a:rPr lang="en-US" altLang="zh-CN" sz="1400" dirty="0" err="1"/>
              <a:t>weight_migration</a:t>
            </a:r>
            <a:r>
              <a:rPr lang="en-US" altLang="zh-CN" sz="1400" dirty="0"/>
              <a:t>: 0</a:t>
            </a:r>
          </a:p>
          <a:p>
            <a:r>
              <a:rPr lang="en-US" altLang="zh-CN" sz="1400" dirty="0"/>
              <a:t>	   	computation: 158599 (including write </a:t>
            </a:r>
            <a:r>
              <a:rPr lang="en-US" altLang="zh-CN" sz="1400" dirty="0" err="1"/>
              <a:t>outActi</a:t>
            </a:r>
            <a:r>
              <a:rPr lang="en-US" altLang="zh-CN" sz="1400" dirty="0"/>
              <a:t> from SRAM to SRAM)</a:t>
            </a:r>
          </a:p>
          <a:p>
            <a:endParaRPr lang="en-US" altLang="zh-CN" sz="1400" dirty="0"/>
          </a:p>
          <a:p>
            <a:r>
              <a:rPr lang="en-US" altLang="zh-CN" sz="1400" dirty="0"/>
              <a:t>"CONV_SC_14": 	176935 </a:t>
            </a:r>
          </a:p>
          <a:p>
            <a:r>
              <a:rPr lang="en-US" altLang="zh-CN" sz="1400" dirty="0"/>
              <a:t>	   	</a:t>
            </a:r>
            <a:r>
              <a:rPr lang="en-US" altLang="zh-CN" sz="1400" dirty="0" err="1"/>
              <a:t>weight_clock</a:t>
            </a:r>
            <a:r>
              <a:rPr lang="en-US" altLang="zh-CN" sz="1400" dirty="0"/>
              <a:t>: 6898</a:t>
            </a:r>
          </a:p>
          <a:p>
            <a:r>
              <a:rPr lang="en-US" altLang="zh-CN" sz="1400" dirty="0"/>
              <a:t>	  	</a:t>
            </a:r>
            <a:r>
              <a:rPr lang="en-US" altLang="zh-CN" sz="1400" dirty="0" err="1"/>
              <a:t>inActi_clock</a:t>
            </a:r>
            <a:r>
              <a:rPr lang="en-US" altLang="zh-CN" sz="1400" dirty="0"/>
              <a:t>: 18295</a:t>
            </a:r>
          </a:p>
          <a:p>
            <a:r>
              <a:rPr lang="en-US" altLang="zh-CN" sz="1400" dirty="0"/>
              <a:t>		</a:t>
            </a:r>
            <a:r>
              <a:rPr lang="en-US" altLang="zh-CN" sz="1400" dirty="0" err="1"/>
              <a:t>weight_migration</a:t>
            </a:r>
            <a:r>
              <a:rPr lang="en-US" altLang="zh-CN" sz="1400" dirty="0"/>
              <a:t>: 634 (half) * 2 = 1268</a:t>
            </a:r>
          </a:p>
          <a:p>
            <a:r>
              <a:rPr lang="en-US" altLang="zh-CN" sz="1400" dirty="0"/>
              <a:t>	   	computation: 150474 (including write </a:t>
            </a:r>
            <a:r>
              <a:rPr lang="en-US" altLang="zh-CN" sz="1400" dirty="0" err="1"/>
              <a:t>outActi</a:t>
            </a:r>
            <a:r>
              <a:rPr lang="en-US" altLang="zh-CN" sz="1400" dirty="0"/>
              <a:t> from SRAM to SRAM)</a:t>
            </a:r>
          </a:p>
          <a:p>
            <a:endParaRPr lang="en-US" altLang="zh-CN" sz="1400" dirty="0"/>
          </a:p>
          <a:p>
            <a:r>
              <a:rPr lang="en-US" altLang="zh-CN" sz="1400" dirty="0"/>
              <a:t>"CONV_19": 	65233 </a:t>
            </a:r>
          </a:p>
          <a:p>
            <a:r>
              <a:rPr lang="en-US" altLang="zh-CN" sz="1400" dirty="0"/>
              <a:t>	   	</a:t>
            </a:r>
            <a:r>
              <a:rPr lang="en-US" altLang="zh-CN" sz="1400" dirty="0" err="1"/>
              <a:t>weight_clock</a:t>
            </a:r>
            <a:r>
              <a:rPr lang="en-US" altLang="zh-CN" sz="1400" dirty="0"/>
              <a:t>: 7739</a:t>
            </a:r>
          </a:p>
          <a:p>
            <a:r>
              <a:rPr lang="en-US" altLang="zh-CN" sz="1400" dirty="0"/>
              <a:t>	  	</a:t>
            </a:r>
            <a:r>
              <a:rPr lang="en-US" altLang="zh-CN" sz="1400" dirty="0" err="1"/>
              <a:t>inActi_clock</a:t>
            </a:r>
            <a:r>
              <a:rPr lang="en-US" altLang="zh-CN" sz="1400" dirty="0"/>
              <a:t>: 15454</a:t>
            </a:r>
          </a:p>
          <a:p>
            <a:r>
              <a:rPr lang="en-US" altLang="zh-CN" sz="1400" dirty="0"/>
              <a:t>		</a:t>
            </a:r>
            <a:r>
              <a:rPr lang="en-US" altLang="zh-CN" sz="1400" dirty="0" err="1"/>
              <a:t>weight_migration</a:t>
            </a:r>
            <a:r>
              <a:rPr lang="en-US" altLang="zh-CN" sz="1400" dirty="0"/>
              <a:t>: 0</a:t>
            </a:r>
          </a:p>
          <a:p>
            <a:r>
              <a:rPr lang="en-US" altLang="zh-CN" sz="1400" dirty="0"/>
              <a:t>	   	computation: 42040 (including write </a:t>
            </a:r>
            <a:r>
              <a:rPr lang="en-US" altLang="zh-CN" sz="1400" dirty="0" err="1"/>
              <a:t>outActi</a:t>
            </a:r>
            <a:r>
              <a:rPr lang="en-US" altLang="zh-CN" sz="1400" dirty="0"/>
              <a:t> from SRAM to SRAM)	</a:t>
            </a:r>
          </a:p>
          <a:p>
            <a:endParaRPr lang="en-US" altLang="zh-CN" sz="1400" dirty="0"/>
          </a:p>
          <a:p>
            <a:r>
              <a:rPr lang="en-US" altLang="zh-CN" sz="1400" dirty="0"/>
              <a:t>"CONV_42": 	57366 	   	</a:t>
            </a:r>
          </a:p>
          <a:p>
            <a:r>
              <a:rPr lang="en-US" altLang="zh-CN" sz="1400" dirty="0"/>
              <a:t>		</a:t>
            </a:r>
            <a:r>
              <a:rPr lang="en-US" altLang="zh-CN" sz="1400" dirty="0" err="1"/>
              <a:t>weight_clock</a:t>
            </a:r>
            <a:r>
              <a:rPr lang="en-US" altLang="zh-CN" sz="1400" dirty="0"/>
              <a:t>: 25366</a:t>
            </a:r>
          </a:p>
          <a:p>
            <a:r>
              <a:rPr lang="en-US" altLang="zh-CN" sz="1400" dirty="0"/>
              <a:t>	  	</a:t>
            </a:r>
            <a:r>
              <a:rPr lang="en-US" altLang="zh-CN" sz="1400" dirty="0" err="1"/>
              <a:t>inActi_clock</a:t>
            </a:r>
            <a:r>
              <a:rPr lang="en-US" altLang="zh-CN" sz="1400" dirty="0"/>
              <a:t>: 11050</a:t>
            </a:r>
          </a:p>
          <a:p>
            <a:r>
              <a:rPr lang="en-US" altLang="zh-CN" sz="1400" dirty="0"/>
              <a:t>		</a:t>
            </a:r>
            <a:r>
              <a:rPr lang="en-US" altLang="zh-CN" sz="1400" dirty="0" err="1"/>
              <a:t>weight_migration</a:t>
            </a:r>
            <a:r>
              <a:rPr lang="en-US" altLang="zh-CN" sz="1400" dirty="0"/>
              <a:t>: 0</a:t>
            </a:r>
          </a:p>
          <a:p>
            <a:r>
              <a:rPr lang="en-US" altLang="zh-CN" sz="1400" dirty="0"/>
              <a:t>	   	computation: 20950 (including write </a:t>
            </a:r>
            <a:r>
              <a:rPr lang="en-US" altLang="zh-CN" sz="1400" dirty="0" err="1"/>
              <a:t>outActi</a:t>
            </a:r>
            <a:r>
              <a:rPr lang="en-US" altLang="zh-CN" sz="1400" dirty="0"/>
              <a:t> from SRAM to SRAM) </a:t>
            </a:r>
            <a:endParaRPr lang="zh-CN" altLang="en-US" sz="1400" dirty="0"/>
          </a:p>
        </p:txBody>
      </p:sp>
    </p:spTree>
    <p:extLst>
      <p:ext uri="{BB962C8B-B14F-4D97-AF65-F5344CB8AC3E}">
        <p14:creationId xmlns:p14="http://schemas.microsoft.com/office/powerpoint/2010/main" val="361752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BBBCFF3-1EAD-425D-9AC1-8A8DDB1AF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9" y="0"/>
            <a:ext cx="9381157" cy="6858000"/>
          </a:xfrm>
          <a:prstGeom prst="rect">
            <a:avLst/>
          </a:prstGeom>
        </p:spPr>
      </p:pic>
      <p:sp>
        <p:nvSpPr>
          <p:cNvPr id="6" name="文本框 5">
            <a:extLst>
              <a:ext uri="{FF2B5EF4-FFF2-40B4-BE49-F238E27FC236}">
                <a16:creationId xmlns:a16="http://schemas.microsoft.com/office/drawing/2014/main" id="{F4EAAD6B-F1FD-43AE-ABCB-DA7F5E803B02}"/>
              </a:ext>
            </a:extLst>
          </p:cNvPr>
          <p:cNvSpPr txBox="1"/>
          <p:nvPr/>
        </p:nvSpPr>
        <p:spPr>
          <a:xfrm>
            <a:off x="6535716" y="2484630"/>
            <a:ext cx="5165051" cy="3570208"/>
          </a:xfrm>
          <a:prstGeom prst="rect">
            <a:avLst/>
          </a:prstGeom>
          <a:noFill/>
        </p:spPr>
        <p:txBody>
          <a:bodyPr wrap="square" rtlCol="0">
            <a:spAutoFit/>
          </a:bodyPr>
          <a:lstStyle/>
          <a:p>
            <a:pPr algn="ctr"/>
            <a:r>
              <a:rPr lang="en-US" altLang="zh-CN" sz="1600" i="1" dirty="0"/>
              <a:t>‘</a:t>
            </a:r>
            <a:r>
              <a:rPr lang="en-US" altLang="zh-CN" sz="1600" i="1" u="sng" dirty="0"/>
              <a:t>layer’: (operation/bytes, attainable </a:t>
            </a:r>
            <a:r>
              <a:rPr lang="en-US" altLang="zh-CN" sz="1600" i="1" u="sng" dirty="0" err="1"/>
              <a:t>Gops</a:t>
            </a:r>
            <a:r>
              <a:rPr lang="en-US" altLang="zh-CN" sz="1600" i="1" u="sng" dirty="0"/>
              <a:t>)</a:t>
            </a:r>
          </a:p>
          <a:p>
            <a:r>
              <a:rPr lang="en-US" altLang="zh-CN" sz="1400" b="1" i="1" u="sng" dirty="0"/>
              <a:t>8*4</a:t>
            </a:r>
          </a:p>
          <a:p>
            <a:r>
              <a:rPr lang="en-US" altLang="zh-CN" sz="1400" dirty="0"/>
              <a:t>'CONV_1': (243.44142573799928, 345.8223503762571) 'CONV_SC_14': (153.91411042944785, 290.3903919518467)</a:t>
            </a:r>
          </a:p>
          <a:p>
            <a:r>
              <a:rPr lang="en-US" altLang="zh-CN" sz="1400" dirty="0"/>
              <a:t>'CONV_19': (636.9308885754584, 886.0967915012341) 'CONV_42': (68.49965870307167, 223.91409545723948)</a:t>
            </a:r>
          </a:p>
          <a:p>
            <a:r>
              <a:rPr lang="en-US" altLang="zh-CN" sz="1400" b="1" i="1" u="sng" dirty="0"/>
              <a:t>16*2</a:t>
            </a:r>
            <a:endParaRPr lang="en-US" altLang="zh-CN" sz="1400" dirty="0"/>
          </a:p>
          <a:p>
            <a:r>
              <a:rPr lang="en-US" altLang="zh-CN" sz="1400" dirty="0"/>
              <a:t>'CONV_1': (243.44142573799928, 350.2916337688705</a:t>
            </a:r>
          </a:p>
          <a:p>
            <a:r>
              <a:rPr lang="en-US" altLang="zh-CN" sz="1400" dirty="0"/>
              <a:t>'CONV_SC_14': (153.91411042944785, 284.0161409792931)</a:t>
            </a:r>
          </a:p>
          <a:p>
            <a:r>
              <a:rPr lang="en-US" altLang="zh-CN" sz="1400" dirty="0"/>
              <a:t>'CONV_19': (636.9308885754584, 976.1340178330182</a:t>
            </a:r>
          </a:p>
          <a:p>
            <a:r>
              <a:rPr lang="en-US" altLang="zh-CN" sz="1400" dirty="0"/>
              <a:t>'CONV_42': (68.49965870307167, 232.20810962271992)</a:t>
            </a:r>
          </a:p>
          <a:p>
            <a:r>
              <a:rPr lang="en-US" altLang="zh-CN" sz="1400" b="1" i="1" u="sng" dirty="0"/>
              <a:t>16*4</a:t>
            </a:r>
            <a:endParaRPr lang="en-US" altLang="zh-CN" sz="1400" dirty="0"/>
          </a:p>
          <a:p>
            <a:r>
              <a:rPr lang="en-US" altLang="zh-CN" sz="1400" dirty="0"/>
              <a:t>'CONV_1': (243.44142573799928, 592.3027413348323)</a:t>
            </a:r>
          </a:p>
          <a:p>
            <a:r>
              <a:rPr lang="en-US" altLang="zh-CN" sz="1400" dirty="0"/>
              <a:t>'CONV_SC_14': (153.91411042944785, 445.9817893009973)</a:t>
            </a:r>
          </a:p>
          <a:p>
            <a:r>
              <a:rPr lang="en-US" altLang="zh-CN" sz="1400" dirty="0"/>
              <a:t>'CONV_19': (636.9308885754584, 1284.8767866272476)</a:t>
            </a:r>
          </a:p>
          <a:p>
            <a:r>
              <a:rPr lang="en-US" altLang="zh-CN" sz="1400" dirty="0"/>
              <a:t>'CONV_42': (68.49965870307167, 272.6261991680108)}</a:t>
            </a:r>
          </a:p>
        </p:txBody>
      </p:sp>
      <p:sp>
        <p:nvSpPr>
          <p:cNvPr id="7" name="文本框 6">
            <a:extLst>
              <a:ext uri="{FF2B5EF4-FFF2-40B4-BE49-F238E27FC236}">
                <a16:creationId xmlns:a16="http://schemas.microsoft.com/office/drawing/2014/main" id="{3AA9520A-EE23-4D68-B258-6FFEE56DAC17}"/>
              </a:ext>
            </a:extLst>
          </p:cNvPr>
          <p:cNvSpPr txBox="1"/>
          <p:nvPr/>
        </p:nvSpPr>
        <p:spPr>
          <a:xfrm>
            <a:off x="186430" y="266331"/>
            <a:ext cx="8105313" cy="523220"/>
          </a:xfrm>
          <a:prstGeom prst="rect">
            <a:avLst/>
          </a:prstGeom>
          <a:noFill/>
        </p:spPr>
        <p:txBody>
          <a:bodyPr wrap="square" rtlCol="0">
            <a:spAutoFit/>
          </a:bodyPr>
          <a:lstStyle/>
          <a:p>
            <a:r>
              <a:rPr lang="en-US" altLang="zh-CN" sz="2800" b="1" dirty="0"/>
              <a:t>Result for</a:t>
            </a:r>
            <a:r>
              <a:rPr lang="zh-CN" altLang="en-US" sz="2800" b="1" dirty="0"/>
              <a:t> </a:t>
            </a:r>
            <a:r>
              <a:rPr lang="en-US" altLang="zh-CN" sz="2800" b="1" dirty="0"/>
              <a:t>ResNet-50</a:t>
            </a:r>
            <a:endParaRPr lang="en-US" altLang="zh-CN" sz="2800" dirty="0"/>
          </a:p>
        </p:txBody>
      </p:sp>
    </p:spTree>
    <p:extLst>
      <p:ext uri="{BB962C8B-B14F-4D97-AF65-F5344CB8AC3E}">
        <p14:creationId xmlns:p14="http://schemas.microsoft.com/office/powerpoint/2010/main" val="2026776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42E61C-0238-4B7B-95FC-E1C5837A8788}"/>
              </a:ext>
            </a:extLst>
          </p:cNvPr>
          <p:cNvSpPr txBox="1"/>
          <p:nvPr/>
        </p:nvSpPr>
        <p:spPr>
          <a:xfrm>
            <a:off x="186430" y="266331"/>
            <a:ext cx="8105313" cy="523220"/>
          </a:xfrm>
          <a:prstGeom prst="rect">
            <a:avLst/>
          </a:prstGeom>
          <a:noFill/>
        </p:spPr>
        <p:txBody>
          <a:bodyPr wrap="square" rtlCol="0">
            <a:spAutoFit/>
          </a:bodyPr>
          <a:lstStyle/>
          <a:p>
            <a:r>
              <a:rPr lang="en-US" altLang="zh-CN" sz="2800" b="1" dirty="0"/>
              <a:t>Conclusion</a:t>
            </a:r>
            <a:endParaRPr lang="en-US" altLang="zh-CN" dirty="0"/>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579DEC21-E226-41CB-9F22-C7053CA4EE8F}"/>
                  </a:ext>
                </a:extLst>
              </p:cNvPr>
              <p:cNvSpPr txBox="1"/>
              <p:nvPr/>
            </p:nvSpPr>
            <p:spPr>
              <a:xfrm>
                <a:off x="445363" y="1848631"/>
                <a:ext cx="11301274" cy="371473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Decreasing computing resource to be half, the attainable computing power is not half. </a:t>
                </a:r>
                <a:r>
                  <a:rPr lang="en-US" altLang="zh-CN" dirty="0">
                    <a:sym typeface="Wingdings" panose="05000000000000000000" pitchFamily="2" charset="2"/>
                  </a:rPr>
                  <a:t> Row=2 has higher computing resource utilization. It could better to balance the performance between different components. Or in other word, difference components match each other better.</a:t>
                </a:r>
              </a:p>
              <a:p>
                <a:endParaRPr lang="en-US" altLang="zh-CN" dirty="0">
                  <a:sym typeface="Wingdings" panose="05000000000000000000" pitchFamily="2" charset="2"/>
                </a:endParaRPr>
              </a:p>
              <a:p>
                <a:pPr marL="285750" indent="-285750">
                  <a:buFont typeface="Arial" panose="020B0604020202020204" pitchFamily="34" charset="0"/>
                  <a:buChar char="•"/>
                </a:pPr>
                <a:r>
                  <a:rPr lang="en-US" altLang="zh-CN" dirty="0"/>
                  <a:t>Decreasing computing resource to be half, the </a:t>
                </a:r>
                <a:r>
                  <a:rPr lang="en-US" altLang="zh-CN" dirty="0" err="1"/>
                  <a:t>NoC's</a:t>
                </a:r>
                <a:r>
                  <a:rPr lang="en-US" altLang="zh-CN" dirty="0"/>
                  <a:t> memory bandwidth problem is not so serious as Row=4. Current simulation is under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𝑁𝑜𝐶</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𝑝𝑒</m:t>
                        </m:r>
                      </m:sub>
                    </m:sSub>
                  </m:oMath>
                </a14:m>
                <a:r>
                  <a:rPr lang="en-US" altLang="zh-CN" dirty="0"/>
                  <a:t>. 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𝑁𝑜𝐶</m:t>
                        </m:r>
                      </m:sub>
                    </m:sSub>
                    <m:r>
                      <a:rPr lang="en-US" altLang="zh-CN" b="0" i="1" smtClean="0">
                        <a:latin typeface="Cambria Math" panose="02040503050406030204" pitchFamily="18" charset="0"/>
                      </a:rPr>
                      <m:t>&lt;2∗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𝑝𝑒</m:t>
                        </m:r>
                      </m:sub>
                    </m:sSub>
                  </m:oMath>
                </a14:m>
                <a:r>
                  <a:rPr lang="en-US" altLang="zh-CN" dirty="0"/>
                  <a:t>, I think </a:t>
                </a:r>
                <a:r>
                  <a:rPr lang="en-US" altLang="zh-CN" dirty="0">
                    <a:sym typeface="Wingdings" panose="05000000000000000000" pitchFamily="2" charset="2"/>
                  </a:rPr>
                  <a:t>computing resource utilization of Row=2 is higher.</a:t>
                </a:r>
              </a:p>
              <a:p>
                <a:pPr marL="285750" indent="-285750">
                  <a:buFont typeface="Arial" panose="020B0604020202020204" pitchFamily="34" charset="0"/>
                  <a:buChar char="•"/>
                </a:pPr>
                <a:endParaRPr lang="en-US" altLang="zh-CN" dirty="0">
                  <a:sym typeface="Wingdings" panose="05000000000000000000" pitchFamily="2" charset="2"/>
                </a:endParaRPr>
              </a:p>
              <a:p>
                <a:pPr marL="285750" indent="-285750">
                  <a:buFont typeface="Arial" panose="020B0604020202020204" pitchFamily="34" charset="0"/>
                  <a:buChar char="•"/>
                </a:pPr>
                <a:r>
                  <a:rPr lang="en-US" altLang="zh-CN" dirty="0"/>
                  <a:t>Decreasing computing resource to be half, FC could get a little bit higher computing power, because the data amount increased by the alignment is decreased, which saving the times to output the result from MAC array to neighbor PE. However, It doesn’t affect CONV.</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b="1" dirty="0">
                    <a:solidFill>
                      <a:srgbClr val="FF0000"/>
                    </a:solidFill>
                  </a:rPr>
                  <a:t>16*2 is better </a:t>
                </a:r>
                <a:r>
                  <a:rPr lang="en-US" altLang="zh-CN" b="1">
                    <a:solidFill>
                      <a:srgbClr val="FF0000"/>
                    </a:solidFill>
                  </a:rPr>
                  <a:t>than 8*4.</a:t>
                </a:r>
                <a:endParaRPr lang="zh-CN" altLang="en-US" b="1" dirty="0">
                  <a:solidFill>
                    <a:srgbClr val="FF0000"/>
                  </a:solidFill>
                </a:endParaRPr>
              </a:p>
            </p:txBody>
          </p:sp>
        </mc:Choice>
        <mc:Fallback>
          <p:sp>
            <p:nvSpPr>
              <p:cNvPr id="3" name="文本框 2">
                <a:extLst>
                  <a:ext uri="{FF2B5EF4-FFF2-40B4-BE49-F238E27FC236}">
                    <a16:creationId xmlns:a16="http://schemas.microsoft.com/office/drawing/2014/main" id="{579DEC21-E226-41CB-9F22-C7053CA4EE8F}"/>
                  </a:ext>
                </a:extLst>
              </p:cNvPr>
              <p:cNvSpPr txBox="1">
                <a:spLocks noRot="1" noChangeAspect="1" noMove="1" noResize="1" noEditPoints="1" noAdjustHandles="1" noChangeArrowheads="1" noChangeShapeType="1" noTextEdit="1"/>
              </p:cNvSpPr>
              <p:nvPr/>
            </p:nvSpPr>
            <p:spPr>
              <a:xfrm>
                <a:off x="445363" y="1848631"/>
                <a:ext cx="11301274" cy="3714735"/>
              </a:xfrm>
              <a:prstGeom prst="rect">
                <a:avLst/>
              </a:prstGeom>
              <a:blipFill>
                <a:blip r:embed="rId2"/>
                <a:stretch>
                  <a:fillRect l="-324" t="-984" r="-701" b="-1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286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3E0287-D830-48AC-8398-3E343FDF952E}"/>
              </a:ext>
            </a:extLst>
          </p:cNvPr>
          <p:cNvSpPr txBox="1"/>
          <p:nvPr/>
        </p:nvSpPr>
        <p:spPr>
          <a:xfrm>
            <a:off x="1071239" y="1166842"/>
            <a:ext cx="10049522" cy="4801314"/>
          </a:xfrm>
          <a:prstGeom prst="rect">
            <a:avLst/>
          </a:prstGeom>
          <a:noFill/>
        </p:spPr>
        <p:txBody>
          <a:bodyPr wrap="square" rtlCol="0">
            <a:spAutoFit/>
          </a:bodyPr>
          <a:lstStyle/>
          <a:p>
            <a:r>
              <a:rPr lang="en-US" altLang="zh-CN" dirty="0">
                <a:solidFill>
                  <a:srgbClr val="FF0000"/>
                </a:solidFill>
              </a:rPr>
              <a:t>Note: this performance report is based on VGG-19 model with the best mapping strategy.</a:t>
            </a:r>
          </a:p>
          <a:p>
            <a:endParaRPr lang="en-US" altLang="zh-CN" dirty="0"/>
          </a:p>
          <a:p>
            <a:pPr marL="285750" indent="-285750">
              <a:buFont typeface="Arial" panose="020B0604020202020204" pitchFamily="34" charset="0"/>
              <a:buChar char="•"/>
            </a:pPr>
            <a:r>
              <a:rPr lang="en-US" altLang="zh-CN" b="1" dirty="0"/>
              <a:t>Mapping strategy:</a:t>
            </a:r>
          </a:p>
          <a:p>
            <a:r>
              <a:rPr lang="en-US" altLang="zh-CN" dirty="0"/>
              <a:t>Convolution layer: operator fusion + data reuse</a:t>
            </a:r>
          </a:p>
          <a:p>
            <a:r>
              <a:rPr lang="en-US" altLang="zh-CN" dirty="0"/>
              <a:t>Fully-connected layer: operator fusion</a:t>
            </a:r>
          </a:p>
          <a:p>
            <a:pPr marL="285750" indent="-285750">
              <a:buFont typeface="Wingdings" panose="05000000000000000000" pitchFamily="2" charset="2"/>
              <a:buChar char="à"/>
            </a:pPr>
            <a:r>
              <a:rPr lang="en-US" altLang="zh-CN" dirty="0">
                <a:sym typeface="Wingdings" panose="05000000000000000000" pitchFamily="2" charset="2"/>
              </a:rPr>
              <a:t>Operator fusion will decrease the size of output activation</a:t>
            </a:r>
          </a:p>
          <a:p>
            <a:pPr marL="285750" indent="-285750">
              <a:buFont typeface="Wingdings" panose="05000000000000000000" pitchFamily="2" charset="2"/>
              <a:buChar char="à"/>
            </a:pPr>
            <a:r>
              <a:rPr lang="en-US" altLang="zh-CN" dirty="0"/>
              <a:t>Data reuse will reduce bandwidth problem of dram</a:t>
            </a:r>
          </a:p>
          <a:p>
            <a:r>
              <a:rPr lang="en-US" altLang="zh-CN" dirty="0"/>
              <a:t>(Next slide has details information for the mapping strategy)</a:t>
            </a:r>
          </a:p>
          <a:p>
            <a:pPr marL="285750" indent="-285750">
              <a:buFont typeface="Wingdings" panose="05000000000000000000" pitchFamily="2" charset="2"/>
              <a:buChar char="à"/>
            </a:pPr>
            <a:endParaRPr lang="en-US" altLang="zh-CN" dirty="0"/>
          </a:p>
          <a:p>
            <a:pPr marL="285750" indent="-285750">
              <a:buFont typeface="Arial" panose="020B0604020202020204" pitchFamily="34" charset="0"/>
              <a:buChar char="•"/>
            </a:pPr>
            <a:r>
              <a:rPr lang="en-US" altLang="zh-CN" b="1" dirty="0"/>
              <a:t>Splitting scheme difference between MAC array (16*4) and MAC array (16*2)</a:t>
            </a:r>
          </a:p>
          <a:p>
            <a:r>
              <a:rPr lang="en-US" altLang="zh-CN" dirty="0"/>
              <a:t>No different</a:t>
            </a:r>
          </a:p>
          <a:p>
            <a:endParaRPr lang="en-US" altLang="zh-CN" dirty="0"/>
          </a:p>
          <a:p>
            <a:pPr marL="285750" indent="-285750">
              <a:buFont typeface="Arial" panose="020B0604020202020204" pitchFamily="34" charset="0"/>
              <a:buChar char="•"/>
            </a:pPr>
            <a:r>
              <a:rPr lang="en-US" altLang="zh-CN" b="1" dirty="0"/>
              <a:t>Simulator difference between MAC array (16*4) and MAC array (16*2)</a:t>
            </a:r>
          </a:p>
          <a:p>
            <a:r>
              <a:rPr lang="en-US" altLang="zh-CN" dirty="0"/>
              <a:t>MAC array size is different 16*4 </a:t>
            </a:r>
            <a:r>
              <a:rPr lang="en-US" altLang="zh-CN" dirty="0">
                <a:sym typeface="Wingdings" panose="05000000000000000000" pitchFamily="2" charset="2"/>
              </a:rPr>
              <a:t> 16 *2;</a:t>
            </a:r>
          </a:p>
          <a:p>
            <a:r>
              <a:rPr lang="en-US" altLang="zh-CN" dirty="0"/>
              <a:t>The prefetching of filter for CONV is different. </a:t>
            </a:r>
          </a:p>
          <a:p>
            <a:r>
              <a:rPr lang="en-US" altLang="zh-CN" dirty="0"/>
              <a:t>	For 16*4_MAC_array, each 4 clocks send a fetching request. </a:t>
            </a:r>
          </a:p>
          <a:p>
            <a:r>
              <a:rPr lang="en-US" altLang="zh-CN" dirty="0"/>
              <a:t>	For 16*2_MAC_array, each 8 clocks send a fetching request.</a:t>
            </a:r>
          </a:p>
        </p:txBody>
      </p:sp>
    </p:spTree>
    <p:extLst>
      <p:ext uri="{BB962C8B-B14F-4D97-AF65-F5344CB8AC3E}">
        <p14:creationId xmlns:p14="http://schemas.microsoft.com/office/powerpoint/2010/main" val="8225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A15761-521F-4595-AB60-A9A24CCC2E4C}"/>
              </a:ext>
            </a:extLst>
          </p:cNvPr>
          <p:cNvSpPr txBox="1"/>
          <p:nvPr/>
        </p:nvSpPr>
        <p:spPr>
          <a:xfrm>
            <a:off x="124286" y="292964"/>
            <a:ext cx="8105313" cy="523220"/>
          </a:xfrm>
          <a:prstGeom prst="rect">
            <a:avLst/>
          </a:prstGeom>
          <a:noFill/>
        </p:spPr>
        <p:txBody>
          <a:bodyPr wrap="square" rtlCol="0">
            <a:spAutoFit/>
          </a:bodyPr>
          <a:lstStyle/>
          <a:p>
            <a:r>
              <a:rPr lang="en-US" altLang="zh-CN" sz="2800" b="1" dirty="0"/>
              <a:t>Mapping strategy </a:t>
            </a:r>
            <a:r>
              <a:rPr lang="en-US" altLang="zh-CN" dirty="0"/>
              <a:t>Convolution layer: operator fusion + data reuse</a:t>
            </a:r>
          </a:p>
        </p:txBody>
      </p:sp>
      <p:grpSp>
        <p:nvGrpSpPr>
          <p:cNvPr id="47" name="组合 46">
            <a:extLst>
              <a:ext uri="{FF2B5EF4-FFF2-40B4-BE49-F238E27FC236}">
                <a16:creationId xmlns:a16="http://schemas.microsoft.com/office/drawing/2014/main" id="{D3E17400-DDFF-4478-A47B-09DB8D475983}"/>
              </a:ext>
            </a:extLst>
          </p:cNvPr>
          <p:cNvGrpSpPr/>
          <p:nvPr/>
        </p:nvGrpSpPr>
        <p:grpSpPr>
          <a:xfrm>
            <a:off x="7208668" y="1062308"/>
            <a:ext cx="4732347" cy="5503026"/>
            <a:chOff x="967666" y="990368"/>
            <a:chExt cx="4732347" cy="5503026"/>
          </a:xfrm>
        </p:grpSpPr>
        <p:sp>
          <p:nvSpPr>
            <p:cNvPr id="3" name="矩形 2">
              <a:extLst>
                <a:ext uri="{FF2B5EF4-FFF2-40B4-BE49-F238E27FC236}">
                  <a16:creationId xmlns:a16="http://schemas.microsoft.com/office/drawing/2014/main" id="{1C371309-7D11-4240-B096-758233D91CF0}"/>
                </a:ext>
              </a:extLst>
            </p:cNvPr>
            <p:cNvSpPr/>
            <p:nvPr/>
          </p:nvSpPr>
          <p:spPr>
            <a:xfrm>
              <a:off x="1349406" y="1717611"/>
              <a:ext cx="2160000" cy="90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Load weight into SpiNNaker2</a:t>
              </a:r>
            </a:p>
            <a:p>
              <a:pPr algn="ctr"/>
              <a:r>
                <a:rPr lang="en-US" altLang="zh-CN" dirty="0">
                  <a:solidFill>
                    <a:schemeClr val="tx1"/>
                  </a:solidFill>
                </a:rPr>
                <a:t>(DRAM-&gt;SRAM)</a:t>
              </a:r>
              <a:endParaRPr lang="zh-CN" altLang="en-US" dirty="0">
                <a:solidFill>
                  <a:schemeClr val="tx1"/>
                </a:solidFill>
              </a:endParaRPr>
            </a:p>
          </p:txBody>
        </p:sp>
        <p:sp>
          <p:nvSpPr>
            <p:cNvPr id="4" name="矩形 3">
              <a:extLst>
                <a:ext uri="{FF2B5EF4-FFF2-40B4-BE49-F238E27FC236}">
                  <a16:creationId xmlns:a16="http://schemas.microsoft.com/office/drawing/2014/main" id="{75B8D2CE-BD89-435B-89AA-DE5F7C3C8866}"/>
                </a:ext>
              </a:extLst>
            </p:cNvPr>
            <p:cNvSpPr/>
            <p:nvPr/>
          </p:nvSpPr>
          <p:spPr>
            <a:xfrm>
              <a:off x="1349406" y="2984854"/>
              <a:ext cx="2160000" cy="90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Load input-</a:t>
              </a:r>
              <a:r>
                <a:rPr lang="en-US" altLang="zh-CN" dirty="0" err="1">
                  <a:solidFill>
                    <a:schemeClr val="tx1"/>
                  </a:solidFill>
                </a:rPr>
                <a:t>acti</a:t>
              </a:r>
              <a:r>
                <a:rPr lang="en-US" altLang="zh-CN" dirty="0">
                  <a:solidFill>
                    <a:schemeClr val="tx1"/>
                  </a:solidFill>
                </a:rPr>
                <a:t> into SpiNNaker2</a:t>
              </a:r>
            </a:p>
            <a:p>
              <a:pPr algn="ctr"/>
              <a:r>
                <a:rPr lang="en-US" altLang="zh-CN" sz="1400" dirty="0">
                  <a:solidFill>
                    <a:schemeClr val="tx1"/>
                  </a:solidFill>
                </a:rPr>
                <a:t>(DRAM/SRAM-&gt;SRAM)</a:t>
              </a:r>
              <a:endParaRPr lang="zh-CN" altLang="en-US" sz="1400" dirty="0">
                <a:solidFill>
                  <a:schemeClr val="tx1"/>
                </a:solidFill>
              </a:endParaRPr>
            </a:p>
          </p:txBody>
        </p:sp>
        <p:sp>
          <p:nvSpPr>
            <p:cNvPr id="5" name="矩形 4">
              <a:extLst>
                <a:ext uri="{FF2B5EF4-FFF2-40B4-BE49-F238E27FC236}">
                  <a16:creationId xmlns:a16="http://schemas.microsoft.com/office/drawing/2014/main" id="{8E9B525F-093D-49DD-B8B5-6D2B7D665948}"/>
                </a:ext>
              </a:extLst>
            </p:cNvPr>
            <p:cNvSpPr/>
            <p:nvPr/>
          </p:nvSpPr>
          <p:spPr>
            <a:xfrm>
              <a:off x="1349406" y="4244853"/>
              <a:ext cx="2160000" cy="54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Accelerate with data reuse in QPE and write output activation to storage QPE</a:t>
              </a:r>
              <a:endParaRPr lang="zh-CN" altLang="en-US" sz="1200" dirty="0">
                <a:solidFill>
                  <a:schemeClr val="tx1"/>
                </a:solidFill>
              </a:endParaRPr>
            </a:p>
          </p:txBody>
        </p:sp>
        <p:sp>
          <p:nvSpPr>
            <p:cNvPr id="6" name="矩形 5">
              <a:extLst>
                <a:ext uri="{FF2B5EF4-FFF2-40B4-BE49-F238E27FC236}">
                  <a16:creationId xmlns:a16="http://schemas.microsoft.com/office/drawing/2014/main" id="{DCC95E7F-BFB0-4CDF-92D1-D60A956DCC39}"/>
                </a:ext>
              </a:extLst>
            </p:cNvPr>
            <p:cNvSpPr/>
            <p:nvPr/>
          </p:nvSpPr>
          <p:spPr>
            <a:xfrm>
              <a:off x="1349406" y="6133394"/>
              <a:ext cx="216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Weight Migration</a:t>
              </a:r>
              <a:endParaRPr lang="zh-CN" altLang="en-US" sz="1400" dirty="0">
                <a:solidFill>
                  <a:schemeClr val="tx1"/>
                </a:solidFill>
              </a:endParaRPr>
            </a:p>
          </p:txBody>
        </p:sp>
        <p:cxnSp>
          <p:nvCxnSpPr>
            <p:cNvPr id="10" name="直接箭头连接符 9">
              <a:extLst>
                <a:ext uri="{FF2B5EF4-FFF2-40B4-BE49-F238E27FC236}">
                  <a16:creationId xmlns:a16="http://schemas.microsoft.com/office/drawing/2014/main" id="{13D9A83D-0CAB-4DB2-8867-410B4CC3CE88}"/>
                </a:ext>
              </a:extLst>
            </p:cNvPr>
            <p:cNvCxnSpPr/>
            <p:nvPr/>
          </p:nvCxnSpPr>
          <p:spPr>
            <a:xfrm>
              <a:off x="2429406" y="4784853"/>
              <a:ext cx="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菱形 10">
              <a:extLst>
                <a:ext uri="{FF2B5EF4-FFF2-40B4-BE49-F238E27FC236}">
                  <a16:creationId xmlns:a16="http://schemas.microsoft.com/office/drawing/2014/main" id="{3B7202CF-8E73-4FC1-A811-89B70982E4A4}"/>
                </a:ext>
              </a:extLst>
            </p:cNvPr>
            <p:cNvSpPr/>
            <p:nvPr/>
          </p:nvSpPr>
          <p:spPr>
            <a:xfrm>
              <a:off x="1358284" y="5143395"/>
              <a:ext cx="2160000" cy="6300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finish</a:t>
              </a:r>
              <a:endParaRPr lang="zh-CN" altLang="en-US" dirty="0">
                <a:solidFill>
                  <a:schemeClr val="tx1"/>
                </a:solidFill>
              </a:endParaRPr>
            </a:p>
          </p:txBody>
        </p:sp>
        <p:sp>
          <p:nvSpPr>
            <p:cNvPr id="13" name="文本框 12">
              <a:extLst>
                <a:ext uri="{FF2B5EF4-FFF2-40B4-BE49-F238E27FC236}">
                  <a16:creationId xmlns:a16="http://schemas.microsoft.com/office/drawing/2014/main" id="{8BB2C33D-02C9-4238-BFCD-0D9A33F0BA55}"/>
                </a:ext>
              </a:extLst>
            </p:cNvPr>
            <p:cNvSpPr txBox="1"/>
            <p:nvPr/>
          </p:nvSpPr>
          <p:spPr>
            <a:xfrm>
              <a:off x="3410213" y="5044792"/>
              <a:ext cx="648070" cy="369332"/>
            </a:xfrm>
            <a:prstGeom prst="rect">
              <a:avLst/>
            </a:prstGeom>
            <a:noFill/>
          </p:spPr>
          <p:txBody>
            <a:bodyPr wrap="square" rtlCol="0">
              <a:spAutoFit/>
            </a:bodyPr>
            <a:lstStyle/>
            <a:p>
              <a:r>
                <a:rPr lang="en-US" altLang="zh-CN" dirty="0"/>
                <a:t>yes</a:t>
              </a:r>
              <a:endParaRPr lang="zh-CN" altLang="en-US" dirty="0"/>
            </a:p>
          </p:txBody>
        </p:sp>
        <p:cxnSp>
          <p:nvCxnSpPr>
            <p:cNvPr id="15" name="直接连接符 14">
              <a:extLst>
                <a:ext uri="{FF2B5EF4-FFF2-40B4-BE49-F238E27FC236}">
                  <a16:creationId xmlns:a16="http://schemas.microsoft.com/office/drawing/2014/main" id="{CF63F1E7-7D6A-41EB-99A1-F08597C0547F}"/>
                </a:ext>
              </a:extLst>
            </p:cNvPr>
            <p:cNvCxnSpPr>
              <a:stCxn id="6" idx="1"/>
            </p:cNvCxnSpPr>
            <p:nvPr/>
          </p:nvCxnSpPr>
          <p:spPr>
            <a:xfrm flipH="1">
              <a:off x="967666" y="6313394"/>
              <a:ext cx="381740" cy="0"/>
            </a:xfrm>
            <a:prstGeom prst="line">
              <a:avLst/>
            </a:prstGeom>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6CC3ADAC-C398-4415-B001-B820938F1A0D}"/>
                </a:ext>
              </a:extLst>
            </p:cNvPr>
            <p:cNvCxnSpPr>
              <a:cxnSpLocks/>
            </p:cNvCxnSpPr>
            <p:nvPr/>
          </p:nvCxnSpPr>
          <p:spPr>
            <a:xfrm flipV="1">
              <a:off x="975180" y="4514853"/>
              <a:ext cx="0" cy="1798542"/>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4AA7B7B3-3668-4E5D-8211-6DBFFF1E1067}"/>
                </a:ext>
              </a:extLst>
            </p:cNvPr>
            <p:cNvCxnSpPr/>
            <p:nvPr/>
          </p:nvCxnSpPr>
          <p:spPr>
            <a:xfrm flipH="1">
              <a:off x="976544" y="4514853"/>
              <a:ext cx="381740" cy="0"/>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3C87C57A-98D2-4594-98FC-A98D1160A311}"/>
                </a:ext>
              </a:extLst>
            </p:cNvPr>
            <p:cNvSpPr txBox="1"/>
            <p:nvPr/>
          </p:nvSpPr>
          <p:spPr>
            <a:xfrm>
              <a:off x="2495989" y="5762605"/>
              <a:ext cx="648070" cy="369332"/>
            </a:xfrm>
            <a:prstGeom prst="rect">
              <a:avLst/>
            </a:prstGeom>
            <a:noFill/>
          </p:spPr>
          <p:txBody>
            <a:bodyPr wrap="square" rtlCol="0">
              <a:spAutoFit/>
            </a:bodyPr>
            <a:lstStyle/>
            <a:p>
              <a:r>
                <a:rPr lang="en-US" altLang="zh-CN" dirty="0"/>
                <a:t>no</a:t>
              </a:r>
              <a:endParaRPr lang="zh-CN" altLang="en-US" dirty="0"/>
            </a:p>
          </p:txBody>
        </p:sp>
        <p:cxnSp>
          <p:nvCxnSpPr>
            <p:cNvPr id="20" name="直接连接符 19">
              <a:extLst>
                <a:ext uri="{FF2B5EF4-FFF2-40B4-BE49-F238E27FC236}">
                  <a16:creationId xmlns:a16="http://schemas.microsoft.com/office/drawing/2014/main" id="{DCE24260-0331-4093-891D-AE6DA8559D55}"/>
                </a:ext>
              </a:extLst>
            </p:cNvPr>
            <p:cNvCxnSpPr/>
            <p:nvPr/>
          </p:nvCxnSpPr>
          <p:spPr>
            <a:xfrm flipH="1">
              <a:off x="3518284" y="5451431"/>
              <a:ext cx="381740" cy="0"/>
            </a:xfrm>
            <a:prstGeom prst="line">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FB859F21-97CD-42CC-8E93-52B3CE5F3719}"/>
                </a:ext>
              </a:extLst>
            </p:cNvPr>
            <p:cNvCxnSpPr/>
            <p:nvPr/>
          </p:nvCxnSpPr>
          <p:spPr>
            <a:xfrm>
              <a:off x="2438284" y="3884854"/>
              <a:ext cx="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7D9D264-3FF8-4D01-B440-33FE23AA6D69}"/>
                </a:ext>
              </a:extLst>
            </p:cNvPr>
            <p:cNvCxnSpPr/>
            <p:nvPr/>
          </p:nvCxnSpPr>
          <p:spPr>
            <a:xfrm>
              <a:off x="2429406" y="2617611"/>
              <a:ext cx="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C1341C2B-C516-4EB3-AE95-AAD214792CF9}"/>
                </a:ext>
              </a:extLst>
            </p:cNvPr>
            <p:cNvCxnSpPr/>
            <p:nvPr/>
          </p:nvCxnSpPr>
          <p:spPr>
            <a:xfrm>
              <a:off x="2438284" y="5773395"/>
              <a:ext cx="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id="{1E9BC159-E1A8-46E1-9A7A-671AA5F1C0D9}"/>
                </a:ext>
              </a:extLst>
            </p:cNvPr>
            <p:cNvSpPr/>
            <p:nvPr/>
          </p:nvSpPr>
          <p:spPr>
            <a:xfrm>
              <a:off x="3900024" y="5269349"/>
              <a:ext cx="720000" cy="36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End</a:t>
              </a:r>
              <a:endParaRPr lang="zh-CN" altLang="en-US" dirty="0">
                <a:solidFill>
                  <a:schemeClr val="tx1"/>
                </a:solidFill>
              </a:endParaRPr>
            </a:p>
          </p:txBody>
        </p:sp>
        <p:sp>
          <p:nvSpPr>
            <p:cNvPr id="26" name="矩形: 圆角 25">
              <a:extLst>
                <a:ext uri="{FF2B5EF4-FFF2-40B4-BE49-F238E27FC236}">
                  <a16:creationId xmlns:a16="http://schemas.microsoft.com/office/drawing/2014/main" id="{73014DA5-ADAA-482F-886F-E9C2EB1E6692}"/>
                </a:ext>
              </a:extLst>
            </p:cNvPr>
            <p:cNvSpPr/>
            <p:nvPr/>
          </p:nvSpPr>
          <p:spPr>
            <a:xfrm>
              <a:off x="1977810" y="990368"/>
              <a:ext cx="900000" cy="36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Begin</a:t>
              </a:r>
              <a:endParaRPr lang="zh-CN" altLang="en-US" dirty="0">
                <a:solidFill>
                  <a:schemeClr val="tx1"/>
                </a:solidFill>
              </a:endParaRPr>
            </a:p>
          </p:txBody>
        </p:sp>
        <p:cxnSp>
          <p:nvCxnSpPr>
            <p:cNvPr id="27" name="直接箭头连接符 26">
              <a:extLst>
                <a:ext uri="{FF2B5EF4-FFF2-40B4-BE49-F238E27FC236}">
                  <a16:creationId xmlns:a16="http://schemas.microsoft.com/office/drawing/2014/main" id="{AD0BA922-1393-483C-BBBA-CDAA4383BF25}"/>
                </a:ext>
              </a:extLst>
            </p:cNvPr>
            <p:cNvCxnSpPr/>
            <p:nvPr/>
          </p:nvCxnSpPr>
          <p:spPr>
            <a:xfrm>
              <a:off x="2427810" y="1357611"/>
              <a:ext cx="0" cy="3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5230EED-2DBB-4268-8C91-E0A2809960EA}"/>
                </a:ext>
              </a:extLst>
            </p:cNvPr>
            <p:cNvSpPr txBox="1"/>
            <p:nvPr/>
          </p:nvSpPr>
          <p:spPr>
            <a:xfrm>
              <a:off x="3478789" y="2023935"/>
              <a:ext cx="1562470" cy="369332"/>
            </a:xfrm>
            <a:prstGeom prst="rect">
              <a:avLst/>
            </a:prstGeom>
            <a:noFill/>
          </p:spPr>
          <p:txBody>
            <a:bodyPr wrap="square" rtlCol="0">
              <a:spAutoFit/>
            </a:bodyPr>
            <a:lstStyle/>
            <a:p>
              <a:r>
                <a:rPr lang="en-US" altLang="zh-CN" i="1" dirty="0"/>
                <a:t>Weight clocks</a:t>
              </a:r>
              <a:endParaRPr lang="zh-CN" altLang="en-US" i="1" dirty="0"/>
            </a:p>
          </p:txBody>
        </p:sp>
        <p:sp>
          <p:nvSpPr>
            <p:cNvPr id="29" name="文本框 28">
              <a:extLst>
                <a:ext uri="{FF2B5EF4-FFF2-40B4-BE49-F238E27FC236}">
                  <a16:creationId xmlns:a16="http://schemas.microsoft.com/office/drawing/2014/main" id="{07E08CFF-49CF-4588-97DC-A02E17398880}"/>
                </a:ext>
              </a:extLst>
            </p:cNvPr>
            <p:cNvSpPr txBox="1"/>
            <p:nvPr/>
          </p:nvSpPr>
          <p:spPr>
            <a:xfrm>
              <a:off x="3540034" y="3258934"/>
              <a:ext cx="1562470" cy="369332"/>
            </a:xfrm>
            <a:prstGeom prst="rect">
              <a:avLst/>
            </a:prstGeom>
            <a:noFill/>
          </p:spPr>
          <p:txBody>
            <a:bodyPr wrap="square" rtlCol="0">
              <a:spAutoFit/>
            </a:bodyPr>
            <a:lstStyle/>
            <a:p>
              <a:r>
                <a:rPr lang="en-US" altLang="zh-CN" i="1" dirty="0" err="1"/>
                <a:t>inActi</a:t>
              </a:r>
              <a:r>
                <a:rPr lang="en-US" altLang="zh-CN" i="1" dirty="0"/>
                <a:t> clocks</a:t>
              </a:r>
              <a:endParaRPr lang="zh-CN" altLang="en-US" i="1" dirty="0"/>
            </a:p>
          </p:txBody>
        </p:sp>
        <p:sp>
          <p:nvSpPr>
            <p:cNvPr id="30" name="文本框 29">
              <a:extLst>
                <a:ext uri="{FF2B5EF4-FFF2-40B4-BE49-F238E27FC236}">
                  <a16:creationId xmlns:a16="http://schemas.microsoft.com/office/drawing/2014/main" id="{26600717-DD7A-47B5-A708-280DD944F473}"/>
                </a:ext>
              </a:extLst>
            </p:cNvPr>
            <p:cNvSpPr txBox="1"/>
            <p:nvPr/>
          </p:nvSpPr>
          <p:spPr>
            <a:xfrm>
              <a:off x="3540034" y="4277102"/>
              <a:ext cx="2159979" cy="369332"/>
            </a:xfrm>
            <a:prstGeom prst="rect">
              <a:avLst/>
            </a:prstGeom>
            <a:noFill/>
          </p:spPr>
          <p:txBody>
            <a:bodyPr wrap="square" rtlCol="0">
              <a:spAutoFit/>
            </a:bodyPr>
            <a:lstStyle/>
            <a:p>
              <a:r>
                <a:rPr lang="en-US" altLang="zh-CN" i="1" dirty="0"/>
                <a:t>computation clocks</a:t>
              </a:r>
              <a:endParaRPr lang="zh-CN" altLang="en-US" i="1" dirty="0"/>
            </a:p>
          </p:txBody>
        </p:sp>
        <p:sp>
          <p:nvSpPr>
            <p:cNvPr id="31" name="文本框 30">
              <a:extLst>
                <a:ext uri="{FF2B5EF4-FFF2-40B4-BE49-F238E27FC236}">
                  <a16:creationId xmlns:a16="http://schemas.microsoft.com/office/drawing/2014/main" id="{12F1E3CE-B792-4EB7-BD3A-01296476C170}"/>
                </a:ext>
              </a:extLst>
            </p:cNvPr>
            <p:cNvSpPr txBox="1"/>
            <p:nvPr/>
          </p:nvSpPr>
          <p:spPr>
            <a:xfrm>
              <a:off x="3478789" y="6095125"/>
              <a:ext cx="2159979" cy="369332"/>
            </a:xfrm>
            <a:prstGeom prst="rect">
              <a:avLst/>
            </a:prstGeom>
            <a:noFill/>
          </p:spPr>
          <p:txBody>
            <a:bodyPr wrap="square" rtlCol="0">
              <a:spAutoFit/>
            </a:bodyPr>
            <a:lstStyle/>
            <a:p>
              <a:r>
                <a:rPr lang="en-US" altLang="zh-CN" i="1" dirty="0"/>
                <a:t>migration clocks</a:t>
              </a:r>
              <a:endParaRPr lang="zh-CN" altLang="en-US" i="1" dirty="0"/>
            </a:p>
          </p:txBody>
        </p:sp>
      </p:grpSp>
      <p:sp>
        <p:nvSpPr>
          <p:cNvPr id="33" name="矩形 32">
            <a:extLst>
              <a:ext uri="{FF2B5EF4-FFF2-40B4-BE49-F238E27FC236}">
                <a16:creationId xmlns:a16="http://schemas.microsoft.com/office/drawing/2014/main" id="{25D9D964-E9C4-4735-B84B-6F43376D85F2}"/>
              </a:ext>
            </a:extLst>
          </p:cNvPr>
          <p:cNvSpPr/>
          <p:nvPr/>
        </p:nvSpPr>
        <p:spPr>
          <a:xfrm>
            <a:off x="2303756" y="2038645"/>
            <a:ext cx="1440000" cy="360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padding</a:t>
            </a:r>
            <a:endParaRPr lang="zh-CN" altLang="en-US" sz="1400" dirty="0">
              <a:solidFill>
                <a:schemeClr val="tx1"/>
              </a:solidFill>
            </a:endParaRPr>
          </a:p>
        </p:txBody>
      </p:sp>
      <p:sp>
        <p:nvSpPr>
          <p:cNvPr id="35" name="矩形 34">
            <a:extLst>
              <a:ext uri="{FF2B5EF4-FFF2-40B4-BE49-F238E27FC236}">
                <a16:creationId xmlns:a16="http://schemas.microsoft.com/office/drawing/2014/main" id="{86F1018C-E93C-4082-A3B5-995B79722846}"/>
              </a:ext>
            </a:extLst>
          </p:cNvPr>
          <p:cNvSpPr/>
          <p:nvPr/>
        </p:nvSpPr>
        <p:spPr>
          <a:xfrm>
            <a:off x="2303756" y="2574353"/>
            <a:ext cx="1440000" cy="36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convolution</a:t>
            </a:r>
            <a:endParaRPr lang="zh-CN" altLang="en-US" sz="1400" dirty="0">
              <a:solidFill>
                <a:schemeClr val="tx1"/>
              </a:solidFill>
            </a:endParaRPr>
          </a:p>
        </p:txBody>
      </p:sp>
      <p:sp>
        <p:nvSpPr>
          <p:cNvPr id="36" name="矩形 35">
            <a:extLst>
              <a:ext uri="{FF2B5EF4-FFF2-40B4-BE49-F238E27FC236}">
                <a16:creationId xmlns:a16="http://schemas.microsoft.com/office/drawing/2014/main" id="{6CD515CE-22C7-4A88-8129-A75B0702410E}"/>
              </a:ext>
            </a:extLst>
          </p:cNvPr>
          <p:cNvSpPr/>
          <p:nvPr/>
        </p:nvSpPr>
        <p:spPr>
          <a:xfrm>
            <a:off x="2303756" y="3121596"/>
            <a:ext cx="1440000" cy="360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activation</a:t>
            </a:r>
            <a:endParaRPr lang="zh-CN" altLang="en-US" sz="1400" dirty="0">
              <a:solidFill>
                <a:schemeClr val="tx1"/>
              </a:solidFill>
            </a:endParaRPr>
          </a:p>
        </p:txBody>
      </p:sp>
      <p:cxnSp>
        <p:nvCxnSpPr>
          <p:cNvPr id="37" name="直接箭头连接符 36">
            <a:extLst>
              <a:ext uri="{FF2B5EF4-FFF2-40B4-BE49-F238E27FC236}">
                <a16:creationId xmlns:a16="http://schemas.microsoft.com/office/drawing/2014/main" id="{098F1DCA-C570-4A8B-8F5F-7E631234092A}"/>
              </a:ext>
            </a:extLst>
          </p:cNvPr>
          <p:cNvCxnSpPr/>
          <p:nvPr/>
        </p:nvCxnSpPr>
        <p:spPr>
          <a:xfrm>
            <a:off x="3002239" y="2398645"/>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5EA39640-DFA1-47DD-9552-F7D6F138A9E5}"/>
              </a:ext>
            </a:extLst>
          </p:cNvPr>
          <p:cNvCxnSpPr/>
          <p:nvPr/>
        </p:nvCxnSpPr>
        <p:spPr>
          <a:xfrm>
            <a:off x="3002239" y="2934353"/>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B50BA185-149F-4553-98D1-66D0538C821B}"/>
              </a:ext>
            </a:extLst>
          </p:cNvPr>
          <p:cNvSpPr/>
          <p:nvPr/>
        </p:nvSpPr>
        <p:spPr>
          <a:xfrm>
            <a:off x="2303756" y="4238510"/>
            <a:ext cx="1440000" cy="360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quantization</a:t>
            </a:r>
            <a:endParaRPr lang="zh-CN" altLang="en-US" sz="1400" dirty="0">
              <a:solidFill>
                <a:schemeClr val="tx1"/>
              </a:solidFill>
            </a:endParaRPr>
          </a:p>
        </p:txBody>
      </p:sp>
      <p:cxnSp>
        <p:nvCxnSpPr>
          <p:cNvPr id="40" name="直接箭头连接符 39">
            <a:extLst>
              <a:ext uri="{FF2B5EF4-FFF2-40B4-BE49-F238E27FC236}">
                <a16:creationId xmlns:a16="http://schemas.microsoft.com/office/drawing/2014/main" id="{D9F3A7ED-0AE5-4F81-851F-1F0D4B7385A1}"/>
              </a:ext>
            </a:extLst>
          </p:cNvPr>
          <p:cNvCxnSpPr/>
          <p:nvPr/>
        </p:nvCxnSpPr>
        <p:spPr>
          <a:xfrm>
            <a:off x="3002239" y="3481596"/>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9C159751-1C6A-4146-8B1F-8BC35E482117}"/>
              </a:ext>
            </a:extLst>
          </p:cNvPr>
          <p:cNvSpPr/>
          <p:nvPr/>
        </p:nvSpPr>
        <p:spPr>
          <a:xfrm>
            <a:off x="2303756" y="3679088"/>
            <a:ext cx="1440000" cy="360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pooling</a:t>
            </a:r>
            <a:endParaRPr lang="zh-CN" altLang="en-US" sz="1400" dirty="0">
              <a:solidFill>
                <a:schemeClr val="tx1"/>
              </a:solidFill>
            </a:endParaRPr>
          </a:p>
        </p:txBody>
      </p:sp>
      <p:cxnSp>
        <p:nvCxnSpPr>
          <p:cNvPr id="42" name="直接箭头连接符 41">
            <a:extLst>
              <a:ext uri="{FF2B5EF4-FFF2-40B4-BE49-F238E27FC236}">
                <a16:creationId xmlns:a16="http://schemas.microsoft.com/office/drawing/2014/main" id="{416D21BF-C25A-473D-B7A2-9DD9BDB8451A}"/>
              </a:ext>
            </a:extLst>
          </p:cNvPr>
          <p:cNvCxnSpPr/>
          <p:nvPr/>
        </p:nvCxnSpPr>
        <p:spPr>
          <a:xfrm>
            <a:off x="3023756" y="4039088"/>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8437E090-A866-4F17-AB6A-33EFA08C3B1D}"/>
              </a:ext>
            </a:extLst>
          </p:cNvPr>
          <p:cNvSpPr txBox="1"/>
          <p:nvPr/>
        </p:nvSpPr>
        <p:spPr>
          <a:xfrm>
            <a:off x="1579698" y="1501537"/>
            <a:ext cx="2929082" cy="369332"/>
          </a:xfrm>
          <a:prstGeom prst="rect">
            <a:avLst/>
          </a:prstGeom>
          <a:noFill/>
        </p:spPr>
        <p:txBody>
          <a:bodyPr wrap="square" rtlCol="0">
            <a:spAutoFit/>
          </a:bodyPr>
          <a:lstStyle/>
          <a:p>
            <a:r>
              <a:rPr lang="en-US" altLang="zh-CN" dirty="0"/>
              <a:t>Input-activation into SRAM</a:t>
            </a:r>
            <a:endParaRPr lang="zh-CN" altLang="en-US" dirty="0"/>
          </a:p>
        </p:txBody>
      </p:sp>
      <p:cxnSp>
        <p:nvCxnSpPr>
          <p:cNvPr id="44" name="直接箭头连接符 43">
            <a:extLst>
              <a:ext uri="{FF2B5EF4-FFF2-40B4-BE49-F238E27FC236}">
                <a16:creationId xmlns:a16="http://schemas.microsoft.com/office/drawing/2014/main" id="{3B546F23-34EF-471C-B957-C2AECE2B8F22}"/>
              </a:ext>
            </a:extLst>
          </p:cNvPr>
          <p:cNvCxnSpPr/>
          <p:nvPr/>
        </p:nvCxnSpPr>
        <p:spPr>
          <a:xfrm>
            <a:off x="2989600" y="1858645"/>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3F34D1AA-7FD4-4835-B31A-FA6D71B4C6F7}"/>
              </a:ext>
            </a:extLst>
          </p:cNvPr>
          <p:cNvSpPr txBox="1"/>
          <p:nvPr/>
        </p:nvSpPr>
        <p:spPr>
          <a:xfrm>
            <a:off x="1579698" y="4834755"/>
            <a:ext cx="3180207" cy="369332"/>
          </a:xfrm>
          <a:prstGeom prst="rect">
            <a:avLst/>
          </a:prstGeom>
          <a:noFill/>
        </p:spPr>
        <p:txBody>
          <a:bodyPr wrap="square" rtlCol="0">
            <a:spAutoFit/>
          </a:bodyPr>
          <a:lstStyle/>
          <a:p>
            <a:r>
              <a:rPr lang="en-US" altLang="zh-CN" dirty="0"/>
              <a:t>output-activation to SRAM</a:t>
            </a:r>
            <a:endParaRPr lang="zh-CN" altLang="en-US" dirty="0"/>
          </a:p>
        </p:txBody>
      </p:sp>
      <p:cxnSp>
        <p:nvCxnSpPr>
          <p:cNvPr id="46" name="直接箭头连接符 45">
            <a:extLst>
              <a:ext uri="{FF2B5EF4-FFF2-40B4-BE49-F238E27FC236}">
                <a16:creationId xmlns:a16="http://schemas.microsoft.com/office/drawing/2014/main" id="{A86A0D75-CB4D-4A15-BC95-3233D792B839}"/>
              </a:ext>
            </a:extLst>
          </p:cNvPr>
          <p:cNvCxnSpPr/>
          <p:nvPr/>
        </p:nvCxnSpPr>
        <p:spPr>
          <a:xfrm>
            <a:off x="3044239" y="4610800"/>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15B7F2E4-9F49-4EC1-A467-1A85DC798A63}"/>
              </a:ext>
            </a:extLst>
          </p:cNvPr>
          <p:cNvSpPr txBox="1"/>
          <p:nvPr/>
        </p:nvSpPr>
        <p:spPr>
          <a:xfrm>
            <a:off x="120790" y="2101345"/>
            <a:ext cx="2236549" cy="253916"/>
          </a:xfrm>
          <a:prstGeom prst="rect">
            <a:avLst/>
          </a:prstGeom>
          <a:noFill/>
        </p:spPr>
        <p:txBody>
          <a:bodyPr wrap="square" rtlCol="0">
            <a:spAutoFit/>
          </a:bodyPr>
          <a:lstStyle/>
          <a:p>
            <a:r>
              <a:rPr lang="en-US" altLang="zh-CN" sz="1050" i="1" dirty="0">
                <a:solidFill>
                  <a:schemeClr val="accent6">
                    <a:lumMod val="75000"/>
                  </a:schemeClr>
                </a:solidFill>
              </a:rPr>
              <a:t>Decrease size of input activation</a:t>
            </a:r>
            <a:endParaRPr lang="zh-CN" altLang="en-US" sz="1050" i="1" dirty="0">
              <a:solidFill>
                <a:schemeClr val="accent6">
                  <a:lumMod val="75000"/>
                </a:schemeClr>
              </a:solidFill>
            </a:endParaRPr>
          </a:p>
        </p:txBody>
      </p:sp>
      <p:sp>
        <p:nvSpPr>
          <p:cNvPr id="50" name="文本框 49">
            <a:extLst>
              <a:ext uri="{FF2B5EF4-FFF2-40B4-BE49-F238E27FC236}">
                <a16:creationId xmlns:a16="http://schemas.microsoft.com/office/drawing/2014/main" id="{5E5985F0-B8C9-419B-BF16-0CC11DA70701}"/>
              </a:ext>
            </a:extLst>
          </p:cNvPr>
          <p:cNvSpPr txBox="1"/>
          <p:nvPr/>
        </p:nvSpPr>
        <p:spPr>
          <a:xfrm>
            <a:off x="120790" y="3733373"/>
            <a:ext cx="2236549" cy="253916"/>
          </a:xfrm>
          <a:prstGeom prst="rect">
            <a:avLst/>
          </a:prstGeom>
          <a:noFill/>
        </p:spPr>
        <p:txBody>
          <a:bodyPr wrap="square" rtlCol="0">
            <a:spAutoFit/>
          </a:bodyPr>
          <a:lstStyle/>
          <a:p>
            <a:r>
              <a:rPr lang="en-US" altLang="zh-CN" sz="1050" i="1" dirty="0">
                <a:solidFill>
                  <a:schemeClr val="accent6">
                    <a:lumMod val="75000"/>
                  </a:schemeClr>
                </a:solidFill>
              </a:rPr>
              <a:t>Decrease size of output activation</a:t>
            </a:r>
            <a:endParaRPr lang="zh-CN" altLang="en-US" sz="1050" i="1" dirty="0">
              <a:solidFill>
                <a:schemeClr val="accent6">
                  <a:lumMod val="75000"/>
                </a:schemeClr>
              </a:solidFill>
            </a:endParaRPr>
          </a:p>
        </p:txBody>
      </p:sp>
      <p:sp>
        <p:nvSpPr>
          <p:cNvPr id="51" name="文本框 50">
            <a:extLst>
              <a:ext uri="{FF2B5EF4-FFF2-40B4-BE49-F238E27FC236}">
                <a16:creationId xmlns:a16="http://schemas.microsoft.com/office/drawing/2014/main" id="{E7EADCEC-24B3-4F0C-AE82-75277EDE1804}"/>
              </a:ext>
            </a:extLst>
          </p:cNvPr>
          <p:cNvSpPr txBox="1"/>
          <p:nvPr/>
        </p:nvSpPr>
        <p:spPr>
          <a:xfrm>
            <a:off x="114360" y="4284064"/>
            <a:ext cx="2236549" cy="253916"/>
          </a:xfrm>
          <a:prstGeom prst="rect">
            <a:avLst/>
          </a:prstGeom>
          <a:noFill/>
        </p:spPr>
        <p:txBody>
          <a:bodyPr wrap="square" rtlCol="0">
            <a:spAutoFit/>
          </a:bodyPr>
          <a:lstStyle/>
          <a:p>
            <a:r>
              <a:rPr lang="en-US" altLang="zh-CN" sz="1050" i="1" dirty="0">
                <a:solidFill>
                  <a:schemeClr val="accent6">
                    <a:lumMod val="75000"/>
                  </a:schemeClr>
                </a:solidFill>
              </a:rPr>
              <a:t>Decrease size of output activation</a:t>
            </a:r>
            <a:endParaRPr lang="zh-CN" altLang="en-US" sz="1050" i="1" dirty="0">
              <a:solidFill>
                <a:schemeClr val="accent6">
                  <a:lumMod val="75000"/>
                </a:schemeClr>
              </a:solidFill>
            </a:endParaRPr>
          </a:p>
        </p:txBody>
      </p:sp>
      <p:sp>
        <p:nvSpPr>
          <p:cNvPr id="52" name="文本框 51">
            <a:extLst>
              <a:ext uri="{FF2B5EF4-FFF2-40B4-BE49-F238E27FC236}">
                <a16:creationId xmlns:a16="http://schemas.microsoft.com/office/drawing/2014/main" id="{3E4D5C4E-C0BE-4FE7-A6B1-7979E10A1FF4}"/>
              </a:ext>
            </a:extLst>
          </p:cNvPr>
          <p:cNvSpPr txBox="1"/>
          <p:nvPr/>
        </p:nvSpPr>
        <p:spPr>
          <a:xfrm>
            <a:off x="547650" y="5474816"/>
            <a:ext cx="4660770" cy="923330"/>
          </a:xfrm>
          <a:prstGeom prst="rect">
            <a:avLst/>
          </a:prstGeom>
          <a:noFill/>
        </p:spPr>
        <p:txBody>
          <a:bodyPr wrap="square" rtlCol="0">
            <a:spAutoFit/>
          </a:bodyPr>
          <a:lstStyle/>
          <a:p>
            <a:r>
              <a:rPr lang="en-US" altLang="zh-CN" dirty="0">
                <a:solidFill>
                  <a:srgbClr val="FF0000"/>
                </a:solidFill>
              </a:rPr>
              <a:t>Note that padding, activation, pooling and quantization is not simulated. It is assume to be done immediately (0 clock).</a:t>
            </a:r>
            <a:endParaRPr lang="zh-CN" altLang="en-US" dirty="0">
              <a:solidFill>
                <a:srgbClr val="FF0000"/>
              </a:solidFill>
            </a:endParaRPr>
          </a:p>
        </p:txBody>
      </p:sp>
      <p:cxnSp>
        <p:nvCxnSpPr>
          <p:cNvPr id="54" name="直接连接符 53">
            <a:extLst>
              <a:ext uri="{FF2B5EF4-FFF2-40B4-BE49-F238E27FC236}">
                <a16:creationId xmlns:a16="http://schemas.microsoft.com/office/drawing/2014/main" id="{51693CBA-87B7-40B6-B838-C22AF0EF3380}"/>
              </a:ext>
            </a:extLst>
          </p:cNvPr>
          <p:cNvCxnSpPr/>
          <p:nvPr/>
        </p:nvCxnSpPr>
        <p:spPr>
          <a:xfrm>
            <a:off x="5859262" y="958988"/>
            <a:ext cx="0" cy="574537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A0D6F245-B46E-4A07-AB66-5185F2603E77}"/>
              </a:ext>
            </a:extLst>
          </p:cNvPr>
          <p:cNvSpPr txBox="1"/>
          <p:nvPr/>
        </p:nvSpPr>
        <p:spPr>
          <a:xfrm>
            <a:off x="120790" y="1062308"/>
            <a:ext cx="3258249" cy="400110"/>
          </a:xfrm>
          <a:prstGeom prst="rect">
            <a:avLst/>
          </a:prstGeom>
          <a:noFill/>
        </p:spPr>
        <p:txBody>
          <a:bodyPr wrap="square" rtlCol="0">
            <a:spAutoFit/>
          </a:bodyPr>
          <a:lstStyle/>
          <a:p>
            <a:r>
              <a:rPr lang="en-US" altLang="zh-CN" sz="2000" b="1" dirty="0"/>
              <a:t>Operator Fusion</a:t>
            </a:r>
            <a:endParaRPr lang="zh-CN" altLang="en-US" sz="2000" b="1" dirty="0"/>
          </a:p>
        </p:txBody>
      </p:sp>
      <p:sp>
        <p:nvSpPr>
          <p:cNvPr id="56" name="文本框 55">
            <a:extLst>
              <a:ext uri="{FF2B5EF4-FFF2-40B4-BE49-F238E27FC236}">
                <a16:creationId xmlns:a16="http://schemas.microsoft.com/office/drawing/2014/main" id="{3CCC601B-2C17-4F8D-B7DC-6C92CECE4A76}"/>
              </a:ext>
            </a:extLst>
          </p:cNvPr>
          <p:cNvSpPr txBox="1"/>
          <p:nvPr/>
        </p:nvSpPr>
        <p:spPr>
          <a:xfrm>
            <a:off x="5970161" y="1001414"/>
            <a:ext cx="3258249" cy="400110"/>
          </a:xfrm>
          <a:prstGeom prst="rect">
            <a:avLst/>
          </a:prstGeom>
          <a:noFill/>
        </p:spPr>
        <p:txBody>
          <a:bodyPr wrap="square" rtlCol="0">
            <a:spAutoFit/>
          </a:bodyPr>
          <a:lstStyle/>
          <a:p>
            <a:r>
              <a:rPr lang="en-US" altLang="zh-CN" sz="2000" b="1" dirty="0"/>
              <a:t>Data reuse</a:t>
            </a:r>
            <a:endParaRPr lang="zh-CN" altLang="en-US" sz="2000" b="1" dirty="0"/>
          </a:p>
        </p:txBody>
      </p:sp>
    </p:spTree>
    <p:extLst>
      <p:ext uri="{BB962C8B-B14F-4D97-AF65-F5344CB8AC3E}">
        <p14:creationId xmlns:p14="http://schemas.microsoft.com/office/powerpoint/2010/main" val="42601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A15761-521F-4595-AB60-A9A24CCC2E4C}"/>
              </a:ext>
            </a:extLst>
          </p:cNvPr>
          <p:cNvSpPr txBox="1"/>
          <p:nvPr/>
        </p:nvSpPr>
        <p:spPr>
          <a:xfrm>
            <a:off x="124286" y="292964"/>
            <a:ext cx="8105313" cy="523220"/>
          </a:xfrm>
          <a:prstGeom prst="rect">
            <a:avLst/>
          </a:prstGeom>
          <a:noFill/>
        </p:spPr>
        <p:txBody>
          <a:bodyPr wrap="square" rtlCol="0">
            <a:spAutoFit/>
          </a:bodyPr>
          <a:lstStyle/>
          <a:p>
            <a:r>
              <a:rPr lang="en-US" altLang="zh-CN" sz="2800" b="1" dirty="0"/>
              <a:t>Mapping strategy </a:t>
            </a:r>
            <a:r>
              <a:rPr lang="en-US" altLang="zh-CN" dirty="0"/>
              <a:t>Fully-connected layer: operator fusion</a:t>
            </a:r>
          </a:p>
        </p:txBody>
      </p:sp>
      <p:sp>
        <p:nvSpPr>
          <p:cNvPr id="7" name="文本框 6">
            <a:extLst>
              <a:ext uri="{FF2B5EF4-FFF2-40B4-BE49-F238E27FC236}">
                <a16:creationId xmlns:a16="http://schemas.microsoft.com/office/drawing/2014/main" id="{015E727C-C1C7-471C-A5DE-B011F798932C}"/>
              </a:ext>
            </a:extLst>
          </p:cNvPr>
          <p:cNvSpPr txBox="1"/>
          <p:nvPr/>
        </p:nvSpPr>
        <p:spPr>
          <a:xfrm>
            <a:off x="328475" y="941034"/>
            <a:ext cx="6844682" cy="4801314"/>
          </a:xfrm>
          <a:prstGeom prst="rect">
            <a:avLst/>
          </a:prstGeom>
          <a:noFill/>
        </p:spPr>
        <p:txBody>
          <a:bodyPr wrap="square" rtlCol="0">
            <a:spAutoFit/>
          </a:bodyPr>
          <a:lstStyle/>
          <a:p>
            <a:r>
              <a:rPr lang="en-US" altLang="zh-CN" dirty="0"/>
              <a:t>For fully-connected layer, operator fusion and data reuse cannot coexist. As for the convolution, its result (the output activation of CONV will be the input activation of FC) will be stored in QPE. Therefore, data reuse in FC has no meaning, because only input-activation could be reused and due to </a:t>
            </a:r>
            <a:r>
              <a:rPr lang="en-US" altLang="zh-CN" dirty="0" err="1"/>
              <a:t>NoC</a:t>
            </a:r>
            <a:r>
              <a:rPr lang="en-US" altLang="zh-CN" dirty="0"/>
              <a:t> bandwidth is larger than DRAM bandwidth, reuse input-activation will not increase the system performance. </a:t>
            </a:r>
            <a:r>
              <a:rPr lang="en-US" altLang="zh-CN" b="1" dirty="0"/>
              <a:t>The whole system performance of FC </a:t>
            </a:r>
            <a:r>
              <a:rPr lang="en-US" altLang="zh-CN" b="1" dirty="0" err="1"/>
              <a:t>wil</a:t>
            </a:r>
            <a:r>
              <a:rPr lang="en-US" altLang="zh-CN" b="1" dirty="0"/>
              <a:t> be limited by DRAM bandwidth.</a:t>
            </a:r>
          </a:p>
          <a:p>
            <a:endParaRPr lang="en-US" altLang="zh-CN" b="1" dirty="0"/>
          </a:p>
          <a:p>
            <a:r>
              <a:rPr lang="en-US" altLang="zh-CN" dirty="0"/>
              <a:t>Due to the DRAM bandwidth, most the Pes in SpiNNaker2 will be idle. Theoretically, 8 PEs can fully utilize 4 DRAM. </a:t>
            </a:r>
          </a:p>
          <a:p>
            <a:endParaRPr lang="en-US" altLang="zh-CN" dirty="0"/>
          </a:p>
          <a:p>
            <a:r>
              <a:rPr lang="en-US" altLang="zh-CN" dirty="0"/>
              <a:t>However, because FC is splitted, some computation (element-wise addition) muss be done ARM core. In order to eliminate this part, some idle PEs (not the PE used for FC) will be used to accelerate the element-wise addition. Moreover, these PEs will also be used to accelerate non-linearity and quantization.</a:t>
            </a:r>
            <a:endParaRPr lang="zh-CN" altLang="en-US" dirty="0"/>
          </a:p>
        </p:txBody>
      </p:sp>
      <p:sp>
        <p:nvSpPr>
          <p:cNvPr id="48" name="矩形 47">
            <a:extLst>
              <a:ext uri="{FF2B5EF4-FFF2-40B4-BE49-F238E27FC236}">
                <a16:creationId xmlns:a16="http://schemas.microsoft.com/office/drawing/2014/main" id="{2173BFF7-D8A8-44B3-84AF-803D9076F522}"/>
              </a:ext>
            </a:extLst>
          </p:cNvPr>
          <p:cNvSpPr/>
          <p:nvPr/>
        </p:nvSpPr>
        <p:spPr>
          <a:xfrm>
            <a:off x="8802210" y="2415329"/>
            <a:ext cx="1440000" cy="36000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Matrix Multiplication</a:t>
            </a:r>
            <a:endParaRPr lang="zh-CN" altLang="en-US" sz="1200" dirty="0">
              <a:solidFill>
                <a:schemeClr val="tx1"/>
              </a:solidFill>
            </a:endParaRPr>
          </a:p>
        </p:txBody>
      </p:sp>
      <p:sp>
        <p:nvSpPr>
          <p:cNvPr id="53" name="矩形 52">
            <a:extLst>
              <a:ext uri="{FF2B5EF4-FFF2-40B4-BE49-F238E27FC236}">
                <a16:creationId xmlns:a16="http://schemas.microsoft.com/office/drawing/2014/main" id="{6ECD0576-959B-49CF-B5AB-5002BF862521}"/>
              </a:ext>
            </a:extLst>
          </p:cNvPr>
          <p:cNvSpPr/>
          <p:nvPr/>
        </p:nvSpPr>
        <p:spPr>
          <a:xfrm>
            <a:off x="8802210" y="2951037"/>
            <a:ext cx="1440000" cy="360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element-wise addition</a:t>
            </a:r>
            <a:endParaRPr lang="zh-CN" altLang="en-US" sz="1200" dirty="0">
              <a:solidFill>
                <a:schemeClr val="tx1"/>
              </a:solidFill>
            </a:endParaRPr>
          </a:p>
        </p:txBody>
      </p:sp>
      <p:sp>
        <p:nvSpPr>
          <p:cNvPr id="57" name="矩形 56">
            <a:extLst>
              <a:ext uri="{FF2B5EF4-FFF2-40B4-BE49-F238E27FC236}">
                <a16:creationId xmlns:a16="http://schemas.microsoft.com/office/drawing/2014/main" id="{0F721B03-66E6-4DE0-ADF6-03E19F671890}"/>
              </a:ext>
            </a:extLst>
          </p:cNvPr>
          <p:cNvSpPr/>
          <p:nvPr/>
        </p:nvSpPr>
        <p:spPr>
          <a:xfrm>
            <a:off x="8802210" y="3498280"/>
            <a:ext cx="1440000" cy="360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activation</a:t>
            </a:r>
            <a:endParaRPr lang="zh-CN" altLang="en-US" sz="1400" dirty="0">
              <a:solidFill>
                <a:schemeClr val="tx1"/>
              </a:solidFill>
            </a:endParaRPr>
          </a:p>
        </p:txBody>
      </p:sp>
      <p:cxnSp>
        <p:nvCxnSpPr>
          <p:cNvPr id="58" name="直接箭头连接符 57">
            <a:extLst>
              <a:ext uri="{FF2B5EF4-FFF2-40B4-BE49-F238E27FC236}">
                <a16:creationId xmlns:a16="http://schemas.microsoft.com/office/drawing/2014/main" id="{1E759A01-C8FD-4A39-B295-B6D18F529204}"/>
              </a:ext>
            </a:extLst>
          </p:cNvPr>
          <p:cNvCxnSpPr/>
          <p:nvPr/>
        </p:nvCxnSpPr>
        <p:spPr>
          <a:xfrm>
            <a:off x="9500693" y="2775329"/>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E1968E1F-AE63-4055-9DBA-F41E73B96B3F}"/>
              </a:ext>
            </a:extLst>
          </p:cNvPr>
          <p:cNvCxnSpPr/>
          <p:nvPr/>
        </p:nvCxnSpPr>
        <p:spPr>
          <a:xfrm>
            <a:off x="9500693" y="3311037"/>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9313B205-7650-465F-A9B5-5C92E21CF650}"/>
              </a:ext>
            </a:extLst>
          </p:cNvPr>
          <p:cNvCxnSpPr/>
          <p:nvPr/>
        </p:nvCxnSpPr>
        <p:spPr>
          <a:xfrm>
            <a:off x="9500693" y="3858280"/>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CE8ED31F-0FD2-44F9-B68C-1A69D8F42E5E}"/>
              </a:ext>
            </a:extLst>
          </p:cNvPr>
          <p:cNvSpPr/>
          <p:nvPr/>
        </p:nvSpPr>
        <p:spPr>
          <a:xfrm>
            <a:off x="8802210" y="4055772"/>
            <a:ext cx="1440000" cy="360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quantization</a:t>
            </a:r>
            <a:endParaRPr lang="zh-CN" altLang="en-US" sz="1400" dirty="0">
              <a:solidFill>
                <a:schemeClr val="tx1"/>
              </a:solidFill>
            </a:endParaRPr>
          </a:p>
        </p:txBody>
      </p:sp>
      <p:cxnSp>
        <p:nvCxnSpPr>
          <p:cNvPr id="63" name="直接箭头连接符 62">
            <a:extLst>
              <a:ext uri="{FF2B5EF4-FFF2-40B4-BE49-F238E27FC236}">
                <a16:creationId xmlns:a16="http://schemas.microsoft.com/office/drawing/2014/main" id="{1F05DB42-B6C6-4A5F-A70D-76B9A87ADE98}"/>
              </a:ext>
            </a:extLst>
          </p:cNvPr>
          <p:cNvCxnSpPr/>
          <p:nvPr/>
        </p:nvCxnSpPr>
        <p:spPr>
          <a:xfrm>
            <a:off x="9522210" y="4415772"/>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7FCD5589-3034-4ABC-B5A6-684FD5A75A6B}"/>
              </a:ext>
            </a:extLst>
          </p:cNvPr>
          <p:cNvSpPr txBox="1"/>
          <p:nvPr/>
        </p:nvSpPr>
        <p:spPr>
          <a:xfrm>
            <a:off x="7464483" y="1844020"/>
            <a:ext cx="4047141" cy="369332"/>
          </a:xfrm>
          <a:prstGeom prst="rect">
            <a:avLst/>
          </a:prstGeom>
          <a:noFill/>
        </p:spPr>
        <p:txBody>
          <a:bodyPr wrap="square" rtlCol="0">
            <a:spAutoFit/>
          </a:bodyPr>
          <a:lstStyle/>
          <a:p>
            <a:r>
              <a:rPr lang="en-US" altLang="zh-CN" dirty="0"/>
              <a:t>Input-activation and weight into SRAM</a:t>
            </a:r>
            <a:endParaRPr lang="zh-CN" altLang="en-US" dirty="0"/>
          </a:p>
        </p:txBody>
      </p:sp>
      <p:cxnSp>
        <p:nvCxnSpPr>
          <p:cNvPr id="65" name="直接箭头连接符 64">
            <a:extLst>
              <a:ext uri="{FF2B5EF4-FFF2-40B4-BE49-F238E27FC236}">
                <a16:creationId xmlns:a16="http://schemas.microsoft.com/office/drawing/2014/main" id="{4C82DDCE-3FD8-497F-9FE3-36D3DB044EC1}"/>
              </a:ext>
            </a:extLst>
          </p:cNvPr>
          <p:cNvCxnSpPr/>
          <p:nvPr/>
        </p:nvCxnSpPr>
        <p:spPr>
          <a:xfrm>
            <a:off x="9488054" y="2235329"/>
            <a:ext cx="0" cy="18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C0602930-A200-43A3-9342-788987F95F7B}"/>
              </a:ext>
            </a:extLst>
          </p:cNvPr>
          <p:cNvSpPr txBox="1"/>
          <p:nvPr/>
        </p:nvSpPr>
        <p:spPr>
          <a:xfrm>
            <a:off x="8042641" y="4586440"/>
            <a:ext cx="3180207" cy="369332"/>
          </a:xfrm>
          <a:prstGeom prst="rect">
            <a:avLst/>
          </a:prstGeom>
          <a:noFill/>
        </p:spPr>
        <p:txBody>
          <a:bodyPr wrap="square" rtlCol="0">
            <a:spAutoFit/>
          </a:bodyPr>
          <a:lstStyle/>
          <a:p>
            <a:r>
              <a:rPr lang="en-US" altLang="zh-CN" dirty="0"/>
              <a:t>output-activation to SRAM</a:t>
            </a:r>
            <a:endParaRPr lang="zh-CN" altLang="en-US" dirty="0"/>
          </a:p>
        </p:txBody>
      </p:sp>
      <p:sp>
        <p:nvSpPr>
          <p:cNvPr id="8" name="右大括号 7">
            <a:extLst>
              <a:ext uri="{FF2B5EF4-FFF2-40B4-BE49-F238E27FC236}">
                <a16:creationId xmlns:a16="http://schemas.microsoft.com/office/drawing/2014/main" id="{CD06E07C-C2AE-42E0-A242-ABF30C99C089}"/>
              </a:ext>
            </a:extLst>
          </p:cNvPr>
          <p:cNvSpPr/>
          <p:nvPr/>
        </p:nvSpPr>
        <p:spPr>
          <a:xfrm>
            <a:off x="10413507" y="2951037"/>
            <a:ext cx="186373" cy="146473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97E15D08-51A7-474D-8397-B791E6FB45C6}"/>
              </a:ext>
            </a:extLst>
          </p:cNvPr>
          <p:cNvSpPr txBox="1"/>
          <p:nvPr/>
        </p:nvSpPr>
        <p:spPr>
          <a:xfrm>
            <a:off x="10750858" y="3311037"/>
            <a:ext cx="1269507" cy="646331"/>
          </a:xfrm>
          <a:prstGeom prst="rect">
            <a:avLst/>
          </a:prstGeom>
          <a:noFill/>
        </p:spPr>
        <p:txBody>
          <a:bodyPr wrap="square" rtlCol="0">
            <a:spAutoFit/>
          </a:bodyPr>
          <a:lstStyle/>
          <a:p>
            <a:r>
              <a:rPr lang="en-US" altLang="zh-CN" dirty="0"/>
              <a:t>neighbor PE</a:t>
            </a:r>
            <a:endParaRPr lang="zh-CN" altLang="en-US" dirty="0"/>
          </a:p>
        </p:txBody>
      </p:sp>
    </p:spTree>
    <p:extLst>
      <p:ext uri="{BB962C8B-B14F-4D97-AF65-F5344CB8AC3E}">
        <p14:creationId xmlns:p14="http://schemas.microsoft.com/office/powerpoint/2010/main" val="285798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7B9E58-57CC-479F-A10C-AA624FAFDB74}"/>
              </a:ext>
            </a:extLst>
          </p:cNvPr>
          <p:cNvSpPr txBox="1"/>
          <p:nvPr/>
        </p:nvSpPr>
        <p:spPr>
          <a:xfrm>
            <a:off x="186430" y="266331"/>
            <a:ext cx="8105313" cy="523220"/>
          </a:xfrm>
          <a:prstGeom prst="rect">
            <a:avLst/>
          </a:prstGeom>
          <a:noFill/>
        </p:spPr>
        <p:txBody>
          <a:bodyPr wrap="square" rtlCol="0">
            <a:spAutoFit/>
          </a:bodyPr>
          <a:lstStyle/>
          <a:p>
            <a:r>
              <a:rPr lang="en-US" altLang="zh-CN" sz="2800" b="1" dirty="0"/>
              <a:t>Result for</a:t>
            </a:r>
            <a:r>
              <a:rPr lang="zh-CN" altLang="en-US" sz="2800" b="1" dirty="0"/>
              <a:t> </a:t>
            </a:r>
            <a:r>
              <a:rPr lang="en-US" altLang="zh-CN" sz="2800" b="1" dirty="0"/>
              <a:t>VGG-19</a:t>
            </a:r>
            <a:endParaRPr lang="en-US" altLang="zh-CN" dirty="0"/>
          </a:p>
        </p:txBody>
      </p:sp>
      <p:sp>
        <p:nvSpPr>
          <p:cNvPr id="3" name="文本框 2">
            <a:extLst>
              <a:ext uri="{FF2B5EF4-FFF2-40B4-BE49-F238E27FC236}">
                <a16:creationId xmlns:a16="http://schemas.microsoft.com/office/drawing/2014/main" id="{DB92D69F-2EB5-4214-87EA-E5CA6F7EC400}"/>
              </a:ext>
            </a:extLst>
          </p:cNvPr>
          <p:cNvSpPr txBox="1"/>
          <p:nvPr/>
        </p:nvSpPr>
        <p:spPr>
          <a:xfrm>
            <a:off x="355106" y="959358"/>
            <a:ext cx="9223899" cy="5632311"/>
          </a:xfrm>
          <a:prstGeom prst="rect">
            <a:avLst/>
          </a:prstGeom>
          <a:noFill/>
        </p:spPr>
        <p:txBody>
          <a:bodyPr wrap="square" rtlCol="0">
            <a:spAutoFit/>
          </a:bodyPr>
          <a:lstStyle/>
          <a:p>
            <a:r>
              <a:rPr lang="en-US" altLang="zh-CN" b="1" dirty="0"/>
              <a:t>MAC array Row = 4</a:t>
            </a:r>
            <a:r>
              <a:rPr lang="zh-CN" altLang="en-US" b="1" dirty="0"/>
              <a:t>， </a:t>
            </a:r>
            <a:r>
              <a:rPr lang="en-US" altLang="zh-CN" b="1" dirty="0"/>
              <a:t>Column = 16</a:t>
            </a:r>
          </a:p>
          <a:p>
            <a:r>
              <a:rPr lang="en-US" altLang="zh-CN" dirty="0"/>
              <a:t>"VGG-CONV_1" : 	37982</a:t>
            </a:r>
          </a:p>
          <a:p>
            <a:r>
              <a:rPr lang="en-US" altLang="zh-CN" dirty="0"/>
              <a:t>	  	</a:t>
            </a:r>
            <a:r>
              <a:rPr lang="en-US" altLang="zh-CN" dirty="0" err="1"/>
              <a:t>weight_clock</a:t>
            </a:r>
            <a:r>
              <a:rPr lang="en-US" altLang="zh-CN" dirty="0"/>
              <a:t>: 497</a:t>
            </a:r>
          </a:p>
          <a:p>
            <a:r>
              <a:rPr lang="en-US" altLang="zh-CN" dirty="0"/>
              <a:t>	 	</a:t>
            </a:r>
            <a:r>
              <a:rPr lang="en-US" altLang="zh-CN" dirty="0" err="1"/>
              <a:t>inActi_clock</a:t>
            </a:r>
            <a:r>
              <a:rPr lang="en-US" altLang="zh-CN" dirty="0"/>
              <a:t>: 8374</a:t>
            </a:r>
          </a:p>
          <a:p>
            <a:r>
              <a:rPr lang="en-US" altLang="zh-CN" dirty="0"/>
              <a:t>	 	</a:t>
            </a:r>
            <a:r>
              <a:rPr lang="en-US" altLang="zh-CN" dirty="0" err="1"/>
              <a:t>weight_migration</a:t>
            </a:r>
            <a:r>
              <a:rPr lang="en-US" altLang="zh-CN" dirty="0"/>
              <a:t>: 0</a:t>
            </a:r>
          </a:p>
          <a:p>
            <a:r>
              <a:rPr lang="en-US" altLang="zh-CN" dirty="0"/>
              <a:t>		computation: 29111 (including write </a:t>
            </a:r>
            <a:r>
              <a:rPr lang="en-US" altLang="zh-CN" dirty="0" err="1"/>
              <a:t>outActi</a:t>
            </a:r>
            <a:r>
              <a:rPr lang="en-US" altLang="zh-CN" dirty="0"/>
              <a:t> from SRAM to SRAM)</a:t>
            </a:r>
          </a:p>
          <a:p>
            <a:endParaRPr lang="en-US" altLang="zh-CN" dirty="0"/>
          </a:p>
          <a:p>
            <a:r>
              <a:rPr lang="en-US" altLang="zh-CN" dirty="0"/>
              <a:t>"VGG-CONV_6" : 	214575</a:t>
            </a:r>
          </a:p>
          <a:p>
            <a:r>
              <a:rPr lang="en-US" altLang="zh-CN" dirty="0"/>
              <a:t>	   	</a:t>
            </a:r>
            <a:r>
              <a:rPr lang="en-US" altLang="zh-CN" dirty="0" err="1"/>
              <a:t>weight_clock</a:t>
            </a:r>
            <a:r>
              <a:rPr lang="en-US" altLang="zh-CN" dirty="0"/>
              <a:t>: 9611</a:t>
            </a:r>
          </a:p>
          <a:p>
            <a:r>
              <a:rPr lang="en-US" altLang="zh-CN" dirty="0"/>
              <a:t>	  	</a:t>
            </a:r>
            <a:r>
              <a:rPr lang="en-US" altLang="zh-CN" dirty="0" err="1"/>
              <a:t>inActi_clock</a:t>
            </a:r>
            <a:r>
              <a:rPr lang="en-US" altLang="zh-CN" dirty="0"/>
              <a:t>: 23344</a:t>
            </a:r>
          </a:p>
          <a:p>
            <a:r>
              <a:rPr lang="en-US" altLang="zh-CN" dirty="0"/>
              <a:t>		</a:t>
            </a:r>
            <a:r>
              <a:rPr lang="en-US" altLang="zh-CN" dirty="0" err="1"/>
              <a:t>weight_migration</a:t>
            </a:r>
            <a:r>
              <a:rPr lang="en-US" altLang="zh-CN" dirty="0"/>
              <a:t>: 2432*4=9728</a:t>
            </a:r>
          </a:p>
          <a:p>
            <a:r>
              <a:rPr lang="en-US" altLang="zh-CN" dirty="0"/>
              <a:t>	   	computation: 171892 (including write </a:t>
            </a:r>
            <a:r>
              <a:rPr lang="en-US" altLang="zh-CN" dirty="0" err="1"/>
              <a:t>outActi</a:t>
            </a:r>
            <a:r>
              <a:rPr lang="en-US" altLang="zh-CN" dirty="0"/>
              <a:t> from SRAM to SRAM)</a:t>
            </a:r>
          </a:p>
          <a:p>
            <a:endParaRPr lang="en-US" altLang="zh-CN" dirty="0"/>
          </a:p>
          <a:p>
            <a:r>
              <a:rPr lang="en-US" altLang="zh-CN" dirty="0"/>
              <a:t>"VGG-CONV_8": 	413733</a:t>
            </a:r>
          </a:p>
          <a:p>
            <a:r>
              <a:rPr lang="en-US" altLang="zh-CN" dirty="0"/>
              <a:t>	   	</a:t>
            </a:r>
            <a:r>
              <a:rPr lang="en-US" altLang="zh-CN" dirty="0" err="1"/>
              <a:t>weight_clock</a:t>
            </a:r>
            <a:r>
              <a:rPr lang="en-US" altLang="zh-CN" dirty="0"/>
              <a:t>: 19114</a:t>
            </a:r>
          </a:p>
          <a:p>
            <a:r>
              <a:rPr lang="en-US" altLang="zh-CN" dirty="0"/>
              <a:t>	  	</a:t>
            </a:r>
            <a:r>
              <a:rPr lang="en-US" altLang="zh-CN" dirty="0" err="1"/>
              <a:t>inActi_clock</a:t>
            </a:r>
            <a:r>
              <a:rPr lang="en-US" altLang="zh-CN" dirty="0"/>
              <a:t>: 49389</a:t>
            </a:r>
          </a:p>
          <a:p>
            <a:r>
              <a:rPr lang="en-US" altLang="zh-CN" dirty="0"/>
              <a:t>		</a:t>
            </a:r>
            <a:r>
              <a:rPr lang="en-US" altLang="zh-CN" dirty="0" err="1"/>
              <a:t>weight_migration</a:t>
            </a:r>
            <a:r>
              <a:rPr lang="en-US" altLang="zh-CN" dirty="0"/>
              <a:t>: 4736*4=18944</a:t>
            </a:r>
          </a:p>
          <a:p>
            <a:r>
              <a:rPr lang="en-US" altLang="zh-CN" dirty="0"/>
              <a:t>	   	computation: 326286 (including write </a:t>
            </a:r>
            <a:r>
              <a:rPr lang="en-US" altLang="zh-CN" dirty="0" err="1"/>
              <a:t>outActi</a:t>
            </a:r>
            <a:r>
              <a:rPr lang="en-US" altLang="zh-CN" dirty="0"/>
              <a:t> from SRAM to SRAM)</a:t>
            </a:r>
          </a:p>
          <a:p>
            <a:endParaRPr lang="en-US" altLang="zh-CN" dirty="0"/>
          </a:p>
          <a:p>
            <a:r>
              <a:rPr lang="en-US" altLang="zh-CN" dirty="0"/>
              <a:t>"VGG-FC_19" :  	132044</a:t>
            </a:r>
            <a:endParaRPr lang="zh-CN" altLang="en-US" dirty="0"/>
          </a:p>
        </p:txBody>
      </p:sp>
    </p:spTree>
    <p:extLst>
      <p:ext uri="{BB962C8B-B14F-4D97-AF65-F5344CB8AC3E}">
        <p14:creationId xmlns:p14="http://schemas.microsoft.com/office/powerpoint/2010/main" val="154425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7B9E58-57CC-479F-A10C-AA624FAFDB74}"/>
              </a:ext>
            </a:extLst>
          </p:cNvPr>
          <p:cNvSpPr txBox="1"/>
          <p:nvPr/>
        </p:nvSpPr>
        <p:spPr>
          <a:xfrm>
            <a:off x="186430" y="266331"/>
            <a:ext cx="8105313" cy="523220"/>
          </a:xfrm>
          <a:prstGeom prst="rect">
            <a:avLst/>
          </a:prstGeom>
          <a:noFill/>
        </p:spPr>
        <p:txBody>
          <a:bodyPr wrap="square" rtlCol="0">
            <a:spAutoFit/>
          </a:bodyPr>
          <a:lstStyle/>
          <a:p>
            <a:r>
              <a:rPr lang="en-US" altLang="zh-CN" sz="2800" b="1" dirty="0"/>
              <a:t>Result for</a:t>
            </a:r>
            <a:r>
              <a:rPr lang="zh-CN" altLang="en-US" sz="2800" b="1" dirty="0"/>
              <a:t> </a:t>
            </a:r>
            <a:r>
              <a:rPr lang="en-US" altLang="zh-CN" sz="2800" b="1" dirty="0"/>
              <a:t>VGG-19</a:t>
            </a:r>
            <a:endParaRPr lang="en-US" altLang="zh-CN" sz="2800" dirty="0"/>
          </a:p>
        </p:txBody>
      </p:sp>
      <p:sp>
        <p:nvSpPr>
          <p:cNvPr id="3" name="文本框 2">
            <a:extLst>
              <a:ext uri="{FF2B5EF4-FFF2-40B4-BE49-F238E27FC236}">
                <a16:creationId xmlns:a16="http://schemas.microsoft.com/office/drawing/2014/main" id="{DB92D69F-2EB5-4214-87EA-E5CA6F7EC400}"/>
              </a:ext>
            </a:extLst>
          </p:cNvPr>
          <p:cNvSpPr txBox="1"/>
          <p:nvPr/>
        </p:nvSpPr>
        <p:spPr>
          <a:xfrm>
            <a:off x="355106" y="959358"/>
            <a:ext cx="9223899" cy="5632311"/>
          </a:xfrm>
          <a:prstGeom prst="rect">
            <a:avLst/>
          </a:prstGeom>
          <a:noFill/>
        </p:spPr>
        <p:txBody>
          <a:bodyPr wrap="square" rtlCol="0">
            <a:spAutoFit/>
          </a:bodyPr>
          <a:lstStyle/>
          <a:p>
            <a:r>
              <a:rPr lang="en-US" altLang="zh-CN" b="1" dirty="0"/>
              <a:t>MAC array Row = 2</a:t>
            </a:r>
            <a:r>
              <a:rPr lang="zh-CN" altLang="en-US" b="1" dirty="0"/>
              <a:t>， </a:t>
            </a:r>
            <a:r>
              <a:rPr lang="en-US" altLang="zh-CN" b="1" dirty="0"/>
              <a:t>Column = 16</a:t>
            </a:r>
          </a:p>
          <a:p>
            <a:r>
              <a:rPr lang="en-US" altLang="zh-CN" dirty="0"/>
              <a:t>"VGG-CONV_1" : 	49153</a:t>
            </a:r>
          </a:p>
          <a:p>
            <a:r>
              <a:rPr lang="en-US" altLang="zh-CN" dirty="0"/>
              <a:t>	   	</a:t>
            </a:r>
            <a:r>
              <a:rPr lang="en-US" altLang="zh-CN" dirty="0" err="1"/>
              <a:t>weight_clock</a:t>
            </a:r>
            <a:r>
              <a:rPr lang="en-US" altLang="zh-CN" dirty="0"/>
              <a:t>: 495</a:t>
            </a:r>
          </a:p>
          <a:p>
            <a:r>
              <a:rPr lang="en-US" altLang="zh-CN" dirty="0"/>
              <a:t>	  	</a:t>
            </a:r>
            <a:r>
              <a:rPr lang="en-US" altLang="zh-CN" dirty="0" err="1"/>
              <a:t>inActi_clock</a:t>
            </a:r>
            <a:r>
              <a:rPr lang="en-US" altLang="zh-CN" dirty="0"/>
              <a:t>: 8374</a:t>
            </a:r>
          </a:p>
          <a:p>
            <a:r>
              <a:rPr lang="en-US" altLang="zh-CN" dirty="0"/>
              <a:t>		</a:t>
            </a:r>
            <a:r>
              <a:rPr lang="en-US" altLang="zh-CN" dirty="0" err="1"/>
              <a:t>weight_migration</a:t>
            </a:r>
            <a:r>
              <a:rPr lang="en-US" altLang="zh-CN" dirty="0"/>
              <a:t>: 0</a:t>
            </a:r>
          </a:p>
          <a:p>
            <a:r>
              <a:rPr lang="en-US" altLang="zh-CN" dirty="0"/>
              <a:t>	   	computation: 40284 (including write </a:t>
            </a:r>
            <a:r>
              <a:rPr lang="en-US" altLang="zh-CN" dirty="0" err="1"/>
              <a:t>outActi</a:t>
            </a:r>
            <a:r>
              <a:rPr lang="en-US" altLang="zh-CN" dirty="0"/>
              <a:t> from SRAM to SRAM)</a:t>
            </a:r>
          </a:p>
          <a:p>
            <a:endParaRPr lang="en-US" altLang="zh-CN" dirty="0"/>
          </a:p>
          <a:p>
            <a:r>
              <a:rPr lang="en-US" altLang="zh-CN" dirty="0"/>
              <a:t>"VGG-CONV_6" : 	327914</a:t>
            </a:r>
          </a:p>
          <a:p>
            <a:r>
              <a:rPr lang="en-US" altLang="zh-CN" dirty="0"/>
              <a:t>	   	</a:t>
            </a:r>
            <a:r>
              <a:rPr lang="en-US" altLang="zh-CN" dirty="0" err="1"/>
              <a:t>weight_clock</a:t>
            </a:r>
            <a:r>
              <a:rPr lang="en-US" altLang="zh-CN" dirty="0"/>
              <a:t>: 9611</a:t>
            </a:r>
          </a:p>
          <a:p>
            <a:r>
              <a:rPr lang="en-US" altLang="zh-CN" dirty="0"/>
              <a:t>	  	</a:t>
            </a:r>
            <a:r>
              <a:rPr lang="en-US" altLang="zh-CN" dirty="0" err="1"/>
              <a:t>inActi_clock</a:t>
            </a:r>
            <a:r>
              <a:rPr lang="en-US" altLang="zh-CN" dirty="0"/>
              <a:t>: 23342</a:t>
            </a:r>
          </a:p>
          <a:p>
            <a:r>
              <a:rPr lang="en-US" altLang="zh-CN" dirty="0"/>
              <a:t>		</a:t>
            </a:r>
            <a:r>
              <a:rPr lang="en-US" altLang="zh-CN" dirty="0" err="1"/>
              <a:t>weight_migration</a:t>
            </a:r>
            <a:r>
              <a:rPr lang="en-US" altLang="zh-CN" dirty="0"/>
              <a:t>: 2432*4=9728</a:t>
            </a:r>
          </a:p>
          <a:p>
            <a:r>
              <a:rPr lang="en-US" altLang="zh-CN" dirty="0"/>
              <a:t>	   	computation: 285233 (including write </a:t>
            </a:r>
            <a:r>
              <a:rPr lang="en-US" altLang="zh-CN" dirty="0" err="1"/>
              <a:t>outActi</a:t>
            </a:r>
            <a:r>
              <a:rPr lang="en-US" altLang="zh-CN" dirty="0"/>
              <a:t> from SRAM to SRAM)</a:t>
            </a:r>
          </a:p>
          <a:p>
            <a:endParaRPr lang="en-US" altLang="zh-CN" dirty="0"/>
          </a:p>
          <a:p>
            <a:r>
              <a:rPr lang="en-US" altLang="zh-CN" dirty="0"/>
              <a:t>"VGG-CONV_8": 	639999</a:t>
            </a:r>
          </a:p>
          <a:p>
            <a:r>
              <a:rPr lang="en-US" altLang="zh-CN" dirty="0"/>
              <a:t>	   	</a:t>
            </a:r>
            <a:r>
              <a:rPr lang="en-US" altLang="zh-CN" dirty="0" err="1"/>
              <a:t>weight_clock</a:t>
            </a:r>
            <a:r>
              <a:rPr lang="en-US" altLang="zh-CN" dirty="0"/>
              <a:t>: 19115</a:t>
            </a:r>
          </a:p>
          <a:p>
            <a:r>
              <a:rPr lang="en-US" altLang="zh-CN" dirty="0"/>
              <a:t>	  	</a:t>
            </a:r>
            <a:r>
              <a:rPr lang="en-US" altLang="zh-CN" dirty="0" err="1"/>
              <a:t>inActi_clock</a:t>
            </a:r>
            <a:r>
              <a:rPr lang="en-US" altLang="zh-CN" dirty="0"/>
              <a:t>: 49386</a:t>
            </a:r>
          </a:p>
          <a:p>
            <a:r>
              <a:rPr lang="en-US" altLang="zh-CN" dirty="0"/>
              <a:t>		</a:t>
            </a:r>
            <a:r>
              <a:rPr lang="en-US" altLang="zh-CN" dirty="0" err="1"/>
              <a:t>weight_migration</a:t>
            </a:r>
            <a:r>
              <a:rPr lang="en-US" altLang="zh-CN" dirty="0"/>
              <a:t>: 4736*4=18944</a:t>
            </a:r>
          </a:p>
          <a:p>
            <a:r>
              <a:rPr lang="en-US" altLang="zh-CN" dirty="0"/>
              <a:t>	   	computation: 552554 (including write </a:t>
            </a:r>
            <a:r>
              <a:rPr lang="en-US" altLang="zh-CN" dirty="0" err="1"/>
              <a:t>outActi</a:t>
            </a:r>
            <a:r>
              <a:rPr lang="en-US" altLang="zh-CN" dirty="0"/>
              <a:t> from SRAM to SRAM)</a:t>
            </a:r>
          </a:p>
          <a:p>
            <a:endParaRPr lang="en-US" altLang="zh-CN" dirty="0"/>
          </a:p>
          <a:p>
            <a:r>
              <a:rPr lang="en-US" altLang="zh-CN" dirty="0"/>
              <a:t>"VGG-FC_19" :  	131864</a:t>
            </a:r>
            <a:endParaRPr lang="zh-CN" altLang="en-US" dirty="0"/>
          </a:p>
        </p:txBody>
      </p:sp>
    </p:spTree>
    <p:extLst>
      <p:ext uri="{BB962C8B-B14F-4D97-AF65-F5344CB8AC3E}">
        <p14:creationId xmlns:p14="http://schemas.microsoft.com/office/powerpoint/2010/main" val="278421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7B9E58-57CC-479F-A10C-AA624FAFDB74}"/>
              </a:ext>
            </a:extLst>
          </p:cNvPr>
          <p:cNvSpPr txBox="1"/>
          <p:nvPr/>
        </p:nvSpPr>
        <p:spPr>
          <a:xfrm>
            <a:off x="186430" y="266331"/>
            <a:ext cx="8105313" cy="523220"/>
          </a:xfrm>
          <a:prstGeom prst="rect">
            <a:avLst/>
          </a:prstGeom>
          <a:noFill/>
        </p:spPr>
        <p:txBody>
          <a:bodyPr wrap="square" rtlCol="0">
            <a:spAutoFit/>
          </a:bodyPr>
          <a:lstStyle/>
          <a:p>
            <a:r>
              <a:rPr lang="en-US" altLang="zh-CN" sz="2800" b="1" dirty="0"/>
              <a:t>Result for</a:t>
            </a:r>
            <a:r>
              <a:rPr lang="zh-CN" altLang="en-US" sz="2800" b="1" dirty="0"/>
              <a:t> </a:t>
            </a:r>
            <a:r>
              <a:rPr lang="en-US" altLang="zh-CN" sz="2800" b="1" dirty="0"/>
              <a:t>VGG-19</a:t>
            </a:r>
            <a:endParaRPr lang="en-US" altLang="zh-CN" dirty="0"/>
          </a:p>
        </p:txBody>
      </p:sp>
      <p:sp>
        <p:nvSpPr>
          <p:cNvPr id="3" name="文本框 2">
            <a:extLst>
              <a:ext uri="{FF2B5EF4-FFF2-40B4-BE49-F238E27FC236}">
                <a16:creationId xmlns:a16="http://schemas.microsoft.com/office/drawing/2014/main" id="{DB92D69F-2EB5-4214-87EA-E5CA6F7EC400}"/>
              </a:ext>
            </a:extLst>
          </p:cNvPr>
          <p:cNvSpPr txBox="1"/>
          <p:nvPr/>
        </p:nvSpPr>
        <p:spPr>
          <a:xfrm>
            <a:off x="355106" y="959358"/>
            <a:ext cx="11265764" cy="5632311"/>
          </a:xfrm>
          <a:prstGeom prst="rect">
            <a:avLst/>
          </a:prstGeom>
          <a:noFill/>
        </p:spPr>
        <p:txBody>
          <a:bodyPr wrap="square" rtlCol="0">
            <a:spAutoFit/>
          </a:bodyPr>
          <a:lstStyle/>
          <a:p>
            <a:r>
              <a:rPr lang="en-US" altLang="zh-CN" b="1" dirty="0"/>
              <a:t>MAC array Row = 4</a:t>
            </a:r>
            <a:r>
              <a:rPr lang="zh-CN" altLang="en-US" b="1" dirty="0"/>
              <a:t>， </a:t>
            </a:r>
            <a:r>
              <a:rPr lang="en-US" altLang="zh-CN" b="1" dirty="0"/>
              <a:t>Column = 8</a:t>
            </a:r>
          </a:p>
          <a:p>
            <a:r>
              <a:rPr lang="en-US" altLang="zh-CN" dirty="0"/>
              <a:t>"VGG-CONV_1" :	52504 	  	</a:t>
            </a:r>
          </a:p>
          <a:p>
            <a:r>
              <a:rPr lang="en-US" altLang="zh-CN" dirty="0"/>
              <a:t>		</a:t>
            </a:r>
            <a:r>
              <a:rPr lang="en-US" altLang="zh-CN" dirty="0" err="1"/>
              <a:t>weight_clock</a:t>
            </a:r>
            <a:r>
              <a:rPr lang="en-US" altLang="zh-CN" dirty="0"/>
              <a:t>: 493</a:t>
            </a:r>
          </a:p>
          <a:p>
            <a:r>
              <a:rPr lang="en-US" altLang="zh-CN" dirty="0"/>
              <a:t>	 	</a:t>
            </a:r>
            <a:r>
              <a:rPr lang="en-US" altLang="zh-CN" dirty="0" err="1"/>
              <a:t>inActi_clock</a:t>
            </a:r>
            <a:r>
              <a:rPr lang="en-US" altLang="zh-CN" dirty="0"/>
              <a:t>: 8373</a:t>
            </a:r>
          </a:p>
          <a:p>
            <a:r>
              <a:rPr lang="en-US" altLang="zh-CN" dirty="0"/>
              <a:t>	 	</a:t>
            </a:r>
            <a:r>
              <a:rPr lang="en-US" altLang="zh-CN" dirty="0" err="1"/>
              <a:t>weight_migration</a:t>
            </a:r>
            <a:r>
              <a:rPr lang="en-US" altLang="zh-CN" dirty="0"/>
              <a:t>: 0</a:t>
            </a:r>
          </a:p>
          <a:p>
            <a:r>
              <a:rPr lang="en-US" altLang="zh-CN" dirty="0"/>
              <a:t>		computation: 43638 (including write </a:t>
            </a:r>
            <a:r>
              <a:rPr lang="en-US" altLang="zh-CN" dirty="0" err="1"/>
              <a:t>outActi</a:t>
            </a:r>
            <a:r>
              <a:rPr lang="en-US" altLang="zh-CN" dirty="0"/>
              <a:t> from SRAM to SRAM)</a:t>
            </a:r>
          </a:p>
          <a:p>
            <a:endParaRPr lang="en-US" altLang="zh-CN" dirty="0"/>
          </a:p>
          <a:p>
            <a:r>
              <a:rPr lang="en-US" altLang="zh-CN" dirty="0"/>
              <a:t>"VGG-CONV_6" : 	376141 	   	</a:t>
            </a:r>
          </a:p>
          <a:p>
            <a:r>
              <a:rPr lang="en-US" altLang="zh-CN" dirty="0"/>
              <a:t>		</a:t>
            </a:r>
            <a:r>
              <a:rPr lang="en-US" altLang="zh-CN" dirty="0" err="1"/>
              <a:t>weight_clock</a:t>
            </a:r>
            <a:r>
              <a:rPr lang="en-US" altLang="zh-CN" dirty="0"/>
              <a:t>: 9611</a:t>
            </a:r>
          </a:p>
          <a:p>
            <a:r>
              <a:rPr lang="en-US" altLang="zh-CN" dirty="0"/>
              <a:t>	  	</a:t>
            </a:r>
            <a:r>
              <a:rPr lang="en-US" altLang="zh-CN" dirty="0" err="1"/>
              <a:t>inActi_clock</a:t>
            </a:r>
            <a:r>
              <a:rPr lang="en-US" altLang="zh-CN" dirty="0"/>
              <a:t>: 23342</a:t>
            </a:r>
          </a:p>
          <a:p>
            <a:r>
              <a:rPr lang="en-US" altLang="zh-CN" dirty="0"/>
              <a:t>		</a:t>
            </a:r>
            <a:r>
              <a:rPr lang="en-US" altLang="zh-CN" dirty="0" err="1"/>
              <a:t>weight_migration</a:t>
            </a:r>
            <a:r>
              <a:rPr lang="en-US" altLang="zh-CN" dirty="0"/>
              <a:t>: 2433*4=9732</a:t>
            </a:r>
          </a:p>
          <a:p>
            <a:r>
              <a:rPr lang="en-US" altLang="zh-CN" dirty="0"/>
              <a:t>	   	computation: 333456 (including write </a:t>
            </a:r>
            <a:r>
              <a:rPr lang="en-US" altLang="zh-CN" dirty="0" err="1"/>
              <a:t>outActi</a:t>
            </a:r>
            <a:r>
              <a:rPr lang="en-US" altLang="zh-CN" dirty="0"/>
              <a:t> from SRAM to SRAM)</a:t>
            </a:r>
          </a:p>
          <a:p>
            <a:endParaRPr lang="en-US" altLang="zh-CN" dirty="0"/>
          </a:p>
          <a:p>
            <a:r>
              <a:rPr lang="en-US" altLang="zh-CN" dirty="0"/>
              <a:t>"VGG-CONV_8": 	736468	   	</a:t>
            </a:r>
          </a:p>
          <a:p>
            <a:r>
              <a:rPr lang="en-US" altLang="zh-CN" dirty="0"/>
              <a:t>		</a:t>
            </a:r>
            <a:r>
              <a:rPr lang="en-US" altLang="zh-CN" dirty="0" err="1"/>
              <a:t>weight_clock</a:t>
            </a:r>
            <a:r>
              <a:rPr lang="en-US" altLang="zh-CN" dirty="0"/>
              <a:t>: 19115</a:t>
            </a:r>
          </a:p>
          <a:p>
            <a:r>
              <a:rPr lang="en-US" altLang="zh-CN" dirty="0"/>
              <a:t>	  	</a:t>
            </a:r>
            <a:r>
              <a:rPr lang="en-US" altLang="zh-CN" dirty="0" err="1"/>
              <a:t>inActi_clock</a:t>
            </a:r>
            <a:r>
              <a:rPr lang="en-US" altLang="zh-CN" dirty="0"/>
              <a:t>: 49388</a:t>
            </a:r>
          </a:p>
          <a:p>
            <a:r>
              <a:rPr lang="en-US" altLang="zh-CN" dirty="0"/>
              <a:t>		</a:t>
            </a:r>
            <a:r>
              <a:rPr lang="en-US" altLang="zh-CN" dirty="0" err="1"/>
              <a:t>weight_migration</a:t>
            </a:r>
            <a:r>
              <a:rPr lang="en-US" altLang="zh-CN" dirty="0"/>
              <a:t>: 4736*4=18944</a:t>
            </a:r>
          </a:p>
          <a:p>
            <a:r>
              <a:rPr lang="en-US" altLang="zh-CN" dirty="0"/>
              <a:t>	   	computation: 649021 (including write </a:t>
            </a:r>
            <a:r>
              <a:rPr lang="en-US" altLang="zh-CN" dirty="0" err="1"/>
              <a:t>outActi</a:t>
            </a:r>
            <a:r>
              <a:rPr lang="en-US" altLang="zh-CN" dirty="0"/>
              <a:t> from SRAM to SRAM)</a:t>
            </a:r>
          </a:p>
          <a:p>
            <a:endParaRPr lang="en-US" altLang="zh-CN" dirty="0"/>
          </a:p>
          <a:p>
            <a:r>
              <a:rPr lang="en-US" altLang="zh-CN" dirty="0"/>
              <a:t>"VGG-FC_19" :  	132816</a:t>
            </a:r>
            <a:endParaRPr lang="zh-CN" altLang="en-US" dirty="0"/>
          </a:p>
        </p:txBody>
      </p:sp>
    </p:spTree>
    <p:extLst>
      <p:ext uri="{BB962C8B-B14F-4D97-AF65-F5344CB8AC3E}">
        <p14:creationId xmlns:p14="http://schemas.microsoft.com/office/powerpoint/2010/main" val="380964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3630ABEA-C926-4003-97A5-F2A15DF2D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06143" cy="6858000"/>
          </a:xfrm>
          <a:prstGeom prst="rect">
            <a:avLst/>
          </a:prstGeom>
        </p:spPr>
      </p:pic>
      <p:sp>
        <p:nvSpPr>
          <p:cNvPr id="5" name="文本框 4">
            <a:extLst>
              <a:ext uri="{FF2B5EF4-FFF2-40B4-BE49-F238E27FC236}">
                <a16:creationId xmlns:a16="http://schemas.microsoft.com/office/drawing/2014/main" id="{E7A9D43B-743D-4D99-99A1-4D48C1277CA6}"/>
              </a:ext>
            </a:extLst>
          </p:cNvPr>
          <p:cNvSpPr txBox="1"/>
          <p:nvPr/>
        </p:nvSpPr>
        <p:spPr>
          <a:xfrm>
            <a:off x="186430" y="266331"/>
            <a:ext cx="8105313" cy="523220"/>
          </a:xfrm>
          <a:prstGeom prst="rect">
            <a:avLst/>
          </a:prstGeom>
          <a:noFill/>
        </p:spPr>
        <p:txBody>
          <a:bodyPr wrap="square" rtlCol="0">
            <a:spAutoFit/>
          </a:bodyPr>
          <a:lstStyle/>
          <a:p>
            <a:r>
              <a:rPr lang="en-US" altLang="zh-CN" sz="2800" b="1" dirty="0"/>
              <a:t>Result for</a:t>
            </a:r>
            <a:r>
              <a:rPr lang="zh-CN" altLang="en-US" sz="2800" b="1" dirty="0"/>
              <a:t> </a:t>
            </a:r>
            <a:r>
              <a:rPr lang="en-US" altLang="zh-CN" sz="2800" b="1" dirty="0"/>
              <a:t>VGG-19</a:t>
            </a:r>
            <a:endParaRPr lang="en-US" altLang="zh-CN" sz="2800" dirty="0"/>
          </a:p>
        </p:txBody>
      </p:sp>
      <p:sp>
        <p:nvSpPr>
          <p:cNvPr id="10" name="文本框 9">
            <a:extLst>
              <a:ext uri="{FF2B5EF4-FFF2-40B4-BE49-F238E27FC236}">
                <a16:creationId xmlns:a16="http://schemas.microsoft.com/office/drawing/2014/main" id="{087261D3-4DDF-48F7-8895-5E3215DB0871}"/>
              </a:ext>
            </a:extLst>
          </p:cNvPr>
          <p:cNvSpPr txBox="1"/>
          <p:nvPr/>
        </p:nvSpPr>
        <p:spPr>
          <a:xfrm>
            <a:off x="5772239" y="2422486"/>
            <a:ext cx="4641268" cy="3570208"/>
          </a:xfrm>
          <a:prstGeom prst="rect">
            <a:avLst/>
          </a:prstGeom>
          <a:noFill/>
        </p:spPr>
        <p:txBody>
          <a:bodyPr wrap="square" rtlCol="0">
            <a:spAutoFit/>
          </a:bodyPr>
          <a:lstStyle/>
          <a:p>
            <a:pPr algn="ctr"/>
            <a:r>
              <a:rPr lang="en-US" altLang="zh-CN" sz="1600" i="1" dirty="0"/>
              <a:t>‘</a:t>
            </a:r>
            <a:r>
              <a:rPr lang="en-US" altLang="zh-CN" sz="1600" i="1" u="sng" dirty="0"/>
              <a:t>layer’: (operation/bytes, attainable </a:t>
            </a:r>
            <a:r>
              <a:rPr lang="en-US" altLang="zh-CN" sz="1600" i="1" u="sng" dirty="0" err="1"/>
              <a:t>Gops</a:t>
            </a:r>
            <a:r>
              <a:rPr lang="en-US" altLang="zh-CN" sz="1600" i="1" u="sng" dirty="0"/>
              <a:t>)</a:t>
            </a:r>
          </a:p>
          <a:p>
            <a:r>
              <a:rPr lang="en-US" altLang="zh-CN" sz="1400" b="1" i="1" u="sng" dirty="0"/>
              <a:t>8*4</a:t>
            </a:r>
          </a:p>
          <a:p>
            <a:r>
              <a:rPr lang="en-US" altLang="zh-CN" sz="1400" dirty="0"/>
              <a:t>'CONV_1': (51.51423733445824, 825.6906902331251) </a:t>
            </a:r>
          </a:p>
          <a:p>
            <a:r>
              <a:rPr lang="en-US" altLang="zh-CN" sz="1400" dirty="0"/>
              <a:t>'CONV_6': (1210.275376884422, 1229.3847679460628) </a:t>
            </a:r>
          </a:p>
          <a:p>
            <a:r>
              <a:rPr lang="en-US" altLang="zh-CN" sz="1400" dirty="0"/>
              <a:t>'CONV_8': (1641.3775556565197, 1255.783050994748)</a:t>
            </a:r>
          </a:p>
          <a:p>
            <a:r>
              <a:rPr lang="en-US" altLang="zh-CN" sz="1400" dirty="0"/>
              <a:t>'FC_19': (1.9975615703486955, 15.789904830743284)</a:t>
            </a:r>
          </a:p>
          <a:p>
            <a:r>
              <a:rPr lang="en-US" altLang="zh-CN" sz="1400" b="1" i="1" u="sng" dirty="0"/>
              <a:t>16*2</a:t>
            </a:r>
          </a:p>
          <a:p>
            <a:r>
              <a:rPr lang="en-US" altLang="zh-CN" sz="1400" dirty="0"/>
              <a:t>'CONV_1': (51.51423733445824, 881.9820560291334) </a:t>
            </a:r>
          </a:p>
          <a:p>
            <a:r>
              <a:rPr lang="en-US" altLang="zh-CN" sz="1400" dirty="0"/>
              <a:t>'CONV_6': (1210.275376884422, 1410.192965228688) </a:t>
            </a:r>
          </a:p>
          <a:p>
            <a:r>
              <a:rPr lang="en-US" altLang="zh-CN" sz="1400" dirty="0"/>
              <a:t>'CONV_8': (1641.3775556565197, 1445.0710579235279)</a:t>
            </a:r>
          </a:p>
          <a:p>
            <a:r>
              <a:rPr lang="en-US" altLang="zh-CN" sz="1400" dirty="0"/>
              <a:t>'FC_19': (1.9975615703486955, 15.903900988897652)</a:t>
            </a:r>
          </a:p>
          <a:p>
            <a:r>
              <a:rPr lang="en-US" altLang="zh-CN" sz="1400" b="1" i="1" u="sng" dirty="0"/>
              <a:t>16*4</a:t>
            </a:r>
          </a:p>
          <a:p>
            <a:r>
              <a:rPr lang="en-US" altLang="zh-CN" sz="1400" dirty="0"/>
              <a:t>'CONV_1': (51.51423733445824, 1141.3844452635458) </a:t>
            </a:r>
          </a:p>
          <a:p>
            <a:r>
              <a:rPr lang="en-US" altLang="zh-CN" sz="1400" dirty="0"/>
              <a:t>'CONV_6': (1210.275376884422, 2155.0600768961904) </a:t>
            </a:r>
          </a:p>
          <a:p>
            <a:r>
              <a:rPr lang="en-US" altLang="zh-CN" sz="1400" dirty="0"/>
              <a:t>'CONV_8': (1641.3775556565197, 2235.3644306835567)</a:t>
            </a:r>
          </a:p>
          <a:p>
            <a:r>
              <a:rPr lang="en-US" altLang="zh-CN" sz="1400" dirty="0"/>
              <a:t>'FC_19': (1.9975615703486955, 15.882221077822544)</a:t>
            </a:r>
            <a:endParaRPr lang="zh-CN" altLang="en-US" sz="1600" dirty="0"/>
          </a:p>
        </p:txBody>
      </p:sp>
    </p:spTree>
    <p:extLst>
      <p:ext uri="{BB962C8B-B14F-4D97-AF65-F5344CB8AC3E}">
        <p14:creationId xmlns:p14="http://schemas.microsoft.com/office/powerpoint/2010/main" val="361326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7B9E58-57CC-479F-A10C-AA624FAFDB74}"/>
              </a:ext>
            </a:extLst>
          </p:cNvPr>
          <p:cNvSpPr txBox="1"/>
          <p:nvPr/>
        </p:nvSpPr>
        <p:spPr>
          <a:xfrm>
            <a:off x="186430" y="266331"/>
            <a:ext cx="8105313" cy="523220"/>
          </a:xfrm>
          <a:prstGeom prst="rect">
            <a:avLst/>
          </a:prstGeom>
          <a:noFill/>
        </p:spPr>
        <p:txBody>
          <a:bodyPr wrap="square" rtlCol="0">
            <a:spAutoFit/>
          </a:bodyPr>
          <a:lstStyle/>
          <a:p>
            <a:r>
              <a:rPr lang="en-US" altLang="zh-CN" sz="2800" b="1" dirty="0"/>
              <a:t>Result for</a:t>
            </a:r>
            <a:r>
              <a:rPr lang="zh-CN" altLang="en-US" sz="2800" b="1" dirty="0"/>
              <a:t> </a:t>
            </a:r>
            <a:r>
              <a:rPr lang="en-US" altLang="zh-CN" sz="2800" b="1" dirty="0"/>
              <a:t>ResNet-50</a:t>
            </a:r>
            <a:endParaRPr lang="en-US" altLang="zh-CN" sz="2800" dirty="0"/>
          </a:p>
        </p:txBody>
      </p:sp>
      <p:sp>
        <p:nvSpPr>
          <p:cNvPr id="3" name="文本框 2">
            <a:extLst>
              <a:ext uri="{FF2B5EF4-FFF2-40B4-BE49-F238E27FC236}">
                <a16:creationId xmlns:a16="http://schemas.microsoft.com/office/drawing/2014/main" id="{DB92D69F-2EB5-4214-87EA-E5CA6F7EC400}"/>
              </a:ext>
            </a:extLst>
          </p:cNvPr>
          <p:cNvSpPr txBox="1"/>
          <p:nvPr/>
        </p:nvSpPr>
        <p:spPr>
          <a:xfrm>
            <a:off x="355106" y="959358"/>
            <a:ext cx="11336785" cy="5324535"/>
          </a:xfrm>
          <a:prstGeom prst="rect">
            <a:avLst/>
          </a:prstGeom>
          <a:noFill/>
        </p:spPr>
        <p:txBody>
          <a:bodyPr wrap="square" rtlCol="0">
            <a:spAutoFit/>
          </a:bodyPr>
          <a:lstStyle/>
          <a:p>
            <a:r>
              <a:rPr lang="en-US" altLang="zh-CN" b="1" dirty="0"/>
              <a:t>MAC array Row = 4</a:t>
            </a:r>
            <a:r>
              <a:rPr lang="zh-CN" altLang="en-US" b="1" dirty="0"/>
              <a:t>， </a:t>
            </a:r>
            <a:r>
              <a:rPr lang="en-US" altLang="zh-CN" b="1" dirty="0"/>
              <a:t>Column = 16</a:t>
            </a:r>
          </a:p>
          <a:p>
            <a:r>
              <a:rPr lang="en-US" altLang="zh-CN" sz="1400" dirty="0"/>
              <a:t>"RES-CONV_1":	99623 </a:t>
            </a:r>
          </a:p>
          <a:p>
            <a:r>
              <a:rPr lang="en-US" altLang="zh-CN" sz="1400" dirty="0"/>
              <a:t>		</a:t>
            </a:r>
            <a:r>
              <a:rPr lang="en-US" altLang="zh-CN" sz="1400" dirty="0" err="1"/>
              <a:t>weight_clock</a:t>
            </a:r>
            <a:r>
              <a:rPr lang="en-US" altLang="zh-CN" sz="1400" dirty="0"/>
              <a:t>: 971</a:t>
            </a:r>
          </a:p>
          <a:p>
            <a:r>
              <a:rPr lang="en-US" altLang="zh-CN" sz="1400" dirty="0"/>
              <a:t>	 	</a:t>
            </a:r>
            <a:r>
              <a:rPr lang="en-US" altLang="zh-CN" sz="1400" dirty="0" err="1"/>
              <a:t>inActi_clock</a:t>
            </a:r>
            <a:r>
              <a:rPr lang="en-US" altLang="zh-CN" sz="1400" dirty="0"/>
              <a:t>: 11061</a:t>
            </a:r>
          </a:p>
          <a:p>
            <a:r>
              <a:rPr lang="en-US" altLang="zh-CN" sz="1400" dirty="0"/>
              <a:t>	 	</a:t>
            </a:r>
            <a:r>
              <a:rPr lang="en-US" altLang="zh-CN" sz="1400" dirty="0" err="1"/>
              <a:t>weight_migration</a:t>
            </a:r>
            <a:r>
              <a:rPr lang="en-US" altLang="zh-CN" sz="1400" dirty="0"/>
              <a:t>: 0</a:t>
            </a:r>
          </a:p>
          <a:p>
            <a:r>
              <a:rPr lang="en-US" altLang="zh-CN" sz="1400" dirty="0"/>
              <a:t>	   	computation: 87591 (including write </a:t>
            </a:r>
            <a:r>
              <a:rPr lang="en-US" altLang="zh-CN" sz="1400" dirty="0" err="1"/>
              <a:t>outActi</a:t>
            </a:r>
            <a:r>
              <a:rPr lang="en-US" altLang="zh-CN" sz="1400" dirty="0"/>
              <a:t> from SRAM to SRAM)</a:t>
            </a:r>
          </a:p>
          <a:p>
            <a:endParaRPr lang="en-US" altLang="zh-CN" sz="1400" dirty="0"/>
          </a:p>
          <a:p>
            <a:r>
              <a:rPr lang="en-US" altLang="zh-CN" sz="1400" dirty="0"/>
              <a:t>"CONV_SC_14": 	115207 </a:t>
            </a:r>
          </a:p>
          <a:p>
            <a:r>
              <a:rPr lang="en-US" altLang="zh-CN" sz="1400" dirty="0"/>
              <a:t>	   	</a:t>
            </a:r>
            <a:r>
              <a:rPr lang="en-US" altLang="zh-CN" sz="1400" dirty="0" err="1"/>
              <a:t>weight_clock</a:t>
            </a:r>
            <a:r>
              <a:rPr lang="en-US" altLang="zh-CN" sz="1400" dirty="0"/>
              <a:t>: 6926</a:t>
            </a:r>
          </a:p>
          <a:p>
            <a:r>
              <a:rPr lang="en-US" altLang="zh-CN" sz="1400" dirty="0"/>
              <a:t>	  	</a:t>
            </a:r>
            <a:r>
              <a:rPr lang="en-US" altLang="zh-CN" sz="1400" dirty="0" err="1"/>
              <a:t>inActi_clock</a:t>
            </a:r>
            <a:r>
              <a:rPr lang="en-US" altLang="zh-CN" sz="1400" dirty="0"/>
              <a:t>: 18284</a:t>
            </a:r>
          </a:p>
          <a:p>
            <a:r>
              <a:rPr lang="en-US" altLang="zh-CN" sz="1400" dirty="0"/>
              <a:t>		</a:t>
            </a:r>
            <a:r>
              <a:rPr lang="en-US" altLang="zh-CN" sz="1400" dirty="0" err="1"/>
              <a:t>weight_migration</a:t>
            </a:r>
            <a:r>
              <a:rPr lang="en-US" altLang="zh-CN" sz="1400" dirty="0"/>
              <a:t>: 634 (half) * 2 = 1268</a:t>
            </a:r>
          </a:p>
          <a:p>
            <a:r>
              <a:rPr lang="en-US" altLang="zh-CN" sz="1400" dirty="0"/>
              <a:t>	   	computation: 89363 (including write </a:t>
            </a:r>
            <a:r>
              <a:rPr lang="en-US" altLang="zh-CN" sz="1400" dirty="0" err="1"/>
              <a:t>outActi</a:t>
            </a:r>
            <a:r>
              <a:rPr lang="en-US" altLang="zh-CN" sz="1400" dirty="0"/>
              <a:t> from SRAM to SRAM)</a:t>
            </a:r>
          </a:p>
          <a:p>
            <a:endParaRPr lang="en-US" altLang="zh-CN" sz="1400" dirty="0"/>
          </a:p>
          <a:p>
            <a:r>
              <a:rPr lang="en-US" altLang="zh-CN" sz="1400" dirty="0"/>
              <a:t>"CONV_19": 	44987 </a:t>
            </a:r>
          </a:p>
          <a:p>
            <a:r>
              <a:rPr lang="en-US" altLang="zh-CN" sz="1400" dirty="0"/>
              <a:t>	   	</a:t>
            </a:r>
            <a:r>
              <a:rPr lang="en-US" altLang="zh-CN" sz="1400" dirty="0" err="1"/>
              <a:t>weight_clock</a:t>
            </a:r>
            <a:r>
              <a:rPr lang="en-US" altLang="zh-CN" sz="1400" dirty="0"/>
              <a:t>: 7735</a:t>
            </a:r>
          </a:p>
          <a:p>
            <a:r>
              <a:rPr lang="en-US" altLang="zh-CN" sz="1400" dirty="0"/>
              <a:t>	  	</a:t>
            </a:r>
            <a:r>
              <a:rPr lang="en-US" altLang="zh-CN" sz="1400" dirty="0" err="1"/>
              <a:t>inActi_clock</a:t>
            </a:r>
            <a:r>
              <a:rPr lang="en-US" altLang="zh-CN" sz="1400" dirty="0"/>
              <a:t>: 15453</a:t>
            </a:r>
          </a:p>
          <a:p>
            <a:r>
              <a:rPr lang="en-US" altLang="zh-CN" sz="1400" dirty="0"/>
              <a:t>		</a:t>
            </a:r>
            <a:r>
              <a:rPr lang="en-US" altLang="zh-CN" sz="1400" dirty="0" err="1"/>
              <a:t>weight_migration</a:t>
            </a:r>
            <a:r>
              <a:rPr lang="en-US" altLang="zh-CN" sz="1400" dirty="0"/>
              <a:t>: 0</a:t>
            </a:r>
          </a:p>
          <a:p>
            <a:r>
              <a:rPr lang="en-US" altLang="zh-CN" sz="1400" dirty="0"/>
              <a:t>	   	computation: 21799 (including write </a:t>
            </a:r>
            <a:r>
              <a:rPr lang="en-US" altLang="zh-CN" sz="1400" dirty="0" err="1"/>
              <a:t>outActi</a:t>
            </a:r>
            <a:r>
              <a:rPr lang="en-US" altLang="zh-CN" sz="1400" dirty="0"/>
              <a:t> from SRAM to SRAM)	</a:t>
            </a:r>
          </a:p>
          <a:p>
            <a:endParaRPr lang="en-US" altLang="zh-CN" sz="1400" dirty="0"/>
          </a:p>
          <a:p>
            <a:r>
              <a:rPr lang="en-US" altLang="zh-CN" sz="1400" dirty="0"/>
              <a:t>"CONV_42": 	47116 </a:t>
            </a:r>
          </a:p>
          <a:p>
            <a:r>
              <a:rPr lang="en-US" altLang="zh-CN" sz="1400" dirty="0"/>
              <a:t>	   	</a:t>
            </a:r>
            <a:r>
              <a:rPr lang="en-US" altLang="zh-CN" sz="1400" dirty="0" err="1"/>
              <a:t>weight_clock</a:t>
            </a:r>
            <a:r>
              <a:rPr lang="en-US" altLang="zh-CN" sz="1400" dirty="0"/>
              <a:t>: 25364</a:t>
            </a:r>
          </a:p>
          <a:p>
            <a:r>
              <a:rPr lang="en-US" altLang="zh-CN" sz="1400" dirty="0"/>
              <a:t>	  	</a:t>
            </a:r>
            <a:r>
              <a:rPr lang="en-US" altLang="zh-CN" sz="1400" dirty="0" err="1"/>
              <a:t>inActi_clock</a:t>
            </a:r>
            <a:r>
              <a:rPr lang="en-US" altLang="zh-CN" sz="1400" dirty="0"/>
              <a:t>: 11049</a:t>
            </a:r>
          </a:p>
          <a:p>
            <a:r>
              <a:rPr lang="en-US" altLang="zh-CN" sz="1400" dirty="0"/>
              <a:t>		</a:t>
            </a:r>
            <a:r>
              <a:rPr lang="en-US" altLang="zh-CN" sz="1400" dirty="0" err="1"/>
              <a:t>weight_migration</a:t>
            </a:r>
            <a:r>
              <a:rPr lang="en-US" altLang="zh-CN" sz="1400" dirty="0"/>
              <a:t>: 0</a:t>
            </a:r>
          </a:p>
          <a:p>
            <a:r>
              <a:rPr lang="en-US" altLang="zh-CN" sz="1400" dirty="0"/>
              <a:t>	   	computation: 10703 (including write </a:t>
            </a:r>
            <a:r>
              <a:rPr lang="en-US" altLang="zh-CN" sz="1400" dirty="0" err="1"/>
              <a:t>outActi</a:t>
            </a:r>
            <a:r>
              <a:rPr lang="en-US" altLang="zh-CN" sz="1400" dirty="0"/>
              <a:t> from SRAM to SRAM) </a:t>
            </a:r>
            <a:endParaRPr lang="zh-CN" altLang="en-US" sz="1400" dirty="0"/>
          </a:p>
        </p:txBody>
      </p:sp>
    </p:spTree>
    <p:extLst>
      <p:ext uri="{BB962C8B-B14F-4D97-AF65-F5344CB8AC3E}">
        <p14:creationId xmlns:p14="http://schemas.microsoft.com/office/powerpoint/2010/main" val="11972968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942</Words>
  <Application>Microsoft Office PowerPoint</Application>
  <PresentationFormat>宽屏</PresentationFormat>
  <Paragraphs>239</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wubinyi</dc:creator>
  <cp:lastModifiedBy>wubinyi</cp:lastModifiedBy>
  <cp:revision>102</cp:revision>
  <dcterms:created xsi:type="dcterms:W3CDTF">2019-04-10T12:00:26Z</dcterms:created>
  <dcterms:modified xsi:type="dcterms:W3CDTF">2019-04-22T22:57:16Z</dcterms:modified>
</cp:coreProperties>
</file>