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94AE-2DD2-4409-86AB-9CD42A751BF6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893F-10BE-4371-955A-17A891B51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8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94AE-2DD2-4409-86AB-9CD42A751BF6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893F-10BE-4371-955A-17A891B51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02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94AE-2DD2-4409-86AB-9CD42A751BF6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893F-10BE-4371-955A-17A891B51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06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94AE-2DD2-4409-86AB-9CD42A751BF6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893F-10BE-4371-955A-17A891B51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63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94AE-2DD2-4409-86AB-9CD42A751BF6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893F-10BE-4371-955A-17A891B51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3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94AE-2DD2-4409-86AB-9CD42A751BF6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893F-10BE-4371-955A-17A891B51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4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94AE-2DD2-4409-86AB-9CD42A751BF6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893F-10BE-4371-955A-17A891B51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42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94AE-2DD2-4409-86AB-9CD42A751BF6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893F-10BE-4371-955A-17A891B51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4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94AE-2DD2-4409-86AB-9CD42A751BF6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893F-10BE-4371-955A-17A891B51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91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94AE-2DD2-4409-86AB-9CD42A751BF6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893F-10BE-4371-955A-17A891B51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06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94AE-2DD2-4409-86AB-9CD42A751BF6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893F-10BE-4371-955A-17A891B51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8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94AE-2DD2-4409-86AB-9CD42A751BF6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3893F-10BE-4371-955A-17A891B51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89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30371" y="1443841"/>
            <a:ext cx="1260000" cy="12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IE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9933964" y="1443841"/>
            <a:ext cx="1260000" cy="12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OS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1511780" y="1443841"/>
            <a:ext cx="1260000" cy="12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IF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023185" y="1443841"/>
            <a:ext cx="1260000" cy="12600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ID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26778" y="1443841"/>
            <a:ext cx="1260000" cy="12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OF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714825" y="170113"/>
            <a:ext cx="10479140" cy="54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FSM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4825" y="5161562"/>
            <a:ext cx="1080000" cy="108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n>
                  <a:solidFill>
                    <a:srgbClr val="0070C0"/>
                  </a:solidFill>
                </a:ln>
              </a:rPr>
              <a:t>PRAM</a:t>
            </a:r>
            <a:endParaRPr lang="zh-CN" altLang="en-US" b="1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69522" y="5161562"/>
            <a:ext cx="1080000" cy="10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n>
                  <a:solidFill>
                    <a:srgbClr val="0070C0"/>
                  </a:solidFill>
                </a:ln>
              </a:rPr>
              <a:t>DRAM</a:t>
            </a:r>
            <a:endParaRPr lang="zh-CN" altLang="en-US" b="1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4823" y="4069747"/>
            <a:ext cx="10479141" cy="50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BUS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89542" y="5161562"/>
            <a:ext cx="2880000" cy="14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MEM_CON</a:t>
            </a:r>
            <a:endParaRPr lang="zh-CN" altLang="en-US" b="1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416505" y="718502"/>
            <a:ext cx="338554" cy="674070"/>
            <a:chOff x="619550" y="718502"/>
            <a:chExt cx="338554" cy="674070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864066" y="718502"/>
              <a:ext cx="0" cy="674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619550" y="761382"/>
              <a:ext cx="338554" cy="60048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000" dirty="0" err="1"/>
                <a:t>fsm_if_en</a:t>
              </a:r>
              <a:endParaRPr lang="zh-CN" altLang="en-US" sz="10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2302" y="749121"/>
            <a:ext cx="400110" cy="1165944"/>
            <a:chOff x="557994" y="718502"/>
            <a:chExt cx="400110" cy="1165944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864066" y="718502"/>
              <a:ext cx="0" cy="6740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557994" y="761382"/>
              <a:ext cx="400110" cy="11230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>
                  <a:solidFill>
                    <a:sysClr val="windowText" lastClr="000000"/>
                  </a:solidFill>
                </a:rPr>
                <a:t>fsm_of_pc_en</a:t>
              </a:r>
              <a:endParaRPr lang="en-US" altLang="zh-CN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20131" y="716241"/>
            <a:ext cx="400110" cy="1868225"/>
            <a:chOff x="1165773" y="722226"/>
            <a:chExt cx="400110" cy="1868225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1468564" y="722226"/>
              <a:ext cx="0" cy="67407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165773" y="763042"/>
              <a:ext cx="400110" cy="18274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err="1"/>
                <a:t>if_fsm_instr_finish_flag</a:t>
              </a:r>
              <a:endParaRPr lang="zh-CN" altLang="en-US" sz="14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592308" y="2715522"/>
            <a:ext cx="400110" cy="1311269"/>
            <a:chOff x="845775" y="2731159"/>
            <a:chExt cx="400110" cy="1311269"/>
          </a:xfrm>
        </p:grpSpPr>
        <p:cxnSp>
          <p:nvCxnSpPr>
            <p:cNvPr id="26" name="直接箭头连接符 25"/>
            <p:cNvCxnSpPr>
              <a:cxnSpLocks/>
            </p:cNvCxnSpPr>
            <p:nvPr/>
          </p:nvCxnSpPr>
          <p:spPr>
            <a:xfrm>
              <a:off x="1160959" y="2731159"/>
              <a:ext cx="2127" cy="131126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845775" y="2758478"/>
              <a:ext cx="400110" cy="94833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/>
                <a:t>data_bus_if</a:t>
              </a:r>
              <a:endParaRPr lang="zh-CN" altLang="en-US" sz="1400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389071" y="2730127"/>
            <a:ext cx="400110" cy="1311269"/>
            <a:chOff x="525872" y="2731159"/>
            <a:chExt cx="400110" cy="1311269"/>
          </a:xfrm>
        </p:grpSpPr>
        <p:cxnSp>
          <p:nvCxnSpPr>
            <p:cNvPr id="29" name="直接箭头连接符 28"/>
            <p:cNvCxnSpPr>
              <a:cxnSpLocks/>
            </p:cNvCxnSpPr>
            <p:nvPr/>
          </p:nvCxnSpPr>
          <p:spPr>
            <a:xfrm>
              <a:off x="861939" y="2731159"/>
              <a:ext cx="2127" cy="131126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525872" y="2751604"/>
              <a:ext cx="400110" cy="120481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/>
                <a:t>address_bus_if</a:t>
              </a:r>
              <a:endParaRPr lang="zh-CN" altLang="en-US" sz="1400" dirty="0"/>
            </a:p>
          </p:txBody>
        </p:sp>
      </p:grpSp>
      <p:cxnSp>
        <p:nvCxnSpPr>
          <p:cNvPr id="34" name="直接箭头连接符 33"/>
          <p:cNvCxnSpPr>
            <a:cxnSpLocks/>
          </p:cNvCxnSpPr>
          <p:nvPr/>
        </p:nvCxnSpPr>
        <p:spPr>
          <a:xfrm rot="16200000">
            <a:off x="2126233" y="1053982"/>
            <a:ext cx="6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 rot="5400000">
            <a:off x="1516745" y="1433359"/>
            <a:ext cx="1702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if_id_instr</a:t>
            </a:r>
            <a:r>
              <a:rPr lang="en-US" altLang="zh-CN" sz="1400" dirty="0"/>
              <a:t>[8]</a:t>
            </a:r>
            <a:endParaRPr lang="zh-CN" altLang="en-US" sz="14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5217163" y="734077"/>
            <a:ext cx="338554" cy="835726"/>
            <a:chOff x="619550" y="718502"/>
            <a:chExt cx="338554" cy="835726"/>
          </a:xfrm>
          <a:noFill/>
        </p:grpSpPr>
        <p:cxnSp>
          <p:nvCxnSpPr>
            <p:cNvPr id="43" name="直接箭头连接符 42"/>
            <p:cNvCxnSpPr/>
            <p:nvPr/>
          </p:nvCxnSpPr>
          <p:spPr>
            <a:xfrm>
              <a:off x="864066" y="718502"/>
              <a:ext cx="0" cy="67407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619550" y="761382"/>
              <a:ext cx="338554" cy="792846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000" dirty="0" err="1"/>
                <a:t>fsm_of_le_en</a:t>
              </a:r>
              <a:endParaRPr lang="zh-CN" altLang="en-US" sz="1000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630371" y="737432"/>
            <a:ext cx="338554" cy="674070"/>
            <a:chOff x="619550" y="718502"/>
            <a:chExt cx="338554" cy="674070"/>
          </a:xfrm>
        </p:grpSpPr>
        <p:cxnSp>
          <p:nvCxnSpPr>
            <p:cNvPr id="46" name="直接箭头连接符 45"/>
            <p:cNvCxnSpPr/>
            <p:nvPr/>
          </p:nvCxnSpPr>
          <p:spPr>
            <a:xfrm>
              <a:off x="864066" y="718502"/>
              <a:ext cx="0" cy="674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619550" y="761382"/>
              <a:ext cx="338554" cy="62773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000" dirty="0" err="1"/>
                <a:t>fsm_ie_en</a:t>
              </a:r>
              <a:endParaRPr lang="zh-CN" altLang="en-US" sz="10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10854" y="686531"/>
            <a:ext cx="307777" cy="1702965"/>
            <a:chOff x="5777160" y="693257"/>
            <a:chExt cx="307777" cy="1702965"/>
          </a:xfrm>
        </p:grpSpPr>
        <p:cxnSp>
          <p:nvCxnSpPr>
            <p:cNvPr id="52" name="直接箭头连接符 51"/>
            <p:cNvCxnSpPr>
              <a:cxnSpLocks/>
            </p:cNvCxnSpPr>
            <p:nvPr/>
          </p:nvCxnSpPr>
          <p:spPr>
            <a:xfrm rot="5400000">
              <a:off x="5669237" y="1075207"/>
              <a:ext cx="684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 rot="5400000">
              <a:off x="5079566" y="1390851"/>
              <a:ext cx="1702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fsm_of_des</a:t>
              </a:r>
              <a:r>
                <a:rPr lang="en-US" altLang="zh-CN" sz="1400" dirty="0"/>
                <a:t>[8]</a:t>
              </a:r>
              <a:endParaRPr lang="zh-CN" altLang="en-US" sz="14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131815" y="709435"/>
            <a:ext cx="307777" cy="1702965"/>
            <a:chOff x="6048762" y="726192"/>
            <a:chExt cx="307777" cy="1702965"/>
          </a:xfrm>
        </p:grpSpPr>
        <p:cxnSp>
          <p:nvCxnSpPr>
            <p:cNvPr id="55" name="直接箭头连接符 54"/>
            <p:cNvCxnSpPr>
              <a:cxnSpLocks/>
            </p:cNvCxnSpPr>
            <p:nvPr/>
          </p:nvCxnSpPr>
          <p:spPr>
            <a:xfrm rot="5400000">
              <a:off x="5950900" y="1075207"/>
              <a:ext cx="684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 rot="5400000">
              <a:off x="5351168" y="1423786"/>
              <a:ext cx="1702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fsm_of_sou</a:t>
              </a:r>
              <a:r>
                <a:rPr lang="en-US" altLang="zh-CN" sz="1400" dirty="0"/>
                <a:t>[8]</a:t>
              </a:r>
              <a:endParaRPr lang="zh-CN" altLang="en-US" sz="1400" dirty="0"/>
            </a:p>
          </p:txBody>
        </p:sp>
      </p:grpSp>
      <p:grpSp>
        <p:nvGrpSpPr>
          <p:cNvPr id="63" name="组合 62"/>
          <p:cNvGrpSpPr/>
          <p:nvPr/>
        </p:nvGrpSpPr>
        <p:grpSpPr>
          <a:xfrm rot="16200000">
            <a:off x="3838456" y="775798"/>
            <a:ext cx="400110" cy="2520000"/>
            <a:chOff x="1383468" y="722226"/>
            <a:chExt cx="400110" cy="2520000"/>
          </a:xfrm>
        </p:grpSpPr>
        <p:cxnSp>
          <p:nvCxnSpPr>
            <p:cNvPr id="64" name="直接箭头连接符 63"/>
            <p:cNvCxnSpPr/>
            <p:nvPr/>
          </p:nvCxnSpPr>
          <p:spPr>
            <a:xfrm>
              <a:off x="1468564" y="722226"/>
              <a:ext cx="0" cy="252000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383468" y="788145"/>
              <a:ext cx="400110" cy="136904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ysClr val="windowText" lastClr="000000"/>
                  </a:solidFill>
                </a:rPr>
                <a:t>of_if_pc</a:t>
              </a:r>
              <a:r>
                <a:rPr lang="en-US" altLang="zh-CN" sz="1400" dirty="0">
                  <a:solidFill>
                    <a:sysClr val="windowText" lastClr="000000"/>
                  </a:solidFill>
                </a:rPr>
                <a:t>[32]</a:t>
              </a:r>
              <a:endParaRPr lang="zh-CN" altLang="en-US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561640" y="1662658"/>
            <a:ext cx="2113824" cy="307777"/>
            <a:chOff x="1950220" y="1780945"/>
            <a:chExt cx="2113824" cy="307777"/>
          </a:xfrm>
        </p:grpSpPr>
        <p:cxnSp>
          <p:nvCxnSpPr>
            <p:cNvPr id="67" name="直接箭头连接符 66"/>
            <p:cNvCxnSpPr>
              <a:cxnSpLocks/>
            </p:cNvCxnSpPr>
            <p:nvPr/>
          </p:nvCxnSpPr>
          <p:spPr>
            <a:xfrm>
              <a:off x="1988488" y="2052761"/>
              <a:ext cx="1034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1950220" y="1780945"/>
              <a:ext cx="2113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of_ie_operand_des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578263" y="2062739"/>
            <a:ext cx="2104216" cy="307777"/>
            <a:chOff x="1950220" y="1780945"/>
            <a:chExt cx="2104216" cy="307777"/>
          </a:xfrm>
        </p:grpSpPr>
        <p:cxnSp>
          <p:nvCxnSpPr>
            <p:cNvPr id="70" name="直接箭头连接符 69"/>
            <p:cNvCxnSpPr>
              <a:cxnSpLocks/>
            </p:cNvCxnSpPr>
            <p:nvPr/>
          </p:nvCxnSpPr>
          <p:spPr>
            <a:xfrm>
              <a:off x="1988488" y="2052761"/>
              <a:ext cx="1034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1950220" y="1780945"/>
              <a:ext cx="210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of_ie_operand_sou</a:t>
              </a:r>
              <a:endParaRPr lang="zh-CN" altLang="en-US" sz="1400" dirty="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6705" y="1361867"/>
            <a:ext cx="540000" cy="246221"/>
            <a:chOff x="128021" y="1361867"/>
            <a:chExt cx="540000" cy="246221"/>
          </a:xfrm>
        </p:grpSpPr>
        <p:cxnSp>
          <p:nvCxnSpPr>
            <p:cNvPr id="73" name="直接箭头连接符 72"/>
            <p:cNvCxnSpPr>
              <a:cxnSpLocks/>
            </p:cNvCxnSpPr>
            <p:nvPr/>
          </p:nvCxnSpPr>
          <p:spPr>
            <a:xfrm>
              <a:off x="128021" y="1580612"/>
              <a:ext cx="54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190535" y="1361867"/>
              <a:ext cx="3504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>
                  <a:solidFill>
                    <a:srgbClr val="00B050"/>
                  </a:solidFill>
                </a:rPr>
                <a:t>clk</a:t>
              </a:r>
              <a:endParaRPr lang="zh-CN" altLang="en-US" sz="1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6872" y="1570981"/>
            <a:ext cx="543458" cy="246221"/>
            <a:chOff x="124563" y="1665225"/>
            <a:chExt cx="543458" cy="246221"/>
          </a:xfrm>
        </p:grpSpPr>
        <p:cxnSp>
          <p:nvCxnSpPr>
            <p:cNvPr id="75" name="直接箭头连接符 74"/>
            <p:cNvCxnSpPr>
              <a:cxnSpLocks/>
            </p:cNvCxnSpPr>
            <p:nvPr/>
          </p:nvCxnSpPr>
          <p:spPr>
            <a:xfrm>
              <a:off x="128021" y="1863491"/>
              <a:ext cx="54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124563" y="1665225"/>
              <a:ext cx="4523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rgbClr val="00B050"/>
                  </a:solidFill>
                </a:rPr>
                <a:t>reset</a:t>
              </a:r>
              <a:endParaRPr lang="zh-CN" altLang="en-US" sz="1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4784326" y="1546646"/>
            <a:ext cx="543458" cy="246221"/>
            <a:chOff x="124563" y="1665225"/>
            <a:chExt cx="543458" cy="246221"/>
          </a:xfrm>
        </p:grpSpPr>
        <p:cxnSp>
          <p:nvCxnSpPr>
            <p:cNvPr id="83" name="直接箭头连接符 82"/>
            <p:cNvCxnSpPr>
              <a:cxnSpLocks/>
            </p:cNvCxnSpPr>
            <p:nvPr/>
          </p:nvCxnSpPr>
          <p:spPr>
            <a:xfrm>
              <a:off x="128021" y="1863491"/>
              <a:ext cx="54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124563" y="1665225"/>
              <a:ext cx="4523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rgbClr val="00B050"/>
                  </a:solidFill>
                </a:rPr>
                <a:t>reset</a:t>
              </a:r>
              <a:endParaRPr lang="zh-CN" altLang="en-US" sz="1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9366257" y="1405309"/>
            <a:ext cx="543458" cy="246221"/>
            <a:chOff x="124563" y="1665225"/>
            <a:chExt cx="543458" cy="246221"/>
          </a:xfrm>
        </p:grpSpPr>
        <p:cxnSp>
          <p:nvCxnSpPr>
            <p:cNvPr id="89" name="直接箭头连接符 88"/>
            <p:cNvCxnSpPr>
              <a:cxnSpLocks/>
            </p:cNvCxnSpPr>
            <p:nvPr/>
          </p:nvCxnSpPr>
          <p:spPr>
            <a:xfrm>
              <a:off x="128021" y="1863491"/>
              <a:ext cx="54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/>
            <p:cNvSpPr txBox="1"/>
            <p:nvPr/>
          </p:nvSpPr>
          <p:spPr>
            <a:xfrm>
              <a:off x="124563" y="1665225"/>
              <a:ext cx="4523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rgbClr val="00B050"/>
                  </a:solidFill>
                </a:rPr>
                <a:t>reset</a:t>
              </a:r>
              <a:endParaRPr lang="zh-CN" altLang="en-US" sz="1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7057398" y="1317071"/>
            <a:ext cx="543458" cy="246221"/>
            <a:chOff x="124563" y="1665225"/>
            <a:chExt cx="543458" cy="246221"/>
          </a:xfrm>
        </p:grpSpPr>
        <p:cxnSp>
          <p:nvCxnSpPr>
            <p:cNvPr id="95" name="直接箭头连接符 94"/>
            <p:cNvCxnSpPr>
              <a:cxnSpLocks/>
            </p:cNvCxnSpPr>
            <p:nvPr/>
          </p:nvCxnSpPr>
          <p:spPr>
            <a:xfrm>
              <a:off x="128021" y="1863491"/>
              <a:ext cx="54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/>
            <p:cNvSpPr txBox="1"/>
            <p:nvPr/>
          </p:nvSpPr>
          <p:spPr>
            <a:xfrm>
              <a:off x="124563" y="1665225"/>
              <a:ext cx="4523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rgbClr val="00B050"/>
                  </a:solidFill>
                </a:rPr>
                <a:t>reset</a:t>
              </a:r>
              <a:endParaRPr lang="zh-CN" altLang="en-US" sz="1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10053194" y="710112"/>
            <a:ext cx="400110" cy="1390365"/>
            <a:chOff x="557994" y="718502"/>
            <a:chExt cx="400110" cy="1390365"/>
          </a:xfrm>
        </p:grpSpPr>
        <p:cxnSp>
          <p:nvCxnSpPr>
            <p:cNvPr id="118" name="直接箭头连接符 117"/>
            <p:cNvCxnSpPr/>
            <p:nvPr/>
          </p:nvCxnSpPr>
          <p:spPr>
            <a:xfrm>
              <a:off x="864066" y="718502"/>
              <a:ext cx="0" cy="674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118"/>
            <p:cNvSpPr txBox="1"/>
            <p:nvPr/>
          </p:nvSpPr>
          <p:spPr>
            <a:xfrm>
              <a:off x="557994" y="761382"/>
              <a:ext cx="400110" cy="134748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/>
                <a:t>fsm_os_mem_wr</a:t>
              </a:r>
              <a:endParaRPr lang="zh-CN" altLang="en-US" sz="1400" dirty="0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733081" y="4566403"/>
            <a:ext cx="400110" cy="1038105"/>
            <a:chOff x="733081" y="4566403"/>
            <a:chExt cx="400110" cy="1038105"/>
          </a:xfrm>
        </p:grpSpPr>
        <p:cxnSp>
          <p:nvCxnSpPr>
            <p:cNvPr id="130" name="直接箭头连接符 129"/>
            <p:cNvCxnSpPr>
              <a:cxnSpLocks/>
            </p:cNvCxnSpPr>
            <p:nvPr/>
          </p:nvCxnSpPr>
          <p:spPr>
            <a:xfrm>
              <a:off x="1065826" y="4573747"/>
              <a:ext cx="0" cy="55840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/>
            <p:cNvSpPr txBox="1"/>
            <p:nvPr/>
          </p:nvSpPr>
          <p:spPr>
            <a:xfrm>
              <a:off x="733081" y="4566403"/>
              <a:ext cx="400110" cy="103810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/>
                <a:t>address_bus</a:t>
              </a:r>
              <a:endParaRPr lang="zh-CN" altLang="en-US" sz="1400" dirty="0"/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2881993" y="4573747"/>
            <a:ext cx="400110" cy="1259319"/>
            <a:chOff x="1171843" y="4573747"/>
            <a:chExt cx="400110" cy="1259319"/>
          </a:xfrm>
        </p:grpSpPr>
        <p:cxnSp>
          <p:nvCxnSpPr>
            <p:cNvPr id="133" name="直接箭头连接符 132"/>
            <p:cNvCxnSpPr>
              <a:cxnSpLocks/>
            </p:cNvCxnSpPr>
            <p:nvPr/>
          </p:nvCxnSpPr>
          <p:spPr>
            <a:xfrm>
              <a:off x="1468564" y="4573747"/>
              <a:ext cx="0" cy="5584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/>
            <p:cNvSpPr txBox="1"/>
            <p:nvPr/>
          </p:nvSpPr>
          <p:spPr>
            <a:xfrm>
              <a:off x="1171843" y="4573747"/>
              <a:ext cx="400110" cy="125931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/>
                <a:t>data_bus_dram</a:t>
              </a:r>
              <a:endParaRPr lang="zh-CN" altLang="en-US" sz="1400" dirty="0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2465388" y="4567467"/>
            <a:ext cx="400110" cy="1038105"/>
            <a:chOff x="733081" y="4566403"/>
            <a:chExt cx="400110" cy="1038105"/>
          </a:xfrm>
        </p:grpSpPr>
        <p:cxnSp>
          <p:nvCxnSpPr>
            <p:cNvPr id="138" name="直接箭头连接符 137"/>
            <p:cNvCxnSpPr>
              <a:cxnSpLocks/>
            </p:cNvCxnSpPr>
            <p:nvPr/>
          </p:nvCxnSpPr>
          <p:spPr>
            <a:xfrm>
              <a:off x="1065826" y="4573747"/>
              <a:ext cx="0" cy="55840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/>
            <p:cNvSpPr txBox="1"/>
            <p:nvPr/>
          </p:nvSpPr>
          <p:spPr>
            <a:xfrm>
              <a:off x="733081" y="4566403"/>
              <a:ext cx="400110" cy="103810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/>
                <a:t>address_bus</a:t>
              </a:r>
              <a:endParaRPr lang="zh-CN" altLang="en-US" sz="1400" dirty="0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1178988" y="4576784"/>
            <a:ext cx="400110" cy="1259319"/>
            <a:chOff x="1171843" y="4573747"/>
            <a:chExt cx="400110" cy="1259319"/>
          </a:xfrm>
        </p:grpSpPr>
        <p:cxnSp>
          <p:nvCxnSpPr>
            <p:cNvPr id="141" name="直接箭头连接符 140"/>
            <p:cNvCxnSpPr>
              <a:cxnSpLocks/>
            </p:cNvCxnSpPr>
            <p:nvPr/>
          </p:nvCxnSpPr>
          <p:spPr>
            <a:xfrm>
              <a:off x="1468564" y="4573747"/>
              <a:ext cx="0" cy="55840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/>
            <p:cNvSpPr txBox="1"/>
            <p:nvPr/>
          </p:nvSpPr>
          <p:spPr>
            <a:xfrm>
              <a:off x="1171843" y="4573747"/>
              <a:ext cx="400110" cy="125931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/>
                <a:t>data_bus_pram</a:t>
              </a:r>
              <a:endParaRPr lang="zh-CN" altLang="en-US" sz="1400" dirty="0"/>
            </a:p>
          </p:txBody>
        </p:sp>
      </p:grpSp>
      <p:grpSp>
        <p:nvGrpSpPr>
          <p:cNvPr id="149" name="组合 148"/>
          <p:cNvGrpSpPr/>
          <p:nvPr/>
        </p:nvGrpSpPr>
        <p:grpSpPr>
          <a:xfrm rot="16200000">
            <a:off x="11622399" y="3589916"/>
            <a:ext cx="400110" cy="1038105"/>
            <a:chOff x="985080" y="4527847"/>
            <a:chExt cx="400110" cy="1038105"/>
          </a:xfrm>
        </p:grpSpPr>
        <p:cxnSp>
          <p:nvCxnSpPr>
            <p:cNvPr id="150" name="直接箭头连接符 149"/>
            <p:cNvCxnSpPr>
              <a:cxnSpLocks/>
            </p:cNvCxnSpPr>
            <p:nvPr/>
          </p:nvCxnSpPr>
          <p:spPr>
            <a:xfrm>
              <a:off x="1065826" y="4573747"/>
              <a:ext cx="0" cy="55840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/>
            <p:cNvSpPr txBox="1"/>
            <p:nvPr/>
          </p:nvSpPr>
          <p:spPr>
            <a:xfrm>
              <a:off x="985080" y="4527847"/>
              <a:ext cx="400110" cy="103810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>
                  <a:solidFill>
                    <a:srgbClr val="00B050"/>
                  </a:solidFill>
                </a:rPr>
                <a:t>address_bus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3" name="组合 152"/>
          <p:cNvGrpSpPr/>
          <p:nvPr/>
        </p:nvGrpSpPr>
        <p:grpSpPr>
          <a:xfrm rot="16200000">
            <a:off x="11409908" y="4011279"/>
            <a:ext cx="400110" cy="595490"/>
            <a:chOff x="1384622" y="4536663"/>
            <a:chExt cx="400110" cy="595490"/>
          </a:xfrm>
        </p:grpSpPr>
        <p:cxnSp>
          <p:nvCxnSpPr>
            <p:cNvPr id="154" name="直接箭头连接符 153"/>
            <p:cNvCxnSpPr>
              <a:cxnSpLocks/>
            </p:cNvCxnSpPr>
            <p:nvPr/>
          </p:nvCxnSpPr>
          <p:spPr>
            <a:xfrm>
              <a:off x="1468564" y="4573747"/>
              <a:ext cx="0" cy="5584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文本框 154"/>
            <p:cNvSpPr txBox="1"/>
            <p:nvPr/>
          </p:nvSpPr>
          <p:spPr>
            <a:xfrm>
              <a:off x="1384622" y="4536663"/>
              <a:ext cx="400110" cy="43217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B050"/>
                  </a:solidFill>
                </a:rPr>
                <a:t>data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56" name="矩形 155"/>
          <p:cNvSpPr/>
          <p:nvPr/>
        </p:nvSpPr>
        <p:spPr>
          <a:xfrm>
            <a:off x="619550" y="92278"/>
            <a:ext cx="10672032" cy="6610525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62" name="组合 161"/>
          <p:cNvGrpSpPr/>
          <p:nvPr/>
        </p:nvGrpSpPr>
        <p:grpSpPr>
          <a:xfrm rot="16200000">
            <a:off x="669164" y="6299318"/>
            <a:ext cx="385549" cy="246221"/>
            <a:chOff x="102472" y="1361867"/>
            <a:chExt cx="385549" cy="246221"/>
          </a:xfrm>
        </p:grpSpPr>
        <p:cxnSp>
          <p:nvCxnSpPr>
            <p:cNvPr id="163" name="直接箭头连接符 162"/>
            <p:cNvCxnSpPr>
              <a:cxnSpLocks/>
            </p:cNvCxnSpPr>
            <p:nvPr/>
          </p:nvCxnSpPr>
          <p:spPr>
            <a:xfrm>
              <a:off x="128021" y="1580612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本框 163"/>
            <p:cNvSpPr txBox="1"/>
            <p:nvPr/>
          </p:nvSpPr>
          <p:spPr>
            <a:xfrm>
              <a:off x="102472" y="1361867"/>
              <a:ext cx="3504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>
                  <a:solidFill>
                    <a:srgbClr val="FF0000"/>
                  </a:solidFill>
                </a:rPr>
                <a:t>clk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 rot="16200000">
            <a:off x="2390059" y="6334372"/>
            <a:ext cx="385549" cy="246221"/>
            <a:chOff x="102472" y="1361867"/>
            <a:chExt cx="385549" cy="246221"/>
          </a:xfrm>
        </p:grpSpPr>
        <p:cxnSp>
          <p:nvCxnSpPr>
            <p:cNvPr id="166" name="直接箭头连接符 165"/>
            <p:cNvCxnSpPr>
              <a:cxnSpLocks/>
            </p:cNvCxnSpPr>
            <p:nvPr/>
          </p:nvCxnSpPr>
          <p:spPr>
            <a:xfrm>
              <a:off x="128021" y="1580612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/>
            <p:cNvSpPr txBox="1"/>
            <p:nvPr/>
          </p:nvSpPr>
          <p:spPr>
            <a:xfrm>
              <a:off x="102472" y="1361867"/>
              <a:ext cx="3504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>
                  <a:solidFill>
                    <a:srgbClr val="FF0000"/>
                  </a:solidFill>
                </a:rPr>
                <a:t>clk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8690994" y="4557916"/>
            <a:ext cx="400110" cy="1038105"/>
            <a:chOff x="733081" y="4566403"/>
            <a:chExt cx="400110" cy="1038105"/>
          </a:xfrm>
        </p:grpSpPr>
        <p:cxnSp>
          <p:nvCxnSpPr>
            <p:cNvPr id="169" name="直接箭头连接符 168"/>
            <p:cNvCxnSpPr>
              <a:cxnSpLocks/>
            </p:cNvCxnSpPr>
            <p:nvPr/>
          </p:nvCxnSpPr>
          <p:spPr>
            <a:xfrm>
              <a:off x="1065826" y="4573747"/>
              <a:ext cx="0" cy="55840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文本框 169"/>
            <p:cNvSpPr txBox="1"/>
            <p:nvPr/>
          </p:nvSpPr>
          <p:spPr>
            <a:xfrm>
              <a:off x="733081" y="4566403"/>
              <a:ext cx="400110" cy="103810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/>
                <a:t>address_bus</a:t>
              </a:r>
              <a:endParaRPr lang="zh-CN" altLang="en-US" sz="1400" dirty="0"/>
            </a:p>
          </p:txBody>
        </p:sp>
      </p:grpSp>
      <p:grpSp>
        <p:nvGrpSpPr>
          <p:cNvPr id="186" name="组合 185"/>
          <p:cNvGrpSpPr/>
          <p:nvPr/>
        </p:nvGrpSpPr>
        <p:grpSpPr>
          <a:xfrm rot="16200000">
            <a:off x="11418462" y="5132598"/>
            <a:ext cx="400110" cy="558406"/>
            <a:chOff x="985082" y="4573747"/>
            <a:chExt cx="400110" cy="558406"/>
          </a:xfrm>
        </p:grpSpPr>
        <p:cxnSp>
          <p:nvCxnSpPr>
            <p:cNvPr id="187" name="直接箭头连接符 186"/>
            <p:cNvCxnSpPr>
              <a:cxnSpLocks/>
            </p:cNvCxnSpPr>
            <p:nvPr/>
          </p:nvCxnSpPr>
          <p:spPr>
            <a:xfrm>
              <a:off x="1065826" y="4573747"/>
              <a:ext cx="0" cy="55840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文本框 187"/>
            <p:cNvSpPr txBox="1"/>
            <p:nvPr/>
          </p:nvSpPr>
          <p:spPr>
            <a:xfrm>
              <a:off x="985082" y="4712129"/>
              <a:ext cx="400110" cy="33759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B050"/>
                  </a:solidFill>
                </a:rPr>
                <a:t>m1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89" name="组合 188"/>
          <p:cNvGrpSpPr/>
          <p:nvPr/>
        </p:nvGrpSpPr>
        <p:grpSpPr>
          <a:xfrm rot="16200000">
            <a:off x="11418462" y="5809111"/>
            <a:ext cx="400110" cy="558406"/>
            <a:chOff x="985081" y="4573747"/>
            <a:chExt cx="400110" cy="558406"/>
          </a:xfrm>
        </p:grpSpPr>
        <p:cxnSp>
          <p:nvCxnSpPr>
            <p:cNvPr id="190" name="直接箭头连接符 189"/>
            <p:cNvCxnSpPr>
              <a:cxnSpLocks/>
            </p:cNvCxnSpPr>
            <p:nvPr/>
          </p:nvCxnSpPr>
          <p:spPr>
            <a:xfrm>
              <a:off x="1065826" y="4573747"/>
              <a:ext cx="0" cy="55840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文本框 190"/>
            <p:cNvSpPr txBox="1"/>
            <p:nvPr/>
          </p:nvSpPr>
          <p:spPr>
            <a:xfrm>
              <a:off x="985081" y="4631178"/>
              <a:ext cx="400110" cy="49949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>
                  <a:solidFill>
                    <a:srgbClr val="00B050"/>
                  </a:solidFill>
                </a:rPr>
                <a:t>mreq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92" name="组合 191"/>
          <p:cNvGrpSpPr/>
          <p:nvPr/>
        </p:nvGrpSpPr>
        <p:grpSpPr>
          <a:xfrm rot="16200000">
            <a:off x="11428449" y="5580708"/>
            <a:ext cx="400110" cy="558406"/>
            <a:chOff x="985082" y="4573747"/>
            <a:chExt cx="400110" cy="558406"/>
          </a:xfrm>
        </p:grpSpPr>
        <p:cxnSp>
          <p:nvCxnSpPr>
            <p:cNvPr id="193" name="直接箭头连接符 192"/>
            <p:cNvCxnSpPr>
              <a:cxnSpLocks/>
            </p:cNvCxnSpPr>
            <p:nvPr/>
          </p:nvCxnSpPr>
          <p:spPr>
            <a:xfrm>
              <a:off x="1065826" y="4573747"/>
              <a:ext cx="0" cy="55840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文本框 193"/>
            <p:cNvSpPr txBox="1"/>
            <p:nvPr/>
          </p:nvSpPr>
          <p:spPr>
            <a:xfrm>
              <a:off x="985082" y="4753006"/>
              <a:ext cx="400110" cy="25583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>
                  <a:solidFill>
                    <a:srgbClr val="00B050"/>
                  </a:solidFill>
                </a:rPr>
                <a:t>rd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95" name="组合 194"/>
          <p:cNvGrpSpPr/>
          <p:nvPr/>
        </p:nvGrpSpPr>
        <p:grpSpPr>
          <a:xfrm rot="16200000">
            <a:off x="11428199" y="5356653"/>
            <a:ext cx="400110" cy="558406"/>
            <a:chOff x="985082" y="4573747"/>
            <a:chExt cx="400110" cy="558406"/>
          </a:xfrm>
        </p:grpSpPr>
        <p:cxnSp>
          <p:nvCxnSpPr>
            <p:cNvPr id="196" name="直接箭头连接符 195"/>
            <p:cNvCxnSpPr>
              <a:cxnSpLocks/>
            </p:cNvCxnSpPr>
            <p:nvPr/>
          </p:nvCxnSpPr>
          <p:spPr>
            <a:xfrm>
              <a:off x="1065826" y="4573747"/>
              <a:ext cx="0" cy="55840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文本框 196"/>
            <p:cNvSpPr txBox="1"/>
            <p:nvPr/>
          </p:nvSpPr>
          <p:spPr>
            <a:xfrm>
              <a:off x="985082" y="4741785"/>
              <a:ext cx="400110" cy="27828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>
                  <a:solidFill>
                    <a:srgbClr val="00B050"/>
                  </a:solidFill>
                </a:rPr>
                <a:t>wr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794825" y="4896860"/>
            <a:ext cx="6494717" cy="369332"/>
            <a:chOff x="1794825" y="5022695"/>
            <a:chExt cx="6494717" cy="369332"/>
          </a:xfrm>
        </p:grpSpPr>
        <p:cxnSp>
          <p:nvCxnSpPr>
            <p:cNvPr id="199" name="直接箭头连接符 198"/>
            <p:cNvCxnSpPr/>
            <p:nvPr/>
          </p:nvCxnSpPr>
          <p:spPr>
            <a:xfrm>
              <a:off x="1794825" y="5338943"/>
              <a:ext cx="6494717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文本框 199"/>
            <p:cNvSpPr txBox="1"/>
            <p:nvPr/>
          </p:nvSpPr>
          <p:spPr>
            <a:xfrm>
              <a:off x="4929636" y="5022695"/>
              <a:ext cx="2113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pram_ce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555412" y="5133008"/>
            <a:ext cx="4700358" cy="369332"/>
            <a:chOff x="3555412" y="5309177"/>
            <a:chExt cx="4700358" cy="369332"/>
          </a:xfrm>
        </p:grpSpPr>
        <p:cxnSp>
          <p:nvCxnSpPr>
            <p:cNvPr id="202" name="直接箭头连接符 201"/>
            <p:cNvCxnSpPr/>
            <p:nvPr/>
          </p:nvCxnSpPr>
          <p:spPr>
            <a:xfrm flipH="1">
              <a:off x="3555412" y="5611857"/>
              <a:ext cx="470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文本框 203"/>
            <p:cNvSpPr txBox="1"/>
            <p:nvPr/>
          </p:nvSpPr>
          <p:spPr>
            <a:xfrm>
              <a:off x="4929636" y="5309177"/>
              <a:ext cx="2113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dram_ce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555412" y="5352386"/>
            <a:ext cx="4700358" cy="369332"/>
            <a:chOff x="3555412" y="5570500"/>
            <a:chExt cx="4700358" cy="369332"/>
          </a:xfrm>
        </p:grpSpPr>
        <p:cxnSp>
          <p:nvCxnSpPr>
            <p:cNvPr id="203" name="直接箭头连接符 202"/>
            <p:cNvCxnSpPr/>
            <p:nvPr/>
          </p:nvCxnSpPr>
          <p:spPr>
            <a:xfrm flipH="1">
              <a:off x="3555412" y="5881562"/>
              <a:ext cx="470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文本框 204"/>
            <p:cNvSpPr txBox="1"/>
            <p:nvPr/>
          </p:nvSpPr>
          <p:spPr>
            <a:xfrm>
              <a:off x="4917210" y="5570500"/>
              <a:ext cx="2113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dram_wr</a:t>
              </a:r>
              <a:endParaRPr lang="zh-CN" altLang="en-US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2047785" y="2746155"/>
            <a:ext cx="400110" cy="1495512"/>
            <a:chOff x="557994" y="718502"/>
            <a:chExt cx="400110" cy="1223956"/>
          </a:xfrm>
          <a:noFill/>
        </p:grpSpPr>
        <p:cxnSp>
          <p:nvCxnSpPr>
            <p:cNvPr id="181" name="直接箭头连接符 180"/>
            <p:cNvCxnSpPr/>
            <p:nvPr/>
          </p:nvCxnSpPr>
          <p:spPr>
            <a:xfrm>
              <a:off x="864066" y="718502"/>
              <a:ext cx="0" cy="67407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文本框 181"/>
            <p:cNvSpPr txBox="1"/>
            <p:nvPr/>
          </p:nvSpPr>
          <p:spPr>
            <a:xfrm>
              <a:off x="557994" y="761382"/>
              <a:ext cx="400110" cy="1181076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err="1"/>
                <a:t>if_mem_rd</a:t>
              </a:r>
              <a:endParaRPr lang="zh-CN" altLang="en-US" sz="14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253213" y="5543742"/>
            <a:ext cx="1002557" cy="400110"/>
            <a:chOff x="7253213" y="5770245"/>
            <a:chExt cx="1002557" cy="400110"/>
          </a:xfrm>
          <a:noFill/>
        </p:grpSpPr>
        <p:cxnSp>
          <p:nvCxnSpPr>
            <p:cNvPr id="184" name="直接箭头连接符 183"/>
            <p:cNvCxnSpPr/>
            <p:nvPr/>
          </p:nvCxnSpPr>
          <p:spPr>
            <a:xfrm>
              <a:off x="7535770" y="6088975"/>
              <a:ext cx="720000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文本框 184"/>
            <p:cNvSpPr txBox="1"/>
            <p:nvPr/>
          </p:nvSpPr>
          <p:spPr>
            <a:xfrm rot="16200000">
              <a:off x="7510303" y="5513155"/>
              <a:ext cx="400110" cy="914289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err="1"/>
                <a:t>if_mem_rd</a:t>
              </a:r>
              <a:endParaRPr lang="zh-CN" altLang="en-US" sz="1400" dirty="0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5643308" y="717608"/>
            <a:ext cx="400110" cy="2074398"/>
            <a:chOff x="576718" y="718502"/>
            <a:chExt cx="400110" cy="2074398"/>
          </a:xfrm>
          <a:noFill/>
        </p:grpSpPr>
        <p:cxnSp>
          <p:nvCxnSpPr>
            <p:cNvPr id="198" name="直接箭头连接符 197"/>
            <p:cNvCxnSpPr/>
            <p:nvPr/>
          </p:nvCxnSpPr>
          <p:spPr>
            <a:xfrm>
              <a:off x="864066" y="718502"/>
              <a:ext cx="0" cy="67407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文本框 200"/>
            <p:cNvSpPr txBox="1"/>
            <p:nvPr/>
          </p:nvSpPr>
          <p:spPr>
            <a:xfrm>
              <a:off x="576718" y="760933"/>
              <a:ext cx="400110" cy="2031967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/>
                <a:t>fsm_of_operation_type</a:t>
              </a:r>
              <a:r>
                <a:rPr lang="en-US" altLang="zh-CN" sz="1400" dirty="0"/>
                <a:t>[8]</a:t>
              </a:r>
              <a:endParaRPr lang="zh-CN" altLang="en-US" sz="1400" dirty="0"/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8854182" y="1715393"/>
            <a:ext cx="1702965" cy="307777"/>
            <a:chOff x="1925053" y="1789334"/>
            <a:chExt cx="1702965" cy="307777"/>
          </a:xfrm>
        </p:grpSpPr>
        <p:cxnSp>
          <p:nvCxnSpPr>
            <p:cNvPr id="224" name="直接箭头连接符 223"/>
            <p:cNvCxnSpPr>
              <a:cxnSpLocks/>
            </p:cNvCxnSpPr>
            <p:nvPr/>
          </p:nvCxnSpPr>
          <p:spPr>
            <a:xfrm>
              <a:off x="1988488" y="2052761"/>
              <a:ext cx="1034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文本框 224"/>
            <p:cNvSpPr txBox="1"/>
            <p:nvPr/>
          </p:nvSpPr>
          <p:spPr>
            <a:xfrm>
              <a:off x="1925053" y="1789334"/>
              <a:ext cx="1702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ie_os_result</a:t>
              </a:r>
              <a:r>
                <a:rPr lang="en-US" altLang="zh-CN" sz="1400" dirty="0"/>
                <a:t>[8]</a:t>
              </a:r>
              <a:endParaRPr lang="zh-CN" altLang="en-US" sz="1400" dirty="0"/>
            </a:p>
          </p:txBody>
        </p:sp>
      </p:grpSp>
      <p:cxnSp>
        <p:nvCxnSpPr>
          <p:cNvPr id="227" name="直接箭头连接符 226"/>
          <p:cNvCxnSpPr>
            <a:cxnSpLocks/>
          </p:cNvCxnSpPr>
          <p:nvPr/>
        </p:nvCxnSpPr>
        <p:spPr>
          <a:xfrm rot="16200000">
            <a:off x="2356748" y="1058262"/>
            <a:ext cx="6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本框 227"/>
          <p:cNvSpPr txBox="1"/>
          <p:nvPr/>
        </p:nvSpPr>
        <p:spPr>
          <a:xfrm rot="5400000">
            <a:off x="1691940" y="1512677"/>
            <a:ext cx="1849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if_id_num_bytes</a:t>
            </a:r>
            <a:r>
              <a:rPr lang="en-US" altLang="zh-CN" sz="1400" dirty="0"/>
              <a:t>[3]</a:t>
            </a:r>
            <a:endParaRPr lang="zh-CN" altLang="en-US" sz="1400" dirty="0"/>
          </a:p>
        </p:txBody>
      </p:sp>
      <p:grpSp>
        <p:nvGrpSpPr>
          <p:cNvPr id="229" name="组合 228"/>
          <p:cNvGrpSpPr/>
          <p:nvPr/>
        </p:nvGrpSpPr>
        <p:grpSpPr>
          <a:xfrm>
            <a:off x="5442010" y="734077"/>
            <a:ext cx="338554" cy="1002438"/>
            <a:chOff x="619550" y="718502"/>
            <a:chExt cx="338554" cy="1002438"/>
          </a:xfrm>
          <a:noFill/>
        </p:grpSpPr>
        <p:cxnSp>
          <p:nvCxnSpPr>
            <p:cNvPr id="230" name="直接箭头连接符 229"/>
            <p:cNvCxnSpPr/>
            <p:nvPr/>
          </p:nvCxnSpPr>
          <p:spPr>
            <a:xfrm>
              <a:off x="864066" y="718502"/>
              <a:ext cx="0" cy="67407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/>
            <p:cNvSpPr txBox="1"/>
            <p:nvPr/>
          </p:nvSpPr>
          <p:spPr>
            <a:xfrm>
              <a:off x="619550" y="761382"/>
              <a:ext cx="338554" cy="959558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000" dirty="0" err="1"/>
                <a:t>fsm_of_mem_rd</a:t>
              </a:r>
              <a:endParaRPr lang="zh-CN" altLang="en-US" sz="1000" dirty="0"/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7197754" y="5738561"/>
            <a:ext cx="1073740" cy="400110"/>
            <a:chOff x="7182030" y="5762888"/>
            <a:chExt cx="1073740" cy="400110"/>
          </a:xfrm>
          <a:noFill/>
        </p:grpSpPr>
        <p:cxnSp>
          <p:nvCxnSpPr>
            <p:cNvPr id="237" name="直接箭头连接符 236"/>
            <p:cNvCxnSpPr/>
            <p:nvPr/>
          </p:nvCxnSpPr>
          <p:spPr>
            <a:xfrm>
              <a:off x="7535770" y="6088975"/>
              <a:ext cx="720000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文本框 237"/>
            <p:cNvSpPr txBox="1"/>
            <p:nvPr/>
          </p:nvSpPr>
          <p:spPr>
            <a:xfrm rot="16200000">
              <a:off x="7471207" y="5473711"/>
              <a:ext cx="400110" cy="978464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err="1"/>
                <a:t>of_mem_rd</a:t>
              </a:r>
              <a:endParaRPr lang="zh-CN" altLang="en-US" sz="1400" dirty="0"/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5241917" y="2716899"/>
            <a:ext cx="400110" cy="1311269"/>
            <a:chOff x="862553" y="2731159"/>
            <a:chExt cx="400110" cy="1311269"/>
          </a:xfrm>
          <a:noFill/>
        </p:grpSpPr>
        <p:cxnSp>
          <p:nvCxnSpPr>
            <p:cNvPr id="240" name="直接箭头连接符 239"/>
            <p:cNvCxnSpPr>
              <a:cxnSpLocks/>
            </p:cNvCxnSpPr>
            <p:nvPr/>
          </p:nvCxnSpPr>
          <p:spPr>
            <a:xfrm>
              <a:off x="1160959" y="2731159"/>
              <a:ext cx="2127" cy="1311269"/>
            </a:xfrm>
            <a:prstGeom prst="straightConnector1">
              <a:avLst/>
            </a:prstGeom>
            <a:grpFill/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/>
            <p:cNvSpPr txBox="1"/>
            <p:nvPr/>
          </p:nvSpPr>
          <p:spPr>
            <a:xfrm>
              <a:off x="862553" y="2758478"/>
              <a:ext cx="400110" cy="1010854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/>
                <a:t>data_bus_of</a:t>
              </a:r>
              <a:endParaRPr lang="zh-CN" altLang="en-US" sz="1400" dirty="0"/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5056586" y="2724287"/>
            <a:ext cx="400110" cy="1311269"/>
            <a:chOff x="576466" y="2731159"/>
            <a:chExt cx="400110" cy="1311269"/>
          </a:xfrm>
          <a:noFill/>
        </p:grpSpPr>
        <p:cxnSp>
          <p:nvCxnSpPr>
            <p:cNvPr id="243" name="直接箭头连接符 242"/>
            <p:cNvCxnSpPr>
              <a:cxnSpLocks/>
            </p:cNvCxnSpPr>
            <p:nvPr/>
          </p:nvCxnSpPr>
          <p:spPr>
            <a:xfrm>
              <a:off x="861939" y="2731159"/>
              <a:ext cx="2127" cy="1311269"/>
            </a:xfrm>
            <a:prstGeom prst="straightConnector1">
              <a:avLst/>
            </a:prstGeom>
            <a:grpFill/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文本框 243"/>
            <p:cNvSpPr txBox="1"/>
            <p:nvPr/>
          </p:nvSpPr>
          <p:spPr>
            <a:xfrm>
              <a:off x="576466" y="2751090"/>
              <a:ext cx="400110" cy="1267335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/>
                <a:t>address_bus_of</a:t>
              </a:r>
              <a:endParaRPr lang="zh-CN" altLang="en-US" sz="1400" dirty="0"/>
            </a:p>
          </p:txBody>
        </p:sp>
      </p:grpSp>
      <p:sp>
        <p:nvSpPr>
          <p:cNvPr id="25" name="L 形 24"/>
          <p:cNvSpPr/>
          <p:nvPr/>
        </p:nvSpPr>
        <p:spPr>
          <a:xfrm>
            <a:off x="6199731" y="2695452"/>
            <a:ext cx="2052701" cy="761595"/>
          </a:xfrm>
          <a:prstGeom prst="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L 形 210"/>
          <p:cNvSpPr/>
          <p:nvPr/>
        </p:nvSpPr>
        <p:spPr>
          <a:xfrm flipH="1">
            <a:off x="8254947" y="2696375"/>
            <a:ext cx="2052701" cy="761595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1" name="组合 170"/>
          <p:cNvGrpSpPr/>
          <p:nvPr/>
        </p:nvGrpSpPr>
        <p:grpSpPr>
          <a:xfrm>
            <a:off x="7189653" y="5942599"/>
            <a:ext cx="1083239" cy="400110"/>
            <a:chOff x="7172531" y="5764192"/>
            <a:chExt cx="1083239" cy="400110"/>
          </a:xfrm>
          <a:noFill/>
        </p:grpSpPr>
        <p:cxnSp>
          <p:nvCxnSpPr>
            <p:cNvPr id="172" name="直接箭头连接符 171"/>
            <p:cNvCxnSpPr/>
            <p:nvPr/>
          </p:nvCxnSpPr>
          <p:spPr>
            <a:xfrm>
              <a:off x="7535770" y="6088975"/>
              <a:ext cx="720000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本框 172"/>
            <p:cNvSpPr txBox="1"/>
            <p:nvPr/>
          </p:nvSpPr>
          <p:spPr>
            <a:xfrm rot="16200000">
              <a:off x="7477462" y="5459261"/>
              <a:ext cx="400110" cy="1009971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err="1"/>
                <a:t>os_mem_wr</a:t>
              </a:r>
              <a:endParaRPr lang="zh-CN" altLang="en-US" sz="1400" dirty="0"/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5016267" y="736379"/>
            <a:ext cx="338554" cy="981599"/>
            <a:chOff x="619550" y="718502"/>
            <a:chExt cx="338554" cy="981599"/>
          </a:xfrm>
          <a:noFill/>
        </p:grpSpPr>
        <p:cxnSp>
          <p:nvCxnSpPr>
            <p:cNvPr id="212" name="直接箭头连接符 211"/>
            <p:cNvCxnSpPr/>
            <p:nvPr/>
          </p:nvCxnSpPr>
          <p:spPr>
            <a:xfrm>
              <a:off x="864066" y="718502"/>
              <a:ext cx="0" cy="67407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文本框 212"/>
            <p:cNvSpPr txBox="1"/>
            <p:nvPr/>
          </p:nvSpPr>
          <p:spPr>
            <a:xfrm>
              <a:off x="619550" y="761382"/>
              <a:ext cx="338554" cy="938719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000" dirty="0" err="1"/>
                <a:t>fsm_of_load_en</a:t>
              </a:r>
              <a:endParaRPr lang="zh-CN" altLang="en-US" sz="1000" dirty="0"/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841081" y="2261046"/>
            <a:ext cx="1877649" cy="307777"/>
            <a:chOff x="1950220" y="1797723"/>
            <a:chExt cx="1877649" cy="307777"/>
          </a:xfrm>
        </p:grpSpPr>
        <p:cxnSp>
          <p:nvCxnSpPr>
            <p:cNvPr id="215" name="直接箭头连接符 214"/>
            <p:cNvCxnSpPr>
              <a:cxnSpLocks/>
            </p:cNvCxnSpPr>
            <p:nvPr/>
          </p:nvCxnSpPr>
          <p:spPr>
            <a:xfrm>
              <a:off x="1988488" y="2052761"/>
              <a:ext cx="1034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本框 216"/>
            <p:cNvSpPr txBox="1"/>
            <p:nvPr/>
          </p:nvSpPr>
          <p:spPr>
            <a:xfrm>
              <a:off x="1950220" y="1797723"/>
              <a:ext cx="18776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ie_os_flag_reg</a:t>
              </a:r>
              <a:r>
                <a:rPr lang="en-US" altLang="zh-CN" sz="1400" dirty="0"/>
                <a:t>[8]</a:t>
              </a:r>
              <a:endParaRPr lang="zh-CN" altLang="en-US" sz="1400" dirty="0"/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6570072" y="1874054"/>
            <a:ext cx="2623231" cy="307777"/>
            <a:chOff x="1950219" y="1789334"/>
            <a:chExt cx="2623231" cy="307777"/>
          </a:xfrm>
        </p:grpSpPr>
        <p:cxnSp>
          <p:nvCxnSpPr>
            <p:cNvPr id="222" name="直接箭头连接符 221"/>
            <p:cNvCxnSpPr>
              <a:cxnSpLocks/>
            </p:cNvCxnSpPr>
            <p:nvPr/>
          </p:nvCxnSpPr>
          <p:spPr>
            <a:xfrm>
              <a:off x="1988488" y="2052761"/>
              <a:ext cx="1034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文本框 225"/>
            <p:cNvSpPr txBox="1"/>
            <p:nvPr/>
          </p:nvSpPr>
          <p:spPr>
            <a:xfrm>
              <a:off x="1950219" y="1789334"/>
              <a:ext cx="26232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of_ie_operand_des_high</a:t>
              </a:r>
              <a:endParaRPr lang="zh-CN" altLang="en-US" sz="1400" dirty="0"/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6570087" y="2267649"/>
            <a:ext cx="2749938" cy="307777"/>
            <a:chOff x="1950220" y="1797723"/>
            <a:chExt cx="2749938" cy="307777"/>
          </a:xfrm>
        </p:grpSpPr>
        <p:cxnSp>
          <p:nvCxnSpPr>
            <p:cNvPr id="245" name="直接箭头连接符 244"/>
            <p:cNvCxnSpPr>
              <a:cxnSpLocks/>
            </p:cNvCxnSpPr>
            <p:nvPr/>
          </p:nvCxnSpPr>
          <p:spPr>
            <a:xfrm>
              <a:off x="1988488" y="2052761"/>
              <a:ext cx="1034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文本框 245"/>
            <p:cNvSpPr txBox="1"/>
            <p:nvPr/>
          </p:nvSpPr>
          <p:spPr>
            <a:xfrm>
              <a:off x="1950220" y="1797723"/>
              <a:ext cx="2749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of_ie_operand_sou_high</a:t>
              </a:r>
              <a:endParaRPr lang="zh-CN" altLang="en-US" sz="1400" dirty="0"/>
            </a:p>
          </p:txBody>
        </p:sp>
      </p:grpSp>
      <p:grpSp>
        <p:nvGrpSpPr>
          <p:cNvPr id="247" name="组合 246"/>
          <p:cNvGrpSpPr/>
          <p:nvPr/>
        </p:nvGrpSpPr>
        <p:grpSpPr>
          <a:xfrm>
            <a:off x="8851028" y="1966719"/>
            <a:ext cx="2093209" cy="307777"/>
            <a:chOff x="1950220" y="1789334"/>
            <a:chExt cx="2093209" cy="307777"/>
          </a:xfrm>
        </p:grpSpPr>
        <p:cxnSp>
          <p:nvCxnSpPr>
            <p:cNvPr id="248" name="直接箭头连接符 247"/>
            <p:cNvCxnSpPr>
              <a:cxnSpLocks/>
            </p:cNvCxnSpPr>
            <p:nvPr/>
          </p:nvCxnSpPr>
          <p:spPr>
            <a:xfrm>
              <a:off x="1988488" y="2052761"/>
              <a:ext cx="1034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文本框 248"/>
            <p:cNvSpPr txBox="1"/>
            <p:nvPr/>
          </p:nvSpPr>
          <p:spPr>
            <a:xfrm>
              <a:off x="1950220" y="1789334"/>
              <a:ext cx="2093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ie_os_result_high</a:t>
              </a:r>
              <a:r>
                <a:rPr lang="en-US" altLang="zh-CN" sz="1400" dirty="0"/>
                <a:t>[8]</a:t>
              </a:r>
              <a:endParaRPr lang="zh-CN" altLang="en-US" sz="1400" dirty="0"/>
            </a:p>
          </p:txBody>
        </p:sp>
      </p:grpSp>
      <p:grpSp>
        <p:nvGrpSpPr>
          <p:cNvPr id="250" name="组合 249"/>
          <p:cNvGrpSpPr/>
          <p:nvPr/>
        </p:nvGrpSpPr>
        <p:grpSpPr>
          <a:xfrm>
            <a:off x="8168548" y="733700"/>
            <a:ext cx="307777" cy="1872112"/>
            <a:chOff x="1663792" y="716262"/>
            <a:chExt cx="307777" cy="1872112"/>
          </a:xfrm>
        </p:grpSpPr>
        <p:cxnSp>
          <p:nvCxnSpPr>
            <p:cNvPr id="251" name="直接箭头连接符 250"/>
            <p:cNvCxnSpPr>
              <a:cxnSpLocks/>
            </p:cNvCxnSpPr>
            <p:nvPr/>
          </p:nvCxnSpPr>
          <p:spPr>
            <a:xfrm rot="16200000">
              <a:off x="1559793" y="1058262"/>
              <a:ext cx="68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文本框 251"/>
            <p:cNvSpPr txBox="1"/>
            <p:nvPr/>
          </p:nvSpPr>
          <p:spPr>
            <a:xfrm rot="5400000">
              <a:off x="893156" y="1509961"/>
              <a:ext cx="18490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ysClr val="windowText" lastClr="000000"/>
                  </a:solidFill>
                </a:rPr>
                <a:t>ie_fsm_flag_reg</a:t>
              </a:r>
              <a:r>
                <a:rPr lang="en-US" altLang="zh-CN" sz="1400" dirty="0">
                  <a:solidFill>
                    <a:sysClr val="windowText" lastClr="000000"/>
                  </a:solidFill>
                </a:rPr>
                <a:t>[8]</a:t>
              </a:r>
              <a:endParaRPr lang="zh-CN" altLang="en-US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53" name="组合 252"/>
          <p:cNvGrpSpPr/>
          <p:nvPr/>
        </p:nvGrpSpPr>
        <p:grpSpPr>
          <a:xfrm rot="16200000">
            <a:off x="3846845" y="564520"/>
            <a:ext cx="400110" cy="2520000"/>
            <a:chOff x="2977268" y="310556"/>
            <a:chExt cx="400110" cy="2520000"/>
          </a:xfrm>
        </p:grpSpPr>
        <p:cxnSp>
          <p:nvCxnSpPr>
            <p:cNvPr id="254" name="直接箭头连接符 253"/>
            <p:cNvCxnSpPr>
              <a:cxnSpLocks/>
            </p:cNvCxnSpPr>
            <p:nvPr/>
          </p:nvCxnSpPr>
          <p:spPr>
            <a:xfrm rot="5400000" flipV="1">
              <a:off x="1823756" y="1570556"/>
              <a:ext cx="2520000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文本框 254"/>
            <p:cNvSpPr txBox="1"/>
            <p:nvPr/>
          </p:nvSpPr>
          <p:spPr>
            <a:xfrm>
              <a:off x="2977268" y="385151"/>
              <a:ext cx="400110" cy="136904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ysClr val="windowText" lastClr="000000"/>
                  </a:solidFill>
                </a:rPr>
                <a:t>of_if_modify</a:t>
              </a:r>
              <a:r>
                <a:rPr lang="en-US" altLang="zh-CN" sz="1400" dirty="0">
                  <a:solidFill>
                    <a:sysClr val="windowText" lastClr="000000"/>
                  </a:solidFill>
                </a:rPr>
                <a:t>[1]</a:t>
              </a:r>
              <a:endParaRPr lang="zh-CN" altLang="en-US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785393" y="2055799"/>
            <a:ext cx="2520001" cy="400110"/>
            <a:chOff x="1993026" y="2090509"/>
            <a:chExt cx="514939" cy="400110"/>
          </a:xfrm>
        </p:grpSpPr>
        <p:cxnSp>
          <p:nvCxnSpPr>
            <p:cNvPr id="260" name="直接箭头连接符 259"/>
            <p:cNvCxnSpPr/>
            <p:nvPr/>
          </p:nvCxnSpPr>
          <p:spPr>
            <a:xfrm rot="16200000">
              <a:off x="2250496" y="2154838"/>
              <a:ext cx="0" cy="51493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文本框 260"/>
            <p:cNvSpPr txBox="1"/>
            <p:nvPr/>
          </p:nvSpPr>
          <p:spPr>
            <a:xfrm rot="16200000">
              <a:off x="1901970" y="2190325"/>
              <a:ext cx="400110" cy="2004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ysClr val="windowText" lastClr="000000"/>
                  </a:solidFill>
                </a:rPr>
                <a:t>if_of_pc</a:t>
              </a:r>
              <a:r>
                <a:rPr lang="en-US" altLang="zh-CN" sz="1400" dirty="0">
                  <a:solidFill>
                    <a:sysClr val="windowText" lastClr="000000"/>
                  </a:solidFill>
                </a:rPr>
                <a:t>[32]</a:t>
              </a:r>
              <a:endParaRPr lang="zh-CN" altLang="en-US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56" name="组合 255"/>
          <p:cNvGrpSpPr/>
          <p:nvPr/>
        </p:nvGrpSpPr>
        <p:grpSpPr>
          <a:xfrm>
            <a:off x="5844548" y="2734955"/>
            <a:ext cx="400110" cy="1497268"/>
            <a:chOff x="585711" y="718502"/>
            <a:chExt cx="400110" cy="1225393"/>
          </a:xfrm>
          <a:noFill/>
        </p:grpSpPr>
        <p:cxnSp>
          <p:nvCxnSpPr>
            <p:cNvPr id="257" name="直接箭头连接符 256"/>
            <p:cNvCxnSpPr/>
            <p:nvPr/>
          </p:nvCxnSpPr>
          <p:spPr>
            <a:xfrm>
              <a:off x="864066" y="718502"/>
              <a:ext cx="0" cy="67407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文本框 257"/>
            <p:cNvSpPr txBox="1"/>
            <p:nvPr/>
          </p:nvSpPr>
          <p:spPr>
            <a:xfrm>
              <a:off x="585711" y="762819"/>
              <a:ext cx="400110" cy="1181076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err="1"/>
                <a:t>of_input</a:t>
              </a:r>
              <a:endParaRPr lang="zh-CN" altLang="en-US" sz="1400" dirty="0"/>
            </a:p>
          </p:txBody>
        </p:sp>
      </p:grpSp>
      <p:grpSp>
        <p:nvGrpSpPr>
          <p:cNvPr id="259" name="组合 258"/>
          <p:cNvGrpSpPr/>
          <p:nvPr/>
        </p:nvGrpSpPr>
        <p:grpSpPr>
          <a:xfrm>
            <a:off x="10502340" y="2699049"/>
            <a:ext cx="400110" cy="1480491"/>
            <a:chOff x="610878" y="718502"/>
            <a:chExt cx="400110" cy="1211662"/>
          </a:xfrm>
          <a:noFill/>
        </p:grpSpPr>
        <p:cxnSp>
          <p:nvCxnSpPr>
            <p:cNvPr id="262" name="直接箭头连接符 261"/>
            <p:cNvCxnSpPr/>
            <p:nvPr/>
          </p:nvCxnSpPr>
          <p:spPr>
            <a:xfrm>
              <a:off x="864066" y="718502"/>
              <a:ext cx="0" cy="67407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文本框 262"/>
            <p:cNvSpPr txBox="1"/>
            <p:nvPr/>
          </p:nvSpPr>
          <p:spPr>
            <a:xfrm>
              <a:off x="610878" y="749088"/>
              <a:ext cx="400110" cy="1181076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err="1"/>
                <a:t>os_output</a:t>
              </a:r>
              <a:endParaRPr lang="zh-CN" altLang="en-US" sz="1400" dirty="0"/>
            </a:p>
          </p:txBody>
        </p:sp>
      </p:grpSp>
      <p:grpSp>
        <p:nvGrpSpPr>
          <p:cNvPr id="264" name="组合 263"/>
          <p:cNvGrpSpPr/>
          <p:nvPr/>
        </p:nvGrpSpPr>
        <p:grpSpPr>
          <a:xfrm rot="16200000">
            <a:off x="7976904" y="5608723"/>
            <a:ext cx="400110" cy="1456924"/>
            <a:chOff x="768989" y="718502"/>
            <a:chExt cx="400110" cy="1192375"/>
          </a:xfrm>
          <a:noFill/>
        </p:grpSpPr>
        <p:cxnSp>
          <p:nvCxnSpPr>
            <p:cNvPr id="265" name="直接箭头连接符 264"/>
            <p:cNvCxnSpPr/>
            <p:nvPr/>
          </p:nvCxnSpPr>
          <p:spPr>
            <a:xfrm>
              <a:off x="864066" y="718502"/>
              <a:ext cx="0" cy="67407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/>
            <p:cNvSpPr txBox="1"/>
            <p:nvPr/>
          </p:nvSpPr>
          <p:spPr>
            <a:xfrm>
              <a:off x="768989" y="729801"/>
              <a:ext cx="400110" cy="1181076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err="1"/>
                <a:t>of_input</a:t>
              </a:r>
              <a:endParaRPr lang="zh-CN" altLang="en-US" sz="1400" dirty="0"/>
            </a:p>
          </p:txBody>
        </p:sp>
      </p:grpSp>
      <p:grpSp>
        <p:nvGrpSpPr>
          <p:cNvPr id="267" name="组合 266"/>
          <p:cNvGrpSpPr/>
          <p:nvPr/>
        </p:nvGrpSpPr>
        <p:grpSpPr>
          <a:xfrm rot="16200000">
            <a:off x="7878644" y="5777366"/>
            <a:ext cx="400110" cy="1443118"/>
            <a:chOff x="795328" y="646988"/>
            <a:chExt cx="400110" cy="1181076"/>
          </a:xfrm>
          <a:noFill/>
        </p:grpSpPr>
        <p:cxnSp>
          <p:nvCxnSpPr>
            <p:cNvPr id="268" name="直接箭头连接符 267"/>
            <p:cNvCxnSpPr/>
            <p:nvPr/>
          </p:nvCxnSpPr>
          <p:spPr>
            <a:xfrm>
              <a:off x="864066" y="718502"/>
              <a:ext cx="0" cy="67407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文本框 268"/>
            <p:cNvSpPr txBox="1"/>
            <p:nvPr/>
          </p:nvSpPr>
          <p:spPr>
            <a:xfrm>
              <a:off x="795328" y="646988"/>
              <a:ext cx="400110" cy="1181076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err="1"/>
                <a:t>os_output</a:t>
              </a:r>
              <a:endParaRPr lang="zh-CN" altLang="en-US" sz="1400" dirty="0"/>
            </a:p>
          </p:txBody>
        </p:sp>
      </p:grpSp>
      <p:grpSp>
        <p:nvGrpSpPr>
          <p:cNvPr id="270" name="组合 269"/>
          <p:cNvGrpSpPr/>
          <p:nvPr/>
        </p:nvGrpSpPr>
        <p:grpSpPr>
          <a:xfrm>
            <a:off x="4833295" y="726058"/>
            <a:ext cx="338554" cy="835726"/>
            <a:chOff x="619550" y="718502"/>
            <a:chExt cx="338554" cy="835726"/>
          </a:xfrm>
          <a:noFill/>
        </p:grpSpPr>
        <p:cxnSp>
          <p:nvCxnSpPr>
            <p:cNvPr id="271" name="直接箭头连接符 270"/>
            <p:cNvCxnSpPr/>
            <p:nvPr/>
          </p:nvCxnSpPr>
          <p:spPr>
            <a:xfrm>
              <a:off x="864066" y="718502"/>
              <a:ext cx="0" cy="67407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文本框 271"/>
            <p:cNvSpPr txBox="1"/>
            <p:nvPr/>
          </p:nvSpPr>
          <p:spPr>
            <a:xfrm>
              <a:off x="619550" y="761382"/>
              <a:ext cx="338554" cy="792846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000" dirty="0" err="1"/>
                <a:t>fsm_of_input</a:t>
              </a:r>
              <a:endParaRPr lang="zh-CN" altLang="en-US" sz="1000" dirty="0"/>
            </a:p>
          </p:txBody>
        </p:sp>
      </p:grpSp>
      <p:grpSp>
        <p:nvGrpSpPr>
          <p:cNvPr id="276" name="组合 275"/>
          <p:cNvGrpSpPr/>
          <p:nvPr/>
        </p:nvGrpSpPr>
        <p:grpSpPr>
          <a:xfrm>
            <a:off x="9885465" y="710345"/>
            <a:ext cx="338554" cy="935112"/>
            <a:chOff x="619550" y="718502"/>
            <a:chExt cx="338554" cy="935112"/>
          </a:xfrm>
          <a:noFill/>
        </p:grpSpPr>
        <p:cxnSp>
          <p:nvCxnSpPr>
            <p:cNvPr id="277" name="直接箭头连接符 276"/>
            <p:cNvCxnSpPr/>
            <p:nvPr/>
          </p:nvCxnSpPr>
          <p:spPr>
            <a:xfrm>
              <a:off x="864066" y="718502"/>
              <a:ext cx="0" cy="67407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文本框 277"/>
            <p:cNvSpPr txBox="1"/>
            <p:nvPr/>
          </p:nvSpPr>
          <p:spPr>
            <a:xfrm>
              <a:off x="619550" y="761382"/>
              <a:ext cx="338554" cy="892232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000" dirty="0" err="1"/>
                <a:t>fsm_os_output</a:t>
              </a:r>
              <a:endParaRPr lang="zh-CN" altLang="en-US" sz="1000" dirty="0"/>
            </a:p>
          </p:txBody>
        </p:sp>
      </p:grpSp>
      <p:grpSp>
        <p:nvGrpSpPr>
          <p:cNvPr id="273" name="组合 272"/>
          <p:cNvGrpSpPr/>
          <p:nvPr/>
        </p:nvGrpSpPr>
        <p:grpSpPr>
          <a:xfrm>
            <a:off x="1830886" y="2759363"/>
            <a:ext cx="400110" cy="1495512"/>
            <a:chOff x="557994" y="718502"/>
            <a:chExt cx="400110" cy="1223956"/>
          </a:xfrm>
          <a:noFill/>
        </p:grpSpPr>
        <p:cxnSp>
          <p:nvCxnSpPr>
            <p:cNvPr id="274" name="直接箭头连接符 273"/>
            <p:cNvCxnSpPr/>
            <p:nvPr/>
          </p:nvCxnSpPr>
          <p:spPr>
            <a:xfrm>
              <a:off x="864066" y="718502"/>
              <a:ext cx="0" cy="1060672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文本框 274"/>
            <p:cNvSpPr txBox="1"/>
            <p:nvPr/>
          </p:nvSpPr>
          <p:spPr>
            <a:xfrm>
              <a:off x="557994" y="761382"/>
              <a:ext cx="400110" cy="1181076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err="1"/>
                <a:t>if_bus_rd</a:t>
              </a:r>
              <a:endParaRPr lang="zh-CN" altLang="en-US" sz="1400" dirty="0"/>
            </a:p>
          </p:txBody>
        </p:sp>
      </p:grpSp>
      <p:grpSp>
        <p:nvGrpSpPr>
          <p:cNvPr id="279" name="组合 278"/>
          <p:cNvGrpSpPr/>
          <p:nvPr/>
        </p:nvGrpSpPr>
        <p:grpSpPr>
          <a:xfrm>
            <a:off x="5432127" y="2740573"/>
            <a:ext cx="400110" cy="1488180"/>
            <a:chOff x="559898" y="718502"/>
            <a:chExt cx="400110" cy="1217955"/>
          </a:xfrm>
          <a:noFill/>
        </p:grpSpPr>
        <p:cxnSp>
          <p:nvCxnSpPr>
            <p:cNvPr id="280" name="直接箭头连接符 279"/>
            <p:cNvCxnSpPr/>
            <p:nvPr/>
          </p:nvCxnSpPr>
          <p:spPr>
            <a:xfrm>
              <a:off x="864066" y="718502"/>
              <a:ext cx="0" cy="1060671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文本框 280"/>
            <p:cNvSpPr txBox="1"/>
            <p:nvPr/>
          </p:nvSpPr>
          <p:spPr>
            <a:xfrm>
              <a:off x="559898" y="755381"/>
              <a:ext cx="400110" cy="1181076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err="1"/>
                <a:t>of_bus_rd</a:t>
              </a:r>
              <a:endParaRPr lang="zh-CN" altLang="en-US" sz="1400" dirty="0"/>
            </a:p>
          </p:txBody>
        </p:sp>
      </p:grpSp>
      <p:grpSp>
        <p:nvGrpSpPr>
          <p:cNvPr id="282" name="组合 281"/>
          <p:cNvGrpSpPr/>
          <p:nvPr/>
        </p:nvGrpSpPr>
        <p:grpSpPr>
          <a:xfrm>
            <a:off x="10336876" y="2744020"/>
            <a:ext cx="400110" cy="1505490"/>
            <a:chOff x="613767" y="718502"/>
            <a:chExt cx="400110" cy="1232122"/>
          </a:xfrm>
          <a:noFill/>
        </p:grpSpPr>
        <p:cxnSp>
          <p:nvCxnSpPr>
            <p:cNvPr id="283" name="直接箭头连接符 282"/>
            <p:cNvCxnSpPr/>
            <p:nvPr/>
          </p:nvCxnSpPr>
          <p:spPr>
            <a:xfrm>
              <a:off x="864066" y="718502"/>
              <a:ext cx="0" cy="1060672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文本框 283"/>
            <p:cNvSpPr txBox="1"/>
            <p:nvPr/>
          </p:nvSpPr>
          <p:spPr>
            <a:xfrm>
              <a:off x="613767" y="769548"/>
              <a:ext cx="400110" cy="1181076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err="1"/>
                <a:t>os_bus_wr</a:t>
              </a:r>
              <a:endParaRPr lang="zh-CN" altLang="en-US" sz="1400" dirty="0"/>
            </a:p>
          </p:txBody>
        </p:sp>
      </p:grpSp>
      <p:grpSp>
        <p:nvGrpSpPr>
          <p:cNvPr id="206" name="组合 205"/>
          <p:cNvGrpSpPr/>
          <p:nvPr/>
        </p:nvGrpSpPr>
        <p:grpSpPr>
          <a:xfrm>
            <a:off x="9815007" y="2711185"/>
            <a:ext cx="400110" cy="1311269"/>
            <a:chOff x="593244" y="2731159"/>
            <a:chExt cx="400110" cy="1311269"/>
          </a:xfrm>
          <a:noFill/>
        </p:grpSpPr>
        <p:cxnSp>
          <p:nvCxnSpPr>
            <p:cNvPr id="207" name="直接箭头连接符 206"/>
            <p:cNvCxnSpPr>
              <a:cxnSpLocks/>
            </p:cNvCxnSpPr>
            <p:nvPr/>
          </p:nvCxnSpPr>
          <p:spPr>
            <a:xfrm>
              <a:off x="861939" y="2731159"/>
              <a:ext cx="2127" cy="1311269"/>
            </a:xfrm>
            <a:prstGeom prst="straightConnector1">
              <a:avLst/>
            </a:prstGeom>
            <a:grpFill/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文本框 207"/>
            <p:cNvSpPr txBox="1"/>
            <p:nvPr/>
          </p:nvSpPr>
          <p:spPr>
            <a:xfrm>
              <a:off x="593244" y="2751090"/>
              <a:ext cx="400110" cy="1288173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/>
                <a:t>address_bus_os</a:t>
              </a:r>
              <a:endParaRPr lang="zh-CN" altLang="en-US" sz="14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982745" y="2709672"/>
            <a:ext cx="400110" cy="1311269"/>
            <a:chOff x="10083768" y="2726686"/>
            <a:chExt cx="400110" cy="1311269"/>
          </a:xfrm>
        </p:grpSpPr>
        <p:cxnSp>
          <p:nvCxnSpPr>
            <p:cNvPr id="178" name="直接箭头连接符 177"/>
            <p:cNvCxnSpPr>
              <a:cxnSpLocks/>
            </p:cNvCxnSpPr>
            <p:nvPr/>
          </p:nvCxnSpPr>
          <p:spPr>
            <a:xfrm>
              <a:off x="10357007" y="2726686"/>
              <a:ext cx="2127" cy="1311269"/>
            </a:xfrm>
            <a:prstGeom prst="straightConnector1">
              <a:avLst/>
            </a:prstGeom>
            <a:noFill/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文本框 178"/>
            <p:cNvSpPr txBox="1"/>
            <p:nvPr/>
          </p:nvSpPr>
          <p:spPr>
            <a:xfrm>
              <a:off x="10083768" y="2754005"/>
              <a:ext cx="400110" cy="103169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/>
                <a:t>data_bus_os</a:t>
              </a:r>
              <a:endParaRPr lang="zh-CN" altLang="en-US" sz="1400" dirty="0"/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5650385" y="2734969"/>
            <a:ext cx="400110" cy="1311269"/>
            <a:chOff x="576466" y="2731159"/>
            <a:chExt cx="400110" cy="1311269"/>
          </a:xfrm>
          <a:noFill/>
        </p:grpSpPr>
        <p:cxnSp>
          <p:nvCxnSpPr>
            <p:cNvPr id="286" name="直接箭头连接符 285"/>
            <p:cNvCxnSpPr>
              <a:cxnSpLocks/>
            </p:cNvCxnSpPr>
            <p:nvPr/>
          </p:nvCxnSpPr>
          <p:spPr>
            <a:xfrm>
              <a:off x="861939" y="2731159"/>
              <a:ext cx="2127" cy="1311269"/>
            </a:xfrm>
            <a:prstGeom prst="straightConnector1">
              <a:avLst/>
            </a:prstGeom>
            <a:grpFill/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文本框 286"/>
            <p:cNvSpPr txBox="1"/>
            <p:nvPr/>
          </p:nvSpPr>
          <p:spPr>
            <a:xfrm>
              <a:off x="576466" y="2751090"/>
              <a:ext cx="400110" cy="1161536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/>
                <a:t>address_input</a:t>
              </a:r>
              <a:endParaRPr lang="zh-CN" altLang="en-US" sz="1400" dirty="0"/>
            </a:p>
          </p:txBody>
        </p:sp>
      </p:grpSp>
      <p:grpSp>
        <p:nvGrpSpPr>
          <p:cNvPr id="288" name="组合 287"/>
          <p:cNvGrpSpPr/>
          <p:nvPr/>
        </p:nvGrpSpPr>
        <p:grpSpPr>
          <a:xfrm>
            <a:off x="10671331" y="2719886"/>
            <a:ext cx="400110" cy="1311269"/>
            <a:chOff x="576466" y="2731159"/>
            <a:chExt cx="400110" cy="1311269"/>
          </a:xfrm>
          <a:noFill/>
        </p:grpSpPr>
        <p:cxnSp>
          <p:nvCxnSpPr>
            <p:cNvPr id="289" name="直接箭头连接符 288"/>
            <p:cNvCxnSpPr>
              <a:cxnSpLocks/>
            </p:cNvCxnSpPr>
            <p:nvPr/>
          </p:nvCxnSpPr>
          <p:spPr>
            <a:xfrm>
              <a:off x="861939" y="2731159"/>
              <a:ext cx="2127" cy="1311269"/>
            </a:xfrm>
            <a:prstGeom prst="straightConnector1">
              <a:avLst/>
            </a:prstGeom>
            <a:grpFill/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文本框 289"/>
            <p:cNvSpPr txBox="1"/>
            <p:nvPr/>
          </p:nvSpPr>
          <p:spPr>
            <a:xfrm>
              <a:off x="576466" y="2751090"/>
              <a:ext cx="400110" cy="1281761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/>
                <a:t>address_output</a:t>
              </a:r>
              <a:endParaRPr lang="zh-CN" altLang="en-US" sz="1400" dirty="0"/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10159429" y="2706133"/>
            <a:ext cx="400110" cy="1497268"/>
            <a:chOff x="610878" y="718502"/>
            <a:chExt cx="400110" cy="1225393"/>
          </a:xfrm>
          <a:noFill/>
        </p:grpSpPr>
        <p:cxnSp>
          <p:nvCxnSpPr>
            <p:cNvPr id="175" name="直接箭头连接符 174"/>
            <p:cNvCxnSpPr/>
            <p:nvPr/>
          </p:nvCxnSpPr>
          <p:spPr>
            <a:xfrm>
              <a:off x="864066" y="718502"/>
              <a:ext cx="0" cy="67407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文本框 175"/>
            <p:cNvSpPr txBox="1"/>
            <p:nvPr/>
          </p:nvSpPr>
          <p:spPr>
            <a:xfrm>
              <a:off x="610878" y="762819"/>
              <a:ext cx="400110" cy="1181076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err="1"/>
                <a:t>os_mem_wr</a:t>
              </a:r>
              <a:endParaRPr lang="zh-CN" altLang="en-US" sz="1400" dirty="0"/>
            </a:p>
          </p:txBody>
        </p:sp>
      </p:grpSp>
      <p:grpSp>
        <p:nvGrpSpPr>
          <p:cNvPr id="291" name="组合 290"/>
          <p:cNvGrpSpPr/>
          <p:nvPr/>
        </p:nvGrpSpPr>
        <p:grpSpPr>
          <a:xfrm>
            <a:off x="10863781" y="2731116"/>
            <a:ext cx="400110" cy="1311269"/>
            <a:chOff x="576466" y="2731159"/>
            <a:chExt cx="400110" cy="1311269"/>
          </a:xfrm>
          <a:noFill/>
        </p:grpSpPr>
        <p:cxnSp>
          <p:nvCxnSpPr>
            <p:cNvPr id="292" name="直接箭头连接符 291"/>
            <p:cNvCxnSpPr>
              <a:cxnSpLocks/>
            </p:cNvCxnSpPr>
            <p:nvPr/>
          </p:nvCxnSpPr>
          <p:spPr>
            <a:xfrm>
              <a:off x="861939" y="2731159"/>
              <a:ext cx="2127" cy="1311269"/>
            </a:xfrm>
            <a:prstGeom prst="straightConnector1">
              <a:avLst/>
            </a:prstGeom>
            <a:grpFill/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文本框 292"/>
            <p:cNvSpPr txBox="1"/>
            <p:nvPr/>
          </p:nvSpPr>
          <p:spPr>
            <a:xfrm>
              <a:off x="576466" y="2751090"/>
              <a:ext cx="400110" cy="1025281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/>
                <a:t>data_output</a:t>
              </a:r>
              <a:endParaRPr lang="zh-CN" altLang="en-US" sz="1400" dirty="0"/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6036411" y="2728982"/>
            <a:ext cx="400110" cy="1497268"/>
            <a:chOff x="585711" y="718502"/>
            <a:chExt cx="400110" cy="1225393"/>
          </a:xfrm>
          <a:noFill/>
        </p:grpSpPr>
        <p:cxnSp>
          <p:nvCxnSpPr>
            <p:cNvPr id="233" name="直接箭头连接符 232"/>
            <p:cNvCxnSpPr/>
            <p:nvPr/>
          </p:nvCxnSpPr>
          <p:spPr>
            <a:xfrm>
              <a:off x="864066" y="718502"/>
              <a:ext cx="0" cy="67407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文本框 233"/>
            <p:cNvSpPr txBox="1"/>
            <p:nvPr/>
          </p:nvSpPr>
          <p:spPr>
            <a:xfrm>
              <a:off x="585711" y="762819"/>
              <a:ext cx="400110" cy="1181076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err="1"/>
                <a:t>of_mem_rd</a:t>
              </a:r>
              <a:endParaRPr lang="zh-CN" altLang="en-US" sz="1400" dirty="0"/>
            </a:p>
          </p:txBody>
        </p:sp>
      </p:grpSp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B865F6F6-FBF4-4AA8-821D-9A5327F5DC1A}"/>
              </a:ext>
            </a:extLst>
          </p:cNvPr>
          <p:cNvGrpSpPr/>
          <p:nvPr/>
        </p:nvGrpSpPr>
        <p:grpSpPr>
          <a:xfrm rot="16200000">
            <a:off x="11410921" y="1682109"/>
            <a:ext cx="400110" cy="558406"/>
            <a:chOff x="985082" y="4573747"/>
            <a:chExt cx="400110" cy="558406"/>
          </a:xfrm>
        </p:grpSpPr>
        <p:cxnSp>
          <p:nvCxnSpPr>
            <p:cNvPr id="295" name="直接箭头连接符 294">
              <a:extLst>
                <a:ext uri="{FF2B5EF4-FFF2-40B4-BE49-F238E27FC236}">
                  <a16:creationId xmlns:a16="http://schemas.microsoft.com/office/drawing/2014/main" id="{49B0C81E-F11E-49B5-AE10-9FF14961EF6D}"/>
                </a:ext>
              </a:extLst>
            </p:cNvPr>
            <p:cNvCxnSpPr>
              <a:cxnSpLocks/>
            </p:cNvCxnSpPr>
            <p:nvPr/>
          </p:nvCxnSpPr>
          <p:spPr>
            <a:xfrm>
              <a:off x="1065826" y="4573747"/>
              <a:ext cx="0" cy="55840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文本框 295">
              <a:extLst>
                <a:ext uri="{FF2B5EF4-FFF2-40B4-BE49-F238E27FC236}">
                  <a16:creationId xmlns:a16="http://schemas.microsoft.com/office/drawing/2014/main" id="{C8C70D9C-4038-49FD-8888-FF72084836B3}"/>
                </a:ext>
              </a:extLst>
            </p:cNvPr>
            <p:cNvSpPr txBox="1"/>
            <p:nvPr/>
          </p:nvSpPr>
          <p:spPr>
            <a:xfrm>
              <a:off x="985082" y="4681682"/>
              <a:ext cx="400110" cy="39850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>
                  <a:solidFill>
                    <a:srgbClr val="00B050"/>
                  </a:solidFill>
                </a:rPr>
                <a:t>iorq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97" name="组合 296">
            <a:extLst>
              <a:ext uri="{FF2B5EF4-FFF2-40B4-BE49-F238E27FC236}">
                <a16:creationId xmlns:a16="http://schemas.microsoft.com/office/drawing/2014/main" id="{860DC7AA-4D5A-45CF-BDFF-6D43B0265D29}"/>
              </a:ext>
            </a:extLst>
          </p:cNvPr>
          <p:cNvGrpSpPr/>
          <p:nvPr/>
        </p:nvGrpSpPr>
        <p:grpSpPr>
          <a:xfrm rot="16200000">
            <a:off x="87447" y="-58756"/>
            <a:ext cx="400110" cy="558406"/>
            <a:chOff x="985082" y="4573747"/>
            <a:chExt cx="400110" cy="558406"/>
          </a:xfrm>
        </p:grpSpPr>
        <p:cxnSp>
          <p:nvCxnSpPr>
            <p:cNvPr id="298" name="直接箭头连接符 297">
              <a:extLst>
                <a:ext uri="{FF2B5EF4-FFF2-40B4-BE49-F238E27FC236}">
                  <a16:creationId xmlns:a16="http://schemas.microsoft.com/office/drawing/2014/main" id="{46065E07-2986-4CEF-AEF2-5F9A62D4A3AA}"/>
                </a:ext>
              </a:extLst>
            </p:cNvPr>
            <p:cNvCxnSpPr>
              <a:cxnSpLocks/>
            </p:cNvCxnSpPr>
            <p:nvPr/>
          </p:nvCxnSpPr>
          <p:spPr>
            <a:xfrm>
              <a:off x="1065826" y="4573747"/>
              <a:ext cx="0" cy="55840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文本框 298">
              <a:extLst>
                <a:ext uri="{FF2B5EF4-FFF2-40B4-BE49-F238E27FC236}">
                  <a16:creationId xmlns:a16="http://schemas.microsoft.com/office/drawing/2014/main" id="{C0BE5725-BD0D-43D7-AC21-41C320586E8A}"/>
                </a:ext>
              </a:extLst>
            </p:cNvPr>
            <p:cNvSpPr txBox="1"/>
            <p:nvPr/>
          </p:nvSpPr>
          <p:spPr>
            <a:xfrm>
              <a:off x="985082" y="4689703"/>
              <a:ext cx="400110" cy="38247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>
                  <a:solidFill>
                    <a:srgbClr val="00B050"/>
                  </a:solidFill>
                </a:rPr>
                <a:t>nmi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00" name="组合 299">
            <a:extLst>
              <a:ext uri="{FF2B5EF4-FFF2-40B4-BE49-F238E27FC236}">
                <a16:creationId xmlns:a16="http://schemas.microsoft.com/office/drawing/2014/main" id="{21594C41-C173-4B75-A995-413DCBF0BBD1}"/>
              </a:ext>
            </a:extLst>
          </p:cNvPr>
          <p:cNvGrpSpPr/>
          <p:nvPr/>
        </p:nvGrpSpPr>
        <p:grpSpPr>
          <a:xfrm rot="16200000">
            <a:off x="87447" y="137989"/>
            <a:ext cx="400110" cy="558406"/>
            <a:chOff x="985082" y="4573747"/>
            <a:chExt cx="400110" cy="558406"/>
          </a:xfrm>
        </p:grpSpPr>
        <p:cxnSp>
          <p:nvCxnSpPr>
            <p:cNvPr id="301" name="直接箭头连接符 300">
              <a:extLst>
                <a:ext uri="{FF2B5EF4-FFF2-40B4-BE49-F238E27FC236}">
                  <a16:creationId xmlns:a16="http://schemas.microsoft.com/office/drawing/2014/main" id="{F94BDF61-732D-4A7C-AD49-C65AE82B9DB8}"/>
                </a:ext>
              </a:extLst>
            </p:cNvPr>
            <p:cNvCxnSpPr>
              <a:cxnSpLocks/>
            </p:cNvCxnSpPr>
            <p:nvPr/>
          </p:nvCxnSpPr>
          <p:spPr>
            <a:xfrm>
              <a:off x="1065826" y="4573747"/>
              <a:ext cx="0" cy="55840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文本框 301">
              <a:extLst>
                <a:ext uri="{FF2B5EF4-FFF2-40B4-BE49-F238E27FC236}">
                  <a16:creationId xmlns:a16="http://schemas.microsoft.com/office/drawing/2014/main" id="{18B40600-6FA8-4C22-AA8C-2CCCC43BC1EE}"/>
                </a:ext>
              </a:extLst>
            </p:cNvPr>
            <p:cNvSpPr txBox="1"/>
            <p:nvPr/>
          </p:nvSpPr>
          <p:spPr>
            <a:xfrm>
              <a:off x="985082" y="4736190"/>
              <a:ext cx="400110" cy="28950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>
                  <a:solidFill>
                    <a:srgbClr val="00B050"/>
                  </a:solidFill>
                </a:rPr>
                <a:t>int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03" name="组合 302">
            <a:extLst>
              <a:ext uri="{FF2B5EF4-FFF2-40B4-BE49-F238E27FC236}">
                <a16:creationId xmlns:a16="http://schemas.microsoft.com/office/drawing/2014/main" id="{4EC220A1-4B1C-4738-96E6-89F442631651}"/>
              </a:ext>
            </a:extLst>
          </p:cNvPr>
          <p:cNvGrpSpPr/>
          <p:nvPr/>
        </p:nvGrpSpPr>
        <p:grpSpPr>
          <a:xfrm>
            <a:off x="956733" y="1490294"/>
            <a:ext cx="543458" cy="246221"/>
            <a:chOff x="124563" y="1665225"/>
            <a:chExt cx="543458" cy="246221"/>
          </a:xfrm>
        </p:grpSpPr>
        <p:cxnSp>
          <p:nvCxnSpPr>
            <p:cNvPr id="304" name="直接箭头连接符 303">
              <a:extLst>
                <a:ext uri="{FF2B5EF4-FFF2-40B4-BE49-F238E27FC236}">
                  <a16:creationId xmlns:a16="http://schemas.microsoft.com/office/drawing/2014/main" id="{D9542E76-9933-489F-A398-871ECF9C3866}"/>
                </a:ext>
              </a:extLst>
            </p:cNvPr>
            <p:cNvCxnSpPr>
              <a:cxnSpLocks/>
            </p:cNvCxnSpPr>
            <p:nvPr/>
          </p:nvCxnSpPr>
          <p:spPr>
            <a:xfrm>
              <a:off x="128021" y="1863491"/>
              <a:ext cx="54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5AF51599-286E-4823-A675-44F78BC5A258}"/>
                </a:ext>
              </a:extLst>
            </p:cNvPr>
            <p:cNvSpPr txBox="1"/>
            <p:nvPr/>
          </p:nvSpPr>
          <p:spPr>
            <a:xfrm>
              <a:off x="124563" y="1665225"/>
              <a:ext cx="4523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rgbClr val="00B050"/>
                  </a:solidFill>
                </a:rPr>
                <a:t>reset</a:t>
              </a:r>
              <a:endParaRPr lang="zh-CN" altLang="en-US" sz="1000" dirty="0">
                <a:solidFill>
                  <a:srgbClr val="00B050"/>
                </a:solidFill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543A24A4-BDF5-4AA4-9670-A2EAE09B0F7E}"/>
              </a:ext>
            </a:extLst>
          </p:cNvPr>
          <p:cNvSpPr/>
          <p:nvPr/>
        </p:nvSpPr>
        <p:spPr>
          <a:xfrm>
            <a:off x="709231" y="176562"/>
            <a:ext cx="749700" cy="53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IFF1</a:t>
            </a:r>
          </a:p>
          <a:p>
            <a:pPr algn="ctr"/>
            <a:r>
              <a:rPr lang="en-US" altLang="zh-CN" sz="1200" dirty="0"/>
              <a:t>IFF2</a:t>
            </a:r>
            <a:endParaRPr lang="zh-CN" altLang="en-US" sz="1200" dirty="0"/>
          </a:p>
        </p:txBody>
      </p:sp>
      <p:grpSp>
        <p:nvGrpSpPr>
          <p:cNvPr id="306" name="组合 305">
            <a:extLst>
              <a:ext uri="{FF2B5EF4-FFF2-40B4-BE49-F238E27FC236}">
                <a16:creationId xmlns:a16="http://schemas.microsoft.com/office/drawing/2014/main" id="{11639B54-DC44-4A7F-8ABD-0F9A03CF7D85}"/>
              </a:ext>
            </a:extLst>
          </p:cNvPr>
          <p:cNvGrpSpPr/>
          <p:nvPr/>
        </p:nvGrpSpPr>
        <p:grpSpPr>
          <a:xfrm>
            <a:off x="6554906" y="2436243"/>
            <a:ext cx="2749938" cy="307777"/>
            <a:chOff x="1950220" y="1797723"/>
            <a:chExt cx="2749938" cy="307777"/>
          </a:xfrm>
        </p:grpSpPr>
        <p:cxnSp>
          <p:nvCxnSpPr>
            <p:cNvPr id="307" name="直接箭头连接符 306">
              <a:extLst>
                <a:ext uri="{FF2B5EF4-FFF2-40B4-BE49-F238E27FC236}">
                  <a16:creationId xmlns:a16="http://schemas.microsoft.com/office/drawing/2014/main" id="{F77A9162-BDAB-4CF8-8CC5-7DCA940E394F}"/>
                </a:ext>
              </a:extLst>
            </p:cNvPr>
            <p:cNvCxnSpPr>
              <a:cxnSpLocks/>
            </p:cNvCxnSpPr>
            <p:nvPr/>
          </p:nvCxnSpPr>
          <p:spPr>
            <a:xfrm>
              <a:off x="1988488" y="2052761"/>
              <a:ext cx="1034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文本框 307">
              <a:extLst>
                <a:ext uri="{FF2B5EF4-FFF2-40B4-BE49-F238E27FC236}">
                  <a16:creationId xmlns:a16="http://schemas.microsoft.com/office/drawing/2014/main" id="{13621301-3254-4F58-83BA-5C33A932C7C4}"/>
                </a:ext>
              </a:extLst>
            </p:cNvPr>
            <p:cNvSpPr txBox="1"/>
            <p:nvPr/>
          </p:nvSpPr>
          <p:spPr>
            <a:xfrm>
              <a:off x="1950220" y="1797723"/>
              <a:ext cx="2749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of_ie_operation</a:t>
              </a:r>
              <a:r>
                <a:rPr lang="en-US" altLang="zh-CN" sz="1400" dirty="0"/>
                <a:t>[5]</a:t>
              </a:r>
            </a:p>
          </p:txBody>
        </p:sp>
      </p:grp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39CAC32A-9F9A-4DCF-9AC2-B33F711AECFC}"/>
              </a:ext>
            </a:extLst>
          </p:cNvPr>
          <p:cNvGrpSpPr/>
          <p:nvPr/>
        </p:nvGrpSpPr>
        <p:grpSpPr>
          <a:xfrm>
            <a:off x="6555971" y="1468995"/>
            <a:ext cx="2113824" cy="307777"/>
            <a:chOff x="1950220" y="1780945"/>
            <a:chExt cx="2113824" cy="307777"/>
          </a:xfrm>
        </p:grpSpPr>
        <p:cxnSp>
          <p:nvCxnSpPr>
            <p:cNvPr id="310" name="直接箭头连接符 309">
              <a:extLst>
                <a:ext uri="{FF2B5EF4-FFF2-40B4-BE49-F238E27FC236}">
                  <a16:creationId xmlns:a16="http://schemas.microsoft.com/office/drawing/2014/main" id="{E87AFAB5-4CE3-4117-8558-E5795C14F51B}"/>
                </a:ext>
              </a:extLst>
            </p:cNvPr>
            <p:cNvCxnSpPr>
              <a:cxnSpLocks/>
            </p:cNvCxnSpPr>
            <p:nvPr/>
          </p:nvCxnSpPr>
          <p:spPr>
            <a:xfrm>
              <a:off x="1988488" y="2052761"/>
              <a:ext cx="1034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文本框 310">
              <a:extLst>
                <a:ext uri="{FF2B5EF4-FFF2-40B4-BE49-F238E27FC236}">
                  <a16:creationId xmlns:a16="http://schemas.microsoft.com/office/drawing/2014/main" id="{958E22CA-A1A6-4F8A-8087-8A32F0A85B74}"/>
                </a:ext>
              </a:extLst>
            </p:cNvPr>
            <p:cNvSpPr txBox="1"/>
            <p:nvPr/>
          </p:nvSpPr>
          <p:spPr>
            <a:xfrm>
              <a:off x="1950220" y="1780945"/>
              <a:ext cx="2113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of_ie_flag_reg</a:t>
              </a:r>
              <a:endParaRPr lang="zh-CN" altLang="en-US" sz="1400" dirty="0"/>
            </a:p>
          </p:txBody>
        </p:sp>
      </p:grpSp>
      <p:grpSp>
        <p:nvGrpSpPr>
          <p:cNvPr id="312" name="组合 311">
            <a:extLst>
              <a:ext uri="{FF2B5EF4-FFF2-40B4-BE49-F238E27FC236}">
                <a16:creationId xmlns:a16="http://schemas.microsoft.com/office/drawing/2014/main" id="{66E3155B-838D-44C8-ADFF-6DD86456C95C}"/>
              </a:ext>
            </a:extLst>
          </p:cNvPr>
          <p:cNvGrpSpPr/>
          <p:nvPr/>
        </p:nvGrpSpPr>
        <p:grpSpPr>
          <a:xfrm>
            <a:off x="10376783" y="718320"/>
            <a:ext cx="307777" cy="1702965"/>
            <a:chOff x="6048762" y="726192"/>
            <a:chExt cx="307777" cy="1702965"/>
          </a:xfrm>
        </p:grpSpPr>
        <p:cxnSp>
          <p:nvCxnSpPr>
            <p:cNvPr id="313" name="直接箭头连接符 312">
              <a:extLst>
                <a:ext uri="{FF2B5EF4-FFF2-40B4-BE49-F238E27FC236}">
                  <a16:creationId xmlns:a16="http://schemas.microsoft.com/office/drawing/2014/main" id="{E78EC596-0AE6-4E81-B425-1238A803EE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50900" y="1075207"/>
              <a:ext cx="684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文本框 313">
              <a:extLst>
                <a:ext uri="{FF2B5EF4-FFF2-40B4-BE49-F238E27FC236}">
                  <a16:creationId xmlns:a16="http://schemas.microsoft.com/office/drawing/2014/main" id="{3C71E8BF-9EF0-4CCE-9490-6DF23DAC3FEB}"/>
                </a:ext>
              </a:extLst>
            </p:cNvPr>
            <p:cNvSpPr txBox="1"/>
            <p:nvPr/>
          </p:nvSpPr>
          <p:spPr>
            <a:xfrm rot="5400000">
              <a:off x="5351168" y="1423786"/>
              <a:ext cx="1702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fsm_os_IFF2</a:t>
              </a:r>
              <a:endParaRPr lang="zh-CN" altLang="en-US" sz="1400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816E67C-CD68-4A9B-B000-26DD0AE1248C}"/>
              </a:ext>
            </a:extLst>
          </p:cNvPr>
          <p:cNvGrpSpPr/>
          <p:nvPr/>
        </p:nvGrpSpPr>
        <p:grpSpPr>
          <a:xfrm>
            <a:off x="8939103" y="3567828"/>
            <a:ext cx="400110" cy="1564325"/>
            <a:chOff x="9301369" y="3567828"/>
            <a:chExt cx="400110" cy="1564325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CE63AEB5-0A15-48E4-8F29-CF0DDA22D781}"/>
                </a:ext>
              </a:extLst>
            </p:cNvPr>
            <p:cNvCxnSpPr>
              <a:cxnSpLocks/>
            </p:cNvCxnSpPr>
            <p:nvPr/>
          </p:nvCxnSpPr>
          <p:spPr>
            <a:xfrm>
              <a:off x="9592435" y="3692153"/>
              <a:ext cx="0" cy="14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文本框 314">
              <a:extLst>
                <a:ext uri="{FF2B5EF4-FFF2-40B4-BE49-F238E27FC236}">
                  <a16:creationId xmlns:a16="http://schemas.microsoft.com/office/drawing/2014/main" id="{C8934CDC-A996-462A-BACC-60F01068A9DC}"/>
                </a:ext>
              </a:extLst>
            </p:cNvPr>
            <p:cNvSpPr txBox="1"/>
            <p:nvPr/>
          </p:nvSpPr>
          <p:spPr>
            <a:xfrm>
              <a:off x="9301369" y="3567828"/>
              <a:ext cx="400110" cy="145809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>
                  <a:solidFill>
                    <a:srgbClr val="7030A0"/>
                  </a:solidFill>
                </a:rPr>
                <a:t>fsm_mem_bus_int</a:t>
              </a:r>
              <a:endParaRPr lang="zh-CN" altLang="en-US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16" name="组合 315">
            <a:extLst>
              <a:ext uri="{FF2B5EF4-FFF2-40B4-BE49-F238E27FC236}">
                <a16:creationId xmlns:a16="http://schemas.microsoft.com/office/drawing/2014/main" id="{3055CA57-14B0-4B76-8931-47086B15B759}"/>
              </a:ext>
            </a:extLst>
          </p:cNvPr>
          <p:cNvGrpSpPr/>
          <p:nvPr/>
        </p:nvGrpSpPr>
        <p:grpSpPr>
          <a:xfrm>
            <a:off x="6325916" y="736737"/>
            <a:ext cx="338554" cy="674070"/>
            <a:chOff x="619550" y="718502"/>
            <a:chExt cx="338554" cy="674070"/>
          </a:xfrm>
        </p:grpSpPr>
        <p:cxnSp>
          <p:nvCxnSpPr>
            <p:cNvPr id="317" name="直接箭头连接符 316">
              <a:extLst>
                <a:ext uri="{FF2B5EF4-FFF2-40B4-BE49-F238E27FC236}">
                  <a16:creationId xmlns:a16="http://schemas.microsoft.com/office/drawing/2014/main" id="{0C7B34CF-75E2-44B4-AFCF-081815303DCA}"/>
                </a:ext>
              </a:extLst>
            </p:cNvPr>
            <p:cNvCxnSpPr/>
            <p:nvPr/>
          </p:nvCxnSpPr>
          <p:spPr>
            <a:xfrm>
              <a:off x="864066" y="718502"/>
              <a:ext cx="0" cy="674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文本框 317">
              <a:extLst>
                <a:ext uri="{FF2B5EF4-FFF2-40B4-BE49-F238E27FC236}">
                  <a16:creationId xmlns:a16="http://schemas.microsoft.com/office/drawing/2014/main" id="{B19B43C5-E819-4A5A-8270-A191401E2566}"/>
                </a:ext>
              </a:extLst>
            </p:cNvPr>
            <p:cNvSpPr txBox="1"/>
            <p:nvPr/>
          </p:nvSpPr>
          <p:spPr>
            <a:xfrm>
              <a:off x="619550" y="761382"/>
              <a:ext cx="338554" cy="60048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000" dirty="0" err="1">
                  <a:solidFill>
                    <a:srgbClr val="7030A0"/>
                  </a:solidFill>
                </a:rPr>
                <a:t>fsm_if_en</a:t>
              </a:r>
              <a:endParaRPr lang="zh-CN" altLang="en-US" sz="1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19" name="组合 318">
            <a:extLst>
              <a:ext uri="{FF2B5EF4-FFF2-40B4-BE49-F238E27FC236}">
                <a16:creationId xmlns:a16="http://schemas.microsoft.com/office/drawing/2014/main" id="{C30899B9-4EFF-4B58-A2DF-8ADCD4B03F92}"/>
              </a:ext>
            </a:extLst>
          </p:cNvPr>
          <p:cNvGrpSpPr/>
          <p:nvPr/>
        </p:nvGrpSpPr>
        <p:grpSpPr>
          <a:xfrm>
            <a:off x="10580907" y="715283"/>
            <a:ext cx="338554" cy="705882"/>
            <a:chOff x="619550" y="718502"/>
            <a:chExt cx="338554" cy="705882"/>
          </a:xfrm>
        </p:grpSpPr>
        <p:cxnSp>
          <p:nvCxnSpPr>
            <p:cNvPr id="320" name="直接箭头连接符 319">
              <a:extLst>
                <a:ext uri="{FF2B5EF4-FFF2-40B4-BE49-F238E27FC236}">
                  <a16:creationId xmlns:a16="http://schemas.microsoft.com/office/drawing/2014/main" id="{032617E3-4B44-465C-8BE3-62F3EC0C57C0}"/>
                </a:ext>
              </a:extLst>
            </p:cNvPr>
            <p:cNvCxnSpPr/>
            <p:nvPr/>
          </p:nvCxnSpPr>
          <p:spPr>
            <a:xfrm>
              <a:off x="864066" y="718502"/>
              <a:ext cx="0" cy="674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文本框 320">
              <a:extLst>
                <a:ext uri="{FF2B5EF4-FFF2-40B4-BE49-F238E27FC236}">
                  <a16:creationId xmlns:a16="http://schemas.microsoft.com/office/drawing/2014/main" id="{C2C2D6D7-BDA3-4987-98D5-838CE21E05B0}"/>
                </a:ext>
              </a:extLst>
            </p:cNvPr>
            <p:cNvSpPr txBox="1"/>
            <p:nvPr/>
          </p:nvSpPr>
          <p:spPr>
            <a:xfrm>
              <a:off x="619550" y="761382"/>
              <a:ext cx="338554" cy="66300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000" dirty="0" err="1">
                  <a:solidFill>
                    <a:srgbClr val="7030A0"/>
                  </a:solidFill>
                </a:rPr>
                <a:t>fsm_os_int</a:t>
              </a:r>
              <a:endParaRPr lang="zh-CN" altLang="en-US" sz="10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21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30371" y="1443841"/>
            <a:ext cx="1260000" cy="12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IE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9933964" y="1443841"/>
            <a:ext cx="1260000" cy="12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OS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714825" y="1443841"/>
            <a:ext cx="1260000" cy="12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IF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023185" y="1443841"/>
            <a:ext cx="1260000" cy="12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ID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5326778" y="1443841"/>
            <a:ext cx="1260000" cy="12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OF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714825" y="170113"/>
            <a:ext cx="10479140" cy="54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FSM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4825" y="5161562"/>
            <a:ext cx="1080000" cy="108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n>
                  <a:solidFill>
                    <a:srgbClr val="0070C0"/>
                  </a:solidFill>
                </a:ln>
              </a:rPr>
              <a:t>PRAM</a:t>
            </a:r>
            <a:endParaRPr lang="zh-CN" altLang="en-US" b="1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69522" y="5161562"/>
            <a:ext cx="1080000" cy="10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n>
                  <a:solidFill>
                    <a:srgbClr val="0070C0"/>
                  </a:solidFill>
                </a:ln>
              </a:rPr>
              <a:t>DRAM</a:t>
            </a:r>
            <a:endParaRPr lang="zh-CN" altLang="en-US" b="1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4823" y="4069747"/>
            <a:ext cx="10479141" cy="50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BUS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89542" y="5161562"/>
            <a:ext cx="2880000" cy="14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MEM_CON</a:t>
            </a:r>
            <a:endParaRPr lang="zh-CN" altLang="en-US" b="1" dirty="0"/>
          </a:p>
        </p:txBody>
      </p:sp>
      <p:grpSp>
        <p:nvGrpSpPr>
          <p:cNvPr id="17" name="组合 16"/>
          <p:cNvGrpSpPr/>
          <p:nvPr/>
        </p:nvGrpSpPr>
        <p:grpSpPr>
          <a:xfrm>
            <a:off x="619550" y="718502"/>
            <a:ext cx="338554" cy="674070"/>
            <a:chOff x="619550" y="718502"/>
            <a:chExt cx="338554" cy="674070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864066" y="718502"/>
              <a:ext cx="0" cy="674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619550" y="761382"/>
              <a:ext cx="338554" cy="60048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000" dirty="0" err="1"/>
                <a:t>fsm_if_en</a:t>
              </a:r>
              <a:endParaRPr lang="zh-CN" altLang="en-US" sz="10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65771" y="718502"/>
            <a:ext cx="400110" cy="1443263"/>
            <a:chOff x="557994" y="718502"/>
            <a:chExt cx="400110" cy="1443263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864066" y="718502"/>
              <a:ext cx="0" cy="674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557994" y="761382"/>
              <a:ext cx="400110" cy="14003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/>
                <a:t>fsm_if_pc_modify</a:t>
              </a:r>
              <a:endParaRPr lang="zh-CN" altLang="en-US" sz="1400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123176" y="716241"/>
            <a:ext cx="400110" cy="1868225"/>
            <a:chOff x="1165773" y="722226"/>
            <a:chExt cx="400110" cy="1868225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1468564" y="722226"/>
              <a:ext cx="0" cy="67407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165773" y="763042"/>
              <a:ext cx="400110" cy="18274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err="1"/>
                <a:t>if_fsm_instr_finish_flag</a:t>
              </a:r>
              <a:endParaRPr lang="zh-CN" altLang="en-US" sz="14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45775" y="2731159"/>
            <a:ext cx="400110" cy="1311269"/>
            <a:chOff x="845775" y="2731159"/>
            <a:chExt cx="400110" cy="1311269"/>
          </a:xfrm>
        </p:grpSpPr>
        <p:cxnSp>
          <p:nvCxnSpPr>
            <p:cNvPr id="26" name="直接箭头连接符 25"/>
            <p:cNvCxnSpPr>
              <a:cxnSpLocks/>
            </p:cNvCxnSpPr>
            <p:nvPr/>
          </p:nvCxnSpPr>
          <p:spPr>
            <a:xfrm>
              <a:off x="1160959" y="2731159"/>
              <a:ext cx="2127" cy="131126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845775" y="2758478"/>
              <a:ext cx="400110" cy="94833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/>
                <a:t>data_bus_if</a:t>
              </a:r>
              <a:endParaRPr lang="zh-CN" altLang="en-US" sz="1400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25872" y="2731159"/>
            <a:ext cx="400110" cy="1311269"/>
            <a:chOff x="525872" y="2731159"/>
            <a:chExt cx="400110" cy="1311269"/>
          </a:xfrm>
        </p:grpSpPr>
        <p:cxnSp>
          <p:nvCxnSpPr>
            <p:cNvPr id="29" name="直接箭头连接符 28"/>
            <p:cNvCxnSpPr>
              <a:cxnSpLocks/>
            </p:cNvCxnSpPr>
            <p:nvPr/>
          </p:nvCxnSpPr>
          <p:spPr>
            <a:xfrm>
              <a:off x="861939" y="2731159"/>
              <a:ext cx="2127" cy="131126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525872" y="2751604"/>
              <a:ext cx="400110" cy="120481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/>
                <a:t>address_bus_if</a:t>
              </a:r>
              <a:endParaRPr lang="zh-CN" altLang="en-US" sz="1400" dirty="0"/>
            </a:p>
          </p:txBody>
        </p:sp>
      </p:grpSp>
      <p:cxnSp>
        <p:nvCxnSpPr>
          <p:cNvPr id="34" name="直接箭头连接符 33"/>
          <p:cNvCxnSpPr>
            <a:cxnSpLocks/>
          </p:cNvCxnSpPr>
          <p:nvPr/>
        </p:nvCxnSpPr>
        <p:spPr>
          <a:xfrm rot="16200000">
            <a:off x="1329278" y="1053982"/>
            <a:ext cx="6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 rot="5400000">
            <a:off x="719790" y="1433359"/>
            <a:ext cx="1702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if_id_instr</a:t>
            </a:r>
            <a:r>
              <a:rPr lang="en-US" altLang="zh-CN" sz="1400" dirty="0"/>
              <a:t>[8]</a:t>
            </a:r>
            <a:endParaRPr lang="zh-CN" altLang="en-US" sz="1400" dirty="0"/>
          </a:p>
        </p:txBody>
      </p:sp>
      <p:grpSp>
        <p:nvGrpSpPr>
          <p:cNvPr id="39" name="组合 38"/>
          <p:cNvGrpSpPr/>
          <p:nvPr/>
        </p:nvGrpSpPr>
        <p:grpSpPr>
          <a:xfrm>
            <a:off x="2938499" y="726192"/>
            <a:ext cx="338554" cy="678631"/>
            <a:chOff x="619550" y="718502"/>
            <a:chExt cx="338554" cy="678631"/>
          </a:xfrm>
          <a:noFill/>
        </p:grpSpPr>
        <p:cxnSp>
          <p:nvCxnSpPr>
            <p:cNvPr id="40" name="直接箭头连接符 39"/>
            <p:cNvCxnSpPr/>
            <p:nvPr/>
          </p:nvCxnSpPr>
          <p:spPr>
            <a:xfrm>
              <a:off x="864066" y="718502"/>
              <a:ext cx="0" cy="674070"/>
            </a:xfrm>
            <a:prstGeom prst="straightConnector1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619550" y="761382"/>
              <a:ext cx="338554" cy="635751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txBody>
            <a:bodyPr vert="eaVert" wrap="none" rtlCol="0">
              <a:spAutoFit/>
            </a:bodyPr>
            <a:lstStyle/>
            <a:p>
              <a:r>
                <a:rPr lang="en-US" altLang="zh-CN" sz="1000" dirty="0" err="1"/>
                <a:t>fsm_id_en</a:t>
              </a:r>
              <a:endParaRPr lang="zh-CN" altLang="en-US" sz="1000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217163" y="734077"/>
            <a:ext cx="338554" cy="835726"/>
            <a:chOff x="619550" y="718502"/>
            <a:chExt cx="338554" cy="835726"/>
          </a:xfrm>
          <a:noFill/>
        </p:grpSpPr>
        <p:cxnSp>
          <p:nvCxnSpPr>
            <p:cNvPr id="43" name="直接箭头连接符 42"/>
            <p:cNvCxnSpPr/>
            <p:nvPr/>
          </p:nvCxnSpPr>
          <p:spPr>
            <a:xfrm>
              <a:off x="864066" y="718502"/>
              <a:ext cx="0" cy="67407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619550" y="761382"/>
              <a:ext cx="338554" cy="792846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000" dirty="0" err="1"/>
                <a:t>fsm_of_le_en</a:t>
              </a:r>
              <a:endParaRPr lang="zh-CN" altLang="en-US" sz="1000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630371" y="737432"/>
            <a:ext cx="338554" cy="674070"/>
            <a:chOff x="619550" y="718502"/>
            <a:chExt cx="338554" cy="674070"/>
          </a:xfrm>
        </p:grpSpPr>
        <p:cxnSp>
          <p:nvCxnSpPr>
            <p:cNvPr id="46" name="直接箭头连接符 45"/>
            <p:cNvCxnSpPr/>
            <p:nvPr/>
          </p:nvCxnSpPr>
          <p:spPr>
            <a:xfrm>
              <a:off x="864066" y="718502"/>
              <a:ext cx="0" cy="674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619550" y="761382"/>
              <a:ext cx="338554" cy="62773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000" dirty="0" err="1"/>
                <a:t>fsm_ie_en</a:t>
              </a:r>
              <a:endParaRPr lang="zh-CN" altLang="en-US" sz="1000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9868216" y="710113"/>
            <a:ext cx="338554" cy="702676"/>
            <a:chOff x="619550" y="718502"/>
            <a:chExt cx="338554" cy="702676"/>
          </a:xfrm>
        </p:grpSpPr>
        <p:cxnSp>
          <p:nvCxnSpPr>
            <p:cNvPr id="49" name="直接箭头连接符 48"/>
            <p:cNvCxnSpPr/>
            <p:nvPr/>
          </p:nvCxnSpPr>
          <p:spPr>
            <a:xfrm>
              <a:off x="864066" y="718502"/>
              <a:ext cx="0" cy="674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619550" y="761382"/>
              <a:ext cx="338554" cy="65979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000" dirty="0" err="1"/>
                <a:t>fsm_os_en</a:t>
              </a:r>
              <a:endParaRPr lang="zh-CN" altLang="en-US" sz="10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10854" y="686531"/>
            <a:ext cx="307777" cy="1702965"/>
            <a:chOff x="5777160" y="693257"/>
            <a:chExt cx="307777" cy="1702965"/>
          </a:xfrm>
        </p:grpSpPr>
        <p:cxnSp>
          <p:nvCxnSpPr>
            <p:cNvPr id="52" name="直接箭头连接符 51"/>
            <p:cNvCxnSpPr>
              <a:cxnSpLocks/>
            </p:cNvCxnSpPr>
            <p:nvPr/>
          </p:nvCxnSpPr>
          <p:spPr>
            <a:xfrm rot="5400000">
              <a:off x="5669237" y="1075207"/>
              <a:ext cx="684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 rot="5400000">
              <a:off x="5079566" y="1390851"/>
              <a:ext cx="1702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fsm_of_des</a:t>
              </a:r>
              <a:r>
                <a:rPr lang="en-US" altLang="zh-CN" sz="1400" dirty="0"/>
                <a:t>[8]</a:t>
              </a:r>
              <a:endParaRPr lang="zh-CN" altLang="en-US" sz="14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131815" y="709435"/>
            <a:ext cx="307777" cy="1702965"/>
            <a:chOff x="6048762" y="726192"/>
            <a:chExt cx="307777" cy="1702965"/>
          </a:xfrm>
        </p:grpSpPr>
        <p:cxnSp>
          <p:nvCxnSpPr>
            <p:cNvPr id="55" name="直接箭头连接符 54"/>
            <p:cNvCxnSpPr>
              <a:cxnSpLocks/>
            </p:cNvCxnSpPr>
            <p:nvPr/>
          </p:nvCxnSpPr>
          <p:spPr>
            <a:xfrm rot="5400000">
              <a:off x="5950900" y="1075207"/>
              <a:ext cx="684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 rot="5400000">
              <a:off x="5351168" y="1423786"/>
              <a:ext cx="1702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fsm_of_sou</a:t>
              </a:r>
              <a:r>
                <a:rPr lang="en-US" altLang="zh-CN" sz="1400" dirty="0"/>
                <a:t>[8]</a:t>
              </a:r>
              <a:endParaRPr lang="zh-CN" altLang="en-US" sz="1400" dirty="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163691" y="737432"/>
            <a:ext cx="400110" cy="1409861"/>
            <a:chOff x="1165773" y="722226"/>
            <a:chExt cx="400110" cy="1409861"/>
          </a:xfrm>
          <a:noFill/>
        </p:grpSpPr>
        <p:cxnSp>
          <p:nvCxnSpPr>
            <p:cNvPr id="58" name="直接箭头连接符 57"/>
            <p:cNvCxnSpPr/>
            <p:nvPr/>
          </p:nvCxnSpPr>
          <p:spPr>
            <a:xfrm>
              <a:off x="1468564" y="722226"/>
              <a:ext cx="0" cy="674070"/>
            </a:xfrm>
            <a:prstGeom prst="straightConnector1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1165773" y="763043"/>
              <a:ext cx="400110" cy="1369044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err="1"/>
                <a:t>id_fsm_fun_sel</a:t>
              </a:r>
              <a:endParaRPr lang="zh-CN" altLang="en-US" sz="1400" dirty="0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227594" y="2732638"/>
            <a:ext cx="400110" cy="1409861"/>
            <a:chOff x="1165773" y="722226"/>
            <a:chExt cx="400110" cy="1409861"/>
          </a:xfrm>
        </p:grpSpPr>
        <p:cxnSp>
          <p:nvCxnSpPr>
            <p:cNvPr id="64" name="直接箭头连接符 63"/>
            <p:cNvCxnSpPr/>
            <p:nvPr/>
          </p:nvCxnSpPr>
          <p:spPr>
            <a:xfrm>
              <a:off x="1468564" y="722226"/>
              <a:ext cx="0" cy="67407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165773" y="763043"/>
              <a:ext cx="400110" cy="136904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rgbClr val="00B050"/>
                  </a:solidFill>
                </a:rPr>
                <a:t>Pc_modify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577170" y="1942535"/>
            <a:ext cx="2113824" cy="369332"/>
            <a:chOff x="1950220" y="1713833"/>
            <a:chExt cx="2113824" cy="369332"/>
          </a:xfrm>
        </p:grpSpPr>
        <p:cxnSp>
          <p:nvCxnSpPr>
            <p:cNvPr id="67" name="直接箭头连接符 66"/>
            <p:cNvCxnSpPr>
              <a:cxnSpLocks/>
            </p:cNvCxnSpPr>
            <p:nvPr/>
          </p:nvCxnSpPr>
          <p:spPr>
            <a:xfrm>
              <a:off x="1988488" y="2052761"/>
              <a:ext cx="1034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1950220" y="1713833"/>
              <a:ext cx="2113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of_ie_operand_des</a:t>
              </a:r>
              <a:endParaRPr lang="zh-CN" altLang="en-US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586778" y="2171264"/>
            <a:ext cx="2104216" cy="369332"/>
            <a:chOff x="1950220" y="1713833"/>
            <a:chExt cx="2104216" cy="369332"/>
          </a:xfrm>
        </p:grpSpPr>
        <p:cxnSp>
          <p:nvCxnSpPr>
            <p:cNvPr id="70" name="直接箭头连接符 69"/>
            <p:cNvCxnSpPr>
              <a:cxnSpLocks/>
            </p:cNvCxnSpPr>
            <p:nvPr/>
          </p:nvCxnSpPr>
          <p:spPr>
            <a:xfrm>
              <a:off x="1988488" y="2052761"/>
              <a:ext cx="1034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1950220" y="1713833"/>
              <a:ext cx="210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of_ie_operand_sou</a:t>
              </a:r>
              <a:endParaRPr lang="zh-CN" altLang="en-US" dirty="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6705" y="1361867"/>
            <a:ext cx="540000" cy="246221"/>
            <a:chOff x="128021" y="1361867"/>
            <a:chExt cx="540000" cy="246221"/>
          </a:xfrm>
        </p:grpSpPr>
        <p:cxnSp>
          <p:nvCxnSpPr>
            <p:cNvPr id="73" name="直接箭头连接符 72"/>
            <p:cNvCxnSpPr>
              <a:cxnSpLocks/>
            </p:cNvCxnSpPr>
            <p:nvPr/>
          </p:nvCxnSpPr>
          <p:spPr>
            <a:xfrm>
              <a:off x="128021" y="1580612"/>
              <a:ext cx="54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190535" y="1361867"/>
              <a:ext cx="3504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>
                  <a:solidFill>
                    <a:srgbClr val="FF0000"/>
                  </a:solidFill>
                </a:rPr>
                <a:t>clk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6872" y="1570981"/>
            <a:ext cx="543458" cy="246221"/>
            <a:chOff x="124563" y="1665225"/>
            <a:chExt cx="543458" cy="246221"/>
          </a:xfrm>
        </p:grpSpPr>
        <p:cxnSp>
          <p:nvCxnSpPr>
            <p:cNvPr id="75" name="直接箭头连接符 74"/>
            <p:cNvCxnSpPr>
              <a:cxnSpLocks/>
            </p:cNvCxnSpPr>
            <p:nvPr/>
          </p:nvCxnSpPr>
          <p:spPr>
            <a:xfrm>
              <a:off x="128021" y="1863491"/>
              <a:ext cx="54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124563" y="1665225"/>
              <a:ext cx="4523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rgbClr val="FF0000"/>
                  </a:solidFill>
                </a:rPr>
                <a:t>reset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751480" y="1363325"/>
            <a:ext cx="540000" cy="246221"/>
            <a:chOff x="128021" y="1361867"/>
            <a:chExt cx="540000" cy="246221"/>
          </a:xfrm>
        </p:grpSpPr>
        <p:cxnSp>
          <p:nvCxnSpPr>
            <p:cNvPr id="80" name="直接箭头连接符 79"/>
            <p:cNvCxnSpPr>
              <a:cxnSpLocks/>
            </p:cNvCxnSpPr>
            <p:nvPr/>
          </p:nvCxnSpPr>
          <p:spPr>
            <a:xfrm>
              <a:off x="128021" y="1580612"/>
              <a:ext cx="54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/>
            <p:cNvSpPr txBox="1"/>
            <p:nvPr/>
          </p:nvSpPr>
          <p:spPr>
            <a:xfrm>
              <a:off x="190535" y="1361867"/>
              <a:ext cx="3504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>
                  <a:solidFill>
                    <a:srgbClr val="FF0000"/>
                  </a:solidFill>
                </a:rPr>
                <a:t>clk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4741647" y="1572439"/>
            <a:ext cx="543458" cy="246221"/>
            <a:chOff x="124563" y="1665225"/>
            <a:chExt cx="543458" cy="246221"/>
          </a:xfrm>
        </p:grpSpPr>
        <p:cxnSp>
          <p:nvCxnSpPr>
            <p:cNvPr id="83" name="直接箭头连接符 82"/>
            <p:cNvCxnSpPr>
              <a:cxnSpLocks/>
            </p:cNvCxnSpPr>
            <p:nvPr/>
          </p:nvCxnSpPr>
          <p:spPr>
            <a:xfrm>
              <a:off x="128021" y="1863491"/>
              <a:ext cx="54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124563" y="1665225"/>
              <a:ext cx="4523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rgbClr val="FF0000"/>
                  </a:solidFill>
                </a:rPr>
                <a:t>reset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9365029" y="1390030"/>
            <a:ext cx="540000" cy="246221"/>
            <a:chOff x="128021" y="1361867"/>
            <a:chExt cx="540000" cy="246221"/>
          </a:xfrm>
        </p:grpSpPr>
        <p:cxnSp>
          <p:nvCxnSpPr>
            <p:cNvPr id="86" name="直接箭头连接符 85"/>
            <p:cNvCxnSpPr>
              <a:cxnSpLocks/>
            </p:cNvCxnSpPr>
            <p:nvPr/>
          </p:nvCxnSpPr>
          <p:spPr>
            <a:xfrm>
              <a:off x="128021" y="1580612"/>
              <a:ext cx="54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190535" y="1361867"/>
              <a:ext cx="3504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>
                  <a:solidFill>
                    <a:srgbClr val="FF0000"/>
                  </a:solidFill>
                </a:rPr>
                <a:t>clk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9355196" y="1599144"/>
            <a:ext cx="543458" cy="246221"/>
            <a:chOff x="124563" y="1665225"/>
            <a:chExt cx="543458" cy="246221"/>
          </a:xfrm>
        </p:grpSpPr>
        <p:cxnSp>
          <p:nvCxnSpPr>
            <p:cNvPr id="89" name="直接箭头连接符 88"/>
            <p:cNvCxnSpPr>
              <a:cxnSpLocks/>
            </p:cNvCxnSpPr>
            <p:nvPr/>
          </p:nvCxnSpPr>
          <p:spPr>
            <a:xfrm>
              <a:off x="128021" y="1863491"/>
              <a:ext cx="54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/>
            <p:cNvSpPr txBox="1"/>
            <p:nvPr/>
          </p:nvSpPr>
          <p:spPr>
            <a:xfrm>
              <a:off x="124563" y="1665225"/>
              <a:ext cx="4523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rgbClr val="FF0000"/>
                  </a:solidFill>
                </a:rPr>
                <a:t>reset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2451623" y="1365161"/>
            <a:ext cx="543458" cy="246221"/>
            <a:chOff x="124563" y="1665225"/>
            <a:chExt cx="543458" cy="246221"/>
          </a:xfrm>
        </p:grpSpPr>
        <p:cxnSp>
          <p:nvCxnSpPr>
            <p:cNvPr id="92" name="直接箭头连接符 91"/>
            <p:cNvCxnSpPr>
              <a:cxnSpLocks/>
            </p:cNvCxnSpPr>
            <p:nvPr/>
          </p:nvCxnSpPr>
          <p:spPr>
            <a:xfrm>
              <a:off x="128021" y="1863491"/>
              <a:ext cx="54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92"/>
            <p:cNvSpPr txBox="1"/>
            <p:nvPr/>
          </p:nvSpPr>
          <p:spPr>
            <a:xfrm>
              <a:off x="124563" y="1665225"/>
              <a:ext cx="4523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rgbClr val="FF0000"/>
                  </a:solidFill>
                </a:rPr>
                <a:t>reset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7057398" y="1392572"/>
            <a:ext cx="543458" cy="246221"/>
            <a:chOff x="124563" y="1665225"/>
            <a:chExt cx="543458" cy="246221"/>
          </a:xfrm>
        </p:grpSpPr>
        <p:cxnSp>
          <p:nvCxnSpPr>
            <p:cNvPr id="95" name="直接箭头连接符 94"/>
            <p:cNvCxnSpPr>
              <a:cxnSpLocks/>
            </p:cNvCxnSpPr>
            <p:nvPr/>
          </p:nvCxnSpPr>
          <p:spPr>
            <a:xfrm>
              <a:off x="128021" y="1863491"/>
              <a:ext cx="54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/>
            <p:cNvSpPr txBox="1"/>
            <p:nvPr/>
          </p:nvSpPr>
          <p:spPr>
            <a:xfrm>
              <a:off x="124563" y="1665225"/>
              <a:ext cx="4523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rgbClr val="FF0000"/>
                  </a:solidFill>
                </a:rPr>
                <a:t>reset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7197754" y="2703841"/>
            <a:ext cx="2899959" cy="365832"/>
            <a:chOff x="6409189" y="2703841"/>
            <a:chExt cx="3797581" cy="365832"/>
          </a:xfrm>
        </p:grpSpPr>
        <p:cxnSp>
          <p:nvCxnSpPr>
            <p:cNvPr id="98" name="直接连接符 97"/>
            <p:cNvCxnSpPr>
              <a:cxnSpLocks/>
            </p:cNvCxnSpPr>
            <p:nvPr/>
          </p:nvCxnSpPr>
          <p:spPr>
            <a:xfrm>
              <a:off x="10206770" y="2731159"/>
              <a:ext cx="0" cy="338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H="1">
              <a:off x="6409189" y="3069673"/>
              <a:ext cx="37975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 flipV="1">
              <a:off x="6417578" y="2703841"/>
              <a:ext cx="0" cy="365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057398" y="2710760"/>
            <a:ext cx="3301868" cy="631165"/>
            <a:chOff x="6409189" y="2703841"/>
            <a:chExt cx="3797581" cy="365832"/>
          </a:xfrm>
        </p:grpSpPr>
        <p:cxnSp>
          <p:nvCxnSpPr>
            <p:cNvPr id="111" name="直接连接符 110"/>
            <p:cNvCxnSpPr>
              <a:cxnSpLocks/>
            </p:cNvCxnSpPr>
            <p:nvPr/>
          </p:nvCxnSpPr>
          <p:spPr>
            <a:xfrm>
              <a:off x="10206770" y="2725897"/>
              <a:ext cx="0" cy="343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H="1">
              <a:off x="6409189" y="3069673"/>
              <a:ext cx="37975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/>
          </p:nvCxnSpPr>
          <p:spPr>
            <a:xfrm flipV="1">
              <a:off x="6417578" y="2703841"/>
              <a:ext cx="0" cy="365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文本框 113"/>
          <p:cNvSpPr txBox="1"/>
          <p:nvPr/>
        </p:nvSpPr>
        <p:spPr>
          <a:xfrm>
            <a:off x="7529793" y="2745978"/>
            <a:ext cx="211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os_of_reg_wr</a:t>
            </a:r>
            <a:endParaRPr lang="zh-CN" altLang="en-US" dirty="0"/>
          </a:p>
        </p:txBody>
      </p:sp>
      <p:sp>
        <p:nvSpPr>
          <p:cNvPr id="116" name="文本框 115"/>
          <p:cNvSpPr txBox="1"/>
          <p:nvPr/>
        </p:nvSpPr>
        <p:spPr>
          <a:xfrm>
            <a:off x="7529793" y="3042228"/>
            <a:ext cx="211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os_of_data</a:t>
            </a:r>
            <a:endParaRPr lang="zh-CN" altLang="en-US" dirty="0"/>
          </a:p>
        </p:txBody>
      </p:sp>
      <p:grpSp>
        <p:nvGrpSpPr>
          <p:cNvPr id="117" name="组合 116"/>
          <p:cNvGrpSpPr/>
          <p:nvPr/>
        </p:nvGrpSpPr>
        <p:grpSpPr>
          <a:xfrm>
            <a:off x="10053194" y="710112"/>
            <a:ext cx="400110" cy="1252507"/>
            <a:chOff x="557994" y="718502"/>
            <a:chExt cx="400110" cy="1252507"/>
          </a:xfrm>
        </p:grpSpPr>
        <p:cxnSp>
          <p:nvCxnSpPr>
            <p:cNvPr id="118" name="直接箭头连接符 117"/>
            <p:cNvCxnSpPr/>
            <p:nvPr/>
          </p:nvCxnSpPr>
          <p:spPr>
            <a:xfrm>
              <a:off x="864066" y="718502"/>
              <a:ext cx="0" cy="674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118"/>
            <p:cNvSpPr txBox="1"/>
            <p:nvPr/>
          </p:nvSpPr>
          <p:spPr>
            <a:xfrm>
              <a:off x="557994" y="761382"/>
              <a:ext cx="400110" cy="120962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/>
                <a:t>fsm_os_reg_wr</a:t>
              </a:r>
              <a:endParaRPr lang="zh-CN" altLang="en-US" sz="1400" dirty="0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733081" y="4566403"/>
            <a:ext cx="400110" cy="1038105"/>
            <a:chOff x="733081" y="4566403"/>
            <a:chExt cx="400110" cy="1038105"/>
          </a:xfrm>
        </p:grpSpPr>
        <p:cxnSp>
          <p:nvCxnSpPr>
            <p:cNvPr id="130" name="直接箭头连接符 129"/>
            <p:cNvCxnSpPr>
              <a:cxnSpLocks/>
            </p:cNvCxnSpPr>
            <p:nvPr/>
          </p:nvCxnSpPr>
          <p:spPr>
            <a:xfrm>
              <a:off x="1065826" y="4573747"/>
              <a:ext cx="0" cy="55840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/>
            <p:cNvSpPr txBox="1"/>
            <p:nvPr/>
          </p:nvSpPr>
          <p:spPr>
            <a:xfrm>
              <a:off x="733081" y="4566403"/>
              <a:ext cx="400110" cy="103810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/>
                <a:t>address_bus</a:t>
              </a:r>
              <a:endParaRPr lang="zh-CN" altLang="en-US" sz="1400" dirty="0"/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2881993" y="4573747"/>
            <a:ext cx="400110" cy="1259319"/>
            <a:chOff x="1171843" y="4573747"/>
            <a:chExt cx="400110" cy="1259319"/>
          </a:xfrm>
        </p:grpSpPr>
        <p:cxnSp>
          <p:nvCxnSpPr>
            <p:cNvPr id="133" name="直接箭头连接符 132"/>
            <p:cNvCxnSpPr>
              <a:cxnSpLocks/>
            </p:cNvCxnSpPr>
            <p:nvPr/>
          </p:nvCxnSpPr>
          <p:spPr>
            <a:xfrm>
              <a:off x="1468564" y="4573747"/>
              <a:ext cx="0" cy="5584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/>
            <p:cNvSpPr txBox="1"/>
            <p:nvPr/>
          </p:nvSpPr>
          <p:spPr>
            <a:xfrm>
              <a:off x="1171843" y="4573747"/>
              <a:ext cx="400110" cy="125931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/>
                <a:t>data_bus_dram</a:t>
              </a:r>
              <a:endParaRPr lang="zh-CN" altLang="en-US" sz="1400" dirty="0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2465388" y="4567467"/>
            <a:ext cx="400110" cy="1038105"/>
            <a:chOff x="733081" y="4566403"/>
            <a:chExt cx="400110" cy="1038105"/>
          </a:xfrm>
        </p:grpSpPr>
        <p:cxnSp>
          <p:nvCxnSpPr>
            <p:cNvPr id="138" name="直接箭头连接符 137"/>
            <p:cNvCxnSpPr>
              <a:cxnSpLocks/>
            </p:cNvCxnSpPr>
            <p:nvPr/>
          </p:nvCxnSpPr>
          <p:spPr>
            <a:xfrm>
              <a:off x="1065826" y="4573747"/>
              <a:ext cx="0" cy="55840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/>
            <p:cNvSpPr txBox="1"/>
            <p:nvPr/>
          </p:nvSpPr>
          <p:spPr>
            <a:xfrm>
              <a:off x="733081" y="4566403"/>
              <a:ext cx="400110" cy="103810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/>
                <a:t>address_bus</a:t>
              </a:r>
              <a:endParaRPr lang="zh-CN" altLang="en-US" sz="1400" dirty="0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1178988" y="4576784"/>
            <a:ext cx="400110" cy="1259319"/>
            <a:chOff x="1171843" y="4573747"/>
            <a:chExt cx="400110" cy="1259319"/>
          </a:xfrm>
        </p:grpSpPr>
        <p:cxnSp>
          <p:nvCxnSpPr>
            <p:cNvPr id="141" name="直接箭头连接符 140"/>
            <p:cNvCxnSpPr>
              <a:cxnSpLocks/>
            </p:cNvCxnSpPr>
            <p:nvPr/>
          </p:nvCxnSpPr>
          <p:spPr>
            <a:xfrm>
              <a:off x="1468564" y="4573747"/>
              <a:ext cx="0" cy="55840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/>
            <p:cNvSpPr txBox="1"/>
            <p:nvPr/>
          </p:nvSpPr>
          <p:spPr>
            <a:xfrm>
              <a:off x="1171843" y="4573747"/>
              <a:ext cx="400110" cy="125931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/>
                <a:t>data_bus_pram</a:t>
              </a:r>
              <a:endParaRPr lang="zh-CN" altLang="en-US" sz="1400" dirty="0"/>
            </a:p>
          </p:txBody>
        </p:sp>
      </p:grpSp>
      <p:grpSp>
        <p:nvGrpSpPr>
          <p:cNvPr id="149" name="组合 148"/>
          <p:cNvGrpSpPr/>
          <p:nvPr/>
        </p:nvGrpSpPr>
        <p:grpSpPr>
          <a:xfrm rot="16200000">
            <a:off x="11622399" y="3589916"/>
            <a:ext cx="400110" cy="1038105"/>
            <a:chOff x="985080" y="4527847"/>
            <a:chExt cx="400110" cy="1038105"/>
          </a:xfrm>
        </p:grpSpPr>
        <p:cxnSp>
          <p:nvCxnSpPr>
            <p:cNvPr id="150" name="直接箭头连接符 149"/>
            <p:cNvCxnSpPr>
              <a:cxnSpLocks/>
            </p:cNvCxnSpPr>
            <p:nvPr/>
          </p:nvCxnSpPr>
          <p:spPr>
            <a:xfrm>
              <a:off x="1065826" y="4573747"/>
              <a:ext cx="0" cy="55840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/>
            <p:cNvSpPr txBox="1"/>
            <p:nvPr/>
          </p:nvSpPr>
          <p:spPr>
            <a:xfrm>
              <a:off x="985080" y="4527847"/>
              <a:ext cx="400110" cy="103810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>
                  <a:solidFill>
                    <a:srgbClr val="FF0000"/>
                  </a:solidFill>
                </a:rPr>
                <a:t>address_bus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3" name="组合 152"/>
          <p:cNvGrpSpPr/>
          <p:nvPr/>
        </p:nvGrpSpPr>
        <p:grpSpPr>
          <a:xfrm rot="16200000">
            <a:off x="11409908" y="4011279"/>
            <a:ext cx="400110" cy="595490"/>
            <a:chOff x="1384622" y="4536663"/>
            <a:chExt cx="400110" cy="595490"/>
          </a:xfrm>
        </p:grpSpPr>
        <p:cxnSp>
          <p:nvCxnSpPr>
            <p:cNvPr id="154" name="直接箭头连接符 153"/>
            <p:cNvCxnSpPr>
              <a:cxnSpLocks/>
            </p:cNvCxnSpPr>
            <p:nvPr/>
          </p:nvCxnSpPr>
          <p:spPr>
            <a:xfrm>
              <a:off x="1468564" y="4573747"/>
              <a:ext cx="0" cy="5584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文本框 154"/>
            <p:cNvSpPr txBox="1"/>
            <p:nvPr/>
          </p:nvSpPr>
          <p:spPr>
            <a:xfrm>
              <a:off x="1384622" y="4536663"/>
              <a:ext cx="400110" cy="43217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B050"/>
                  </a:solidFill>
                </a:rPr>
                <a:t>data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56" name="矩形 155"/>
          <p:cNvSpPr/>
          <p:nvPr/>
        </p:nvSpPr>
        <p:spPr>
          <a:xfrm>
            <a:off x="619550" y="92278"/>
            <a:ext cx="10672032" cy="6610525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2" name="组合 161"/>
          <p:cNvGrpSpPr/>
          <p:nvPr/>
        </p:nvGrpSpPr>
        <p:grpSpPr>
          <a:xfrm rot="16200000">
            <a:off x="669164" y="6299318"/>
            <a:ext cx="385549" cy="246221"/>
            <a:chOff x="102472" y="1361867"/>
            <a:chExt cx="385549" cy="246221"/>
          </a:xfrm>
        </p:grpSpPr>
        <p:cxnSp>
          <p:nvCxnSpPr>
            <p:cNvPr id="163" name="直接箭头连接符 162"/>
            <p:cNvCxnSpPr>
              <a:cxnSpLocks/>
            </p:cNvCxnSpPr>
            <p:nvPr/>
          </p:nvCxnSpPr>
          <p:spPr>
            <a:xfrm>
              <a:off x="128021" y="1580612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本框 163"/>
            <p:cNvSpPr txBox="1"/>
            <p:nvPr/>
          </p:nvSpPr>
          <p:spPr>
            <a:xfrm>
              <a:off x="102472" y="1361867"/>
              <a:ext cx="3504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>
                  <a:solidFill>
                    <a:srgbClr val="FF0000"/>
                  </a:solidFill>
                </a:rPr>
                <a:t>clk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 rot="16200000">
            <a:off x="2390059" y="6334372"/>
            <a:ext cx="385549" cy="246221"/>
            <a:chOff x="102472" y="1361867"/>
            <a:chExt cx="385549" cy="246221"/>
          </a:xfrm>
        </p:grpSpPr>
        <p:cxnSp>
          <p:nvCxnSpPr>
            <p:cNvPr id="166" name="直接箭头连接符 165"/>
            <p:cNvCxnSpPr>
              <a:cxnSpLocks/>
            </p:cNvCxnSpPr>
            <p:nvPr/>
          </p:nvCxnSpPr>
          <p:spPr>
            <a:xfrm>
              <a:off x="128021" y="1580612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/>
            <p:cNvSpPr txBox="1"/>
            <p:nvPr/>
          </p:nvSpPr>
          <p:spPr>
            <a:xfrm>
              <a:off x="102472" y="1361867"/>
              <a:ext cx="3504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>
                  <a:solidFill>
                    <a:srgbClr val="FF0000"/>
                  </a:solidFill>
                </a:rPr>
                <a:t>clk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8690994" y="4557916"/>
            <a:ext cx="400110" cy="1038105"/>
            <a:chOff x="733081" y="4566403"/>
            <a:chExt cx="400110" cy="1038105"/>
          </a:xfrm>
        </p:grpSpPr>
        <p:cxnSp>
          <p:nvCxnSpPr>
            <p:cNvPr id="169" name="直接箭头连接符 168"/>
            <p:cNvCxnSpPr>
              <a:cxnSpLocks/>
            </p:cNvCxnSpPr>
            <p:nvPr/>
          </p:nvCxnSpPr>
          <p:spPr>
            <a:xfrm>
              <a:off x="1065826" y="4573747"/>
              <a:ext cx="0" cy="55840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文本框 169"/>
            <p:cNvSpPr txBox="1"/>
            <p:nvPr/>
          </p:nvSpPr>
          <p:spPr>
            <a:xfrm>
              <a:off x="733081" y="4566403"/>
              <a:ext cx="400110" cy="103810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/>
                <a:t>address_bus</a:t>
              </a:r>
              <a:endParaRPr lang="zh-CN" altLang="en-US" sz="1400" dirty="0"/>
            </a:p>
          </p:txBody>
        </p:sp>
      </p:grpSp>
      <p:grpSp>
        <p:nvGrpSpPr>
          <p:cNvPr id="186" name="组合 185"/>
          <p:cNvGrpSpPr/>
          <p:nvPr/>
        </p:nvGrpSpPr>
        <p:grpSpPr>
          <a:xfrm rot="16200000">
            <a:off x="11418462" y="5132598"/>
            <a:ext cx="400110" cy="558406"/>
            <a:chOff x="985082" y="4573747"/>
            <a:chExt cx="400110" cy="558406"/>
          </a:xfrm>
        </p:grpSpPr>
        <p:cxnSp>
          <p:nvCxnSpPr>
            <p:cNvPr id="187" name="直接箭头连接符 186"/>
            <p:cNvCxnSpPr>
              <a:cxnSpLocks/>
            </p:cNvCxnSpPr>
            <p:nvPr/>
          </p:nvCxnSpPr>
          <p:spPr>
            <a:xfrm>
              <a:off x="1065826" y="4573747"/>
              <a:ext cx="0" cy="55840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文本框 187"/>
            <p:cNvSpPr txBox="1"/>
            <p:nvPr/>
          </p:nvSpPr>
          <p:spPr>
            <a:xfrm>
              <a:off x="985082" y="4712129"/>
              <a:ext cx="400110" cy="33759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m1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9" name="组合 188"/>
          <p:cNvGrpSpPr/>
          <p:nvPr/>
        </p:nvGrpSpPr>
        <p:grpSpPr>
          <a:xfrm rot="16200000">
            <a:off x="11418462" y="5809111"/>
            <a:ext cx="400110" cy="558406"/>
            <a:chOff x="985081" y="4573747"/>
            <a:chExt cx="400110" cy="558406"/>
          </a:xfrm>
        </p:grpSpPr>
        <p:cxnSp>
          <p:nvCxnSpPr>
            <p:cNvPr id="190" name="直接箭头连接符 189"/>
            <p:cNvCxnSpPr>
              <a:cxnSpLocks/>
            </p:cNvCxnSpPr>
            <p:nvPr/>
          </p:nvCxnSpPr>
          <p:spPr>
            <a:xfrm>
              <a:off x="1065826" y="4573747"/>
              <a:ext cx="0" cy="55840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文本框 190"/>
            <p:cNvSpPr txBox="1"/>
            <p:nvPr/>
          </p:nvSpPr>
          <p:spPr>
            <a:xfrm>
              <a:off x="985081" y="4631178"/>
              <a:ext cx="400110" cy="49949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>
                  <a:solidFill>
                    <a:srgbClr val="FF0000"/>
                  </a:solidFill>
                </a:rPr>
                <a:t>mreq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2" name="组合 191"/>
          <p:cNvGrpSpPr/>
          <p:nvPr/>
        </p:nvGrpSpPr>
        <p:grpSpPr>
          <a:xfrm rot="16200000">
            <a:off x="11428449" y="5580708"/>
            <a:ext cx="400110" cy="558406"/>
            <a:chOff x="985082" y="4573747"/>
            <a:chExt cx="400110" cy="558406"/>
          </a:xfrm>
        </p:grpSpPr>
        <p:cxnSp>
          <p:nvCxnSpPr>
            <p:cNvPr id="193" name="直接箭头连接符 192"/>
            <p:cNvCxnSpPr>
              <a:cxnSpLocks/>
            </p:cNvCxnSpPr>
            <p:nvPr/>
          </p:nvCxnSpPr>
          <p:spPr>
            <a:xfrm>
              <a:off x="1065826" y="4573747"/>
              <a:ext cx="0" cy="55840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文本框 193"/>
            <p:cNvSpPr txBox="1"/>
            <p:nvPr/>
          </p:nvSpPr>
          <p:spPr>
            <a:xfrm>
              <a:off x="985082" y="4753006"/>
              <a:ext cx="400110" cy="25583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>
                  <a:solidFill>
                    <a:srgbClr val="FF0000"/>
                  </a:solidFill>
                </a:rPr>
                <a:t>rd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5" name="组合 194"/>
          <p:cNvGrpSpPr/>
          <p:nvPr/>
        </p:nvGrpSpPr>
        <p:grpSpPr>
          <a:xfrm rot="16200000">
            <a:off x="11428199" y="5356653"/>
            <a:ext cx="400110" cy="558406"/>
            <a:chOff x="985082" y="4573747"/>
            <a:chExt cx="400110" cy="558406"/>
          </a:xfrm>
        </p:grpSpPr>
        <p:cxnSp>
          <p:nvCxnSpPr>
            <p:cNvPr id="196" name="直接箭头连接符 195"/>
            <p:cNvCxnSpPr>
              <a:cxnSpLocks/>
            </p:cNvCxnSpPr>
            <p:nvPr/>
          </p:nvCxnSpPr>
          <p:spPr>
            <a:xfrm>
              <a:off x="1065826" y="4573747"/>
              <a:ext cx="0" cy="55840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文本框 196"/>
            <p:cNvSpPr txBox="1"/>
            <p:nvPr/>
          </p:nvSpPr>
          <p:spPr>
            <a:xfrm>
              <a:off x="985082" y="4741785"/>
              <a:ext cx="400110" cy="27828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>
                  <a:solidFill>
                    <a:srgbClr val="FF0000"/>
                  </a:solidFill>
                </a:rPr>
                <a:t>wr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99" name="直接箭头连接符 198"/>
          <p:cNvCxnSpPr/>
          <p:nvPr/>
        </p:nvCxnSpPr>
        <p:spPr>
          <a:xfrm>
            <a:off x="1794825" y="5347332"/>
            <a:ext cx="649471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本框 199"/>
          <p:cNvSpPr txBox="1"/>
          <p:nvPr/>
        </p:nvSpPr>
        <p:spPr>
          <a:xfrm>
            <a:off x="4929636" y="5005917"/>
            <a:ext cx="211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pram_ce</a:t>
            </a:r>
            <a:endParaRPr lang="zh-CN" altLang="en-US" dirty="0"/>
          </a:p>
        </p:txBody>
      </p:sp>
      <p:cxnSp>
        <p:nvCxnSpPr>
          <p:cNvPr id="202" name="直接箭头连接符 201"/>
          <p:cNvCxnSpPr/>
          <p:nvPr/>
        </p:nvCxnSpPr>
        <p:spPr>
          <a:xfrm flipH="1">
            <a:off x="3555412" y="5611857"/>
            <a:ext cx="4700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H="1">
            <a:off x="3555412" y="5881562"/>
            <a:ext cx="4700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本框 203"/>
          <p:cNvSpPr txBox="1"/>
          <p:nvPr/>
        </p:nvSpPr>
        <p:spPr>
          <a:xfrm>
            <a:off x="4929636" y="5275621"/>
            <a:ext cx="211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dram_ce</a:t>
            </a:r>
            <a:endParaRPr lang="zh-CN" altLang="en-US" dirty="0"/>
          </a:p>
        </p:txBody>
      </p:sp>
      <p:sp>
        <p:nvSpPr>
          <p:cNvPr id="205" name="文本框 204"/>
          <p:cNvSpPr txBox="1"/>
          <p:nvPr/>
        </p:nvSpPr>
        <p:spPr>
          <a:xfrm>
            <a:off x="4917210" y="5570500"/>
            <a:ext cx="211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dram_wr</a:t>
            </a:r>
            <a:endParaRPr lang="zh-CN" altLang="en-US" dirty="0"/>
          </a:p>
        </p:txBody>
      </p:sp>
      <p:grpSp>
        <p:nvGrpSpPr>
          <p:cNvPr id="180" name="组合 179"/>
          <p:cNvGrpSpPr/>
          <p:nvPr/>
        </p:nvGrpSpPr>
        <p:grpSpPr>
          <a:xfrm>
            <a:off x="1511198" y="2721403"/>
            <a:ext cx="400110" cy="1495512"/>
            <a:chOff x="557994" y="718502"/>
            <a:chExt cx="400110" cy="1223956"/>
          </a:xfrm>
          <a:noFill/>
        </p:grpSpPr>
        <p:cxnSp>
          <p:nvCxnSpPr>
            <p:cNvPr id="181" name="直接箭头连接符 180"/>
            <p:cNvCxnSpPr/>
            <p:nvPr/>
          </p:nvCxnSpPr>
          <p:spPr>
            <a:xfrm>
              <a:off x="864066" y="718502"/>
              <a:ext cx="0" cy="67407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文本框 181"/>
            <p:cNvSpPr txBox="1"/>
            <p:nvPr/>
          </p:nvSpPr>
          <p:spPr>
            <a:xfrm>
              <a:off x="557994" y="761382"/>
              <a:ext cx="400110" cy="1181076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err="1"/>
                <a:t>if_mem_rd</a:t>
              </a:r>
              <a:endParaRPr lang="zh-CN" altLang="en-US" sz="14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253213" y="5770245"/>
            <a:ext cx="1002557" cy="400110"/>
            <a:chOff x="7253213" y="5770245"/>
            <a:chExt cx="1002557" cy="400110"/>
          </a:xfrm>
          <a:noFill/>
        </p:grpSpPr>
        <p:cxnSp>
          <p:nvCxnSpPr>
            <p:cNvPr id="184" name="直接箭头连接符 183"/>
            <p:cNvCxnSpPr/>
            <p:nvPr/>
          </p:nvCxnSpPr>
          <p:spPr>
            <a:xfrm>
              <a:off x="7535770" y="6088975"/>
              <a:ext cx="720000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文本框 184"/>
            <p:cNvSpPr txBox="1"/>
            <p:nvPr/>
          </p:nvSpPr>
          <p:spPr>
            <a:xfrm rot="16200000">
              <a:off x="7510303" y="5513155"/>
              <a:ext cx="400110" cy="914289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err="1"/>
                <a:t>if_mem_rd</a:t>
              </a:r>
              <a:endParaRPr lang="zh-CN" altLang="en-US" sz="1400" dirty="0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5643308" y="717608"/>
            <a:ext cx="400110" cy="2074398"/>
            <a:chOff x="576718" y="718502"/>
            <a:chExt cx="400110" cy="2074398"/>
          </a:xfrm>
          <a:noFill/>
        </p:grpSpPr>
        <p:cxnSp>
          <p:nvCxnSpPr>
            <p:cNvPr id="198" name="直接箭头连接符 197"/>
            <p:cNvCxnSpPr/>
            <p:nvPr/>
          </p:nvCxnSpPr>
          <p:spPr>
            <a:xfrm>
              <a:off x="864066" y="718502"/>
              <a:ext cx="0" cy="67407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文本框 200"/>
            <p:cNvSpPr txBox="1"/>
            <p:nvPr/>
          </p:nvSpPr>
          <p:spPr>
            <a:xfrm>
              <a:off x="576718" y="760933"/>
              <a:ext cx="400110" cy="2031967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/>
                <a:t>fsm_of_operation_type</a:t>
              </a:r>
              <a:r>
                <a:rPr lang="en-US" altLang="zh-CN" sz="1400" dirty="0"/>
                <a:t>[5]</a:t>
              </a:r>
              <a:endParaRPr lang="zh-CN" altLang="en-US" sz="1400" dirty="0"/>
            </a:p>
          </p:txBody>
        </p:sp>
      </p:grpSp>
      <p:grpSp>
        <p:nvGrpSpPr>
          <p:cNvPr id="209" name="组合 208"/>
          <p:cNvGrpSpPr/>
          <p:nvPr/>
        </p:nvGrpSpPr>
        <p:grpSpPr>
          <a:xfrm>
            <a:off x="7852322" y="736639"/>
            <a:ext cx="400110" cy="1332208"/>
            <a:chOff x="576718" y="718502"/>
            <a:chExt cx="400110" cy="1332208"/>
          </a:xfrm>
        </p:grpSpPr>
        <p:cxnSp>
          <p:nvCxnSpPr>
            <p:cNvPr id="210" name="直接箭头连接符 209"/>
            <p:cNvCxnSpPr/>
            <p:nvPr/>
          </p:nvCxnSpPr>
          <p:spPr>
            <a:xfrm>
              <a:off x="864066" y="718502"/>
              <a:ext cx="0" cy="674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文本框 215"/>
            <p:cNvSpPr txBox="1"/>
            <p:nvPr/>
          </p:nvSpPr>
          <p:spPr>
            <a:xfrm>
              <a:off x="576718" y="760933"/>
              <a:ext cx="400110" cy="128977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/>
                <a:t>fsm_ie_oper_sel</a:t>
              </a:r>
              <a:endParaRPr lang="zh-CN" altLang="en-US" sz="1400" dirty="0"/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8841315" y="1774007"/>
            <a:ext cx="1702965" cy="369332"/>
            <a:chOff x="1950220" y="1713833"/>
            <a:chExt cx="1702965" cy="369332"/>
          </a:xfrm>
        </p:grpSpPr>
        <p:cxnSp>
          <p:nvCxnSpPr>
            <p:cNvPr id="224" name="直接箭头连接符 223"/>
            <p:cNvCxnSpPr>
              <a:cxnSpLocks/>
            </p:cNvCxnSpPr>
            <p:nvPr/>
          </p:nvCxnSpPr>
          <p:spPr>
            <a:xfrm>
              <a:off x="1988488" y="2052761"/>
              <a:ext cx="1034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文本框 224"/>
            <p:cNvSpPr txBox="1"/>
            <p:nvPr/>
          </p:nvSpPr>
          <p:spPr>
            <a:xfrm>
              <a:off x="1950220" y="1713833"/>
              <a:ext cx="1702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ie_os_result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663792" y="716262"/>
            <a:ext cx="307777" cy="1872112"/>
            <a:chOff x="1663792" y="716262"/>
            <a:chExt cx="307777" cy="1872112"/>
          </a:xfrm>
        </p:grpSpPr>
        <p:cxnSp>
          <p:nvCxnSpPr>
            <p:cNvPr id="227" name="直接箭头连接符 226"/>
            <p:cNvCxnSpPr>
              <a:cxnSpLocks/>
            </p:cNvCxnSpPr>
            <p:nvPr/>
          </p:nvCxnSpPr>
          <p:spPr>
            <a:xfrm rot="16200000">
              <a:off x="1559793" y="1058262"/>
              <a:ext cx="684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文本框 227"/>
            <p:cNvSpPr txBox="1"/>
            <p:nvPr/>
          </p:nvSpPr>
          <p:spPr>
            <a:xfrm rot="5400000">
              <a:off x="893156" y="1509961"/>
              <a:ext cx="1849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if_id_num_bytes</a:t>
              </a:r>
              <a:r>
                <a:rPr lang="en-US" altLang="zh-CN" sz="1400" dirty="0"/>
                <a:t>[3]</a:t>
              </a:r>
              <a:endParaRPr lang="zh-CN" altLang="en-US" sz="1400" dirty="0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5442010" y="734077"/>
            <a:ext cx="338554" cy="1002438"/>
            <a:chOff x="619550" y="718502"/>
            <a:chExt cx="338554" cy="1002438"/>
          </a:xfrm>
          <a:noFill/>
        </p:grpSpPr>
        <p:cxnSp>
          <p:nvCxnSpPr>
            <p:cNvPr id="230" name="直接箭头连接符 229"/>
            <p:cNvCxnSpPr/>
            <p:nvPr/>
          </p:nvCxnSpPr>
          <p:spPr>
            <a:xfrm>
              <a:off x="864066" y="718502"/>
              <a:ext cx="0" cy="67407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/>
            <p:cNvSpPr txBox="1"/>
            <p:nvPr/>
          </p:nvSpPr>
          <p:spPr>
            <a:xfrm>
              <a:off x="619550" y="761382"/>
              <a:ext cx="338554" cy="959558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000" dirty="0" err="1"/>
                <a:t>fsm_of_mem_rd</a:t>
              </a:r>
              <a:endParaRPr lang="zh-CN" altLang="en-US" sz="1000" dirty="0"/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5949740" y="2721403"/>
            <a:ext cx="400110" cy="1495512"/>
            <a:chOff x="557994" y="718502"/>
            <a:chExt cx="400110" cy="1223956"/>
          </a:xfrm>
          <a:noFill/>
        </p:grpSpPr>
        <p:cxnSp>
          <p:nvCxnSpPr>
            <p:cNvPr id="233" name="直接箭头连接符 232"/>
            <p:cNvCxnSpPr/>
            <p:nvPr/>
          </p:nvCxnSpPr>
          <p:spPr>
            <a:xfrm>
              <a:off x="864066" y="718502"/>
              <a:ext cx="0" cy="67407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文本框 233"/>
            <p:cNvSpPr txBox="1"/>
            <p:nvPr/>
          </p:nvSpPr>
          <p:spPr>
            <a:xfrm>
              <a:off x="557994" y="761382"/>
              <a:ext cx="400110" cy="1181076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err="1"/>
                <a:t>of_mem_rd</a:t>
              </a:r>
              <a:endParaRPr lang="zh-CN" altLang="en-US" sz="1400" dirty="0"/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7197754" y="5973453"/>
            <a:ext cx="1073740" cy="400110"/>
            <a:chOff x="7182030" y="5762888"/>
            <a:chExt cx="1073740" cy="400110"/>
          </a:xfrm>
          <a:noFill/>
        </p:grpSpPr>
        <p:cxnSp>
          <p:nvCxnSpPr>
            <p:cNvPr id="237" name="直接箭头连接符 236"/>
            <p:cNvCxnSpPr/>
            <p:nvPr/>
          </p:nvCxnSpPr>
          <p:spPr>
            <a:xfrm>
              <a:off x="7535770" y="6088975"/>
              <a:ext cx="720000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文本框 237"/>
            <p:cNvSpPr txBox="1"/>
            <p:nvPr/>
          </p:nvSpPr>
          <p:spPr>
            <a:xfrm rot="16200000">
              <a:off x="7471207" y="5473711"/>
              <a:ext cx="400110" cy="978464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err="1"/>
                <a:t>of_mem_rd</a:t>
              </a:r>
              <a:endParaRPr lang="zh-CN" altLang="en-US" sz="1400" dirty="0"/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5493675" y="2724287"/>
            <a:ext cx="400110" cy="1311269"/>
            <a:chOff x="845775" y="2731159"/>
            <a:chExt cx="400110" cy="1311269"/>
          </a:xfrm>
          <a:noFill/>
        </p:grpSpPr>
        <p:cxnSp>
          <p:nvCxnSpPr>
            <p:cNvPr id="240" name="直接箭头连接符 239"/>
            <p:cNvCxnSpPr>
              <a:cxnSpLocks/>
            </p:cNvCxnSpPr>
            <p:nvPr/>
          </p:nvCxnSpPr>
          <p:spPr>
            <a:xfrm>
              <a:off x="1160959" y="2731159"/>
              <a:ext cx="2127" cy="1311269"/>
            </a:xfrm>
            <a:prstGeom prst="straightConnector1">
              <a:avLst/>
            </a:prstGeom>
            <a:grpFill/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/>
            <p:cNvSpPr txBox="1"/>
            <p:nvPr/>
          </p:nvSpPr>
          <p:spPr>
            <a:xfrm>
              <a:off x="845775" y="2758478"/>
              <a:ext cx="400110" cy="1010854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/>
                <a:t>data_bus_of</a:t>
              </a:r>
              <a:endParaRPr lang="zh-CN" altLang="en-US" sz="1400" dirty="0"/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5173772" y="2724287"/>
            <a:ext cx="400110" cy="1311269"/>
            <a:chOff x="525872" y="2731159"/>
            <a:chExt cx="400110" cy="1311269"/>
          </a:xfrm>
          <a:noFill/>
        </p:grpSpPr>
        <p:cxnSp>
          <p:nvCxnSpPr>
            <p:cNvPr id="243" name="直接箭头连接符 242"/>
            <p:cNvCxnSpPr>
              <a:cxnSpLocks/>
            </p:cNvCxnSpPr>
            <p:nvPr/>
          </p:nvCxnSpPr>
          <p:spPr>
            <a:xfrm>
              <a:off x="861939" y="2731159"/>
              <a:ext cx="2127" cy="1311269"/>
            </a:xfrm>
            <a:prstGeom prst="straightConnector1">
              <a:avLst/>
            </a:prstGeom>
            <a:grpFill/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文本框 243"/>
            <p:cNvSpPr txBox="1"/>
            <p:nvPr/>
          </p:nvSpPr>
          <p:spPr>
            <a:xfrm>
              <a:off x="525872" y="2751604"/>
              <a:ext cx="400110" cy="1267335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0" dirty="0" err="1"/>
                <a:t>address_bus_of</a:t>
              </a:r>
              <a:endParaRPr lang="zh-CN" altLang="en-US" sz="1400" dirty="0"/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6355249" y="726058"/>
            <a:ext cx="307777" cy="1872112"/>
            <a:chOff x="1663792" y="716262"/>
            <a:chExt cx="307777" cy="1872112"/>
          </a:xfrm>
        </p:grpSpPr>
        <p:cxnSp>
          <p:nvCxnSpPr>
            <p:cNvPr id="177" name="直接箭头连接符 176"/>
            <p:cNvCxnSpPr>
              <a:cxnSpLocks/>
            </p:cNvCxnSpPr>
            <p:nvPr/>
          </p:nvCxnSpPr>
          <p:spPr>
            <a:xfrm rot="16200000">
              <a:off x="1559793" y="1058262"/>
              <a:ext cx="684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本框 177"/>
            <p:cNvSpPr txBox="1"/>
            <p:nvPr/>
          </p:nvSpPr>
          <p:spPr>
            <a:xfrm rot="5400000">
              <a:off x="893156" y="1509961"/>
              <a:ext cx="1849049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rgbClr val="FF0000"/>
                  </a:solidFill>
                </a:rPr>
                <a:t>of_fsm_flag_reg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97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4523</TotalTime>
  <Words>650</Words>
  <Application>Microsoft Office PowerPoint</Application>
  <PresentationFormat>宽屏</PresentationFormat>
  <Paragraphs>156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BinyiWu</dc:creator>
  <cp:lastModifiedBy>BinyiWu</cp:lastModifiedBy>
  <cp:revision>88</cp:revision>
  <dcterms:created xsi:type="dcterms:W3CDTF">2017-04-25T10:26:50Z</dcterms:created>
  <dcterms:modified xsi:type="dcterms:W3CDTF">2017-06-27T18:28:12Z</dcterms:modified>
</cp:coreProperties>
</file>