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Public Sans Bold" panose="02020500000000000000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09.04.2025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An important force in the transformation of digital communications and social interaction</a:t>
            </a:r>
          </a:p>
          <a:p>
            <a:r>
              <a:rPr lang="en-US"/>
              <a:t>, bringing reality into the virtual world through virtual-reality integration technology.</a:t>
            </a:r>
          </a:p>
          <a:p>
            <a:endParaRPr lang="en-US"/>
          </a:p>
          <a:p>
            <a:r>
              <a:rPr lang="en-US"/>
              <a:t>Precedence Research predicts that the immersive technology market will reach $250.96 billion by 2034.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An avatar is a digital representation of a user in a virtual environment that reflects the user's real-life movements. Through these survey questions, Park et al. found that virtual avatars are very important for users' realistic experience.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There are two main problems with current virtual avatars: 1. Lack of complete posture 2. Relying on AI prediction to reconstruct the lower body, but the posture is unnatural, such as lifting a foot, the virtual avatar cannot react correctly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propose a method to instantly and automatically reconstruct missing poses.</a:t>
            </a:r>
          </a:p>
          <a:p>
            <a:endParaRPr lang="en-US"/>
          </a:p>
          <a:p>
            <a:r>
              <a:rPr lang="en-US"/>
              <a:t>It makes up for the inability of virtual avatars to fully present the user's body movements and enhances the social experience in scenarios such as virtual communities or virtual meetings.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wuboss0429/Guan-Yi-Wu.github.io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6.jpe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wuboss0429/Guan-Yi-Wu.github.io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376" y="3152690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" name="Freeform 3"/>
          <p:cNvSpPr/>
          <p:nvPr/>
        </p:nvSpPr>
        <p:spPr>
          <a:xfrm>
            <a:off x="13092741" y="8883075"/>
            <a:ext cx="4508071" cy="921901"/>
          </a:xfrm>
          <a:custGeom>
            <a:avLst/>
            <a:gdLst/>
            <a:ahLst/>
            <a:cxnLst/>
            <a:rect l="l" t="t" r="r" b="b"/>
            <a:pathLst>
              <a:path w="4508071" h="921901">
                <a:moveTo>
                  <a:pt x="0" y="0"/>
                </a:moveTo>
                <a:lnTo>
                  <a:pt x="4508071" y="0"/>
                </a:lnTo>
                <a:lnTo>
                  <a:pt x="4508071" y="921900"/>
                </a:lnTo>
                <a:lnTo>
                  <a:pt x="0" y="9219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4" name="Group 4"/>
          <p:cNvGrpSpPr/>
          <p:nvPr/>
        </p:nvGrpSpPr>
        <p:grpSpPr>
          <a:xfrm>
            <a:off x="3262829" y="3439692"/>
            <a:ext cx="3072691" cy="3958384"/>
            <a:chOff x="0" y="0"/>
            <a:chExt cx="699336" cy="90091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99336" cy="900918"/>
            </a:xfrm>
            <a:custGeom>
              <a:avLst/>
              <a:gdLst/>
              <a:ahLst/>
              <a:cxnLst/>
              <a:rect l="l" t="t" r="r" b="b"/>
              <a:pathLst>
                <a:path w="699336" h="900918">
                  <a:moveTo>
                    <a:pt x="0" y="0"/>
                  </a:moveTo>
                  <a:lnTo>
                    <a:pt x="699336" y="0"/>
                  </a:lnTo>
                  <a:lnTo>
                    <a:pt x="699336" y="900918"/>
                  </a:lnTo>
                  <a:lnTo>
                    <a:pt x="0" y="900918"/>
                  </a:lnTo>
                  <a:close/>
                </a:path>
              </a:pathLst>
            </a:custGeom>
            <a:blipFill>
              <a:blip r:embed="rId4"/>
              <a:stretch>
                <a:fillRect t="-3474" b="-3474"/>
              </a:stretch>
            </a:blip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6" name="Freeform 6"/>
          <p:cNvSpPr/>
          <p:nvPr/>
        </p:nvSpPr>
        <p:spPr>
          <a:xfrm>
            <a:off x="11841846" y="3415988"/>
            <a:ext cx="2968788" cy="3958384"/>
          </a:xfrm>
          <a:custGeom>
            <a:avLst/>
            <a:gdLst/>
            <a:ahLst/>
            <a:cxnLst/>
            <a:rect l="l" t="t" r="r" b="b"/>
            <a:pathLst>
              <a:path w="2968788" h="3958384">
                <a:moveTo>
                  <a:pt x="0" y="0"/>
                </a:moveTo>
                <a:lnTo>
                  <a:pt x="2968789" y="0"/>
                </a:lnTo>
                <a:lnTo>
                  <a:pt x="2968789" y="3958385"/>
                </a:lnTo>
                <a:lnTo>
                  <a:pt x="0" y="395838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TextBox 7"/>
          <p:cNvSpPr txBox="1"/>
          <p:nvPr/>
        </p:nvSpPr>
        <p:spPr>
          <a:xfrm>
            <a:off x="4799175" y="9833550"/>
            <a:ext cx="8689651" cy="403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sz="2299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Report date: 2025/04/09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09125" y="1071937"/>
            <a:ext cx="17669750" cy="1963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Real-time reconstruction of the occluded human posture of a virtual avatar in a mixed reality environment: Taking the lower body of the human body as an example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263033" y="199406"/>
            <a:ext cx="9761934" cy="7476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40"/>
              </a:lnSpc>
              <a:spcBef>
                <a:spcPct val="0"/>
              </a:spcBef>
            </a:pPr>
            <a:r>
              <a:rPr lang="en-US" sz="4314" b="1">
                <a:solidFill>
                  <a:srgbClr val="004AAD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Software engineering midterm report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46164" y="7960915"/>
            <a:ext cx="6906022" cy="10556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06"/>
              </a:lnSpc>
              <a:spcBef>
                <a:spcPct val="0"/>
              </a:spcBef>
            </a:pPr>
            <a:r>
              <a:rPr lang="en-US" sz="3076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Institute of Information Management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119137" y="7426651"/>
            <a:ext cx="3572572" cy="5041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06"/>
              </a:lnSpc>
              <a:spcBef>
                <a:spcPct val="0"/>
              </a:spcBef>
            </a:pPr>
            <a:r>
              <a:rPr lang="en-US" sz="3076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Guan-Yi Wu (Jack)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277600" y="7472423"/>
            <a:ext cx="4399329" cy="5041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06"/>
              </a:lnSpc>
              <a:spcBef>
                <a:spcPct val="0"/>
              </a:spcBef>
            </a:pPr>
            <a:r>
              <a:rPr lang="en-US" sz="3076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Professor: Min-Yuh Day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691709" y="9263987"/>
            <a:ext cx="4904581" cy="540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06"/>
              </a:lnSpc>
              <a:spcBef>
                <a:spcPct val="0"/>
              </a:spcBef>
            </a:pPr>
            <a:r>
              <a:rPr lang="en-US" sz="3076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National Taipei University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035814" y="7937212"/>
            <a:ext cx="6906022" cy="540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06"/>
              </a:lnSpc>
              <a:spcBef>
                <a:spcPct val="0"/>
              </a:spcBef>
            </a:pPr>
            <a:r>
              <a:rPr lang="en-US" sz="3076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Institute of Information Management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7686A54-978F-4EBA-E4B5-9FD1655FD232}"/>
              </a:ext>
            </a:extLst>
          </p:cNvPr>
          <p:cNvSpPr txBox="1"/>
          <p:nvPr/>
        </p:nvSpPr>
        <p:spPr>
          <a:xfrm>
            <a:off x="4935697" y="2719421"/>
            <a:ext cx="10134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Website</a:t>
            </a:r>
            <a:r>
              <a:rPr lang="en-US" altLang="zh-TW" sz="2400" dirty="0">
                <a:hlinkClick r:id="rId6"/>
              </a:rPr>
              <a:t>:</a:t>
            </a:r>
            <a:r>
              <a:rPr lang="zh-TW" altLang="en-US" sz="2400" dirty="0">
                <a:hlinkClick r:id="rId6"/>
              </a:rPr>
              <a:t>https://github.com/wuboss0429/Guan-Yi-Wu.github.io</a:t>
            </a:r>
            <a:endParaRPr lang="zh-TW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06871" y="267199"/>
            <a:ext cx="16230600" cy="1361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080"/>
              </a:lnSpc>
              <a:spcBef>
                <a:spcPct val="0"/>
              </a:spcBef>
            </a:pPr>
            <a:r>
              <a:rPr lang="en-US" sz="7914" b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Table of contents</a:t>
            </a:r>
          </a:p>
        </p:txBody>
      </p:sp>
      <p:sp>
        <p:nvSpPr>
          <p:cNvPr id="3" name="AutoShape 3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" name="TextBox 4"/>
          <p:cNvSpPr txBox="1"/>
          <p:nvPr/>
        </p:nvSpPr>
        <p:spPr>
          <a:xfrm>
            <a:off x="1225075" y="2303656"/>
            <a:ext cx="12433775" cy="54606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73255" lvl="1" indent="-586628" algn="l">
              <a:lnSpc>
                <a:spcPts val="8749"/>
              </a:lnSpc>
              <a:buAutoNum type="arabicPeriod"/>
            </a:pPr>
            <a:r>
              <a:rPr lang="en-US" sz="5434" b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Research Background</a:t>
            </a:r>
          </a:p>
          <a:p>
            <a:pPr marL="1173255" lvl="1" indent="-586628" algn="l">
              <a:lnSpc>
                <a:spcPts val="8749"/>
              </a:lnSpc>
              <a:buAutoNum type="arabicPeriod"/>
            </a:pPr>
            <a:r>
              <a:rPr lang="en-US" sz="5434" b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Research Motivation</a:t>
            </a:r>
          </a:p>
          <a:p>
            <a:pPr marL="1173255" lvl="1" indent="-586628" algn="l">
              <a:lnSpc>
                <a:spcPts val="8749"/>
              </a:lnSpc>
              <a:buAutoNum type="arabicPeriod"/>
            </a:pPr>
            <a:r>
              <a:rPr lang="en-US" sz="5434" b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Research Objectives</a:t>
            </a:r>
          </a:p>
          <a:p>
            <a:pPr marL="1173255" lvl="1" indent="-586628" algn="l">
              <a:lnSpc>
                <a:spcPts val="8749"/>
              </a:lnSpc>
              <a:buAutoNum type="arabicPeriod"/>
            </a:pPr>
            <a:r>
              <a:rPr lang="en-US" sz="5434" b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Expected Research Contributions and Managerial Implication</a:t>
            </a:r>
          </a:p>
        </p:txBody>
      </p:sp>
      <p:sp>
        <p:nvSpPr>
          <p:cNvPr id="5" name="Freeform 5"/>
          <p:cNvSpPr/>
          <p:nvPr/>
        </p:nvSpPr>
        <p:spPr>
          <a:xfrm>
            <a:off x="13092741" y="8883075"/>
            <a:ext cx="4508071" cy="921901"/>
          </a:xfrm>
          <a:custGeom>
            <a:avLst/>
            <a:gdLst/>
            <a:ahLst/>
            <a:cxnLst/>
            <a:rect l="l" t="t" r="r" b="b"/>
            <a:pathLst>
              <a:path w="4508071" h="921901">
                <a:moveTo>
                  <a:pt x="0" y="0"/>
                </a:moveTo>
                <a:lnTo>
                  <a:pt x="4508071" y="0"/>
                </a:lnTo>
                <a:lnTo>
                  <a:pt x="4508071" y="921900"/>
                </a:lnTo>
                <a:lnTo>
                  <a:pt x="0" y="9219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35724" y="933450"/>
            <a:ext cx="16230600" cy="7476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40"/>
              </a:lnSpc>
              <a:spcBef>
                <a:spcPct val="0"/>
              </a:spcBef>
            </a:pPr>
            <a:r>
              <a:rPr lang="en-US" sz="4314" b="1" spc="979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RESEARCH BACKGROUND</a:t>
            </a:r>
          </a:p>
        </p:txBody>
      </p:sp>
      <p:sp>
        <p:nvSpPr>
          <p:cNvPr id="3" name="AutoShape 3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" name="Freeform 4"/>
          <p:cNvSpPr/>
          <p:nvPr/>
        </p:nvSpPr>
        <p:spPr>
          <a:xfrm>
            <a:off x="13450009" y="389486"/>
            <a:ext cx="4508071" cy="921901"/>
          </a:xfrm>
          <a:custGeom>
            <a:avLst/>
            <a:gdLst/>
            <a:ahLst/>
            <a:cxnLst/>
            <a:rect l="l" t="t" r="r" b="b"/>
            <a:pathLst>
              <a:path w="4508071" h="921901">
                <a:moveTo>
                  <a:pt x="0" y="0"/>
                </a:moveTo>
                <a:lnTo>
                  <a:pt x="4508071" y="0"/>
                </a:lnTo>
                <a:lnTo>
                  <a:pt x="4508071" y="921901"/>
                </a:lnTo>
                <a:lnTo>
                  <a:pt x="0" y="9219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5" name="Freeform 5"/>
          <p:cNvSpPr/>
          <p:nvPr/>
        </p:nvSpPr>
        <p:spPr>
          <a:xfrm>
            <a:off x="4510222" y="4046097"/>
            <a:ext cx="9267556" cy="5261335"/>
          </a:xfrm>
          <a:custGeom>
            <a:avLst/>
            <a:gdLst/>
            <a:ahLst/>
            <a:cxnLst/>
            <a:rect l="l" t="t" r="r" b="b"/>
            <a:pathLst>
              <a:path w="9267556" h="5261335">
                <a:moveTo>
                  <a:pt x="0" y="0"/>
                </a:moveTo>
                <a:lnTo>
                  <a:pt x="9267556" y="0"/>
                </a:lnTo>
                <a:lnTo>
                  <a:pt x="9267556" y="5261334"/>
                </a:lnTo>
                <a:lnTo>
                  <a:pt x="0" y="52613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TextBox 6"/>
          <p:cNvSpPr txBox="1"/>
          <p:nvPr/>
        </p:nvSpPr>
        <p:spPr>
          <a:xfrm>
            <a:off x="1028695" y="1935865"/>
            <a:ext cx="3105871" cy="6481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22"/>
              </a:lnSpc>
              <a:spcBef>
                <a:spcPct val="0"/>
              </a:spcBef>
            </a:pPr>
            <a:r>
              <a:rPr lang="en-US" sz="3730" b="1">
                <a:solidFill>
                  <a:srgbClr val="004AAD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-Metaverse-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657357" y="9521050"/>
            <a:ext cx="308967" cy="648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00"/>
              </a:lnSpc>
              <a:spcBef>
                <a:spcPct val="0"/>
              </a:spcBef>
            </a:pPr>
            <a:r>
              <a:rPr lang="en-US" sz="3714" b="1" spc="843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682510" y="9250281"/>
            <a:ext cx="8881089" cy="7819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100"/>
              </a:lnSpc>
              <a:spcBef>
                <a:spcPct val="0"/>
              </a:spcBef>
            </a:pPr>
            <a:r>
              <a:rPr lang="en-US" sz="2214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Immersive technology market size, 2023 to 2034 (USD Billion)。</a:t>
            </a:r>
          </a:p>
          <a:p>
            <a:pPr algn="ctr">
              <a:lnSpc>
                <a:spcPts val="3100"/>
              </a:lnSpc>
              <a:spcBef>
                <a:spcPct val="0"/>
              </a:spcBef>
            </a:pPr>
            <a:r>
              <a:rPr lang="en-US" sz="2214" b="1" dirty="0" err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Source：Precedence</a:t>
            </a:r>
            <a:r>
              <a:rPr lang="en-US" sz="2214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research (2024)。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695" y="2725421"/>
            <a:ext cx="16699816" cy="1083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06"/>
              </a:lnSpc>
            </a:pPr>
            <a:r>
              <a:rPr lang="en-US" sz="3076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An important force in the transformation of digital communications and social interaction</a:t>
            </a:r>
          </a:p>
          <a:p>
            <a:pPr algn="l">
              <a:lnSpc>
                <a:spcPts val="4306"/>
              </a:lnSpc>
            </a:pPr>
            <a:r>
              <a:rPr lang="en-US" sz="3076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, bringing reality into the virtual world through virtual-reality integration technology.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35724" y="933450"/>
            <a:ext cx="16230600" cy="7476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40"/>
              </a:lnSpc>
              <a:spcBef>
                <a:spcPct val="0"/>
              </a:spcBef>
            </a:pPr>
            <a:r>
              <a:rPr lang="en-US" sz="4314" b="1" spc="979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RESEARCH BACKGROUND</a:t>
            </a:r>
          </a:p>
        </p:txBody>
      </p:sp>
      <p:sp>
        <p:nvSpPr>
          <p:cNvPr id="3" name="AutoShape 3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" name="Freeform 4"/>
          <p:cNvSpPr/>
          <p:nvPr/>
        </p:nvSpPr>
        <p:spPr>
          <a:xfrm>
            <a:off x="13450009" y="389486"/>
            <a:ext cx="4508071" cy="921901"/>
          </a:xfrm>
          <a:custGeom>
            <a:avLst/>
            <a:gdLst/>
            <a:ahLst/>
            <a:cxnLst/>
            <a:rect l="l" t="t" r="r" b="b"/>
            <a:pathLst>
              <a:path w="4508071" h="921901">
                <a:moveTo>
                  <a:pt x="0" y="0"/>
                </a:moveTo>
                <a:lnTo>
                  <a:pt x="4508071" y="0"/>
                </a:lnTo>
                <a:lnTo>
                  <a:pt x="4508071" y="921901"/>
                </a:lnTo>
                <a:lnTo>
                  <a:pt x="0" y="92190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5" name="Freeform 5"/>
          <p:cNvSpPr/>
          <p:nvPr/>
        </p:nvSpPr>
        <p:spPr>
          <a:xfrm>
            <a:off x="9634877" y="2313048"/>
            <a:ext cx="7176963" cy="5725179"/>
          </a:xfrm>
          <a:custGeom>
            <a:avLst/>
            <a:gdLst/>
            <a:ahLst/>
            <a:cxnLst/>
            <a:rect l="l" t="t" r="r" b="b"/>
            <a:pathLst>
              <a:path w="7176963" h="5725179">
                <a:moveTo>
                  <a:pt x="0" y="0"/>
                </a:moveTo>
                <a:lnTo>
                  <a:pt x="7176963" y="0"/>
                </a:lnTo>
                <a:lnTo>
                  <a:pt x="7176963" y="5725180"/>
                </a:lnTo>
                <a:lnTo>
                  <a:pt x="0" y="572518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pic>
        <p:nvPicPr>
          <p:cNvPr id="6" name="Picture 6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rcRect/>
          <a:stretch>
            <a:fillRect/>
          </a:stretch>
        </p:blipFill>
        <p:spPr>
          <a:xfrm>
            <a:off x="867958" y="5676900"/>
            <a:ext cx="7983066" cy="3818926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028700" y="2074310"/>
            <a:ext cx="3661369" cy="6481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22"/>
              </a:lnSpc>
              <a:spcBef>
                <a:spcPct val="0"/>
              </a:spcBef>
            </a:pPr>
            <a:r>
              <a:rPr lang="en-US" sz="3730" b="1">
                <a:solidFill>
                  <a:srgbClr val="00BF63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-Virtual Avatar-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608508" y="9521050"/>
            <a:ext cx="406665" cy="648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00"/>
              </a:lnSpc>
              <a:spcBef>
                <a:spcPct val="0"/>
              </a:spcBef>
            </a:pPr>
            <a:r>
              <a:rPr lang="en-US" sz="3714" b="1" spc="843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2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144000" y="8057278"/>
            <a:ext cx="8686800" cy="7819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100"/>
              </a:lnSpc>
              <a:spcBef>
                <a:spcPct val="0"/>
              </a:spcBef>
            </a:pPr>
            <a:r>
              <a:rPr lang="en-US" sz="2214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An investigation of users' sense of reality in avatar analysis IVE.</a:t>
            </a:r>
          </a:p>
          <a:p>
            <a:pPr algn="ctr">
              <a:lnSpc>
                <a:spcPts val="3100"/>
              </a:lnSpc>
              <a:spcBef>
                <a:spcPct val="0"/>
              </a:spcBef>
            </a:pPr>
            <a:r>
              <a:rPr lang="en-US" sz="2214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Source: Park et al. (2025).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5" y="3002311"/>
            <a:ext cx="8346772" cy="21697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06"/>
              </a:lnSpc>
              <a:spcBef>
                <a:spcPct val="0"/>
              </a:spcBef>
            </a:pPr>
            <a:r>
              <a:rPr lang="en-US" sz="3076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 </a:t>
            </a:r>
            <a:r>
              <a:rPr lang="en-US" sz="3076" b="1">
                <a:solidFill>
                  <a:srgbClr val="FF3131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digital representation</a:t>
            </a:r>
            <a:r>
              <a:rPr lang="en-US" sz="3076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of the user in the virtual environment.</a:t>
            </a:r>
          </a:p>
          <a:p>
            <a:pPr algn="l">
              <a:lnSpc>
                <a:spcPts val="4306"/>
              </a:lnSpc>
            </a:pPr>
            <a:r>
              <a:rPr lang="en-US" sz="3076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Realistic movements are reflected </a:t>
            </a:r>
            <a:r>
              <a:rPr lang="en-US" sz="3076" b="1">
                <a:solidFill>
                  <a:srgbClr val="FF3131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through HMD helmets and sensors</a:t>
            </a:r>
            <a:r>
              <a:rPr lang="en-US" sz="3076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0">
                <p:cTn id="2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35724" y="933450"/>
            <a:ext cx="16230600" cy="7476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40"/>
              </a:lnSpc>
              <a:spcBef>
                <a:spcPct val="0"/>
              </a:spcBef>
            </a:pPr>
            <a:r>
              <a:rPr lang="en-US" sz="4314" b="1" spc="979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RESEARCH MOTIVATION</a:t>
            </a:r>
          </a:p>
        </p:txBody>
      </p:sp>
      <p:sp>
        <p:nvSpPr>
          <p:cNvPr id="3" name="AutoShape 3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" name="Freeform 4"/>
          <p:cNvSpPr/>
          <p:nvPr/>
        </p:nvSpPr>
        <p:spPr>
          <a:xfrm>
            <a:off x="13450009" y="389486"/>
            <a:ext cx="4508071" cy="921901"/>
          </a:xfrm>
          <a:custGeom>
            <a:avLst/>
            <a:gdLst/>
            <a:ahLst/>
            <a:cxnLst/>
            <a:rect l="l" t="t" r="r" b="b"/>
            <a:pathLst>
              <a:path w="4508071" h="921901">
                <a:moveTo>
                  <a:pt x="0" y="0"/>
                </a:moveTo>
                <a:lnTo>
                  <a:pt x="4508071" y="0"/>
                </a:lnTo>
                <a:lnTo>
                  <a:pt x="4508071" y="921901"/>
                </a:lnTo>
                <a:lnTo>
                  <a:pt x="0" y="9219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5" name="Freeform 5"/>
          <p:cNvSpPr/>
          <p:nvPr/>
        </p:nvSpPr>
        <p:spPr>
          <a:xfrm>
            <a:off x="11262545" y="2834941"/>
            <a:ext cx="3065541" cy="5172507"/>
          </a:xfrm>
          <a:custGeom>
            <a:avLst/>
            <a:gdLst/>
            <a:ahLst/>
            <a:cxnLst/>
            <a:rect l="l" t="t" r="r" b="b"/>
            <a:pathLst>
              <a:path w="3065541" h="5172507">
                <a:moveTo>
                  <a:pt x="0" y="0"/>
                </a:moveTo>
                <a:lnTo>
                  <a:pt x="3065541" y="0"/>
                </a:lnTo>
                <a:lnTo>
                  <a:pt x="3065541" y="5172508"/>
                </a:lnTo>
                <a:lnTo>
                  <a:pt x="0" y="51725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>
            <a:off x="14328086" y="2834941"/>
            <a:ext cx="2709409" cy="5172507"/>
          </a:xfrm>
          <a:custGeom>
            <a:avLst/>
            <a:gdLst/>
            <a:ahLst/>
            <a:cxnLst/>
            <a:rect l="l" t="t" r="r" b="b"/>
            <a:pathLst>
              <a:path w="2709409" h="5172507">
                <a:moveTo>
                  <a:pt x="0" y="0"/>
                </a:moveTo>
                <a:lnTo>
                  <a:pt x="2709409" y="0"/>
                </a:lnTo>
                <a:lnTo>
                  <a:pt x="2709409" y="5172508"/>
                </a:lnTo>
                <a:lnTo>
                  <a:pt x="0" y="517250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TextBox 7"/>
          <p:cNvSpPr txBox="1"/>
          <p:nvPr/>
        </p:nvSpPr>
        <p:spPr>
          <a:xfrm>
            <a:off x="1028700" y="2074310"/>
            <a:ext cx="7822324" cy="6481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22"/>
              </a:lnSpc>
              <a:spcBef>
                <a:spcPct val="0"/>
              </a:spcBef>
            </a:pPr>
            <a:r>
              <a:rPr lang="en-US" sz="3730" b="1">
                <a:solidFill>
                  <a:srgbClr val="FF3131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-Incomplete pose reconstruction-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601431" y="9521050"/>
            <a:ext cx="420820" cy="648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00"/>
              </a:lnSpc>
              <a:spcBef>
                <a:spcPct val="0"/>
              </a:spcBef>
            </a:pPr>
            <a:r>
              <a:rPr lang="en-US" sz="3714" b="1" spc="843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3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716032" y="8026499"/>
            <a:ext cx="7118000" cy="8415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7"/>
              </a:lnSpc>
              <a:spcBef>
                <a:spcPct val="0"/>
              </a:spcBef>
            </a:pPr>
            <a:r>
              <a:rPr lang="en-US" sz="2405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Example of incorrect posture.</a:t>
            </a:r>
          </a:p>
          <a:p>
            <a:pPr algn="ctr">
              <a:lnSpc>
                <a:spcPts val="3367"/>
              </a:lnSpc>
              <a:spcBef>
                <a:spcPct val="0"/>
              </a:spcBef>
            </a:pPr>
            <a:r>
              <a:rPr lang="en-US" sz="2405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Source: Quest 3 Inside-Out Upper Body Tracking.</a:t>
            </a:r>
          </a:p>
        </p:txBody>
      </p:sp>
      <p:sp>
        <p:nvSpPr>
          <p:cNvPr id="10" name="Freeform 10"/>
          <p:cNvSpPr/>
          <p:nvPr/>
        </p:nvSpPr>
        <p:spPr>
          <a:xfrm>
            <a:off x="12348281" y="4867786"/>
            <a:ext cx="2317276" cy="2047630"/>
          </a:xfrm>
          <a:custGeom>
            <a:avLst/>
            <a:gdLst/>
            <a:ahLst/>
            <a:cxnLst/>
            <a:rect l="l" t="t" r="r" b="b"/>
            <a:pathLst>
              <a:path w="2317276" h="2047630">
                <a:moveTo>
                  <a:pt x="0" y="0"/>
                </a:moveTo>
                <a:lnTo>
                  <a:pt x="2317276" y="0"/>
                </a:lnTo>
                <a:lnTo>
                  <a:pt x="2317276" y="2047630"/>
                </a:lnTo>
                <a:lnTo>
                  <a:pt x="0" y="20476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>
          <a:xfrm>
            <a:off x="15028148" y="5583333"/>
            <a:ext cx="2037606" cy="1800503"/>
          </a:xfrm>
          <a:custGeom>
            <a:avLst/>
            <a:gdLst/>
            <a:ahLst/>
            <a:cxnLst/>
            <a:rect l="l" t="t" r="r" b="b"/>
            <a:pathLst>
              <a:path w="2037606" h="1800503">
                <a:moveTo>
                  <a:pt x="0" y="0"/>
                </a:moveTo>
                <a:lnTo>
                  <a:pt x="2037606" y="0"/>
                </a:lnTo>
                <a:lnTo>
                  <a:pt x="2037606" y="1800503"/>
                </a:lnTo>
                <a:lnTo>
                  <a:pt x="0" y="180050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2" name="Freeform 12"/>
          <p:cNvSpPr/>
          <p:nvPr/>
        </p:nvSpPr>
        <p:spPr>
          <a:xfrm>
            <a:off x="476055" y="3553914"/>
            <a:ext cx="10239978" cy="4595190"/>
          </a:xfrm>
          <a:custGeom>
            <a:avLst/>
            <a:gdLst/>
            <a:ahLst/>
            <a:cxnLst/>
            <a:rect l="l" t="t" r="r" b="b"/>
            <a:pathLst>
              <a:path w="10239978" h="4595190">
                <a:moveTo>
                  <a:pt x="0" y="0"/>
                </a:moveTo>
                <a:lnTo>
                  <a:pt x="10239977" y="0"/>
                </a:lnTo>
                <a:lnTo>
                  <a:pt x="10239977" y="4595190"/>
                </a:lnTo>
                <a:lnTo>
                  <a:pt x="0" y="459519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3" name="TextBox 13"/>
          <p:cNvSpPr txBox="1"/>
          <p:nvPr/>
        </p:nvSpPr>
        <p:spPr>
          <a:xfrm>
            <a:off x="2321548" y="8168154"/>
            <a:ext cx="6548990" cy="8415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7"/>
              </a:lnSpc>
              <a:spcBef>
                <a:spcPct val="0"/>
              </a:spcBef>
            </a:pPr>
            <a:r>
              <a:rPr lang="en-US" sz="2405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Virtual fitness training application scenarios.</a:t>
            </a:r>
          </a:p>
          <a:p>
            <a:pPr algn="ctr">
              <a:lnSpc>
                <a:spcPts val="3367"/>
              </a:lnSpc>
              <a:spcBef>
                <a:spcPct val="0"/>
              </a:spcBef>
            </a:pPr>
            <a:r>
              <a:rPr lang="en-US" sz="2405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Source: </a:t>
            </a:r>
            <a:r>
              <a:rPr lang="en-US" sz="2405" b="1" dirty="0" err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FitXR</a:t>
            </a:r>
            <a:r>
              <a:rPr lang="en-US" sz="2405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.</a:t>
            </a:r>
          </a:p>
        </p:txBody>
      </p:sp>
      <p:sp>
        <p:nvSpPr>
          <p:cNvPr id="14" name="Freeform 14"/>
          <p:cNvSpPr/>
          <p:nvPr/>
        </p:nvSpPr>
        <p:spPr>
          <a:xfrm>
            <a:off x="199336" y="6232699"/>
            <a:ext cx="1656529" cy="1463769"/>
          </a:xfrm>
          <a:custGeom>
            <a:avLst/>
            <a:gdLst/>
            <a:ahLst/>
            <a:cxnLst/>
            <a:rect l="l" t="t" r="r" b="b"/>
            <a:pathLst>
              <a:path w="1656529" h="1463769">
                <a:moveTo>
                  <a:pt x="0" y="0"/>
                </a:moveTo>
                <a:lnTo>
                  <a:pt x="1656528" y="0"/>
                </a:lnTo>
                <a:lnTo>
                  <a:pt x="1656528" y="1463769"/>
                </a:lnTo>
                <a:lnTo>
                  <a:pt x="0" y="14637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5" name="Freeform 15"/>
          <p:cNvSpPr/>
          <p:nvPr/>
        </p:nvSpPr>
        <p:spPr>
          <a:xfrm>
            <a:off x="2246389" y="6372600"/>
            <a:ext cx="1339880" cy="1183967"/>
          </a:xfrm>
          <a:custGeom>
            <a:avLst/>
            <a:gdLst/>
            <a:ahLst/>
            <a:cxnLst/>
            <a:rect l="l" t="t" r="r" b="b"/>
            <a:pathLst>
              <a:path w="1339880" h="1183967">
                <a:moveTo>
                  <a:pt x="0" y="0"/>
                </a:moveTo>
                <a:lnTo>
                  <a:pt x="1339880" y="0"/>
                </a:lnTo>
                <a:lnTo>
                  <a:pt x="1339880" y="1183967"/>
                </a:lnTo>
                <a:lnTo>
                  <a:pt x="0" y="11839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6" name="Freeform 16"/>
          <p:cNvSpPr/>
          <p:nvPr/>
        </p:nvSpPr>
        <p:spPr>
          <a:xfrm>
            <a:off x="8101119" y="6232699"/>
            <a:ext cx="1301874" cy="1150383"/>
          </a:xfrm>
          <a:custGeom>
            <a:avLst/>
            <a:gdLst/>
            <a:ahLst/>
            <a:cxnLst/>
            <a:rect l="l" t="t" r="r" b="b"/>
            <a:pathLst>
              <a:path w="1301874" h="1150383">
                <a:moveTo>
                  <a:pt x="0" y="0"/>
                </a:moveTo>
                <a:lnTo>
                  <a:pt x="1301874" y="0"/>
                </a:lnTo>
                <a:lnTo>
                  <a:pt x="1301874" y="1150383"/>
                </a:lnTo>
                <a:lnTo>
                  <a:pt x="0" y="11503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7" name="Freeform 17"/>
          <p:cNvSpPr/>
          <p:nvPr/>
        </p:nvSpPr>
        <p:spPr>
          <a:xfrm>
            <a:off x="9606271" y="6293976"/>
            <a:ext cx="1517835" cy="1341214"/>
          </a:xfrm>
          <a:custGeom>
            <a:avLst/>
            <a:gdLst/>
            <a:ahLst/>
            <a:cxnLst/>
            <a:rect l="l" t="t" r="r" b="b"/>
            <a:pathLst>
              <a:path w="1517835" h="1341214">
                <a:moveTo>
                  <a:pt x="0" y="0"/>
                </a:moveTo>
                <a:lnTo>
                  <a:pt x="1517834" y="0"/>
                </a:lnTo>
                <a:lnTo>
                  <a:pt x="1517834" y="1341214"/>
                </a:lnTo>
                <a:lnTo>
                  <a:pt x="0" y="13412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2181340" y="2829113"/>
            <a:ext cx="6371795" cy="6095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200"/>
              </a:lnSpc>
              <a:spcBef>
                <a:spcPct val="0"/>
              </a:spcBef>
            </a:pPr>
            <a:r>
              <a:rPr lang="en-US" sz="3714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1. Lack of complete posture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543113" y="8870263"/>
            <a:ext cx="5220887" cy="6095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200"/>
              </a:lnSpc>
              <a:spcBef>
                <a:spcPct val="0"/>
              </a:spcBef>
            </a:pPr>
            <a:r>
              <a:rPr lang="en-US" sz="3714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2.posture is unnatural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35724" y="933450"/>
            <a:ext cx="16230600" cy="7476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40"/>
              </a:lnSpc>
              <a:spcBef>
                <a:spcPct val="0"/>
              </a:spcBef>
            </a:pPr>
            <a:r>
              <a:rPr lang="en-US" sz="4314" b="1" spc="979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RESEARCH OBJECTIVES</a:t>
            </a:r>
          </a:p>
        </p:txBody>
      </p:sp>
      <p:sp>
        <p:nvSpPr>
          <p:cNvPr id="3" name="AutoShape 3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" name="Freeform 4"/>
          <p:cNvSpPr/>
          <p:nvPr/>
        </p:nvSpPr>
        <p:spPr>
          <a:xfrm>
            <a:off x="13450009" y="389486"/>
            <a:ext cx="4508071" cy="921901"/>
          </a:xfrm>
          <a:custGeom>
            <a:avLst/>
            <a:gdLst/>
            <a:ahLst/>
            <a:cxnLst/>
            <a:rect l="l" t="t" r="r" b="b"/>
            <a:pathLst>
              <a:path w="4508071" h="921901">
                <a:moveTo>
                  <a:pt x="0" y="0"/>
                </a:moveTo>
                <a:lnTo>
                  <a:pt x="4508071" y="0"/>
                </a:lnTo>
                <a:lnTo>
                  <a:pt x="4508071" y="921901"/>
                </a:lnTo>
                <a:lnTo>
                  <a:pt x="0" y="9219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5" name="Freeform 5"/>
          <p:cNvSpPr/>
          <p:nvPr/>
        </p:nvSpPr>
        <p:spPr>
          <a:xfrm>
            <a:off x="3341048" y="5736126"/>
            <a:ext cx="4152087" cy="4152087"/>
          </a:xfrm>
          <a:custGeom>
            <a:avLst/>
            <a:gdLst/>
            <a:ahLst/>
            <a:cxnLst/>
            <a:rect l="l" t="t" r="r" b="b"/>
            <a:pathLst>
              <a:path w="4152087" h="4152087">
                <a:moveTo>
                  <a:pt x="0" y="0"/>
                </a:moveTo>
                <a:lnTo>
                  <a:pt x="4152087" y="0"/>
                </a:lnTo>
                <a:lnTo>
                  <a:pt x="4152087" y="4152088"/>
                </a:lnTo>
                <a:lnTo>
                  <a:pt x="0" y="41520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>
            <a:off x="9493385" y="5736126"/>
            <a:ext cx="4152087" cy="4152087"/>
          </a:xfrm>
          <a:custGeom>
            <a:avLst/>
            <a:gdLst/>
            <a:ahLst/>
            <a:cxnLst/>
            <a:rect l="l" t="t" r="r" b="b"/>
            <a:pathLst>
              <a:path w="4152087" h="4152087">
                <a:moveTo>
                  <a:pt x="0" y="0"/>
                </a:moveTo>
                <a:lnTo>
                  <a:pt x="4152087" y="0"/>
                </a:lnTo>
                <a:lnTo>
                  <a:pt x="4152087" y="4152088"/>
                </a:lnTo>
                <a:lnTo>
                  <a:pt x="0" y="415208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TextBox 7"/>
          <p:cNvSpPr txBox="1"/>
          <p:nvPr/>
        </p:nvSpPr>
        <p:spPr>
          <a:xfrm>
            <a:off x="1028700" y="2026422"/>
            <a:ext cx="7822324" cy="6481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22"/>
              </a:lnSpc>
              <a:spcBef>
                <a:spcPct val="0"/>
              </a:spcBef>
            </a:pPr>
            <a:r>
              <a:rPr lang="en-US" sz="3730" b="1">
                <a:solidFill>
                  <a:srgbClr val="FF3131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-Posture reconstruction-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603547" y="9521050"/>
            <a:ext cx="416586" cy="648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00"/>
              </a:lnSpc>
              <a:spcBef>
                <a:spcPct val="0"/>
              </a:spcBef>
            </a:pPr>
            <a:r>
              <a:rPr lang="en-US" sz="3714" b="1" spc="843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4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695" y="2728208"/>
            <a:ext cx="16230605" cy="28886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83"/>
              </a:lnSpc>
              <a:spcBef>
                <a:spcPct val="0"/>
              </a:spcBef>
            </a:pPr>
            <a:r>
              <a:rPr lang="en-US" sz="3273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Propose a method to </a:t>
            </a:r>
            <a:r>
              <a:rPr lang="en-US" sz="3273" b="1">
                <a:solidFill>
                  <a:srgbClr val="FF3131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instantly and automatically</a:t>
            </a:r>
            <a:r>
              <a:rPr lang="en-US" sz="3273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reconstruct missing poses.</a:t>
            </a:r>
          </a:p>
          <a:p>
            <a:pPr algn="l">
              <a:lnSpc>
                <a:spcPts val="4583"/>
              </a:lnSpc>
              <a:spcBef>
                <a:spcPct val="0"/>
              </a:spcBef>
            </a:pPr>
            <a:endParaRPr lang="en-US" sz="3273" b="1">
              <a:solidFill>
                <a:srgbClr val="00000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algn="l">
              <a:lnSpc>
                <a:spcPts val="4583"/>
              </a:lnSpc>
              <a:spcBef>
                <a:spcPct val="0"/>
              </a:spcBef>
            </a:pPr>
            <a:r>
              <a:rPr lang="en-US" sz="3273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It makes up for the inability of virtual avatars </a:t>
            </a:r>
            <a:r>
              <a:rPr lang="en-US" sz="3273" b="1">
                <a:solidFill>
                  <a:srgbClr val="FF3131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to fully present the user's body movements</a:t>
            </a:r>
            <a:r>
              <a:rPr lang="en-US" sz="3273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and enhances the social experience in scenarios such as virtual communities or virtual meetings.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695" y="537281"/>
            <a:ext cx="13055923" cy="1223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58"/>
              </a:lnSpc>
              <a:spcBef>
                <a:spcPct val="0"/>
              </a:spcBef>
            </a:pPr>
            <a:r>
              <a:rPr lang="en-US" sz="3470" b="1" spc="787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EXPECTED RESEARCH CONTRIBUTIONS AND MANAGERIAL IMPLICATION</a:t>
            </a:r>
          </a:p>
        </p:txBody>
      </p:sp>
      <p:sp>
        <p:nvSpPr>
          <p:cNvPr id="3" name="AutoShape 3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" name="Freeform 4"/>
          <p:cNvSpPr/>
          <p:nvPr/>
        </p:nvSpPr>
        <p:spPr>
          <a:xfrm>
            <a:off x="13450009" y="389486"/>
            <a:ext cx="4508071" cy="921901"/>
          </a:xfrm>
          <a:custGeom>
            <a:avLst/>
            <a:gdLst/>
            <a:ahLst/>
            <a:cxnLst/>
            <a:rect l="l" t="t" r="r" b="b"/>
            <a:pathLst>
              <a:path w="4508071" h="921901">
                <a:moveTo>
                  <a:pt x="0" y="0"/>
                </a:moveTo>
                <a:lnTo>
                  <a:pt x="4508071" y="0"/>
                </a:lnTo>
                <a:lnTo>
                  <a:pt x="4508071" y="921901"/>
                </a:lnTo>
                <a:lnTo>
                  <a:pt x="0" y="9219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5" name="TextBox 5"/>
          <p:cNvSpPr txBox="1"/>
          <p:nvPr/>
        </p:nvSpPr>
        <p:spPr>
          <a:xfrm>
            <a:off x="16599049" y="9521050"/>
            <a:ext cx="425582" cy="648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00"/>
              </a:lnSpc>
              <a:spcBef>
                <a:spcPct val="0"/>
              </a:spcBef>
            </a:pPr>
            <a:r>
              <a:rPr lang="en-US" sz="3714" b="1" spc="843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5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3072427"/>
            <a:ext cx="16230605" cy="5613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6733" lvl="1" indent="-433366" algn="l">
              <a:lnSpc>
                <a:spcPts val="5620"/>
              </a:lnSpc>
              <a:buFont typeface="Arial"/>
              <a:buChar char="•"/>
            </a:pPr>
            <a:r>
              <a:rPr lang="en-US" sz="4014" b="1">
                <a:solidFill>
                  <a:srgbClr val="FF3131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Improve</a:t>
            </a:r>
            <a:r>
              <a:rPr lang="en-US" sz="4014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the integrity and naturalness of the </a:t>
            </a:r>
            <a:r>
              <a:rPr lang="en-US" sz="4014" b="1">
                <a:solidFill>
                  <a:srgbClr val="FF3131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avatar's movements</a:t>
            </a:r>
            <a:r>
              <a:rPr lang="en-US" sz="4014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, and increase the user's immersion and satisfaction.</a:t>
            </a:r>
          </a:p>
          <a:p>
            <a:pPr algn="l">
              <a:lnSpc>
                <a:spcPts val="5620"/>
              </a:lnSpc>
            </a:pPr>
            <a:endParaRPr lang="en-US" sz="4014" b="1">
              <a:solidFill>
                <a:srgbClr val="00000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marL="866733" lvl="1" indent="-433366" algn="l">
              <a:lnSpc>
                <a:spcPts val="5620"/>
              </a:lnSpc>
              <a:buFont typeface="Arial"/>
              <a:buChar char="•"/>
            </a:pPr>
            <a:r>
              <a:rPr lang="en-US" sz="4014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By </a:t>
            </a:r>
            <a:r>
              <a:rPr lang="en-US" sz="4014" b="1">
                <a:solidFill>
                  <a:srgbClr val="FF3131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establishing the technical foundation</a:t>
            </a:r>
            <a:r>
              <a:rPr lang="en-US" sz="4014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for future virtual applications, software and hardware developers can gain a deeper understanding of posture reconstruction requirements and interactive experience applications.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08415" y="2205206"/>
            <a:ext cx="16250885" cy="75899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9838" lvl="1" indent="-329919" algn="l">
              <a:lnSpc>
                <a:spcPts val="4278"/>
              </a:lnSpc>
              <a:buAutoNum type="arabicPeriod"/>
            </a:pPr>
            <a:r>
              <a:rPr lang="en-US" sz="3056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Fit XR.(2025) Retrieve from: . https://www.meta.com/zh-tw/experiences/fitxr/2327205800645550/?srsltid=AfmBOoq9MaYOoJh0ntCaVoo2o_U4VOBOwSqe2CMMuF8hwitW-Kyog5iR </a:t>
            </a:r>
          </a:p>
          <a:p>
            <a:pPr marL="659838" lvl="1" indent="-329919" algn="l">
              <a:lnSpc>
                <a:spcPts val="4278"/>
              </a:lnSpc>
              <a:buAutoNum type="arabicPeriod"/>
            </a:pPr>
            <a:r>
              <a:rPr lang="en-US" sz="3056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iBest Network Company. (2025). https://www.ibest.com.tw/news-detail/what-is-mcp/ </a:t>
            </a:r>
          </a:p>
          <a:p>
            <a:pPr marL="659838" lvl="1" indent="-329919" algn="l">
              <a:lnSpc>
                <a:spcPts val="4278"/>
              </a:lnSpc>
              <a:buAutoNum type="arabicPeriod"/>
            </a:pPr>
            <a:r>
              <a:rPr lang="en-US" sz="3056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Park, M., Lee, J., Yang, H., &amp; Kim, J. (2025). Designing and Analyzing Virtual Avatar Based on Rigid-Body Tracking in Immersive Virtual Environments. IEEE Access. </a:t>
            </a:r>
          </a:p>
          <a:p>
            <a:pPr marL="659838" lvl="1" indent="-329919" algn="l">
              <a:lnSpc>
                <a:spcPts val="4278"/>
              </a:lnSpc>
              <a:buAutoNum type="arabicPeriod"/>
            </a:pPr>
            <a:r>
              <a:rPr lang="en-US" sz="3056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Quest 3 Inside-Out Upper Body Tracking. (2023). https://www.uploadvr.com/quest-3-inside-out-upper-body-tracking-and-dynamic-occlusion/ </a:t>
            </a:r>
          </a:p>
          <a:p>
            <a:pPr marL="659838" lvl="1" indent="-329919" algn="l">
              <a:lnSpc>
                <a:spcPts val="4278"/>
              </a:lnSpc>
              <a:buAutoNum type="arabicPeriod"/>
            </a:pPr>
            <a:r>
              <a:rPr lang="en-US" sz="3056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Xiao, X., Wang, J., Feng, P., Gong, A., Zhang, X., &amp; Zhang, J. (2024). Fast Human Motion reconstruction from sparse inertial measurement units considering the human shape. Nature Communications, 15(1), 2423. </a:t>
            </a:r>
          </a:p>
          <a:p>
            <a:pPr marL="659838" lvl="1" indent="-329919" algn="l">
              <a:lnSpc>
                <a:spcPts val="4278"/>
              </a:lnSpc>
              <a:buAutoNum type="arabicPeriod"/>
            </a:pPr>
            <a:r>
              <a:rPr lang="en-US" sz="3056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Zoting, S. Immersive Technology Market. (2024). Retrieve from:. https://www.precedenceresearch.com/immersive-technology-market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695" y="963261"/>
            <a:ext cx="13055923" cy="610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58"/>
              </a:lnSpc>
              <a:spcBef>
                <a:spcPct val="0"/>
              </a:spcBef>
            </a:pPr>
            <a:r>
              <a:rPr lang="en-US" sz="3470" b="1" spc="787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REFERENCES</a:t>
            </a:r>
          </a:p>
        </p:txBody>
      </p:sp>
      <p:sp>
        <p:nvSpPr>
          <p:cNvPr id="4" name="AutoShape 4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5" name="Freeform 5"/>
          <p:cNvSpPr/>
          <p:nvPr/>
        </p:nvSpPr>
        <p:spPr>
          <a:xfrm>
            <a:off x="13450009" y="389486"/>
            <a:ext cx="4508071" cy="921901"/>
          </a:xfrm>
          <a:custGeom>
            <a:avLst/>
            <a:gdLst/>
            <a:ahLst/>
            <a:cxnLst/>
            <a:rect l="l" t="t" r="r" b="b"/>
            <a:pathLst>
              <a:path w="4508071" h="921901">
                <a:moveTo>
                  <a:pt x="0" y="0"/>
                </a:moveTo>
                <a:lnTo>
                  <a:pt x="4508071" y="0"/>
                </a:lnTo>
                <a:lnTo>
                  <a:pt x="4508071" y="921901"/>
                </a:lnTo>
                <a:lnTo>
                  <a:pt x="0" y="9219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TextBox 6"/>
          <p:cNvSpPr txBox="1"/>
          <p:nvPr/>
        </p:nvSpPr>
        <p:spPr>
          <a:xfrm>
            <a:off x="16602489" y="9521050"/>
            <a:ext cx="418703" cy="648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00"/>
              </a:lnSpc>
              <a:spcBef>
                <a:spcPct val="0"/>
              </a:spcBef>
            </a:pPr>
            <a:r>
              <a:rPr lang="en-US" sz="3714" b="1" spc="843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376" y="3152690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" name="Freeform 3"/>
          <p:cNvSpPr/>
          <p:nvPr/>
        </p:nvSpPr>
        <p:spPr>
          <a:xfrm>
            <a:off x="13092741" y="8883075"/>
            <a:ext cx="4508071" cy="921901"/>
          </a:xfrm>
          <a:custGeom>
            <a:avLst/>
            <a:gdLst/>
            <a:ahLst/>
            <a:cxnLst/>
            <a:rect l="l" t="t" r="r" b="b"/>
            <a:pathLst>
              <a:path w="4508071" h="921901">
                <a:moveTo>
                  <a:pt x="0" y="0"/>
                </a:moveTo>
                <a:lnTo>
                  <a:pt x="4508071" y="0"/>
                </a:lnTo>
                <a:lnTo>
                  <a:pt x="4508071" y="921900"/>
                </a:lnTo>
                <a:lnTo>
                  <a:pt x="0" y="9219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4" name="Group 4"/>
          <p:cNvGrpSpPr/>
          <p:nvPr/>
        </p:nvGrpSpPr>
        <p:grpSpPr>
          <a:xfrm>
            <a:off x="3262829" y="3439692"/>
            <a:ext cx="3072691" cy="3958384"/>
            <a:chOff x="0" y="0"/>
            <a:chExt cx="699336" cy="90091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99336" cy="900918"/>
            </a:xfrm>
            <a:custGeom>
              <a:avLst/>
              <a:gdLst/>
              <a:ahLst/>
              <a:cxnLst/>
              <a:rect l="l" t="t" r="r" b="b"/>
              <a:pathLst>
                <a:path w="699336" h="900918">
                  <a:moveTo>
                    <a:pt x="0" y="0"/>
                  </a:moveTo>
                  <a:lnTo>
                    <a:pt x="699336" y="0"/>
                  </a:lnTo>
                  <a:lnTo>
                    <a:pt x="699336" y="900918"/>
                  </a:lnTo>
                  <a:lnTo>
                    <a:pt x="0" y="900918"/>
                  </a:lnTo>
                  <a:close/>
                </a:path>
              </a:pathLst>
            </a:custGeom>
            <a:blipFill>
              <a:blip r:embed="rId4"/>
              <a:stretch>
                <a:fillRect t="-3474" b="-3474"/>
              </a:stretch>
            </a:blipFill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6" name="Freeform 6"/>
          <p:cNvSpPr/>
          <p:nvPr/>
        </p:nvSpPr>
        <p:spPr>
          <a:xfrm>
            <a:off x="11841846" y="3415988"/>
            <a:ext cx="2968788" cy="3958384"/>
          </a:xfrm>
          <a:custGeom>
            <a:avLst/>
            <a:gdLst/>
            <a:ahLst/>
            <a:cxnLst/>
            <a:rect l="l" t="t" r="r" b="b"/>
            <a:pathLst>
              <a:path w="2968788" h="3958384">
                <a:moveTo>
                  <a:pt x="0" y="0"/>
                </a:moveTo>
                <a:lnTo>
                  <a:pt x="2968789" y="0"/>
                </a:lnTo>
                <a:lnTo>
                  <a:pt x="2968789" y="3958385"/>
                </a:lnTo>
                <a:lnTo>
                  <a:pt x="0" y="395838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TextBox 7"/>
          <p:cNvSpPr txBox="1"/>
          <p:nvPr/>
        </p:nvSpPr>
        <p:spPr>
          <a:xfrm>
            <a:off x="4799175" y="9833550"/>
            <a:ext cx="8689651" cy="403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sz="2299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Report date: 2025/04/09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263033" y="199406"/>
            <a:ext cx="9761934" cy="7476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40"/>
              </a:lnSpc>
              <a:spcBef>
                <a:spcPct val="0"/>
              </a:spcBef>
            </a:pPr>
            <a:r>
              <a:rPr lang="en-US" sz="4314" b="1">
                <a:solidFill>
                  <a:srgbClr val="004AAD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Software engineering midterm report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46164" y="7960915"/>
            <a:ext cx="6906022" cy="540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06"/>
              </a:lnSpc>
              <a:spcBef>
                <a:spcPct val="0"/>
              </a:spcBef>
            </a:pPr>
            <a:r>
              <a:rPr lang="en-US" sz="3076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Institute of Information Management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048000" y="7426651"/>
            <a:ext cx="3431213" cy="5041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06"/>
              </a:lnSpc>
              <a:spcBef>
                <a:spcPct val="0"/>
              </a:spcBef>
            </a:pPr>
            <a:r>
              <a:rPr lang="en-US" sz="3076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Guan-Yi Wu (Jack)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201400" y="7472423"/>
            <a:ext cx="4475529" cy="5041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06"/>
              </a:lnSpc>
              <a:spcBef>
                <a:spcPct val="0"/>
              </a:spcBef>
            </a:pPr>
            <a:r>
              <a:rPr lang="en-US" sz="3076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Professor: Min-Yuh Day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691709" y="9263987"/>
            <a:ext cx="4904581" cy="540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06"/>
              </a:lnSpc>
              <a:spcBef>
                <a:spcPct val="0"/>
              </a:spcBef>
            </a:pPr>
            <a:r>
              <a:rPr lang="en-US" sz="3076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National Taipei University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035814" y="7937212"/>
            <a:ext cx="6906022" cy="540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06"/>
              </a:lnSpc>
              <a:spcBef>
                <a:spcPct val="0"/>
              </a:spcBef>
            </a:pPr>
            <a:r>
              <a:rPr lang="en-US" sz="3076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Institute of Information Management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683138" y="4943458"/>
            <a:ext cx="4811091" cy="5950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3"/>
              </a:lnSpc>
              <a:spcBef>
                <a:spcPct val="0"/>
              </a:spcBef>
            </a:pPr>
            <a:r>
              <a:rPr lang="en-US" sz="3423" b="1">
                <a:solidFill>
                  <a:srgbClr val="FF914D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--Thanks for listening--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09125" y="1071937"/>
            <a:ext cx="17669750" cy="1963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Real-time reconstruction of the occluded human posture of a virtual avatar in a mixed reality environment: Taking the lower body of the human body as an example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BAA4E5D-A073-F58B-AFCE-23882636612F}"/>
              </a:ext>
            </a:extLst>
          </p:cNvPr>
          <p:cNvSpPr txBox="1"/>
          <p:nvPr/>
        </p:nvSpPr>
        <p:spPr>
          <a:xfrm>
            <a:off x="4935697" y="2719421"/>
            <a:ext cx="10134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Website</a:t>
            </a:r>
            <a:r>
              <a:rPr lang="en-US" altLang="zh-TW" sz="2400" dirty="0">
                <a:hlinkClick r:id="rId6"/>
              </a:rPr>
              <a:t>:</a:t>
            </a:r>
            <a:r>
              <a:rPr lang="zh-TW" altLang="en-US" sz="2400" dirty="0">
                <a:hlinkClick r:id="rId6"/>
              </a:rPr>
              <a:t>https://github.com/wuboss0429/Guan-Yi-Wu.github.io</a:t>
            </a:r>
            <a:endParaRPr lang="zh-TW" alt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812</Words>
  <Application>Microsoft Office PowerPoint</Application>
  <PresentationFormat>自訂</PresentationFormat>
  <Paragraphs>89</Paragraphs>
  <Slides>9</Slides>
  <Notes>7</Notes>
  <HiddenSlides>0</HiddenSlides>
  <MMClips>1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Public Sans Bold</vt:lpstr>
      <vt:lpstr>Calibri</vt:lpstr>
      <vt:lpstr>Arial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711336109_吳冠毅_論文構想</dc:title>
  <cp:lastModifiedBy>吳冠毅</cp:lastModifiedBy>
  <cp:revision>2</cp:revision>
  <dcterms:created xsi:type="dcterms:W3CDTF">2006-08-16T00:00:00Z</dcterms:created>
  <dcterms:modified xsi:type="dcterms:W3CDTF">2025-04-09T03:46:14Z</dcterms:modified>
  <dc:identifier>DAGi6wZXRJw</dc:identifier>
</cp:coreProperties>
</file>