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 important force in the transformation of digital communications and social interaction</a:t>
            </a:r>
          </a:p>
          <a:p>
            <a:r>
              <a:rPr lang="en-US"/>
              <a:t>, bringing reality into the virtual world through virtual-reality integration technology.</a:t>
            </a:r>
          </a:p>
          <a:p>
            <a:r>
              <a:rPr lang="en-US"/>
              <a:t/>
            </a:r>
          </a:p>
          <a:p>
            <a:r>
              <a:rPr lang="en-US"/>
              <a:t>Precedence Research predicts that the immersive technology market will reach $250.96 billion by 2034.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 avatar is a digital representation of a user in a virtual environment that reflects the user's real-life movements. Through these survey questions, Park et al. found that virtual avatars are very important for users' realistic experience.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There are two main problems with current virtual avatars: 1. Lack of complete posture 2. Relying on AI prediction to reconstruct the lower body, but the posture is unnatural, such as lifting a foot, the virtual avatar cannot react correctly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propose a method to instantly and automatically reconstruct missing poses.</a:t>
            </a:r>
          </a:p>
          <a:p>
            <a:r>
              <a:rPr lang="en-US"/>
              <a:t/>
            </a:r>
          </a:p>
          <a:p>
            <a:r>
              <a:rPr lang="en-US"/>
              <a:t>It makes up for the inability of virtual avatars to fully present the user's body movements and enhances the social experience in scenarios such as virtual communities or virtual meetings.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Relationship Id="rId6" Target="../media/VAGi7Kf1o84.mp4" Type="http://schemas.openxmlformats.org/officeDocument/2006/relationships/video"/><Relationship Id="rId7" Target="../media/VAGi7Kf1o84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376" y="3152690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092741" y="8883075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62829" y="3439692"/>
            <a:ext cx="3072691" cy="3958384"/>
            <a:chOff x="0" y="0"/>
            <a:chExt cx="699336" cy="9009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9336" cy="900918"/>
            </a:xfrm>
            <a:custGeom>
              <a:avLst/>
              <a:gdLst/>
              <a:ahLst/>
              <a:cxnLst/>
              <a:rect r="r" b="b" t="t" l="l"/>
              <a:pathLst>
                <a:path h="900918" w="699336">
                  <a:moveTo>
                    <a:pt x="0" y="0"/>
                  </a:moveTo>
                  <a:lnTo>
                    <a:pt x="699336" y="0"/>
                  </a:lnTo>
                  <a:lnTo>
                    <a:pt x="699336" y="900918"/>
                  </a:lnTo>
                  <a:lnTo>
                    <a:pt x="0" y="900918"/>
                  </a:lnTo>
                  <a:close/>
                </a:path>
              </a:pathLst>
            </a:custGeom>
            <a:blipFill>
              <a:blip r:embed="rId4"/>
              <a:stretch>
                <a:fillRect l="0" t="-3474" r="0" b="-3474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841846" y="3415988"/>
            <a:ext cx="2968788" cy="3958384"/>
          </a:xfrm>
          <a:custGeom>
            <a:avLst/>
            <a:gdLst/>
            <a:ahLst/>
            <a:cxnLst/>
            <a:rect r="r" b="b" t="t" l="l"/>
            <a:pathLst>
              <a:path h="3958384" w="2968788">
                <a:moveTo>
                  <a:pt x="0" y="0"/>
                </a:moveTo>
                <a:lnTo>
                  <a:pt x="2968789" y="0"/>
                </a:lnTo>
                <a:lnTo>
                  <a:pt x="2968789" y="3958385"/>
                </a:lnTo>
                <a:lnTo>
                  <a:pt x="0" y="395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9175" y="9833550"/>
            <a:ext cx="8689651" cy="40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 date: 2025/04/09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9125" y="1071937"/>
            <a:ext cx="17669750" cy="196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reconstruction of the occluded human posture of a virtual avatar in a mixed reality environment: Taking the lower body of the human body as an 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3033" y="199406"/>
            <a:ext cx="9761934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  <a:spcBef>
                <a:spcPct val="0"/>
              </a:spcBef>
            </a:pPr>
            <a:r>
              <a:rPr lang="en-US" b="true" sz="4314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engineering midterm report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6164" y="7960915"/>
            <a:ext cx="6906022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19137" y="7426651"/>
            <a:ext cx="3360076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Guan-Yi Wu (Jack)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00721" y="7472423"/>
            <a:ext cx="4376208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Professor: Min-Yuh Day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91709" y="9263987"/>
            <a:ext cx="4904581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National Taipei University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35814" y="7937212"/>
            <a:ext cx="6906022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267199"/>
            <a:ext cx="16230600" cy="136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80"/>
              </a:lnSpc>
              <a:spcBef>
                <a:spcPct val="0"/>
              </a:spcBef>
            </a:pPr>
            <a:r>
              <a:rPr lang="en-US" sz="7914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25075" y="2303656"/>
            <a:ext cx="12433775" cy="546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73255" indent="-586628" lvl="1">
              <a:lnSpc>
                <a:spcPts val="8749"/>
              </a:lnSpc>
              <a:buAutoNum type="arabicPeriod" startAt="1"/>
            </a:pPr>
            <a:r>
              <a:rPr lang="en-US" b="true" sz="54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  <a:p>
            <a:pPr algn="l" marL="1173255" indent="-586628" lvl="1">
              <a:lnSpc>
                <a:spcPts val="8749"/>
              </a:lnSpc>
              <a:buAutoNum type="arabicPeriod" startAt="1"/>
            </a:pPr>
            <a:r>
              <a:rPr lang="en-US" b="true" sz="54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Motivation</a:t>
            </a:r>
          </a:p>
          <a:p>
            <a:pPr algn="l" marL="1173255" indent="-586628" lvl="1">
              <a:lnSpc>
                <a:spcPts val="8749"/>
              </a:lnSpc>
              <a:buAutoNum type="arabicPeriod" startAt="1"/>
            </a:pPr>
            <a:r>
              <a:rPr lang="en-US" b="true" sz="54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Objectives</a:t>
            </a:r>
          </a:p>
          <a:p>
            <a:pPr algn="l" marL="1173255" indent="-586628" lvl="1">
              <a:lnSpc>
                <a:spcPts val="8749"/>
              </a:lnSpc>
              <a:buAutoNum type="arabicPeriod" startAt="1"/>
            </a:pPr>
            <a:r>
              <a:rPr lang="en-US" b="true" sz="54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Research Contributions and Managerial Implication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2741" y="8883075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724" y="933450"/>
            <a:ext cx="16230600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10222" y="4046097"/>
            <a:ext cx="9267556" cy="5261335"/>
          </a:xfrm>
          <a:custGeom>
            <a:avLst/>
            <a:gdLst/>
            <a:ahLst/>
            <a:cxnLst/>
            <a:rect r="r" b="b" t="t" l="l"/>
            <a:pathLst>
              <a:path h="5261335" w="9267556">
                <a:moveTo>
                  <a:pt x="0" y="0"/>
                </a:moveTo>
                <a:lnTo>
                  <a:pt x="9267556" y="0"/>
                </a:lnTo>
                <a:lnTo>
                  <a:pt x="9267556" y="5261334"/>
                </a:lnTo>
                <a:lnTo>
                  <a:pt x="0" y="526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695" y="1935865"/>
            <a:ext cx="3105871" cy="64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b="true" sz="3730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-Metaverse-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57357" y="9521050"/>
            <a:ext cx="308967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82511" y="9250281"/>
            <a:ext cx="8619596" cy="7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b="true" sz="22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Immersive technology market size, 2023 to 2034 (USD Billion)。</a:t>
            </a:r>
          </a:p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b="true" sz="22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Source：Precedence research (2024)。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695" y="2725421"/>
            <a:ext cx="16699816" cy="108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important force in the transformation of digital communications and social interaction</a:t>
            </a:r>
          </a:p>
          <a:p>
            <a:pPr algn="l">
              <a:lnSpc>
                <a:spcPts val="4306"/>
              </a:lnSpc>
            </a:pP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bringing reality into the virtual world through virtual-reality integration technology.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724" y="933450"/>
            <a:ext cx="16230600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34877" y="2313048"/>
            <a:ext cx="7176963" cy="5725179"/>
          </a:xfrm>
          <a:custGeom>
            <a:avLst/>
            <a:gdLst/>
            <a:ahLst/>
            <a:cxnLst/>
            <a:rect r="r" b="b" t="t" l="l"/>
            <a:pathLst>
              <a:path h="5725179" w="7176963">
                <a:moveTo>
                  <a:pt x="0" y="0"/>
                </a:moveTo>
                <a:lnTo>
                  <a:pt x="7176963" y="0"/>
                </a:lnTo>
                <a:lnTo>
                  <a:pt x="7176963" y="5725180"/>
                </a:lnTo>
                <a:lnTo>
                  <a:pt x="0" y="5725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67958" y="5676900"/>
            <a:ext cx="7983066" cy="381892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074310"/>
            <a:ext cx="3661369" cy="64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b="true" sz="3730">
                <a:solidFill>
                  <a:srgbClr val="00BF6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-Virtual Avatar-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08508" y="9521050"/>
            <a:ext cx="406665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8057278"/>
            <a:ext cx="8499872" cy="7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b="true" sz="22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investigation of users' sense of reality in avatar analysis</a:t>
            </a:r>
            <a:r>
              <a:rPr lang="en-US" b="true" sz="22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IVE.</a:t>
            </a:r>
          </a:p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b="true" sz="22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Park et al. (2025).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5" y="3002311"/>
            <a:ext cx="8346772" cy="216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6"/>
              </a:lnSpc>
              <a:spcBef>
                <a:spcPct val="0"/>
              </a:spcBef>
            </a:pP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</a:t>
            </a:r>
            <a:r>
              <a:rPr lang="en-US" sz="3076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digital representation</a:t>
            </a: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of the user in the virtual environment.</a:t>
            </a:r>
          </a:p>
          <a:p>
            <a:pPr algn="l">
              <a:lnSpc>
                <a:spcPts val="4306"/>
              </a:lnSpc>
            </a:pP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Realistic movements are reflected </a:t>
            </a:r>
            <a:r>
              <a:rPr lang="en-US" sz="3076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through HMD helmets and sensors</a:t>
            </a:r>
            <a:r>
              <a:rPr lang="en-US" sz="307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724" y="933450"/>
            <a:ext cx="16230600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MOTIVATION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62545" y="2834941"/>
            <a:ext cx="3065541" cy="5172507"/>
          </a:xfrm>
          <a:custGeom>
            <a:avLst/>
            <a:gdLst/>
            <a:ahLst/>
            <a:cxnLst/>
            <a:rect r="r" b="b" t="t" l="l"/>
            <a:pathLst>
              <a:path h="5172507" w="3065541">
                <a:moveTo>
                  <a:pt x="0" y="0"/>
                </a:moveTo>
                <a:lnTo>
                  <a:pt x="3065541" y="0"/>
                </a:lnTo>
                <a:lnTo>
                  <a:pt x="3065541" y="5172508"/>
                </a:lnTo>
                <a:lnTo>
                  <a:pt x="0" y="517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28086" y="2834941"/>
            <a:ext cx="2709409" cy="5172507"/>
          </a:xfrm>
          <a:custGeom>
            <a:avLst/>
            <a:gdLst/>
            <a:ahLst/>
            <a:cxnLst/>
            <a:rect r="r" b="b" t="t" l="l"/>
            <a:pathLst>
              <a:path h="5172507" w="2709409">
                <a:moveTo>
                  <a:pt x="0" y="0"/>
                </a:moveTo>
                <a:lnTo>
                  <a:pt x="2709409" y="0"/>
                </a:lnTo>
                <a:lnTo>
                  <a:pt x="2709409" y="5172508"/>
                </a:lnTo>
                <a:lnTo>
                  <a:pt x="0" y="5172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74310"/>
            <a:ext cx="7822324" cy="64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b="true" sz="3730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-Incomplete pose reconstruction-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01431" y="9521050"/>
            <a:ext cx="42082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16032" y="8026499"/>
            <a:ext cx="7118000" cy="84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b="true" sz="24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</a:t>
            </a:r>
            <a:r>
              <a:rPr lang="en-US" b="true" sz="24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ample of incorrect posture.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b="true" sz="24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Quest 3 Inside-Out Upper Body Tracking.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348281" y="4867786"/>
            <a:ext cx="2317276" cy="2047630"/>
          </a:xfrm>
          <a:custGeom>
            <a:avLst/>
            <a:gdLst/>
            <a:ahLst/>
            <a:cxnLst/>
            <a:rect r="r" b="b" t="t" l="l"/>
            <a:pathLst>
              <a:path h="2047630" w="2317276">
                <a:moveTo>
                  <a:pt x="0" y="0"/>
                </a:moveTo>
                <a:lnTo>
                  <a:pt x="2317276" y="0"/>
                </a:lnTo>
                <a:lnTo>
                  <a:pt x="2317276" y="2047630"/>
                </a:lnTo>
                <a:lnTo>
                  <a:pt x="0" y="2047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28148" y="5583333"/>
            <a:ext cx="2037606" cy="1800503"/>
          </a:xfrm>
          <a:custGeom>
            <a:avLst/>
            <a:gdLst/>
            <a:ahLst/>
            <a:cxnLst/>
            <a:rect r="r" b="b" t="t" l="l"/>
            <a:pathLst>
              <a:path h="1800503" w="2037606">
                <a:moveTo>
                  <a:pt x="0" y="0"/>
                </a:moveTo>
                <a:lnTo>
                  <a:pt x="2037606" y="0"/>
                </a:lnTo>
                <a:lnTo>
                  <a:pt x="2037606" y="1800503"/>
                </a:lnTo>
                <a:lnTo>
                  <a:pt x="0" y="1800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6055" y="3553914"/>
            <a:ext cx="10239978" cy="4595190"/>
          </a:xfrm>
          <a:custGeom>
            <a:avLst/>
            <a:gdLst/>
            <a:ahLst/>
            <a:cxnLst/>
            <a:rect r="r" b="b" t="t" l="l"/>
            <a:pathLst>
              <a:path h="4595190" w="10239978">
                <a:moveTo>
                  <a:pt x="0" y="0"/>
                </a:moveTo>
                <a:lnTo>
                  <a:pt x="10239977" y="0"/>
                </a:lnTo>
                <a:lnTo>
                  <a:pt x="10239977" y="4595190"/>
                </a:lnTo>
                <a:lnTo>
                  <a:pt x="0" y="45951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21548" y="8168154"/>
            <a:ext cx="6548990" cy="84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b="true" sz="24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Virtual fitness training application scenarios.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b="true" sz="24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Fit XR.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99336" y="6232699"/>
            <a:ext cx="1656529" cy="1463769"/>
          </a:xfrm>
          <a:custGeom>
            <a:avLst/>
            <a:gdLst/>
            <a:ahLst/>
            <a:cxnLst/>
            <a:rect r="r" b="b" t="t" l="l"/>
            <a:pathLst>
              <a:path h="1463769" w="1656529">
                <a:moveTo>
                  <a:pt x="0" y="0"/>
                </a:moveTo>
                <a:lnTo>
                  <a:pt x="1656528" y="0"/>
                </a:lnTo>
                <a:lnTo>
                  <a:pt x="1656528" y="1463769"/>
                </a:lnTo>
                <a:lnTo>
                  <a:pt x="0" y="146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46389" y="6372600"/>
            <a:ext cx="1339880" cy="1183967"/>
          </a:xfrm>
          <a:custGeom>
            <a:avLst/>
            <a:gdLst/>
            <a:ahLst/>
            <a:cxnLst/>
            <a:rect r="r" b="b" t="t" l="l"/>
            <a:pathLst>
              <a:path h="1183967" w="1339880">
                <a:moveTo>
                  <a:pt x="0" y="0"/>
                </a:moveTo>
                <a:lnTo>
                  <a:pt x="1339880" y="0"/>
                </a:lnTo>
                <a:lnTo>
                  <a:pt x="1339880" y="1183967"/>
                </a:lnTo>
                <a:lnTo>
                  <a:pt x="0" y="11839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01119" y="6232699"/>
            <a:ext cx="1301874" cy="1150383"/>
          </a:xfrm>
          <a:custGeom>
            <a:avLst/>
            <a:gdLst/>
            <a:ahLst/>
            <a:cxnLst/>
            <a:rect r="r" b="b" t="t" l="l"/>
            <a:pathLst>
              <a:path h="1150383" w="1301874">
                <a:moveTo>
                  <a:pt x="0" y="0"/>
                </a:moveTo>
                <a:lnTo>
                  <a:pt x="1301874" y="0"/>
                </a:lnTo>
                <a:lnTo>
                  <a:pt x="1301874" y="1150383"/>
                </a:lnTo>
                <a:lnTo>
                  <a:pt x="0" y="1150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06271" y="6293976"/>
            <a:ext cx="1517835" cy="1341214"/>
          </a:xfrm>
          <a:custGeom>
            <a:avLst/>
            <a:gdLst/>
            <a:ahLst/>
            <a:cxnLst/>
            <a:rect r="r" b="b" t="t" l="l"/>
            <a:pathLst>
              <a:path h="1341214" w="1517835">
                <a:moveTo>
                  <a:pt x="0" y="0"/>
                </a:moveTo>
                <a:lnTo>
                  <a:pt x="1517834" y="0"/>
                </a:lnTo>
                <a:lnTo>
                  <a:pt x="1517834" y="1341214"/>
                </a:lnTo>
                <a:lnTo>
                  <a:pt x="0" y="1341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81341" y="2829113"/>
            <a:ext cx="6114256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1. Lack of complete posture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43113" y="8870263"/>
            <a:ext cx="4942549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</a:t>
            </a:r>
            <a:r>
              <a:rPr lang="en-US" b="true" sz="3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posture is unnatural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5724" y="933450"/>
            <a:ext cx="16230600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OBJECTIVES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41048" y="5736126"/>
            <a:ext cx="4152087" cy="4152087"/>
          </a:xfrm>
          <a:custGeom>
            <a:avLst/>
            <a:gdLst/>
            <a:ahLst/>
            <a:cxnLst/>
            <a:rect r="r" b="b" t="t" l="l"/>
            <a:pathLst>
              <a:path h="4152087" w="4152087">
                <a:moveTo>
                  <a:pt x="0" y="0"/>
                </a:moveTo>
                <a:lnTo>
                  <a:pt x="4152087" y="0"/>
                </a:lnTo>
                <a:lnTo>
                  <a:pt x="4152087" y="4152088"/>
                </a:lnTo>
                <a:lnTo>
                  <a:pt x="0" y="4152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3385" y="5736126"/>
            <a:ext cx="4152087" cy="4152087"/>
          </a:xfrm>
          <a:custGeom>
            <a:avLst/>
            <a:gdLst/>
            <a:ahLst/>
            <a:cxnLst/>
            <a:rect r="r" b="b" t="t" l="l"/>
            <a:pathLst>
              <a:path h="4152087" w="4152087">
                <a:moveTo>
                  <a:pt x="0" y="0"/>
                </a:moveTo>
                <a:lnTo>
                  <a:pt x="4152087" y="0"/>
                </a:lnTo>
                <a:lnTo>
                  <a:pt x="4152087" y="4152088"/>
                </a:lnTo>
                <a:lnTo>
                  <a:pt x="0" y="4152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26422"/>
            <a:ext cx="7822324" cy="64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b="true" sz="3730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-Posture reconstruction-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03547" y="9521050"/>
            <a:ext cx="416586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695" y="2728208"/>
            <a:ext cx="16230605" cy="28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327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Propose a</a:t>
            </a:r>
            <a:r>
              <a:rPr lang="en-US" b="true" sz="32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method to </a:t>
            </a:r>
            <a:r>
              <a:rPr lang="en-US" b="true" sz="3273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instantly and automatically</a:t>
            </a:r>
            <a:r>
              <a:rPr lang="en-US" b="true" sz="32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reconstruct missing poses.</a:t>
            </a:r>
          </a:p>
          <a:p>
            <a:pPr algn="l">
              <a:lnSpc>
                <a:spcPts val="4583"/>
              </a:lnSpc>
              <a:spcBef>
                <a:spcPct val="0"/>
              </a:spcBef>
            </a:pPr>
          </a:p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b="true" sz="32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It makes up for the inability of virtual avatars </a:t>
            </a:r>
            <a:r>
              <a:rPr lang="en-US" b="true" sz="3273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fully present the user's body movements</a:t>
            </a:r>
            <a:r>
              <a:rPr lang="en-US" b="true" sz="32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and enhances the social experience in scenarios such as virtual communities or virtual meetings.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695" y="537281"/>
            <a:ext cx="13055923" cy="122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  <a:spcBef>
                <a:spcPct val="0"/>
              </a:spcBef>
            </a:pPr>
            <a:r>
              <a:rPr lang="en-US" b="true" sz="3470" spc="78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RESEARCH CONTRIBUTIONS AND MANAGERIAL IMPLICATION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99049" y="9521050"/>
            <a:ext cx="425582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72427"/>
            <a:ext cx="16230605" cy="5613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733" indent="-433366" lvl="1">
              <a:lnSpc>
                <a:spcPts val="5620"/>
              </a:lnSpc>
              <a:buFont typeface="Arial"/>
              <a:buChar char="•"/>
            </a:pPr>
            <a:r>
              <a:rPr lang="en-US" b="true" sz="4014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</a:t>
            </a:r>
            <a:r>
              <a:rPr lang="en-US" b="true" sz="4014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mprove</a:t>
            </a:r>
            <a:r>
              <a:rPr lang="en-US" b="true" sz="40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the integrity and naturalness of the </a:t>
            </a:r>
            <a:r>
              <a:rPr lang="en-US" b="true" sz="4014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avatar's movements</a:t>
            </a:r>
            <a:r>
              <a:rPr lang="en-US" b="true" sz="40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and increase the user's immersion and satisfaction.</a:t>
            </a:r>
          </a:p>
          <a:p>
            <a:pPr algn="l">
              <a:lnSpc>
                <a:spcPts val="5620"/>
              </a:lnSpc>
            </a:pPr>
          </a:p>
          <a:p>
            <a:pPr algn="l" marL="866733" indent="-433366" lvl="1">
              <a:lnSpc>
                <a:spcPts val="5620"/>
              </a:lnSpc>
              <a:buFont typeface="Arial"/>
              <a:buChar char="•"/>
            </a:pPr>
            <a:r>
              <a:rPr lang="en-US" b="true" sz="40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By </a:t>
            </a:r>
            <a:r>
              <a:rPr lang="en-US" b="true" sz="4014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establishing the technical foundation</a:t>
            </a:r>
            <a:r>
              <a:rPr lang="en-US" b="true" sz="40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for future virtual applications, software and hardware developers can gain a deeper understanding of posture reconstruction requirements and interactive experience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8415" y="2205206"/>
            <a:ext cx="16250885" cy="758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 XR.(2025) Retrieve from: . https://www.meta.com/zh-tw/experiences/fitxr/2327205800645550/?srsltid=AfmBOoq9MaYOoJh0ntCaVoo2o_U4VOBOwSqe2CMMuF8hwitW-Kyog5iR </a:t>
            </a:r>
          </a:p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iBest Network Company. (2025). https://www.ibest.com.tw/news-detail/what-is-mcp/ </a:t>
            </a:r>
          </a:p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Park, M., Lee, J., Yang, H., &amp; Kim, J. (2025). Designing and Analyzing Virtual Avatar Based on Rigid-Body Tracking in Immersive Virtual Environments. IEEE Access. </a:t>
            </a:r>
          </a:p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Quest 3 Inside-Out Upper Body Tracking. (2023). https://www.uploadvr.com/quest-3-inside-out-upper-body-tracking-and-dynamic-occlusion/ </a:t>
            </a:r>
          </a:p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Xiao, X., Wang, J., Feng, P., Gong, A., Zhang, X., &amp; Zhang, J. (2024). Fast Human Motion reconstruction from sparse inertial measurement units considering the human shape. Nature Communications, 15(1), 2423. </a:t>
            </a:r>
          </a:p>
          <a:p>
            <a:pPr algn="l" marL="659838" indent="-329919" lvl="1">
              <a:lnSpc>
                <a:spcPts val="4278"/>
              </a:lnSpc>
              <a:buAutoNum type="arabicPeriod" startAt="1"/>
            </a:pPr>
            <a:r>
              <a:rPr lang="en-US" b="true" sz="305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Zoting, S. Immersive Technology Market. (2024). Retrieve from:. https://www.precedenceresearch.com/immersive-technology-market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695" y="963261"/>
            <a:ext cx="13055923" cy="61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  <a:spcBef>
                <a:spcPct val="0"/>
              </a:spcBef>
            </a:pPr>
            <a:r>
              <a:rPr lang="en-US" b="true" sz="3470" spc="78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50009" y="389486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2489" y="9521050"/>
            <a:ext cx="418703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376" y="3152690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092741" y="8883075"/>
            <a:ext cx="4508071" cy="921901"/>
          </a:xfrm>
          <a:custGeom>
            <a:avLst/>
            <a:gdLst/>
            <a:ahLst/>
            <a:cxnLst/>
            <a:rect r="r" b="b" t="t" l="l"/>
            <a:pathLst>
              <a:path h="921901" w="450807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62829" y="3439692"/>
            <a:ext cx="3072691" cy="3958384"/>
            <a:chOff x="0" y="0"/>
            <a:chExt cx="699336" cy="9009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9336" cy="900918"/>
            </a:xfrm>
            <a:custGeom>
              <a:avLst/>
              <a:gdLst/>
              <a:ahLst/>
              <a:cxnLst/>
              <a:rect r="r" b="b" t="t" l="l"/>
              <a:pathLst>
                <a:path h="900918" w="699336">
                  <a:moveTo>
                    <a:pt x="0" y="0"/>
                  </a:moveTo>
                  <a:lnTo>
                    <a:pt x="699336" y="0"/>
                  </a:lnTo>
                  <a:lnTo>
                    <a:pt x="699336" y="900918"/>
                  </a:lnTo>
                  <a:lnTo>
                    <a:pt x="0" y="900918"/>
                  </a:lnTo>
                  <a:close/>
                </a:path>
              </a:pathLst>
            </a:custGeom>
            <a:blipFill>
              <a:blip r:embed="rId4"/>
              <a:stretch>
                <a:fillRect l="0" t="-3474" r="0" b="-3474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841846" y="3415988"/>
            <a:ext cx="2968788" cy="3958384"/>
          </a:xfrm>
          <a:custGeom>
            <a:avLst/>
            <a:gdLst/>
            <a:ahLst/>
            <a:cxnLst/>
            <a:rect r="r" b="b" t="t" l="l"/>
            <a:pathLst>
              <a:path h="3958384" w="2968788">
                <a:moveTo>
                  <a:pt x="0" y="0"/>
                </a:moveTo>
                <a:lnTo>
                  <a:pt x="2968789" y="0"/>
                </a:lnTo>
                <a:lnTo>
                  <a:pt x="2968789" y="3958385"/>
                </a:lnTo>
                <a:lnTo>
                  <a:pt x="0" y="395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9175" y="9833550"/>
            <a:ext cx="8689651" cy="40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 date: 2025/04/09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63033" y="199406"/>
            <a:ext cx="9761934" cy="74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0"/>
              </a:lnSpc>
              <a:spcBef>
                <a:spcPct val="0"/>
              </a:spcBef>
            </a:pPr>
            <a:r>
              <a:rPr lang="en-US" b="true" sz="4314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engineering midterm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6164" y="7960915"/>
            <a:ext cx="6906022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19137" y="7426651"/>
            <a:ext cx="3360076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Guan-Yi Wu (Jack)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00721" y="7472423"/>
            <a:ext cx="4376208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Professor: Min-Yuh Day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91709" y="9263987"/>
            <a:ext cx="4904581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National Taipei University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35814" y="7937212"/>
            <a:ext cx="6906022" cy="54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83138" y="4943458"/>
            <a:ext cx="4811091" cy="59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b="true" sz="3423">
                <a:solidFill>
                  <a:srgbClr val="FF91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--Thanks for listening--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9125" y="1071937"/>
            <a:ext cx="17669750" cy="196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reconstruction of the occluded human posture of a virtual avatar in a mixed reality environment: Taking the lower body of the human body as an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DAGi6wZXRJw</dc:identifier>
  <dcterms:modified xsi:type="dcterms:W3CDTF">2011-08-01T06:04:30Z</dcterms:modified>
  <cp:revision>1</cp:revision>
  <dc:title>711336109_吳冠毅_論文構想</dc:title>
</cp:coreProperties>
</file>