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6" r:id="rId10"/>
    <p:sldId id="267" r:id="rId11"/>
    <p:sldId id="270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79" r:id="rId24"/>
    <p:sldId id="281" r:id="rId25"/>
    <p:sldId id="282" r:id="rId26"/>
    <p:sldId id="283" r:id="rId27"/>
    <p:sldId id="302" r:id="rId28"/>
    <p:sldId id="303" r:id="rId29"/>
    <p:sldId id="285" r:id="rId30"/>
    <p:sldId id="284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AEE777C-A779-4D32-AA13-35D930631500}">
          <p14:sldIdLst>
            <p14:sldId id="256"/>
            <p14:sldId id="257"/>
            <p14:sldId id="258"/>
            <p14:sldId id="259"/>
            <p14:sldId id="260"/>
            <p14:sldId id="263"/>
            <p14:sldId id="264"/>
            <p14:sldId id="261"/>
            <p14:sldId id="266"/>
            <p14:sldId id="267"/>
            <p14:sldId id="270"/>
            <p14:sldId id="268"/>
            <p14:sldId id="269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0"/>
            <p14:sldId id="279"/>
            <p14:sldId id="281"/>
            <p14:sldId id="282"/>
            <p14:sldId id="283"/>
            <p14:sldId id="302"/>
            <p14:sldId id="303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无标题节" id="{DEF62C0A-1097-462A-B047-BECC54AC844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5CE1C-17F8-44DA-A992-38226F54E527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B20F8-115D-41FF-941C-D06E96F77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64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B20F8-115D-41FF-941C-D06E96F77DD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25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A1DD-073E-40FD-A22E-21732A7260C5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C7AC-FB47-46D1-B5F1-7ED8EEB42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89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A1DD-073E-40FD-A22E-21732A7260C5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C7AC-FB47-46D1-B5F1-7ED8EEB42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63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A1DD-073E-40FD-A22E-21732A7260C5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C7AC-FB47-46D1-B5F1-7ED8EEB42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770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A1DD-073E-40FD-A22E-21732A7260C5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C7AC-FB47-46D1-B5F1-7ED8EEB42A9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5888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A1DD-073E-40FD-A22E-21732A7260C5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C7AC-FB47-46D1-B5F1-7ED8EEB42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90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A1DD-073E-40FD-A22E-21732A7260C5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C7AC-FB47-46D1-B5F1-7ED8EEB42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91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A1DD-073E-40FD-A22E-21732A7260C5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C7AC-FB47-46D1-B5F1-7ED8EEB42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34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A1DD-073E-40FD-A22E-21732A7260C5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C7AC-FB47-46D1-B5F1-7ED8EEB42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502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A1DD-073E-40FD-A22E-21732A7260C5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C7AC-FB47-46D1-B5F1-7ED8EEB42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42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A1DD-073E-40FD-A22E-21732A7260C5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C7AC-FB47-46D1-B5F1-7ED8EEB42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11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A1DD-073E-40FD-A22E-21732A7260C5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C7AC-FB47-46D1-B5F1-7ED8EEB42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25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A1DD-073E-40FD-A22E-21732A7260C5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C7AC-FB47-46D1-B5F1-7ED8EEB42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26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A1DD-073E-40FD-A22E-21732A7260C5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C7AC-FB47-46D1-B5F1-7ED8EEB42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85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A1DD-073E-40FD-A22E-21732A7260C5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C7AC-FB47-46D1-B5F1-7ED8EEB42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94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A1DD-073E-40FD-A22E-21732A7260C5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C7AC-FB47-46D1-B5F1-7ED8EEB42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55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A1DD-073E-40FD-A22E-21732A7260C5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C7AC-FB47-46D1-B5F1-7ED8EEB42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6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6A1DD-073E-40FD-A22E-21732A7260C5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C7AC-FB47-46D1-B5F1-7ED8EEB42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71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C86A1DD-073E-40FD-A22E-21732A7260C5}" type="datetimeFigureOut">
              <a:rPr lang="zh-CN" altLang="en-US" smtClean="0"/>
              <a:t>2019/6/28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8C7AC-FB47-46D1-B5F1-7ED8EEB42A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280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Kotlin</a:t>
            </a:r>
            <a:r>
              <a:rPr lang="en-US" altLang="zh-CN" dirty="0" smtClean="0"/>
              <a:t> </a:t>
            </a:r>
            <a:r>
              <a:rPr lang="zh-CN" altLang="en-US" dirty="0" smtClean="0"/>
              <a:t>初识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7867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基本数据类型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772398"/>
              </p:ext>
            </p:extLst>
          </p:nvPr>
        </p:nvGraphicFramePr>
        <p:xfrm>
          <a:off x="2682239" y="1853248"/>
          <a:ext cx="5939246" cy="31437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1504"/>
                <a:gridCol w="2147840"/>
                <a:gridCol w="2259902"/>
              </a:tblGrid>
              <a:tr h="47351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基本数据类型</a:t>
                      </a:r>
                      <a:endParaRPr lang="zh-CN" alt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kotlin</a:t>
                      </a:r>
                      <a:r>
                        <a:rPr lang="zh-CN" altLang="en-US" sz="1200" u="none" strike="noStrike">
                          <a:effectLst/>
                        </a:rPr>
                        <a:t>的数据类型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java</a:t>
                      </a:r>
                      <a:r>
                        <a:rPr lang="zh-CN" altLang="en-US" sz="1200" u="none" strike="noStrike">
                          <a:effectLst/>
                        </a:rPr>
                        <a:t>的数据类型</a:t>
                      </a:r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814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整型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 err="1">
                          <a:effectLst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int </a:t>
                      </a:r>
                      <a:r>
                        <a:rPr lang="zh-CN" altLang="en-US" sz="1100" u="none" strike="noStrike">
                          <a:effectLst/>
                        </a:rPr>
                        <a:t>和 </a:t>
                      </a:r>
                      <a:r>
                        <a:rPr lang="en-US" sz="1100" u="none" strike="noStrike">
                          <a:effectLst/>
                        </a:rPr>
                        <a:t>Integer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814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长整型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Long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long </a:t>
                      </a:r>
                      <a:r>
                        <a:rPr lang="zh-CN" altLang="en-US" sz="1100" u="none" strike="noStrike">
                          <a:effectLst/>
                        </a:rPr>
                        <a:t>和 </a:t>
                      </a:r>
                      <a:r>
                        <a:rPr lang="en-US" sz="1100" u="none" strike="noStrike">
                          <a:effectLst/>
                        </a:rPr>
                        <a:t>Long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814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浮点型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Float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float </a:t>
                      </a:r>
                      <a:r>
                        <a:rPr lang="zh-CN" altLang="en-US" sz="1100" u="none" strike="noStrike">
                          <a:effectLst/>
                        </a:rPr>
                        <a:t>和 </a:t>
                      </a:r>
                      <a:r>
                        <a:rPr lang="en-US" sz="1100" u="none" strike="noStrike">
                          <a:effectLst/>
                        </a:rPr>
                        <a:t>Float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814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双精度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Double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double </a:t>
                      </a:r>
                      <a:r>
                        <a:rPr lang="zh-CN" altLang="en-US" sz="1100" u="none" strike="noStrike">
                          <a:effectLst/>
                        </a:rPr>
                        <a:t>和 </a:t>
                      </a:r>
                      <a:r>
                        <a:rPr lang="en-US" sz="1100" u="none" strike="noStrike">
                          <a:effectLst/>
                        </a:rPr>
                        <a:t>Double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814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布尔型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Boolean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boolean </a:t>
                      </a:r>
                      <a:r>
                        <a:rPr lang="zh-CN" altLang="en-US" sz="1100" u="none" strike="noStrike">
                          <a:effectLst/>
                        </a:rPr>
                        <a:t>和 </a:t>
                      </a:r>
                      <a:r>
                        <a:rPr lang="en-US" sz="1100" u="none" strike="noStrike">
                          <a:effectLst/>
                        </a:rPr>
                        <a:t>Boolean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814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字符型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Char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char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  <a:tr h="3814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字符串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String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387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变量的声明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:</a:t>
            </a:r>
            <a:r>
              <a:rPr lang="en-US" altLang="zh-CN" dirty="0"/>
              <a:t>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= 0 </a:t>
            </a:r>
            <a:r>
              <a:rPr lang="zh-CN" altLang="en-US" dirty="0" smtClean="0"/>
              <a:t>（变量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val</a:t>
            </a:r>
            <a:r>
              <a:rPr lang="en-US" altLang="zh-CN" dirty="0" smtClean="0"/>
              <a:t> j 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= 2   (</a:t>
            </a:r>
            <a:r>
              <a:rPr lang="zh-CN" altLang="en-US" dirty="0"/>
              <a:t>常量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</a:t>
            </a:r>
            <a:r>
              <a:rPr lang="en-US" altLang="zh-CN" dirty="0" err="1" smtClean="0"/>
              <a:t>ar</a:t>
            </a:r>
            <a:r>
              <a:rPr lang="en-US" altLang="zh-CN" dirty="0" smtClean="0"/>
              <a:t> </a:t>
            </a:r>
            <a:r>
              <a:rPr lang="zh-CN" altLang="en-US" dirty="0" smtClean="0"/>
              <a:t>代表定义变量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v</a:t>
            </a:r>
            <a:r>
              <a:rPr lang="en-US" altLang="zh-CN" dirty="0" err="1" smtClean="0"/>
              <a:t>al</a:t>
            </a:r>
            <a:r>
              <a:rPr lang="en-US" altLang="zh-CN" dirty="0" smtClean="0"/>
              <a:t> </a:t>
            </a:r>
            <a:r>
              <a:rPr lang="zh-CN" altLang="en-US" dirty="0" smtClean="0"/>
              <a:t>代表定义常量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9014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简单变量之间的转换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Kotlin</a:t>
            </a:r>
            <a:r>
              <a:rPr lang="zh-CN" altLang="en-US" dirty="0" smtClean="0"/>
              <a:t>不允许通过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的前缀表达式来强制转换类型，只能调用类型转换函数输出其他类型的变量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Java:</a:t>
            </a:r>
          </a:p>
          <a:p>
            <a:pPr marL="0" indent="0">
              <a:buNone/>
            </a:pP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Kotlin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变量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toInt</a:t>
            </a:r>
            <a:r>
              <a:rPr lang="en-US" altLang="zh-CN" dirty="0" smtClean="0"/>
              <a:t>()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其它方法：</a:t>
            </a:r>
            <a:r>
              <a:rPr lang="en-US" altLang="zh-CN" dirty="0" err="1" smtClean="0"/>
              <a:t>toLong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toFloat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toDouble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toChar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toString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3353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数组申明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[] </a:t>
            </a:r>
            <a:r>
              <a:rPr lang="en-US" altLang="zh-CN" dirty="0" err="1" smtClean="0"/>
              <a:t>int_array</a:t>
            </a:r>
            <a:r>
              <a:rPr lang="en-US" altLang="zh-CN" dirty="0" smtClean="0"/>
              <a:t> </a:t>
            </a:r>
            <a:r>
              <a:rPr lang="en-US" altLang="zh-CN" dirty="0" smtClean="0"/>
              <a:t>= new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[] {1,2,3};</a:t>
            </a:r>
            <a:endParaRPr lang="en-US" altLang="zh-CN" dirty="0"/>
          </a:p>
          <a:p>
            <a:r>
              <a:rPr lang="en-US" altLang="zh-CN" dirty="0" err="1" smtClean="0"/>
              <a:t>Kotlin</a:t>
            </a:r>
            <a:r>
              <a:rPr lang="en-US" altLang="zh-CN" dirty="0" smtClean="0"/>
              <a:t> </a:t>
            </a:r>
            <a:r>
              <a:rPr lang="zh-CN" altLang="en-US" dirty="0" smtClean="0"/>
              <a:t>数组申明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/>
              <a:t>v</a:t>
            </a:r>
            <a:r>
              <a:rPr lang="en-US" altLang="zh-CN" dirty="0" err="1" smtClean="0"/>
              <a:t>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int_array:IntArray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intArrayOf</a:t>
            </a:r>
            <a:r>
              <a:rPr lang="en-US" altLang="zh-CN" dirty="0" smtClean="0"/>
              <a:t>(1,2,3)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其它类型：</a:t>
            </a:r>
            <a:r>
              <a:rPr lang="en-US" altLang="zh-CN" dirty="0" err="1" smtClean="0"/>
              <a:t>LongArray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FloatArray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DoubleArray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BooleanArray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ChraArray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字符串数组定义：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var</a:t>
            </a:r>
            <a:r>
              <a:rPr lang="en-US" altLang="zh-CN" dirty="0"/>
              <a:t> </a:t>
            </a:r>
            <a:r>
              <a:rPr lang="en-US" altLang="zh-CN" dirty="0" err="1" smtClean="0"/>
              <a:t>string_array:Array</a:t>
            </a:r>
            <a:r>
              <a:rPr lang="en-US" altLang="zh-CN" dirty="0" smtClean="0"/>
              <a:t>&lt;string&gt; = </a:t>
            </a:r>
            <a:r>
              <a:rPr lang="en-US" altLang="zh-CN" dirty="0" err="1" smtClean="0"/>
              <a:t>arrayof</a:t>
            </a:r>
            <a:r>
              <a:rPr lang="en-US" altLang="zh-CN" dirty="0" smtClean="0"/>
              <a:t>(“</a:t>
            </a:r>
            <a:r>
              <a:rPr lang="en-US" altLang="zh-CN" dirty="0" err="1" smtClean="0"/>
              <a:t>how”,”are”,”you</a:t>
            </a:r>
            <a:r>
              <a:rPr lang="en-US" altLang="zh-CN" dirty="0" smtClean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94108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字符串与基本数据类型的转换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toInt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toLong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toFloat</a:t>
            </a:r>
            <a:r>
              <a:rPr lang="en-US" altLang="zh-CN" dirty="0" smtClean="0"/>
              <a:t>()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 smtClean="0"/>
              <a:t>字符串的</a:t>
            </a:r>
            <a:r>
              <a:rPr lang="zh-CN" altLang="en-US" dirty="0" smtClean="0"/>
              <a:t>拼接</a:t>
            </a:r>
            <a:r>
              <a:rPr lang="en-US" altLang="zh-CN" dirty="0" smtClean="0"/>
              <a:t>(</a:t>
            </a:r>
            <a:r>
              <a:rPr lang="zh-CN" altLang="en-US" dirty="0" smtClean="0"/>
              <a:t>相比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来说简单的多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“</a:t>
            </a:r>
            <a:r>
              <a:rPr lang="zh-CN" altLang="en-US" dirty="0" smtClean="0"/>
              <a:t>字符串值为</a:t>
            </a:r>
            <a:r>
              <a:rPr lang="en-US" altLang="zh-CN" dirty="0" smtClean="0"/>
              <a:t>$origin” </a:t>
            </a:r>
            <a:r>
              <a:rPr lang="zh-CN" altLang="en-US" dirty="0" smtClean="0"/>
              <a:t>或者 </a:t>
            </a:r>
            <a:r>
              <a:rPr lang="en-US" altLang="zh-CN" dirty="0" smtClean="0"/>
              <a:t>“</a:t>
            </a:r>
            <a:r>
              <a:rPr lang="zh-CN" altLang="en-US" dirty="0" smtClean="0"/>
              <a:t>字符串的值为</a:t>
            </a:r>
            <a:r>
              <a:rPr lang="en-US" altLang="zh-CN" dirty="0" smtClean="0"/>
              <a:t>${</a:t>
            </a:r>
            <a:r>
              <a:rPr lang="en-US" altLang="zh-CN" dirty="0" err="1" smtClean="0"/>
              <a:t>origin.length</a:t>
            </a:r>
            <a:r>
              <a:rPr lang="en-US" altLang="zh-CN" dirty="0" smtClean="0"/>
              <a:t>}”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转义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像</a:t>
            </a:r>
            <a:r>
              <a:rPr lang="en-US" altLang="zh-CN" dirty="0" smtClean="0"/>
              <a:t>$</a:t>
            </a:r>
            <a:r>
              <a:rPr lang="zh-CN" altLang="en-US" dirty="0" smtClean="0"/>
              <a:t>这样的字符不能直接打印，必须经过转义</a:t>
            </a:r>
            <a:r>
              <a:rPr lang="en-US" altLang="zh-CN" dirty="0"/>
              <a:t>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${‘***’}</a:t>
            </a:r>
            <a:r>
              <a:rPr lang="zh-CN" altLang="en-US" dirty="0" smtClean="0"/>
              <a:t>    ***为需要转义的字符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462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的容器类仍可在</a:t>
            </a:r>
            <a:r>
              <a:rPr lang="en-US" altLang="zh-CN" dirty="0" err="1" smtClean="0"/>
              <a:t>kotlin</a:t>
            </a:r>
            <a:r>
              <a:rPr lang="zh-CN" altLang="en-US" dirty="0" smtClean="0"/>
              <a:t>中使用，</a:t>
            </a:r>
            <a:r>
              <a:rPr lang="en-US" altLang="zh-CN" dirty="0" err="1" smtClean="0"/>
              <a:t>ArrayList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HashMap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dirty="0" err="1" smtClean="0"/>
              <a:t>Kotlin</a:t>
            </a:r>
            <a:r>
              <a:rPr lang="zh-CN" altLang="en-US" dirty="0" smtClean="0"/>
              <a:t>自己的容器类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集合</a:t>
            </a:r>
            <a:r>
              <a:rPr lang="en-US" altLang="zh-CN" dirty="0" smtClean="0"/>
              <a:t>Set/</a:t>
            </a:r>
            <a:r>
              <a:rPr lang="en-US" altLang="zh-CN" dirty="0" err="1" smtClean="0"/>
              <a:t>MutableSet</a:t>
            </a:r>
            <a:r>
              <a:rPr lang="zh-CN" altLang="en-US" dirty="0" smtClean="0"/>
              <a:t>、队列</a:t>
            </a:r>
            <a:r>
              <a:rPr lang="en-US" altLang="zh-CN" dirty="0" smtClean="0"/>
              <a:t>List/</a:t>
            </a:r>
            <a:r>
              <a:rPr lang="en-US" altLang="zh-CN" dirty="0" err="1" smtClean="0"/>
              <a:t>MutableList</a:t>
            </a:r>
            <a:r>
              <a:rPr lang="zh-CN" altLang="en-US" dirty="0" smtClean="0"/>
              <a:t>、映射</a:t>
            </a:r>
            <a:r>
              <a:rPr lang="en-US" altLang="zh-CN" dirty="0" smtClean="0"/>
              <a:t>Map/</a:t>
            </a:r>
            <a:r>
              <a:rPr lang="en-US" altLang="zh-CN" dirty="0" err="1" smtClean="0"/>
              <a:t>MutableMap</a:t>
            </a:r>
            <a:r>
              <a:rPr lang="zh-CN" altLang="en-US" dirty="0" smtClean="0"/>
              <a:t>，具体怎么使用就不过多介绍了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95605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路分支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Java</a:t>
            </a:r>
            <a:r>
              <a:rPr lang="zh-CN" altLang="en-US" dirty="0" smtClean="0"/>
              <a:t>用的是</a:t>
            </a:r>
            <a:r>
              <a:rPr lang="en-US" altLang="zh-CN" dirty="0" smtClean="0"/>
              <a:t>switch</a:t>
            </a:r>
            <a:r>
              <a:rPr lang="en-US" altLang="zh-CN" dirty="0" smtClean="0"/>
              <a:t>/case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kotlin</a:t>
            </a:r>
            <a:r>
              <a:rPr lang="zh-CN" altLang="en-US" dirty="0" smtClean="0"/>
              <a:t>使用了新的关键字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，并对其进行增强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When </a:t>
            </a:r>
            <a:r>
              <a:rPr lang="en-US" altLang="zh-CN" dirty="0" smtClean="0"/>
              <a:t>(count){</a:t>
            </a:r>
          </a:p>
          <a:p>
            <a:pPr marL="0" indent="0">
              <a:buNone/>
            </a:pPr>
            <a:r>
              <a:rPr lang="en-US" altLang="zh-CN" dirty="0" smtClean="0"/>
              <a:t>	1,3,5,7 -&gt; </a:t>
            </a:r>
            <a:r>
              <a:rPr lang="en-US" altLang="zh-CN" dirty="0" err="1" smtClean="0"/>
              <a:t>tv_answer.text</a:t>
            </a:r>
            <a:r>
              <a:rPr lang="en-US" altLang="zh-CN" dirty="0" smtClean="0"/>
              <a:t> = “</a:t>
            </a:r>
            <a:r>
              <a:rPr lang="zh-CN" altLang="en-US" dirty="0" smtClean="0"/>
              <a:t>答案</a:t>
            </a:r>
            <a:r>
              <a:rPr lang="en-US" altLang="zh-CN" dirty="0" smtClean="0"/>
              <a:t>1”</a:t>
            </a:r>
          </a:p>
          <a:p>
            <a:pPr marL="0" indent="0">
              <a:buNone/>
            </a:pPr>
            <a:r>
              <a:rPr lang="en-US" altLang="zh-CN" dirty="0" smtClean="0"/>
              <a:t>	in 10..20-&gt; </a:t>
            </a:r>
            <a:r>
              <a:rPr lang="en-US" altLang="zh-CN" dirty="0" err="1" smtClean="0"/>
              <a:t>tv_answer.text</a:t>
            </a:r>
            <a:r>
              <a:rPr lang="en-US" altLang="zh-CN" dirty="0" smtClean="0"/>
              <a:t> = “</a:t>
            </a:r>
            <a:r>
              <a:rPr lang="zh-CN" altLang="en-US" dirty="0" smtClean="0"/>
              <a:t>答案</a:t>
            </a:r>
            <a:r>
              <a:rPr lang="en-US" altLang="zh-CN" dirty="0" smtClean="0"/>
              <a:t>2”</a:t>
            </a:r>
          </a:p>
          <a:p>
            <a:pPr marL="0" indent="0">
              <a:buNone/>
            </a:pPr>
            <a:r>
              <a:rPr lang="en-US" altLang="zh-CN" dirty="0" smtClean="0"/>
              <a:t>	!in 21..30 -&gt; </a:t>
            </a:r>
            <a:r>
              <a:rPr lang="en-US" altLang="zh-CN" dirty="0" err="1" smtClean="0"/>
              <a:t>tv_answer.text</a:t>
            </a:r>
            <a:r>
              <a:rPr lang="en-US" altLang="zh-CN" dirty="0" smtClean="0"/>
              <a:t> = “</a:t>
            </a:r>
            <a:r>
              <a:rPr lang="zh-CN" altLang="en-US" dirty="0" smtClean="0"/>
              <a:t>答案</a:t>
            </a:r>
            <a:r>
              <a:rPr lang="en-US" altLang="zh-CN" dirty="0" smtClean="0"/>
              <a:t>3”</a:t>
            </a:r>
          </a:p>
          <a:p>
            <a:pPr marL="0" indent="0">
              <a:buNone/>
            </a:pPr>
            <a:r>
              <a:rPr lang="en-US" altLang="zh-CN" dirty="0" smtClean="0"/>
              <a:t>	else -&gt; </a:t>
            </a:r>
            <a:r>
              <a:rPr lang="en-US" altLang="zh-CN" dirty="0" err="1" smtClean="0"/>
              <a:t>tv_answer.text</a:t>
            </a:r>
            <a:r>
              <a:rPr lang="en-US" altLang="zh-CN" dirty="0" smtClean="0"/>
              <a:t> = “</a:t>
            </a:r>
            <a:r>
              <a:rPr lang="zh-CN" altLang="en-US" dirty="0" smtClean="0"/>
              <a:t>答案</a:t>
            </a:r>
            <a:r>
              <a:rPr lang="en-US" altLang="zh-CN" dirty="0"/>
              <a:t>4</a:t>
            </a:r>
            <a:r>
              <a:rPr lang="en-US" altLang="zh-CN" dirty="0" smtClean="0"/>
              <a:t>”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分支处理允许引入变量或者表达式进行判断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841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类型判断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Java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instancesof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kotlin</a:t>
            </a:r>
            <a:r>
              <a:rPr lang="zh-CN" altLang="en-US" dirty="0" smtClean="0"/>
              <a:t>是</a:t>
            </a:r>
            <a:r>
              <a:rPr lang="en-US" altLang="zh-CN" dirty="0" smtClean="0"/>
              <a:t>is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</a:t>
            </a:r>
            <a:r>
              <a:rPr lang="en-US" altLang="zh-CN" dirty="0" smtClean="0"/>
              <a:t>f(</a:t>
            </a:r>
            <a:r>
              <a:rPr lang="en-US" altLang="zh-CN" dirty="0" err="1" smtClean="0"/>
              <a:t>str</a:t>
            </a:r>
            <a:r>
              <a:rPr lang="en-US" altLang="zh-CN" dirty="0" smtClean="0"/>
              <a:t> is String){}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722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558834"/>
            <a:ext cx="8946541" cy="46895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遍历循环</a:t>
            </a:r>
            <a:endParaRPr lang="en-US" altLang="zh-CN" dirty="0" smtClean="0"/>
          </a:p>
          <a:p>
            <a:r>
              <a:rPr lang="en-US" altLang="zh-CN" dirty="0" smtClean="0"/>
              <a:t>for(item in list)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for(item : </a:t>
            </a:r>
            <a:r>
              <a:rPr lang="en-US" altLang="zh-CN" dirty="0" smtClean="0"/>
              <a:t>list)</a:t>
            </a:r>
            <a:r>
              <a:rPr lang="zh-CN" altLang="en-US" dirty="0" smtClean="0"/>
              <a:t>一样</a:t>
            </a:r>
            <a:endParaRPr lang="en-US" altLang="zh-CN" dirty="0"/>
          </a:p>
          <a:p>
            <a:r>
              <a:rPr lang="en-US" altLang="zh-CN" dirty="0" err="1" smtClean="0"/>
              <a:t>Kotlin</a:t>
            </a:r>
            <a:r>
              <a:rPr lang="zh-CN" altLang="en-US" dirty="0" smtClean="0"/>
              <a:t>废除了</a:t>
            </a:r>
            <a:r>
              <a:rPr lang="en-US" altLang="zh-CN" dirty="0" smtClean="0"/>
              <a:t>for(</a:t>
            </a:r>
            <a:r>
              <a:rPr lang="zh-CN" altLang="en-US" dirty="0" smtClean="0"/>
              <a:t>初识</a:t>
            </a:r>
            <a:r>
              <a:rPr lang="en-US" altLang="zh-CN" dirty="0" smtClean="0"/>
              <a:t>;</a:t>
            </a:r>
            <a:r>
              <a:rPr lang="zh-CN" altLang="en-US" dirty="0" smtClean="0"/>
              <a:t>条件</a:t>
            </a:r>
            <a:r>
              <a:rPr lang="en-US" altLang="zh-CN" dirty="0" smtClean="0"/>
              <a:t>;</a:t>
            </a:r>
            <a:r>
              <a:rPr lang="zh-CN" altLang="en-US" dirty="0" smtClean="0"/>
              <a:t>增减</a:t>
            </a:r>
            <a:r>
              <a:rPr lang="en-US" altLang="zh-CN" dirty="0" smtClean="0"/>
              <a:t>)</a:t>
            </a:r>
            <a:r>
              <a:rPr lang="zh-CN" altLang="en-US" dirty="0" smtClean="0"/>
              <a:t>这个规则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使用的是</a:t>
            </a:r>
            <a:r>
              <a:rPr lang="en-US" altLang="zh-CN" dirty="0" smtClean="0"/>
              <a:t>for(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 in  </a:t>
            </a:r>
            <a:r>
              <a:rPr lang="zh-CN" altLang="en-US" dirty="0" smtClean="0"/>
              <a:t>数组变量</a:t>
            </a:r>
            <a:r>
              <a:rPr lang="en-US" altLang="zh-CN" dirty="0" smtClean="0"/>
              <a:t>.indices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废除</a:t>
            </a:r>
            <a:r>
              <a:rPr lang="zh-CN" altLang="en-US" dirty="0" smtClean="0"/>
              <a:t>了</a:t>
            </a:r>
            <a:r>
              <a:rPr lang="en-US" altLang="zh-CN" dirty="0"/>
              <a:t>for(</a:t>
            </a:r>
            <a:r>
              <a:rPr lang="zh-CN" altLang="en-US" dirty="0"/>
              <a:t>初识</a:t>
            </a:r>
            <a:r>
              <a:rPr lang="en-US" altLang="zh-CN" dirty="0"/>
              <a:t>;</a:t>
            </a:r>
            <a:r>
              <a:rPr lang="zh-CN" altLang="en-US" dirty="0"/>
              <a:t>条件</a:t>
            </a:r>
            <a:r>
              <a:rPr lang="en-US" altLang="zh-CN" dirty="0"/>
              <a:t>;</a:t>
            </a:r>
            <a:r>
              <a:rPr lang="zh-CN" altLang="en-US" dirty="0"/>
              <a:t>增减</a:t>
            </a:r>
            <a:r>
              <a:rPr lang="en-US" altLang="zh-CN" dirty="0" smtClean="0"/>
              <a:t>)</a:t>
            </a:r>
            <a:r>
              <a:rPr lang="zh-CN" altLang="en-US" dirty="0" smtClean="0"/>
              <a:t>是有代价的，有些情况</a:t>
            </a: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  in  </a:t>
            </a:r>
            <a:r>
              <a:rPr lang="zh-CN" altLang="en-US" dirty="0"/>
              <a:t>数组变量</a:t>
            </a:r>
            <a:r>
              <a:rPr lang="en-US" altLang="zh-CN" dirty="0"/>
              <a:t>.indices)</a:t>
            </a:r>
          </a:p>
          <a:p>
            <a:pPr marL="0" indent="0">
              <a:buNone/>
            </a:pPr>
            <a:r>
              <a:rPr lang="zh-CN" altLang="en-US" dirty="0" smtClean="0"/>
              <a:t>无法满足，</a:t>
            </a:r>
            <a:r>
              <a:rPr lang="en-US" altLang="zh-CN" dirty="0" err="1" smtClean="0"/>
              <a:t>kotlin</a:t>
            </a:r>
            <a:r>
              <a:rPr lang="zh-CN" altLang="en-US" dirty="0" smtClean="0"/>
              <a:t>提供了几个解决办法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条件循环</a:t>
            </a:r>
            <a:endParaRPr lang="en-US" altLang="zh-CN" dirty="0" smtClean="0"/>
          </a:p>
          <a:p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  in  11 until 66)  //</a:t>
            </a:r>
            <a:r>
              <a:rPr lang="zh-CN" altLang="en-US" dirty="0"/>
              <a:t>左闭右开</a:t>
            </a:r>
            <a:endParaRPr lang="en-US" altLang="zh-CN" dirty="0"/>
          </a:p>
          <a:p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  in  23..89 step 4)  //</a:t>
            </a:r>
            <a:r>
              <a:rPr lang="zh-CN" altLang="en-US" dirty="0"/>
              <a:t>每次递增</a:t>
            </a:r>
            <a:r>
              <a:rPr lang="en-US" altLang="zh-CN" dirty="0"/>
              <a:t>4</a:t>
            </a:r>
          </a:p>
          <a:p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  in 50  </a:t>
            </a:r>
            <a:r>
              <a:rPr lang="en-US" altLang="zh-CN" dirty="0" err="1"/>
              <a:t>downTo</a:t>
            </a:r>
            <a:r>
              <a:rPr lang="en-US" altLang="zh-CN" dirty="0"/>
              <a:t> 7)  //</a:t>
            </a:r>
            <a:r>
              <a:rPr lang="en-US" altLang="zh-CN" dirty="0" err="1"/>
              <a:t>downTo</a:t>
            </a:r>
            <a:r>
              <a:rPr lang="zh-CN" altLang="en-US" dirty="0"/>
              <a:t>表示</a:t>
            </a:r>
            <a:r>
              <a:rPr lang="zh-CN" altLang="en-US" dirty="0" smtClean="0"/>
              <a:t>递减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 err="1" smtClean="0"/>
              <a:t>Kotlin</a:t>
            </a:r>
            <a:r>
              <a:rPr lang="zh-CN" altLang="en-US" dirty="0" smtClean="0"/>
              <a:t>保留了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do/while</a:t>
            </a:r>
            <a:r>
              <a:rPr lang="zh-CN" altLang="en-US" dirty="0" smtClean="0"/>
              <a:t>循环，其它情况可以使用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do/while</a:t>
            </a:r>
            <a:r>
              <a:rPr lang="zh-CN" altLang="en-US" dirty="0" smtClean="0"/>
              <a:t>循环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7324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跳出多重循环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除了</a:t>
            </a:r>
            <a:r>
              <a:rPr lang="en-US" altLang="zh-CN" dirty="0" smtClean="0"/>
              <a:t>break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外增加了一种方式，可以跳到任意位置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//</a:t>
            </a:r>
            <a:r>
              <a:rPr lang="zh-CN" altLang="en-US" dirty="0" smtClean="0"/>
              <a:t>给外层循环加个名叫</a:t>
            </a:r>
            <a:r>
              <a:rPr lang="en-US" altLang="zh-CN" dirty="0" smtClean="0"/>
              <a:t>outside</a:t>
            </a:r>
            <a:r>
              <a:rPr lang="zh-CN" altLang="en-US" dirty="0" smtClean="0"/>
              <a:t>的标记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outside@  while(…){</a:t>
            </a:r>
          </a:p>
          <a:p>
            <a:pPr marL="0" indent="0">
              <a:buNone/>
            </a:pPr>
            <a:r>
              <a:rPr lang="en-US" altLang="zh-CN" dirty="0" smtClean="0"/>
              <a:t>		while(…){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smtClean="0"/>
              <a:t>	…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break@outside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}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8299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Kotlin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Kotlin</a:t>
            </a:r>
            <a:r>
              <a:rPr lang="zh-CN" altLang="en-US" dirty="0" smtClean="0"/>
              <a:t>是一种基于</a:t>
            </a:r>
            <a:r>
              <a:rPr lang="en-US" altLang="zh-CN" dirty="0" smtClean="0"/>
              <a:t>JVM</a:t>
            </a:r>
            <a:r>
              <a:rPr lang="zh-CN" altLang="en-US" dirty="0" smtClean="0"/>
              <a:t>的新型编程语言，完全兼容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语言，</a:t>
            </a:r>
            <a:r>
              <a:rPr lang="en-US" altLang="zh-CN" dirty="0" err="1" smtClean="0"/>
              <a:t>kotlin</a:t>
            </a:r>
            <a:r>
              <a:rPr lang="zh-CN" altLang="en-US" dirty="0" smtClean="0"/>
              <a:t>代码可以编译成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字节码，也可以编译成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，方便在没有</a:t>
            </a:r>
            <a:r>
              <a:rPr lang="en-US" altLang="zh-CN" dirty="0" smtClean="0"/>
              <a:t>JVM</a:t>
            </a:r>
            <a:r>
              <a:rPr lang="zh-CN" altLang="en-US" dirty="0" smtClean="0"/>
              <a:t>的设备上运行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7222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空安全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编译器不会检查空值，只能由开发者在代码中手工增加判断。</a:t>
            </a:r>
            <a:r>
              <a:rPr lang="en-US" altLang="zh-CN" dirty="0" err="1" smtClean="0"/>
              <a:t>kotlin</a:t>
            </a:r>
            <a:r>
              <a:rPr lang="zh-CN" altLang="en-US" dirty="0" smtClean="0"/>
              <a:t>引入了空安全的概念，每个类型的变量都分作不可为空和可以为空两种，正常声明的变量默认都是非空的。非空变量要么在声明时就赋值，要么在方法调用前赋值，否则未经初识话就调用该变量的方法，</a:t>
            </a:r>
            <a:r>
              <a:rPr lang="en-US" altLang="zh-CN" dirty="0" err="1" smtClean="0"/>
              <a:t>kotlin</a:t>
            </a:r>
            <a:r>
              <a:rPr lang="zh-CN" altLang="en-US" dirty="0" smtClean="0"/>
              <a:t>会</a:t>
            </a:r>
            <a:r>
              <a:rPr lang="zh-CN" altLang="en-US" dirty="0"/>
              <a:t>像</a:t>
            </a:r>
            <a:r>
              <a:rPr lang="zh-CN" altLang="en-US" dirty="0" smtClean="0"/>
              <a:t>语法</a:t>
            </a:r>
            <a:r>
              <a:rPr lang="zh-CN" altLang="en-US" dirty="0" smtClean="0"/>
              <a:t>错误一样那样标红。对于可为空的变量可于声明之</a:t>
            </a:r>
            <a:r>
              <a:rPr lang="zh-CN" altLang="en-US" dirty="0" smtClean="0"/>
              <a:t>时在类型</a:t>
            </a:r>
            <a:r>
              <a:rPr lang="zh-CN" altLang="en-US" dirty="0" smtClean="0"/>
              <a:t>后面加个问号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strCanNull</a:t>
            </a:r>
            <a:r>
              <a:rPr lang="en-US" altLang="zh-CN" dirty="0" smtClean="0"/>
              <a:t> : String 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754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校验空值的运算符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 smtClean="0"/>
              <a:t>既然访问空串的</a:t>
            </a:r>
            <a:r>
              <a:rPr lang="en-US" altLang="zh-CN" dirty="0" smtClean="0"/>
              <a:t>length</a:t>
            </a:r>
            <a:r>
              <a:rPr lang="zh-CN" altLang="en-US" dirty="0" smtClean="0"/>
              <a:t>属性会扔出控指针异常，那就加个标记，告诉编译器遇到控指针别仍异常，直接返回控指针就好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？</a:t>
            </a:r>
            <a:r>
              <a:rPr lang="en-US" altLang="zh-CN" dirty="0" smtClean="0"/>
              <a:t>.</a:t>
            </a:r>
            <a:r>
              <a:rPr lang="zh-CN" altLang="en-US" dirty="0" smtClean="0"/>
              <a:t>表示变量为空时直接返回</a:t>
            </a:r>
            <a:r>
              <a:rPr lang="en-US" altLang="zh-CN" dirty="0" smtClean="0"/>
              <a:t>null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length_null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strB</a:t>
            </a:r>
            <a:r>
              <a:rPr lang="en-US" altLang="zh-CN" dirty="0" smtClean="0"/>
              <a:t> </a:t>
            </a:r>
            <a:r>
              <a:rPr lang="zh-CN" altLang="en-US" dirty="0" smtClean="0"/>
              <a:t>？</a:t>
            </a:r>
            <a:r>
              <a:rPr lang="en-US" altLang="zh-CN" dirty="0" smtClean="0"/>
              <a:t>.</a:t>
            </a:r>
            <a:r>
              <a:rPr lang="en-US" altLang="zh-CN" dirty="0" smtClean="0"/>
              <a:t>length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等价于 </a:t>
            </a:r>
            <a:r>
              <a:rPr lang="en-US" altLang="zh-CN" dirty="0" err="1" smtClean="0"/>
              <a:t>length_null</a:t>
            </a:r>
            <a:r>
              <a:rPr lang="en-US" altLang="zh-CN" dirty="0" smtClean="0"/>
              <a:t> = if(</a:t>
            </a:r>
            <a:r>
              <a:rPr lang="en-US" altLang="zh-CN" dirty="0" err="1" smtClean="0"/>
              <a:t>strB</a:t>
            </a:r>
            <a:r>
              <a:rPr lang="en-US" altLang="zh-CN" dirty="0" smtClean="0"/>
              <a:t> != null) </a:t>
            </a:r>
            <a:r>
              <a:rPr lang="en-US" altLang="zh-CN" dirty="0" err="1" smtClean="0"/>
              <a:t>strB.length</a:t>
            </a:r>
            <a:r>
              <a:rPr lang="en-US" altLang="zh-CN" dirty="0" smtClean="0"/>
              <a:t> else null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该</a:t>
            </a:r>
            <a:r>
              <a:rPr lang="zh-CN" altLang="en-US" dirty="0" smtClean="0"/>
              <a:t>语句意味着返回值任然可能为空，为了结局这个问题可以使用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？</a:t>
            </a:r>
            <a:r>
              <a:rPr lang="en-US" altLang="zh-CN" dirty="0" smtClean="0"/>
              <a:t>:</a:t>
            </a:r>
            <a:r>
              <a:rPr lang="zh-CN" altLang="en-US" dirty="0" smtClean="0"/>
              <a:t>表示为空时就返回右边的值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length_null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strB</a:t>
            </a:r>
            <a:r>
              <a:rPr lang="en-US" altLang="zh-CN" dirty="0"/>
              <a:t> </a:t>
            </a:r>
            <a:r>
              <a:rPr lang="zh-CN" altLang="en-US" dirty="0"/>
              <a:t>？</a:t>
            </a:r>
            <a:r>
              <a:rPr lang="en-US" altLang="zh-CN" dirty="0"/>
              <a:t>.</a:t>
            </a:r>
            <a:r>
              <a:rPr lang="en-US" altLang="zh-CN" dirty="0" smtClean="0"/>
              <a:t>length </a:t>
            </a:r>
            <a:r>
              <a:rPr lang="zh-CN" altLang="en-US" dirty="0" smtClean="0"/>
              <a:t>？</a:t>
            </a:r>
            <a:r>
              <a:rPr lang="en-US" altLang="zh-CN" dirty="0" smtClean="0"/>
              <a:t>: -1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如果</a:t>
            </a:r>
            <a:r>
              <a:rPr lang="zh-CN" altLang="en-US" dirty="0" smtClean="0"/>
              <a:t>可以明确变量不为空，使用</a:t>
            </a:r>
            <a:r>
              <a:rPr lang="en-US" altLang="zh-CN" dirty="0" smtClean="0"/>
              <a:t>!!</a:t>
            </a:r>
            <a:r>
              <a:rPr lang="zh-CN" altLang="en-US" dirty="0" smtClean="0"/>
              <a:t>强行放弃非空判断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length = </a:t>
            </a:r>
            <a:r>
              <a:rPr lang="en-US" altLang="zh-CN" dirty="0" err="1" smtClean="0"/>
              <a:t>strB</a:t>
            </a:r>
            <a:r>
              <a:rPr lang="en-US" altLang="zh-CN" dirty="0" smtClean="0"/>
              <a:t>!!.length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649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1977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声明方式的区别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Java</a:t>
            </a:r>
            <a:r>
              <a:rPr lang="zh-CN" altLang="en-US" dirty="0" smtClean="0"/>
              <a:t>定义函数：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@</a:t>
            </a:r>
            <a:r>
              <a:rPr lang="en-US" altLang="zh-CN" dirty="0" smtClean="0"/>
              <a:t>Override</a:t>
            </a:r>
          </a:p>
          <a:p>
            <a:pPr marL="0" indent="0">
              <a:buNone/>
            </a:pPr>
            <a:r>
              <a:rPr lang="en-US" altLang="zh-CN" dirty="0" smtClean="0"/>
              <a:t>public void </a:t>
            </a:r>
            <a:r>
              <a:rPr lang="en-US" altLang="zh-CN" dirty="0" err="1" smtClean="0"/>
              <a:t>onCreate</a:t>
            </a:r>
            <a:r>
              <a:rPr lang="en-US" altLang="zh-CN" dirty="0" smtClean="0"/>
              <a:t>(Bundle </a:t>
            </a:r>
            <a:r>
              <a:rPr lang="en-US" altLang="zh-CN" dirty="0" err="1" smtClean="0"/>
              <a:t>savedInstanceState</a:t>
            </a:r>
            <a:r>
              <a:rPr lang="en-US" altLang="zh-CN" dirty="0" smtClean="0"/>
              <a:t>){}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Kotlin</a:t>
            </a:r>
            <a:r>
              <a:rPr lang="zh-CN" altLang="en-US" dirty="0" smtClean="0"/>
              <a:t>定义函数：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o</a:t>
            </a:r>
            <a:r>
              <a:rPr lang="en-US" altLang="zh-CN" dirty="0" smtClean="0"/>
              <a:t>verride fun </a:t>
            </a:r>
            <a:r>
              <a:rPr lang="en-US" altLang="zh-CN" dirty="0" err="1" smtClean="0"/>
              <a:t>onCreate</a:t>
            </a:r>
            <a:r>
              <a:rPr lang="en-US" altLang="zh-CN" dirty="0" smtClean="0"/>
              <a:t>(</a:t>
            </a:r>
            <a:r>
              <a:rPr lang="en-US" altLang="zh-CN" dirty="0" err="1"/>
              <a:t>s</a:t>
            </a:r>
            <a:r>
              <a:rPr lang="en-US" altLang="zh-CN" dirty="0" err="1" smtClean="0"/>
              <a:t>avedInstanceState</a:t>
            </a:r>
            <a:r>
              <a:rPr lang="en-US" altLang="zh-CN" dirty="0" smtClean="0"/>
              <a:t>: Bundle </a:t>
            </a:r>
            <a:r>
              <a:rPr lang="zh-CN" altLang="en-US" dirty="0" smtClean="0"/>
              <a:t>？</a:t>
            </a:r>
            <a:r>
              <a:rPr lang="en-US" altLang="zh-CN" dirty="0" smtClean="0"/>
              <a:t>){}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2902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返回值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un main() : </a:t>
            </a:r>
            <a:r>
              <a:rPr lang="en-US" altLang="zh-CN" dirty="0" err="1" smtClean="0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…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return value;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776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默认参数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904322" cy="419548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Kotlin</a:t>
            </a:r>
            <a:r>
              <a:rPr lang="zh-CN" altLang="en-US" dirty="0" smtClean="0"/>
              <a:t>对函数的输入参数做了改进，提供了默认参数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un </a:t>
            </a:r>
            <a:r>
              <a:rPr lang="en-US" altLang="zh-CN" dirty="0" err="1" smtClean="0"/>
              <a:t>getFourBigDefault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general:String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first:String</a:t>
            </a:r>
            <a:r>
              <a:rPr lang="en-US" altLang="zh-CN" dirty="0" smtClean="0"/>
              <a:t>=“</a:t>
            </a:r>
            <a:r>
              <a:rPr lang="zh-CN" altLang="en-US" dirty="0" smtClean="0"/>
              <a:t>造纸术</a:t>
            </a:r>
            <a:r>
              <a:rPr lang="en-US" altLang="zh-CN" dirty="0" smtClean="0"/>
              <a:t>”,</a:t>
            </a:r>
            <a:r>
              <a:rPr lang="en-US" altLang="zh-CN" dirty="0" err="1" smtClean="0"/>
              <a:t>second:String</a:t>
            </a:r>
            <a:r>
              <a:rPr lang="en-US" altLang="zh-CN" dirty="0" smtClean="0"/>
              <a:t>=“</a:t>
            </a:r>
            <a:r>
              <a:rPr lang="zh-CN" altLang="en-US" dirty="0" smtClean="0"/>
              <a:t>火药</a:t>
            </a:r>
            <a:r>
              <a:rPr lang="en-US" altLang="zh-CN" dirty="0" smtClean="0"/>
              <a:t>”,</a:t>
            </a:r>
            <a:r>
              <a:rPr lang="en-US" altLang="zh-CN" dirty="0" err="1" smtClean="0"/>
              <a:t>third:String</a:t>
            </a:r>
            <a:r>
              <a:rPr lang="en-US" altLang="zh-CN" dirty="0" smtClean="0"/>
              <a:t>=“</a:t>
            </a:r>
            <a:r>
              <a:rPr lang="zh-CN" altLang="en-US" dirty="0" smtClean="0"/>
              <a:t>印刷术</a:t>
            </a:r>
            <a:r>
              <a:rPr lang="en-US" altLang="zh-CN" dirty="0" smtClean="0"/>
              <a:t>”,</a:t>
            </a:r>
            <a:r>
              <a:rPr lang="en-US" altLang="zh-CN" dirty="0" err="1" smtClean="0"/>
              <a:t>fourth:String</a:t>
            </a:r>
            <a:r>
              <a:rPr lang="en-US" altLang="zh-CN" dirty="0" smtClean="0"/>
              <a:t>=“</a:t>
            </a:r>
            <a:r>
              <a:rPr lang="zh-CN" altLang="en-US" dirty="0" smtClean="0"/>
              <a:t>指南针</a:t>
            </a:r>
            <a:r>
              <a:rPr lang="en-US" altLang="zh-CN" dirty="0" smtClean="0"/>
              <a:t>”)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String{</a:t>
            </a:r>
          </a:p>
          <a:p>
            <a:pPr marL="0" indent="0">
              <a:buNone/>
            </a:pPr>
            <a:r>
              <a:rPr lang="en-US" altLang="zh-CN" dirty="0" smtClean="0"/>
              <a:t>		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调用时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getFourBigDefault</a:t>
            </a:r>
            <a:r>
              <a:rPr lang="en-US" altLang="zh-CN" dirty="0" smtClean="0"/>
              <a:t>(“</a:t>
            </a:r>
            <a:r>
              <a:rPr lang="zh-CN" altLang="en-US" dirty="0" smtClean="0"/>
              <a:t>古代四大发明</a:t>
            </a:r>
            <a:r>
              <a:rPr lang="en-US" altLang="zh-CN" dirty="0" smtClean="0"/>
              <a:t>”)</a:t>
            </a:r>
          </a:p>
          <a:p>
            <a:pPr marL="0" indent="0">
              <a:buNone/>
            </a:pPr>
            <a:r>
              <a:rPr lang="en-US" altLang="zh-CN" dirty="0" err="1"/>
              <a:t>getFourBigDefault</a:t>
            </a:r>
            <a:r>
              <a:rPr lang="en-US" altLang="zh-CN" dirty="0"/>
              <a:t>(“</a:t>
            </a:r>
            <a:r>
              <a:rPr lang="zh-CN" altLang="en-US" dirty="0"/>
              <a:t>古代四大发明</a:t>
            </a:r>
            <a:r>
              <a:rPr lang="en-US" altLang="zh-CN" dirty="0" smtClean="0"/>
              <a:t>”, “</a:t>
            </a:r>
            <a:r>
              <a:rPr lang="zh-CN" altLang="en-US" dirty="0" smtClean="0"/>
              <a:t>网购</a:t>
            </a:r>
            <a:r>
              <a:rPr lang="en-US" altLang="zh-CN" dirty="0" smtClean="0"/>
              <a:t>”)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5454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可变参数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un </a:t>
            </a:r>
            <a:r>
              <a:rPr lang="en-US" altLang="zh-CN" dirty="0" err="1" smtClean="0"/>
              <a:t>getFourBigVararg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general:String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vararg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otherArray:String</a:t>
            </a:r>
            <a:r>
              <a:rPr lang="zh-CN" altLang="en-US" dirty="0"/>
              <a:t>？</a:t>
            </a:r>
            <a:r>
              <a:rPr lang="en-US" altLang="zh-CN" dirty="0" smtClean="0"/>
              <a:t>){}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Vararg</a:t>
            </a:r>
            <a:r>
              <a:rPr lang="zh-CN" altLang="en-US" dirty="0" smtClean="0"/>
              <a:t>关键字表示</a:t>
            </a:r>
            <a:r>
              <a:rPr lang="zh-CN" altLang="en-US" dirty="0" smtClean="0"/>
              <a:t>其后参数个数不确定，</a:t>
            </a:r>
            <a:r>
              <a:rPr lang="en-US" altLang="zh-CN" dirty="0" err="1" smtClean="0"/>
              <a:t>kotlin</a:t>
            </a:r>
            <a:r>
              <a:rPr lang="en-US" altLang="zh-CN" dirty="0" smtClean="0"/>
              <a:t> </a:t>
            </a:r>
            <a:r>
              <a:rPr lang="zh-CN" altLang="en-US" dirty="0" smtClean="0"/>
              <a:t>会把可变参数当作一个数组，开发者需要循环取出每个参数进行处理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例子：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getFourBigVararg</a:t>
            </a:r>
            <a:r>
              <a:rPr lang="en-US" altLang="zh-CN" dirty="0" smtClean="0"/>
              <a:t>(“</a:t>
            </a:r>
            <a:r>
              <a:rPr lang="zh-CN" altLang="en-US" dirty="0" smtClean="0"/>
              <a:t>古代四大发明</a:t>
            </a:r>
            <a:r>
              <a:rPr lang="en-US" altLang="zh-CN" dirty="0" smtClean="0"/>
              <a:t>”, ”</a:t>
            </a:r>
            <a:r>
              <a:rPr lang="zh-CN" altLang="en-US" dirty="0" smtClean="0"/>
              <a:t>造纸术</a:t>
            </a:r>
            <a:r>
              <a:rPr lang="en-US" altLang="zh-CN" dirty="0" smtClean="0"/>
              <a:t>”, ”</a:t>
            </a:r>
            <a:r>
              <a:rPr lang="zh-CN" altLang="en-US" dirty="0" smtClean="0"/>
              <a:t>印刷术</a:t>
            </a:r>
            <a:r>
              <a:rPr lang="en-US" altLang="zh-CN" dirty="0" smtClean="0"/>
              <a:t>”, “</a:t>
            </a:r>
            <a:r>
              <a:rPr lang="zh-CN" altLang="en-US" dirty="0" smtClean="0"/>
              <a:t>火药</a:t>
            </a:r>
            <a:r>
              <a:rPr lang="en-US" altLang="zh-CN" dirty="0" smtClean="0"/>
              <a:t>”)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0169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简化函数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 smtClean="0"/>
              <a:t>Kotlin</a:t>
            </a:r>
            <a:r>
              <a:rPr lang="zh-CN" altLang="en-US" dirty="0" smtClean="0"/>
              <a:t>把函数看作一个特殊的变量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un factorial(n 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 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if(n &lt;= 1) n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else n*factorial(n-1)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简化为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un factorial(n 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 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= if(n &lt;= 1) n else n*factorial(n-1)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8257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 smtClean="0"/>
              <a:t>扩展函数允许开发者给系统类补写新的方法，而无需编写额外的工具类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比如系统自带的数组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提供了求最大值的</a:t>
            </a:r>
            <a:r>
              <a:rPr lang="en-US" altLang="zh-CN" dirty="0" smtClean="0"/>
              <a:t>max</a:t>
            </a:r>
            <a:r>
              <a:rPr lang="zh-CN" altLang="en-US" dirty="0" smtClean="0"/>
              <a:t>方法，也提供了进行排序的</a:t>
            </a:r>
            <a:r>
              <a:rPr lang="en-US" altLang="zh-CN" dirty="0" smtClean="0"/>
              <a:t>sort</a:t>
            </a:r>
            <a:r>
              <a:rPr lang="zh-CN" altLang="en-US" dirty="0" smtClean="0"/>
              <a:t>方法，可是并没有提供交换数组元素的方法，可以添加一个扩展函数</a:t>
            </a:r>
            <a:r>
              <a:rPr lang="en-US" altLang="zh-CN" dirty="0" smtClean="0"/>
              <a:t>swap</a:t>
            </a:r>
            <a:r>
              <a:rPr lang="zh-CN" altLang="en-US" dirty="0" smtClean="0"/>
              <a:t>，要在</a:t>
            </a:r>
            <a:r>
              <a:rPr lang="en-US" altLang="zh-CN" dirty="0" smtClean="0"/>
              <a:t>swap</a:t>
            </a:r>
            <a:r>
              <a:rPr lang="zh-CN" altLang="en-US" dirty="0" smtClean="0"/>
              <a:t>函数名称前加上前缀</a:t>
            </a:r>
            <a:r>
              <a:rPr lang="en-US" altLang="zh-CN" dirty="0" smtClean="0"/>
              <a:t>Array&lt;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&gt;.</a:t>
            </a:r>
            <a:r>
              <a:rPr lang="zh-CN" altLang="en-US" dirty="0" smtClean="0"/>
              <a:t>表示该函数扩展子系统类</a:t>
            </a:r>
            <a:r>
              <a:rPr lang="en-US" altLang="zh-CN" dirty="0" smtClean="0"/>
              <a:t>Array&lt;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&gt;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</a:t>
            </a:r>
            <a:r>
              <a:rPr lang="en-US" altLang="zh-CN" dirty="0" smtClean="0"/>
              <a:t>un Array&lt;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&gt;.swap(</a:t>
            </a:r>
            <a:r>
              <a:rPr lang="en-US" altLang="zh-CN" dirty="0" err="1" smtClean="0"/>
              <a:t>posq</a:t>
            </a:r>
            <a:r>
              <a:rPr lang="en-US" altLang="zh-CN" dirty="0"/>
              <a:t> 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, pos2 :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){</a:t>
            </a:r>
          </a:p>
          <a:p>
            <a:pPr marL="0" indent="0">
              <a:buNone/>
            </a:pPr>
            <a:r>
              <a:rPr lang="en-US" altLang="zh-CN" dirty="0" smtClean="0"/>
              <a:t>	//this</a:t>
            </a:r>
            <a:r>
              <a:rPr lang="zh-CN" altLang="en-US" dirty="0" smtClean="0"/>
              <a:t>表示数组自身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tmp</a:t>
            </a:r>
            <a:r>
              <a:rPr lang="en-US" altLang="zh-CN" dirty="0" smtClean="0"/>
              <a:t> = this[pos1]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this[pos1] = this[pos2]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this[pos2] = </a:t>
            </a:r>
            <a:r>
              <a:rPr lang="en-US" altLang="zh-CN" dirty="0" err="1" smtClean="0"/>
              <a:t>tmp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9573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类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913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Kotlin</a:t>
            </a:r>
            <a:r>
              <a:rPr lang="zh-CN" altLang="en-US" dirty="0"/>
              <a:t>优势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、更简洁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完成同样的业务功能，</a:t>
            </a:r>
            <a:r>
              <a:rPr lang="en-US" altLang="zh-CN" dirty="0" err="1" smtClean="0"/>
              <a:t>kotlin</a:t>
            </a:r>
            <a:r>
              <a:rPr lang="zh-CN" altLang="en-US" dirty="0" smtClean="0"/>
              <a:t>通常只有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代码的三分之一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、更安全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能够在编码阶段就自动检测常见的</a:t>
            </a:r>
            <a:r>
              <a:rPr lang="en-US" altLang="zh-CN" dirty="0" smtClean="0"/>
              <a:t>bug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、更强大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提供了扩展函数、默认参数、接口委托、属性代理等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所不具备的高级特性，从而可以完成更复杂的业务逻辑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0656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类的简单定义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</a:p>
          <a:p>
            <a:pPr marL="0" indent="0">
              <a:buNone/>
            </a:pPr>
            <a:r>
              <a:rPr lang="en-US" altLang="zh-CN" dirty="0" smtClean="0"/>
              <a:t>	public </a:t>
            </a:r>
            <a:r>
              <a:rPr lang="en-US" altLang="zh-CN" dirty="0"/>
              <a:t>class </a:t>
            </a:r>
            <a:r>
              <a:rPr lang="en-US" altLang="zh-CN" dirty="0" err="1"/>
              <a:t>MainActivity</a:t>
            </a:r>
            <a:r>
              <a:rPr lang="en-US" altLang="zh-CN" dirty="0"/>
              <a:t> extends </a:t>
            </a:r>
            <a:r>
              <a:rPr lang="en-US" altLang="zh-CN" dirty="0" err="1"/>
              <a:t>AppCompatActivity</a:t>
            </a:r>
            <a:r>
              <a:rPr lang="en-US" altLang="zh-CN" dirty="0" smtClean="0"/>
              <a:t>{}</a:t>
            </a:r>
            <a:endParaRPr lang="en-US" altLang="zh-CN" dirty="0"/>
          </a:p>
          <a:p>
            <a:r>
              <a:rPr lang="en-US" altLang="zh-CN" dirty="0" err="1" smtClean="0"/>
              <a:t>Kotlin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class </a:t>
            </a:r>
            <a:r>
              <a:rPr lang="en-US" altLang="zh-CN" dirty="0" err="1" smtClean="0"/>
              <a:t>MainActivity</a:t>
            </a:r>
            <a:r>
              <a:rPr lang="en-US" altLang="zh-CN" dirty="0" smtClean="0"/>
              <a:t> : </a:t>
            </a:r>
            <a:r>
              <a:rPr lang="en-US" altLang="zh-CN" dirty="0" err="1" smtClean="0"/>
              <a:t>AppCompatActivity</a:t>
            </a:r>
            <a:r>
              <a:rPr lang="en-US" altLang="zh-CN" dirty="0" smtClean="0"/>
              <a:t>(){}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、省略了关键字</a:t>
            </a:r>
            <a:r>
              <a:rPr lang="en-US" altLang="zh-CN" dirty="0" smtClean="0"/>
              <a:t>public</a:t>
            </a:r>
            <a:r>
              <a:rPr lang="zh-CN" altLang="en-US" dirty="0" smtClean="0"/>
              <a:t>，默认就是开放的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、用 ：代替</a:t>
            </a:r>
            <a:r>
              <a:rPr lang="en-US" altLang="zh-CN" dirty="0" smtClean="0"/>
              <a:t>extends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、继承时父类后面多了括号（）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891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v</a:t>
            </a:r>
            <a:r>
              <a:rPr lang="en-US" altLang="zh-CN" dirty="0" err="1" smtClean="0"/>
              <a:t>ar</a:t>
            </a:r>
            <a:r>
              <a:rPr lang="en-US" altLang="zh-CN" dirty="0" smtClean="0"/>
              <a:t>  animal : Animal = Animal()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省略了关键字</a:t>
            </a:r>
            <a:r>
              <a:rPr lang="en-US" altLang="zh-CN" dirty="0" smtClean="0"/>
              <a:t>new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9165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</a:t>
            </a:r>
            <a:r>
              <a:rPr lang="en-US" altLang="zh-CN" dirty="0" smtClean="0"/>
              <a:t>lass </a:t>
            </a:r>
            <a:r>
              <a:rPr lang="en-US" altLang="zh-CN" dirty="0" err="1" smtClean="0"/>
              <a:t>AnimalMain</a:t>
            </a:r>
            <a:r>
              <a:rPr lang="en-US" altLang="zh-CN" dirty="0" smtClean="0"/>
              <a:t> constructor(</a:t>
            </a:r>
            <a:r>
              <a:rPr lang="en-US" altLang="zh-CN" dirty="0" err="1" smtClean="0"/>
              <a:t>context:Context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name:String</a:t>
            </a:r>
            <a:r>
              <a:rPr lang="en-US" altLang="zh-CN" dirty="0" smtClean="0"/>
              <a:t>){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//</a:t>
            </a:r>
            <a:r>
              <a:rPr lang="zh-CN" altLang="en-US" dirty="0" smtClean="0"/>
              <a:t>类的初始化函数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/>
              <a:t>i</a:t>
            </a:r>
            <a:r>
              <a:rPr lang="en-US" altLang="zh-CN" dirty="0" err="1" smtClean="0"/>
              <a:t>nit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	…</a:t>
            </a:r>
          </a:p>
          <a:p>
            <a:pPr marL="0" indent="0">
              <a:buNone/>
            </a:pPr>
            <a:r>
              <a:rPr lang="en-US" altLang="zh-CN" dirty="0" smtClean="0"/>
              <a:t>	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分为两部分，跟在类名后面的参数是构造函数的入参，</a:t>
            </a:r>
            <a:r>
              <a:rPr lang="en-US" altLang="zh-CN" dirty="0" err="1" smtClean="0"/>
              <a:t>init</a:t>
            </a:r>
            <a:r>
              <a:rPr lang="zh-CN" altLang="en-US" dirty="0" smtClean="0"/>
              <a:t>方法是构造函数的内部代码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Constructor</a:t>
            </a:r>
            <a:r>
              <a:rPr lang="zh-CN" altLang="en-US" dirty="0" smtClean="0"/>
              <a:t>可以省略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2732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多个构造函数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2052918"/>
            <a:ext cx="9669191" cy="419548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Java</a:t>
            </a:r>
            <a:r>
              <a:rPr lang="zh-CN" altLang="en-US" dirty="0" smtClean="0"/>
              <a:t>可以通过覆写带不同参数的构造函数，而</a:t>
            </a:r>
            <a:r>
              <a:rPr lang="en-US" altLang="zh-CN" dirty="0" err="1" smtClean="0"/>
              <a:t>Kotlin</a:t>
            </a:r>
            <a:r>
              <a:rPr lang="zh-CN" altLang="en-US" dirty="0" smtClean="0"/>
              <a:t>引入了主构造函数和二级构造函数来实现多个构造函数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Class </a:t>
            </a:r>
            <a:r>
              <a:rPr lang="en-US" altLang="zh-CN" dirty="0" err="1" smtClean="0"/>
              <a:t>AnimalMain</a:t>
            </a:r>
            <a:r>
              <a:rPr lang="en-US" altLang="zh-CN" dirty="0" smtClean="0"/>
              <a:t> constructor(</a:t>
            </a:r>
            <a:r>
              <a:rPr lang="en-US" altLang="zh-CN" dirty="0" err="1" smtClean="0"/>
              <a:t>context:Context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name:String</a:t>
            </a:r>
            <a:r>
              <a:rPr lang="en-US" altLang="zh-CN" dirty="0" smtClean="0"/>
              <a:t>){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{	</a:t>
            </a:r>
          </a:p>
          <a:p>
            <a:pPr marL="0" indent="0">
              <a:buNone/>
            </a:pPr>
            <a:r>
              <a:rPr lang="en-US" altLang="zh-CN" dirty="0" smtClean="0"/>
              <a:t>		…</a:t>
            </a:r>
          </a:p>
          <a:p>
            <a:pPr marL="0" indent="0">
              <a:buNone/>
            </a:pPr>
            <a:r>
              <a:rPr lang="en-US" altLang="zh-CN" dirty="0" smtClean="0"/>
              <a:t>	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constructor(</a:t>
            </a:r>
            <a:r>
              <a:rPr lang="en-US" altLang="zh-CN" dirty="0" err="1" smtClean="0"/>
              <a:t>context:Context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name:String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sex:Int</a:t>
            </a:r>
            <a:r>
              <a:rPr lang="en-US" altLang="zh-CN" dirty="0" smtClean="0"/>
              <a:t>) : this(context, name){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…</a:t>
            </a:r>
          </a:p>
          <a:p>
            <a:pPr marL="0" indent="0">
              <a:buNone/>
            </a:pPr>
            <a:r>
              <a:rPr lang="en-US" altLang="zh-CN" dirty="0" smtClean="0"/>
              <a:t>	}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）二级构造函数没有函数名，只用关键字</a:t>
            </a:r>
            <a:r>
              <a:rPr lang="en-US" altLang="zh-CN" dirty="0" smtClean="0"/>
              <a:t>constructor</a:t>
            </a:r>
            <a:r>
              <a:rPr lang="zh-CN" altLang="en-US" dirty="0" smtClean="0"/>
              <a:t>表示这是一个构造函数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）二级构造函数需要调用主构造函数，这意味着二级构造函数实际上是从主构造函数派生而来的，如果使用二级构造函数声明该类实例，系统就会先调用主构造函数的</a:t>
            </a:r>
            <a:r>
              <a:rPr lang="en-US" altLang="zh-CN" dirty="0" err="1" smtClean="0"/>
              <a:t>init</a:t>
            </a:r>
            <a:r>
              <a:rPr lang="zh-CN" altLang="en-US" dirty="0" smtClean="0"/>
              <a:t>代码，再调用二级构造函数的自身代码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1559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主构造函数不是必须的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类可以把几个构造函数都放在类内部定义，从而都变成二级构造函数，这样一来和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就没什么区别了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c</a:t>
            </a:r>
            <a:r>
              <a:rPr lang="en-US" altLang="zh-CN" dirty="0" smtClean="0"/>
              <a:t>lass </a:t>
            </a:r>
            <a:r>
              <a:rPr lang="en-US" altLang="zh-CN" dirty="0" err="1" smtClean="0"/>
              <a:t>AnimalSeparate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 smtClean="0"/>
              <a:t>	constructor(</a:t>
            </a:r>
            <a:r>
              <a:rPr lang="en-US" altLang="zh-CN" dirty="0" err="1" smtClean="0"/>
              <a:t>context:Context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name:String</a:t>
            </a:r>
            <a:r>
              <a:rPr lang="en-US" altLang="zh-CN" dirty="0" smtClean="0"/>
              <a:t>){	</a:t>
            </a:r>
          </a:p>
          <a:p>
            <a:pPr marL="0" indent="0">
              <a:buNone/>
            </a:pPr>
            <a:r>
              <a:rPr lang="en-US" altLang="zh-CN" dirty="0" smtClean="0"/>
              <a:t>		….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constructor(</a:t>
            </a:r>
            <a:r>
              <a:rPr lang="en-US" altLang="zh-CN" dirty="0" err="1" smtClean="0"/>
              <a:t>context:Context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name:String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sex:Int</a:t>
            </a:r>
            <a:r>
              <a:rPr lang="en-US" altLang="zh-CN" dirty="0" smtClean="0"/>
              <a:t>){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…</a:t>
            </a:r>
          </a:p>
          <a:p>
            <a:pPr marL="0" indent="0">
              <a:buNone/>
            </a:pPr>
            <a:r>
              <a:rPr lang="en-US" altLang="zh-CN" dirty="0" smtClean="0"/>
              <a:t>	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5436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多个构造函数的改进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上页的两个构方法只是相差一个输入参数，所以完全可以把它们合并成一个带默认参数的主构造函数，新的主构造函数既能输入两个参数，又能输入三个参数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Class </a:t>
            </a:r>
            <a:r>
              <a:rPr lang="en-US" altLang="zh-CN" dirty="0" err="1" smtClean="0"/>
              <a:t>AnbimalDefault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cotext:Context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name:String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sex:Int</a:t>
            </a:r>
            <a:r>
              <a:rPr lang="en-US" altLang="zh-CN" dirty="0" smtClean="0"/>
              <a:t> = 0){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…</a:t>
            </a:r>
          </a:p>
          <a:p>
            <a:pPr marL="0" indent="0">
              <a:buNone/>
            </a:pPr>
            <a:r>
              <a:rPr lang="en-US" altLang="zh-CN" dirty="0" smtClean="0"/>
              <a:t>	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528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类的成员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c</a:t>
            </a:r>
            <a:r>
              <a:rPr lang="en-US" altLang="zh-CN" dirty="0" smtClean="0"/>
              <a:t>lass </a:t>
            </a:r>
            <a:r>
              <a:rPr lang="en-US" altLang="zh-CN" dirty="0" err="1" smtClean="0"/>
              <a:t>WildAnimal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name:String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sex:Int</a:t>
            </a:r>
            <a:r>
              <a:rPr lang="en-US" altLang="zh-CN" dirty="0" smtClean="0"/>
              <a:t> = 0){</a:t>
            </a:r>
          </a:p>
          <a:p>
            <a:pPr marL="0" indent="0">
              <a:buNone/>
            </a:pPr>
            <a:r>
              <a:rPr lang="en-US" altLang="zh-CN" dirty="0" smtClean="0"/>
              <a:t>	…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r>
              <a:rPr lang="zh-CN" altLang="en-US" dirty="0" smtClean="0"/>
              <a:t>要想保存构造函数中的入参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sex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的做法是在类中定义两个属性来保存，而</a:t>
            </a:r>
            <a:r>
              <a:rPr lang="en-US" altLang="zh-CN" dirty="0" err="1" smtClean="0"/>
              <a:t>kotlin</a:t>
            </a:r>
            <a:r>
              <a:rPr lang="zh-CN" altLang="en-US" dirty="0" smtClean="0"/>
              <a:t>不用这么麻烦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Class </a:t>
            </a:r>
            <a:r>
              <a:rPr lang="en-US" altLang="zh-CN" dirty="0" err="1" smtClean="0"/>
              <a:t>WildAnimal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name:String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sex:Int</a:t>
            </a:r>
            <a:r>
              <a:rPr lang="en-US" altLang="zh-CN" dirty="0" smtClean="0"/>
              <a:t> = 0){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v</a:t>
            </a:r>
            <a:r>
              <a:rPr lang="en-US" altLang="zh-CN" dirty="0" err="1" smtClean="0"/>
              <a:t>ar</a:t>
            </a:r>
            <a:r>
              <a:rPr lang="zh-CN" altLang="en-US" dirty="0" smtClean="0"/>
              <a:t>表示同时申明与该参数同名的可变属性并自动赋值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/>
              <a:t>v</a:t>
            </a:r>
            <a:r>
              <a:rPr lang="en-US" altLang="zh-CN" dirty="0" err="1" smtClean="0"/>
              <a:t>al</a:t>
            </a:r>
            <a:r>
              <a:rPr lang="zh-CN" altLang="en-US" dirty="0" smtClean="0"/>
              <a:t>表示同时声明与</a:t>
            </a:r>
            <a:r>
              <a:rPr lang="zh-CN" altLang="en-US" dirty="0"/>
              <a:t>该</a:t>
            </a:r>
            <a:r>
              <a:rPr lang="zh-CN" altLang="en-US" dirty="0" smtClean="0"/>
              <a:t>参数同名的不可变属性并自动赋值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592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伴生对象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Kotlin</a:t>
            </a:r>
            <a:r>
              <a:rPr lang="zh-CN" altLang="en-US" dirty="0"/>
              <a:t>取消</a:t>
            </a:r>
            <a:r>
              <a:rPr lang="zh-CN" altLang="en-US" dirty="0" smtClean="0"/>
              <a:t>了关键字</a:t>
            </a:r>
            <a:r>
              <a:rPr lang="en-US" altLang="zh-CN" dirty="0" smtClean="0"/>
              <a:t>static</a:t>
            </a:r>
            <a:r>
              <a:rPr lang="zh-CN" altLang="en-US" dirty="0" smtClean="0"/>
              <a:t>，也就无法申明静态成员，为了弥补这放方面功能的缺陷，引入了伴生对象的概念，可以把它理解为影子，伴生对象之于它所在的类仿佛是如影随形。打个比方，类的实例犹如这个类的孩子，一个类可以拥有很多个孩子，而影子只有一个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837437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522514"/>
            <a:ext cx="8946541" cy="572588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class </a:t>
            </a:r>
            <a:r>
              <a:rPr lang="en-US" altLang="zh-CN" dirty="0" err="1"/>
              <a:t>WildAnimalCompanion</a:t>
            </a:r>
            <a:r>
              <a:rPr lang="en-US" altLang="zh-CN" dirty="0"/>
              <a:t>(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name:String</a:t>
            </a:r>
            <a:r>
              <a:rPr lang="en-US" altLang="zh-CN" dirty="0"/>
              <a:t>, </a:t>
            </a:r>
            <a:r>
              <a:rPr lang="en-US" altLang="zh-CN" dirty="0" err="1"/>
              <a:t>val</a:t>
            </a:r>
            <a:r>
              <a:rPr lang="en-US" altLang="zh-CN" dirty="0"/>
              <a:t> </a:t>
            </a:r>
            <a:r>
              <a:rPr lang="en-US" altLang="zh-CN" dirty="0" err="1"/>
              <a:t>sex:Int</a:t>
            </a:r>
            <a:r>
              <a:rPr lang="en-US" altLang="zh-CN" dirty="0"/>
              <a:t> = 0){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companion object </a:t>
            </a:r>
            <a:r>
              <a:rPr lang="en-US" altLang="zh-CN" dirty="0" err="1"/>
              <a:t>WildAnimal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	fun </a:t>
            </a:r>
            <a:r>
              <a:rPr lang="en-US" altLang="zh-CN" dirty="0" err="1"/>
              <a:t>judgeSex</a:t>
            </a:r>
            <a:r>
              <a:rPr lang="en-US" altLang="zh-CN" dirty="0"/>
              <a:t>(</a:t>
            </a:r>
            <a:r>
              <a:rPr lang="en-US" altLang="zh-CN" dirty="0" err="1"/>
              <a:t>sexName:String</a:t>
            </a:r>
            <a:r>
              <a:rPr lang="en-US" altLang="zh-CN" dirty="0"/>
              <a:t>) : </a:t>
            </a:r>
            <a:r>
              <a:rPr lang="en-US" altLang="zh-CN" dirty="0" err="1"/>
              <a:t>Int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sex:Int</a:t>
            </a:r>
            <a:r>
              <a:rPr lang="en-US" altLang="zh-CN" dirty="0"/>
              <a:t> = when(</a:t>
            </a:r>
            <a:r>
              <a:rPr lang="en-US" altLang="zh-CN" dirty="0" err="1"/>
              <a:t>sexName</a:t>
            </a:r>
            <a:r>
              <a:rPr lang="en-US" altLang="zh-CN" dirty="0"/>
              <a:t>){</a:t>
            </a:r>
          </a:p>
          <a:p>
            <a:pPr marL="0" indent="0">
              <a:buNone/>
            </a:pPr>
            <a:r>
              <a:rPr lang="en-US" altLang="zh-CN" dirty="0"/>
              <a:t>				“</a:t>
            </a:r>
            <a:r>
              <a:rPr lang="zh-CN" altLang="en-US" dirty="0"/>
              <a:t>公</a:t>
            </a:r>
            <a:r>
              <a:rPr lang="en-US" altLang="zh-CN" dirty="0"/>
              <a:t>” -&gt; 0</a:t>
            </a:r>
          </a:p>
          <a:p>
            <a:pPr marL="0" indent="0">
              <a:buNone/>
            </a:pPr>
            <a:r>
              <a:rPr lang="en-US" altLang="zh-CN" dirty="0"/>
              <a:t>				“</a:t>
            </a:r>
            <a:r>
              <a:rPr lang="zh-CN" altLang="en-US" dirty="0"/>
              <a:t>母</a:t>
            </a:r>
            <a:r>
              <a:rPr lang="en-US" altLang="zh-CN" dirty="0"/>
              <a:t>” -&gt; 1</a:t>
            </a:r>
          </a:p>
          <a:p>
            <a:pPr marL="0" indent="0">
              <a:buNone/>
            </a:pPr>
            <a:r>
              <a:rPr lang="en-US" altLang="zh-CN" dirty="0"/>
              <a:t>				else -&gt; -1	</a:t>
            </a:r>
          </a:p>
          <a:p>
            <a:pPr marL="0" indent="0">
              <a:buNone/>
            </a:pPr>
            <a:r>
              <a:rPr lang="en-US" altLang="zh-CN" dirty="0"/>
              <a:t>			}</a:t>
            </a:r>
          </a:p>
          <a:p>
            <a:pPr marL="0" indent="0">
              <a:buNone/>
            </a:pPr>
            <a:r>
              <a:rPr lang="en-US" altLang="zh-CN" dirty="0"/>
              <a:t>			return sex</a:t>
            </a:r>
          </a:p>
          <a:p>
            <a:pPr marL="0" indent="0">
              <a:buNone/>
            </a:pPr>
            <a:r>
              <a:rPr lang="en-US" altLang="zh-CN" dirty="0"/>
              <a:t>		}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}	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）在类加载时就运行伴生对象的代码块，其作用相当于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里面的</a:t>
            </a:r>
            <a:r>
              <a:rPr lang="en-US" altLang="zh-CN" dirty="0" smtClean="0"/>
              <a:t>static{…}</a:t>
            </a:r>
            <a:r>
              <a:rPr lang="zh-CN" altLang="en-US" dirty="0" smtClean="0"/>
              <a:t>代码块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）关键字表示伴随，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表示对象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 smtClean="0"/>
              <a:t>）通过</a:t>
            </a:r>
            <a:r>
              <a:rPr lang="en-US" altLang="zh-CN" dirty="0" err="1" smtClean="0"/>
              <a:t>WildAnimalCompanion.judgeSex</a:t>
            </a:r>
            <a:r>
              <a:rPr lang="en-US" altLang="zh-CN" dirty="0" smtClean="0"/>
              <a:t>(“</a:t>
            </a:r>
            <a:r>
              <a:rPr lang="zh-CN" altLang="en-US" dirty="0" smtClean="0"/>
              <a:t>名称</a:t>
            </a:r>
            <a:r>
              <a:rPr lang="en-US" altLang="zh-CN" dirty="0" smtClean="0"/>
              <a:t>”) </a:t>
            </a:r>
            <a:r>
              <a:rPr lang="zh-CN" altLang="en-US" dirty="0" smtClean="0"/>
              <a:t>直接调用，相当于静态方法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19772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静态属性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445624"/>
            <a:ext cx="8946541" cy="4990010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dirty="0" smtClean="0"/>
              <a:t>既然伴生对象能够实现静态方法，那么也能实现静态属性，只要在伴生对象内部增加几个字段定义就行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WildAnimalCompanion</a:t>
            </a:r>
            <a:r>
              <a:rPr lang="en-US" altLang="zh-CN" dirty="0"/>
              <a:t>(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name:String</a:t>
            </a:r>
            <a:r>
              <a:rPr lang="en-US" altLang="zh-CN" dirty="0"/>
              <a:t>, </a:t>
            </a:r>
            <a:r>
              <a:rPr lang="en-US" altLang="zh-CN" dirty="0" err="1"/>
              <a:t>val</a:t>
            </a:r>
            <a:r>
              <a:rPr lang="en-US" altLang="zh-CN" dirty="0"/>
              <a:t> </a:t>
            </a:r>
            <a:r>
              <a:rPr lang="en-US" altLang="zh-CN" dirty="0" err="1"/>
              <a:t>sex:Int</a:t>
            </a:r>
            <a:r>
              <a:rPr lang="en-US" altLang="zh-CN" dirty="0"/>
              <a:t> = 0){</a:t>
            </a:r>
          </a:p>
          <a:p>
            <a:pPr marL="0" indent="0">
              <a:buNone/>
            </a:pPr>
            <a:r>
              <a:rPr lang="en-US" altLang="zh-CN" dirty="0"/>
              <a:t>	…</a:t>
            </a:r>
          </a:p>
          <a:p>
            <a:pPr marL="0" indent="0">
              <a:buNone/>
            </a:pPr>
            <a:r>
              <a:rPr lang="en-US" altLang="zh-CN" dirty="0"/>
              <a:t>	companion object </a:t>
            </a:r>
            <a:r>
              <a:rPr lang="en-US" altLang="zh-CN" dirty="0" err="1"/>
              <a:t>WildAnimal</a:t>
            </a:r>
            <a:r>
              <a:rPr lang="en-US" altLang="zh-CN" dirty="0" smtClean="0"/>
              <a:t>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MALE = 0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FEMALE = 1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UNKNOW = -1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fun </a:t>
            </a:r>
            <a:r>
              <a:rPr lang="en-US" altLang="zh-CN" dirty="0" err="1"/>
              <a:t>judgeSex</a:t>
            </a:r>
            <a:r>
              <a:rPr lang="en-US" altLang="zh-CN" dirty="0"/>
              <a:t>(</a:t>
            </a:r>
            <a:r>
              <a:rPr lang="en-US" altLang="zh-CN" dirty="0" err="1"/>
              <a:t>sexName:String</a:t>
            </a:r>
            <a:r>
              <a:rPr lang="en-US" altLang="zh-CN" dirty="0"/>
              <a:t>) : </a:t>
            </a:r>
            <a:r>
              <a:rPr lang="en-US" altLang="zh-CN" dirty="0" err="1"/>
              <a:t>Int</a:t>
            </a: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sex:Int</a:t>
            </a:r>
            <a:r>
              <a:rPr lang="en-US" altLang="zh-CN" dirty="0"/>
              <a:t> = when(</a:t>
            </a:r>
            <a:r>
              <a:rPr lang="en-US" altLang="zh-CN" dirty="0" err="1"/>
              <a:t>sexName</a:t>
            </a:r>
            <a:r>
              <a:rPr lang="en-US" altLang="zh-CN" dirty="0"/>
              <a:t>){</a:t>
            </a:r>
          </a:p>
          <a:p>
            <a:pPr marL="0" indent="0">
              <a:buNone/>
            </a:pPr>
            <a:r>
              <a:rPr lang="en-US" altLang="zh-CN" dirty="0"/>
              <a:t>				“</a:t>
            </a:r>
            <a:r>
              <a:rPr lang="zh-CN" altLang="en-US" dirty="0"/>
              <a:t>公</a:t>
            </a:r>
            <a:r>
              <a:rPr lang="en-US" altLang="zh-CN" dirty="0"/>
              <a:t>” -&gt; MALE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			“</a:t>
            </a:r>
            <a:r>
              <a:rPr lang="zh-CN" altLang="en-US" dirty="0" smtClean="0"/>
              <a:t>母</a:t>
            </a:r>
            <a:r>
              <a:rPr lang="en-US" altLang="zh-CN" dirty="0" smtClean="0"/>
              <a:t>” -&gt; </a:t>
            </a:r>
            <a:r>
              <a:rPr lang="en-US" altLang="zh-CN" dirty="0"/>
              <a:t>FEMALE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			else -&gt; UNKNOW 	</a:t>
            </a:r>
          </a:p>
          <a:p>
            <a:pPr marL="0" indent="0">
              <a:buNone/>
            </a:pPr>
            <a:r>
              <a:rPr lang="en-US" altLang="zh-CN" dirty="0"/>
              <a:t>			}</a:t>
            </a:r>
          </a:p>
          <a:p>
            <a:pPr marL="0" indent="0">
              <a:buNone/>
            </a:pPr>
            <a:r>
              <a:rPr lang="en-US" altLang="zh-CN" dirty="0"/>
              <a:t>			return sex</a:t>
            </a:r>
          </a:p>
          <a:p>
            <a:pPr marL="0" indent="0">
              <a:buNone/>
            </a:pPr>
            <a:r>
              <a:rPr lang="en-US" altLang="zh-CN" dirty="0"/>
              <a:t>		}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}	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758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kotlin</a:t>
            </a:r>
            <a:r>
              <a:rPr lang="zh-CN" altLang="en-US" dirty="0" smtClean="0"/>
              <a:t>工程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498081" y="1520026"/>
            <a:ext cx="4254096" cy="37355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新建工程后会自动生成</a:t>
            </a:r>
            <a:r>
              <a:rPr lang="en-US" altLang="zh-CN" dirty="0" err="1" smtClean="0"/>
              <a:t>MainActivity.kt</a:t>
            </a:r>
            <a:r>
              <a:rPr lang="en-US" altLang="zh-CN" dirty="0" smtClean="0"/>
              <a:t>  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原先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MainActivity.class</a:t>
            </a:r>
            <a:r>
              <a:rPr lang="en-US" altLang="zh-CN" dirty="0" smtClean="0"/>
              <a:t>  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18" y="1443037"/>
            <a:ext cx="6489667" cy="52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79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类的继承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Kotlin</a:t>
            </a:r>
            <a:r>
              <a:rPr lang="zh-CN" altLang="en-US" dirty="0" smtClean="0"/>
              <a:t>默认每个类都是不能被继承的，如果要让某个类成为基类，就需要把该类开放出来，也就是添加关键字</a:t>
            </a:r>
            <a:r>
              <a:rPr lang="en-US" altLang="zh-CN" dirty="0" smtClean="0"/>
              <a:t>open</a:t>
            </a:r>
            <a:r>
              <a:rPr lang="zh-CN" altLang="en-US" dirty="0" smtClean="0"/>
              <a:t>修饰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父</a:t>
            </a:r>
            <a:r>
              <a:rPr lang="zh-CN" altLang="en-US" dirty="0" smtClean="0"/>
              <a:t>类：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open class Bird(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name:String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val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sex:Int</a:t>
            </a:r>
            <a:r>
              <a:rPr lang="en-US" altLang="zh-CN" dirty="0" smtClean="0"/>
              <a:t> = 1){	}</a:t>
            </a:r>
          </a:p>
          <a:p>
            <a:pPr marL="0" indent="0">
              <a:buNone/>
            </a:pPr>
            <a:r>
              <a:rPr lang="zh-CN" altLang="en-US" dirty="0" smtClean="0"/>
              <a:t>子类：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c</a:t>
            </a:r>
            <a:r>
              <a:rPr lang="en-US" altLang="zh-CN" dirty="0" smtClean="0"/>
              <a:t>lass Duck(</a:t>
            </a:r>
            <a:r>
              <a:rPr lang="en-US" altLang="zh-CN" dirty="0" err="1" smtClean="0"/>
              <a:t>name:String</a:t>
            </a:r>
            <a:r>
              <a:rPr lang="en-US" altLang="zh-CN" dirty="0" smtClean="0"/>
              <a:t> = “</a:t>
            </a:r>
            <a:r>
              <a:rPr lang="zh-CN" altLang="en-US" dirty="0" smtClean="0"/>
              <a:t>鸭子</a:t>
            </a:r>
            <a:r>
              <a:rPr lang="en-US" altLang="zh-CN" dirty="0" smtClean="0"/>
              <a:t>”, </a:t>
            </a:r>
            <a:r>
              <a:rPr lang="en-US" altLang="zh-CN" dirty="0" err="1" smtClean="0"/>
              <a:t>sex:Int</a:t>
            </a:r>
            <a:r>
              <a:rPr lang="en-US" altLang="zh-CN" dirty="0" smtClean="0"/>
              <a:t> = 2) : Bird(name, sex){  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）父类已经在构造函数中声明了属性，故而在子类中无需重复声明属性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）子类重写父类方法，父类方法也必须声明为</a:t>
            </a:r>
            <a:r>
              <a:rPr lang="en-US" altLang="zh-CN" dirty="0" smtClean="0"/>
              <a:t>open</a:t>
            </a: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8435821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不同的是允许在接口内部实现某个方法，而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接口的所有内部方法都必须是抽象方法，</a:t>
            </a:r>
            <a:r>
              <a:rPr lang="en-US" altLang="zh-CN" dirty="0" err="1" smtClean="0"/>
              <a:t>kotlin</a:t>
            </a:r>
            <a:r>
              <a:rPr lang="zh-CN" altLang="en-US" dirty="0" smtClean="0"/>
              <a:t>接口还允许申明抽象属性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</a:t>
            </a:r>
            <a:r>
              <a:rPr lang="en-US" altLang="zh-CN" dirty="0" smtClean="0"/>
              <a:t>nterface Behavior{</a:t>
            </a:r>
          </a:p>
          <a:p>
            <a:pPr marL="0" indent="0">
              <a:buNone/>
            </a:pPr>
            <a:r>
              <a:rPr lang="en-US" altLang="zh-CN" dirty="0" smtClean="0"/>
              <a:t>	open </a:t>
            </a:r>
            <a:r>
              <a:rPr lang="en-US" altLang="zh-CN" dirty="0"/>
              <a:t>abstract </a:t>
            </a: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 smtClean="0"/>
              <a:t>skilledSpotrs:String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open abstract fun fly():String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接口内部的方法都是默认</a:t>
            </a:r>
            <a:r>
              <a:rPr lang="en-US" altLang="zh-CN" dirty="0" smtClean="0"/>
              <a:t>open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abstract</a:t>
            </a:r>
            <a:r>
              <a:rPr lang="zh-CN" altLang="en-US" dirty="0" smtClean="0"/>
              <a:t>的，所以可以去掉</a:t>
            </a:r>
            <a:r>
              <a:rPr lang="en-US" altLang="zh-CN" dirty="0" smtClean="0"/>
              <a:t>open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13327664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4731" y="714103"/>
            <a:ext cx="9379132" cy="555171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Class Goose(</a:t>
            </a:r>
            <a:r>
              <a:rPr lang="en-US" altLang="zh-CN" dirty="0" err="1" smtClean="0"/>
              <a:t>name:String</a:t>
            </a:r>
            <a:r>
              <a:rPr lang="en-US" altLang="zh-CN" dirty="0" smtClean="0"/>
              <a:t> = “</a:t>
            </a:r>
            <a:r>
              <a:rPr lang="zh-CN" altLang="en-US" dirty="0" smtClean="0"/>
              <a:t>鹅</a:t>
            </a:r>
            <a:r>
              <a:rPr lang="en-US" altLang="zh-CN" dirty="0" smtClean="0"/>
              <a:t>”, </a:t>
            </a:r>
            <a:r>
              <a:rPr lang="en-US" altLang="zh-CN" dirty="0" err="1" smtClean="0"/>
              <a:t>sex:Int</a:t>
            </a:r>
            <a:r>
              <a:rPr lang="en-US" altLang="zh-CN" dirty="0" smtClean="0"/>
              <a:t> = 1) : Bird(name, sex), Behavior{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//</a:t>
            </a:r>
            <a:r>
              <a:rPr lang="zh-CN" altLang="en-US" dirty="0" smtClean="0"/>
              <a:t>重载了来自接口的方法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override fun fly():String{</a:t>
            </a:r>
          </a:p>
          <a:p>
            <a:pPr marL="0" indent="0">
              <a:buNone/>
            </a:pPr>
            <a:r>
              <a:rPr lang="en-US" altLang="zh-CN" dirty="0" smtClean="0"/>
              <a:t>		return “</a:t>
            </a:r>
            <a:r>
              <a:rPr lang="zh-CN" altLang="en-US" dirty="0" smtClean="0"/>
              <a:t>鹅能飞一点点。。。</a:t>
            </a:r>
            <a:r>
              <a:rPr lang="en-US" altLang="zh-CN" dirty="0" smtClean="0"/>
              <a:t>”</a:t>
            </a:r>
          </a:p>
          <a:p>
            <a:pPr marL="0" indent="0">
              <a:buNone/>
            </a:pPr>
            <a:r>
              <a:rPr lang="en-US" altLang="zh-CN" dirty="0" smtClean="0"/>
              <a:t>	}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//</a:t>
            </a:r>
            <a:r>
              <a:rPr lang="zh-CN" altLang="en-US" dirty="0" smtClean="0"/>
              <a:t>重载了来自接口的抽象属性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override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skilledSports:String</a:t>
            </a:r>
            <a:r>
              <a:rPr lang="en-US" altLang="zh-CN" dirty="0" smtClean="0"/>
              <a:t> = “</a:t>
            </a:r>
            <a:r>
              <a:rPr lang="zh-CN" altLang="en-US" dirty="0" smtClean="0"/>
              <a:t>游泳</a:t>
            </a:r>
            <a:r>
              <a:rPr lang="en-US" altLang="zh-CN" dirty="0" smtClean="0"/>
              <a:t>”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8216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嵌套类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在一个类中定义类，与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中的内部类有所区别，空调领的嵌套类不允许访问外部类的成员，而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可以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调用嵌套类时，得在嵌套类的类名前面添加外部类的类名，相当于把这个嵌套类作为外部类的静态对象使用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19449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内部类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由于嵌套类不能访问外部类的成员，要想访问的话，得在嵌套类之前加上 </a:t>
            </a:r>
            <a:r>
              <a:rPr lang="en-US" altLang="zh-CN" dirty="0" smtClean="0"/>
              <a:t>inner </a:t>
            </a:r>
            <a:r>
              <a:rPr lang="zh-CN" altLang="en-US" dirty="0"/>
              <a:t>变成</a:t>
            </a:r>
            <a:r>
              <a:rPr lang="zh-CN" altLang="en-US" dirty="0" smtClean="0"/>
              <a:t>内部类，这样就可以访问了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93584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还有枚举类、密封类、数据类等等，在此就不详细说了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7478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2831" y="3222043"/>
            <a:ext cx="9404723" cy="1400530"/>
          </a:xfrm>
        </p:spPr>
        <p:txBody>
          <a:bodyPr/>
          <a:lstStyle/>
          <a:p>
            <a:pPr algn="ctr"/>
            <a:r>
              <a:rPr lang="zh-CN" altLang="en-US" dirty="0" smtClean="0"/>
              <a:t>谢谢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549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新建</a:t>
            </a:r>
            <a:r>
              <a:rPr lang="en-US" altLang="zh-CN" dirty="0" err="1" smtClean="0"/>
              <a:t>kotlin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94" y="1851570"/>
            <a:ext cx="7668695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16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Kotlin</a:t>
            </a:r>
            <a:r>
              <a:rPr lang="zh-CN" altLang="en-US" dirty="0" smtClean="0"/>
              <a:t>编译配置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工程的编译配置文件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6" y="2695219"/>
            <a:ext cx="73628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5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Kotlin</a:t>
            </a:r>
            <a:r>
              <a:rPr lang="zh-CN" altLang="en-US" dirty="0" smtClean="0"/>
              <a:t>编译配置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模块级别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766" y="1370338"/>
            <a:ext cx="5802856" cy="527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18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代码转</a:t>
            </a:r>
            <a:r>
              <a:rPr lang="en-US" altLang="zh-CN" dirty="0" err="1" smtClean="0"/>
              <a:t>kotlin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111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选中需要转换的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文件，在菜单栏</a:t>
            </a:r>
            <a:r>
              <a:rPr lang="zh-CN" altLang="en-US" dirty="0" smtClean="0"/>
              <a:t>选择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“</a:t>
            </a:r>
            <a:r>
              <a:rPr lang="en-US" altLang="zh-CN" dirty="0" smtClean="0"/>
              <a:t>code</a:t>
            </a:r>
            <a:r>
              <a:rPr lang="zh-CN" altLang="en-US" dirty="0" smtClean="0"/>
              <a:t>”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“</a:t>
            </a:r>
            <a:r>
              <a:rPr lang="en-US" altLang="zh-CN" dirty="0" smtClean="0"/>
              <a:t>Convert Java File to </a:t>
            </a:r>
            <a:r>
              <a:rPr lang="en-US" altLang="zh-CN" dirty="0" err="1" smtClean="0"/>
              <a:t>Kotlin</a:t>
            </a:r>
            <a:r>
              <a:rPr lang="en-US" altLang="zh-CN" dirty="0" smtClean="0"/>
              <a:t> File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064" y="95249"/>
            <a:ext cx="4257675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94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1374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2199</TotalTime>
  <Words>1104</Words>
  <Application>Microsoft Office PowerPoint</Application>
  <PresentationFormat>宽屏</PresentationFormat>
  <Paragraphs>342</Paragraphs>
  <Slides>46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2" baseType="lpstr">
      <vt:lpstr>宋体</vt:lpstr>
      <vt:lpstr>Arial</vt:lpstr>
      <vt:lpstr>Calibri</vt:lpstr>
      <vt:lpstr>Century Gothic</vt:lpstr>
      <vt:lpstr>Wingdings 3</vt:lpstr>
      <vt:lpstr>离子</vt:lpstr>
      <vt:lpstr>Kotlin 初识</vt:lpstr>
      <vt:lpstr>Kotlin简介</vt:lpstr>
      <vt:lpstr>Kotlin优势</vt:lpstr>
      <vt:lpstr>创建kotlin工程</vt:lpstr>
      <vt:lpstr>新建kotlin文件</vt:lpstr>
      <vt:lpstr>Kotlin编译配置</vt:lpstr>
      <vt:lpstr>Kotlin编译配置</vt:lpstr>
      <vt:lpstr>Java代码转kotlin代码</vt:lpstr>
      <vt:lpstr>数据类型</vt:lpstr>
      <vt:lpstr>基本数据类型</vt:lpstr>
      <vt:lpstr>变量的声明</vt:lpstr>
      <vt:lpstr>简单变量之间的转换</vt:lpstr>
      <vt:lpstr>数组</vt:lpstr>
      <vt:lpstr>字符串</vt:lpstr>
      <vt:lpstr>容器</vt:lpstr>
      <vt:lpstr>多路分支</vt:lpstr>
      <vt:lpstr>类型判断</vt:lpstr>
      <vt:lpstr>循环</vt:lpstr>
      <vt:lpstr>跳出多重循环</vt:lpstr>
      <vt:lpstr>空安全</vt:lpstr>
      <vt:lpstr>校验空值的运算符</vt:lpstr>
      <vt:lpstr>函数</vt:lpstr>
      <vt:lpstr>与java声明方式的区别</vt:lpstr>
      <vt:lpstr>返回值</vt:lpstr>
      <vt:lpstr>默认参数</vt:lpstr>
      <vt:lpstr>可变参数</vt:lpstr>
      <vt:lpstr>简化函数</vt:lpstr>
      <vt:lpstr>扩展函数</vt:lpstr>
      <vt:lpstr>类</vt:lpstr>
      <vt:lpstr>类的简单定义</vt:lpstr>
      <vt:lpstr>创建实例</vt:lpstr>
      <vt:lpstr>构造函数</vt:lpstr>
      <vt:lpstr>多个构造函数</vt:lpstr>
      <vt:lpstr>主构造函数不是必须的</vt:lpstr>
      <vt:lpstr>多个构造函数的改进</vt:lpstr>
      <vt:lpstr>类的成员</vt:lpstr>
      <vt:lpstr>伴生对象</vt:lpstr>
      <vt:lpstr>PowerPoint 演示文稿</vt:lpstr>
      <vt:lpstr>静态属性</vt:lpstr>
      <vt:lpstr>类的继承</vt:lpstr>
      <vt:lpstr>接口</vt:lpstr>
      <vt:lpstr>PowerPoint 演示文稿</vt:lpstr>
      <vt:lpstr>嵌套类</vt:lpstr>
      <vt:lpstr>内部类</vt:lpstr>
      <vt:lpstr>其它类</vt:lpstr>
      <vt:lpstr>谢谢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 初识</dc:title>
  <dc:creator>吴 炳祥</dc:creator>
  <cp:lastModifiedBy>吴 炳祥</cp:lastModifiedBy>
  <cp:revision>126</cp:revision>
  <dcterms:created xsi:type="dcterms:W3CDTF">2019-05-29T09:13:32Z</dcterms:created>
  <dcterms:modified xsi:type="dcterms:W3CDTF">2019-06-28T08:50:36Z</dcterms:modified>
</cp:coreProperties>
</file>